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drawings/drawing6.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7"/>
  </p:notesMasterIdLst>
  <p:handoutMasterIdLst>
    <p:handoutMasterId r:id="rId28"/>
  </p:handoutMasterIdLst>
  <p:sldIdLst>
    <p:sldId id="539" r:id="rId2"/>
    <p:sldId id="634" r:id="rId3"/>
    <p:sldId id="605" r:id="rId4"/>
    <p:sldId id="595" r:id="rId5"/>
    <p:sldId id="590" r:id="rId6"/>
    <p:sldId id="591" r:id="rId7"/>
    <p:sldId id="587" r:id="rId8"/>
    <p:sldId id="597" r:id="rId9"/>
    <p:sldId id="625" r:id="rId10"/>
    <p:sldId id="596" r:id="rId11"/>
    <p:sldId id="633" r:id="rId12"/>
    <p:sldId id="603" r:id="rId13"/>
    <p:sldId id="593" r:id="rId14"/>
    <p:sldId id="635" r:id="rId15"/>
    <p:sldId id="629" r:id="rId16"/>
    <p:sldId id="594" r:id="rId17"/>
    <p:sldId id="628" r:id="rId18"/>
    <p:sldId id="602" r:id="rId19"/>
    <p:sldId id="622" r:id="rId20"/>
    <p:sldId id="620" r:id="rId21"/>
    <p:sldId id="637" r:id="rId22"/>
    <p:sldId id="636" r:id="rId23"/>
    <p:sldId id="632" r:id="rId24"/>
    <p:sldId id="630" r:id="rId25"/>
    <p:sldId id="575" r:id="rId2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5990" autoAdjust="0"/>
  </p:normalViewPr>
  <p:slideViewPr>
    <p:cSldViewPr snapToGrid="0">
      <p:cViewPr varScale="1">
        <p:scale>
          <a:sx n="88" d="100"/>
          <a:sy n="88" d="100"/>
        </p:scale>
        <p:origin x="-2304" y="-102"/>
      </p:cViewPr>
      <p:guideLst>
        <p:guide orient="horz" pos="2160"/>
        <p:guide pos="2880"/>
      </p:guideLst>
    </p:cSldViewPr>
  </p:slideViewPr>
  <p:outlineViewPr>
    <p:cViewPr>
      <p:scale>
        <a:sx n="33" d="100"/>
        <a:sy n="33" d="100"/>
      </p:scale>
      <p:origin x="0" y="58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2052" y="-6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461046743907313E-2"/>
          <c:y val="0.13742477211095502"/>
          <c:w val="0.8308441743695083"/>
          <c:h val="0.72700196850393706"/>
        </c:manualLayout>
      </c:layout>
      <c:areaChart>
        <c:grouping val="stacked"/>
        <c:varyColors val="0"/>
        <c:ser>
          <c:idx val="0"/>
          <c:order val="0"/>
          <c:tx>
            <c:strRef>
              <c:f>data!$B$1</c:f>
              <c:strCache>
                <c:ptCount val="1"/>
                <c:pt idx="0">
                  <c:v>Monterey (CA)</c:v>
                </c:pt>
              </c:strCache>
            </c:strRef>
          </c:tx>
          <c:spPr>
            <a:solidFill>
              <a:schemeClr val="accent3">
                <a:lumMod val="60000"/>
                <a:lumOff val="40000"/>
              </a:schemeClr>
            </a:solidFill>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data!$B$2:$B$177</c:f>
              <c:numCache>
                <c:formatCode>General</c:formatCode>
                <c:ptCount val="176"/>
                <c:pt idx="0">
                  <c:v>6.2436999999999999E-2</c:v>
                </c:pt>
                <c:pt idx="1">
                  <c:v>6.1754000000000003E-2</c:v>
                </c:pt>
                <c:pt idx="2">
                  <c:v>6.1122000000000003E-2</c:v>
                </c:pt>
                <c:pt idx="3">
                  <c:v>6.0783999999999998E-2</c:v>
                </c:pt>
                <c:pt idx="4">
                  <c:v>6.1080000000000002E-2</c:v>
                </c:pt>
                <c:pt idx="5">
                  <c:v>5.9712000000000001E-2</c:v>
                </c:pt>
                <c:pt idx="6">
                  <c:v>5.8458999999999997E-2</c:v>
                </c:pt>
                <c:pt idx="7">
                  <c:v>5.8423000000000003E-2</c:v>
                </c:pt>
                <c:pt idx="8">
                  <c:v>5.8384999999999999E-2</c:v>
                </c:pt>
                <c:pt idx="9">
                  <c:v>5.8477000000000001E-2</c:v>
                </c:pt>
                <c:pt idx="10">
                  <c:v>5.7965000000000003E-2</c:v>
                </c:pt>
                <c:pt idx="11">
                  <c:v>6.0153999999999999E-2</c:v>
                </c:pt>
                <c:pt idx="12">
                  <c:v>6.1483000000000003E-2</c:v>
                </c:pt>
                <c:pt idx="13">
                  <c:v>6.3107999999999997E-2</c:v>
                </c:pt>
                <c:pt idx="14">
                  <c:v>6.2520999999999993E-2</c:v>
                </c:pt>
                <c:pt idx="15">
                  <c:v>6.2178999999999998E-2</c:v>
                </c:pt>
                <c:pt idx="16">
                  <c:v>6.1178999999999997E-2</c:v>
                </c:pt>
                <c:pt idx="17">
                  <c:v>5.9595000000000002E-2</c:v>
                </c:pt>
                <c:pt idx="18">
                  <c:v>6.1739000000000002E-2</c:v>
                </c:pt>
                <c:pt idx="19">
                  <c:v>6.2398000000000002E-2</c:v>
                </c:pt>
                <c:pt idx="20">
                  <c:v>6.3192999999999999E-2</c:v>
                </c:pt>
                <c:pt idx="21">
                  <c:v>6.3812999999999995E-2</c:v>
                </c:pt>
                <c:pt idx="22">
                  <c:v>6.2724000000000002E-2</c:v>
                </c:pt>
                <c:pt idx="23">
                  <c:v>6.2742999999999993E-2</c:v>
                </c:pt>
                <c:pt idx="24">
                  <c:v>6.651E-2</c:v>
                </c:pt>
                <c:pt idx="25">
                  <c:v>6.6578999999999999E-2</c:v>
                </c:pt>
                <c:pt idx="26">
                  <c:v>6.6637000000000002E-2</c:v>
                </c:pt>
                <c:pt idx="27">
                  <c:v>6.7295999999999995E-2</c:v>
                </c:pt>
                <c:pt idx="28">
                  <c:v>6.6321000000000005E-2</c:v>
                </c:pt>
                <c:pt idx="29">
                  <c:v>6.6947000000000007E-2</c:v>
                </c:pt>
                <c:pt idx="30">
                  <c:v>6.5151000000000001E-2</c:v>
                </c:pt>
                <c:pt idx="31">
                  <c:v>6.6313999999999998E-2</c:v>
                </c:pt>
                <c:pt idx="32">
                  <c:v>6.4599000000000004E-2</c:v>
                </c:pt>
                <c:pt idx="33">
                  <c:v>6.4936999999999995E-2</c:v>
                </c:pt>
                <c:pt idx="34">
                  <c:v>6.4674999999999996E-2</c:v>
                </c:pt>
                <c:pt idx="35">
                  <c:v>6.2584000000000001E-2</c:v>
                </c:pt>
                <c:pt idx="36">
                  <c:v>6.2952999999999995E-2</c:v>
                </c:pt>
                <c:pt idx="37">
                  <c:v>6.3252000000000003E-2</c:v>
                </c:pt>
                <c:pt idx="38">
                  <c:v>6.1608999999999997E-2</c:v>
                </c:pt>
                <c:pt idx="39">
                  <c:v>6.1123999999999998E-2</c:v>
                </c:pt>
                <c:pt idx="40">
                  <c:v>6.1656999999999997E-2</c:v>
                </c:pt>
                <c:pt idx="41">
                  <c:v>6.0787000000000001E-2</c:v>
                </c:pt>
                <c:pt idx="42">
                  <c:v>6.1492999999999999E-2</c:v>
                </c:pt>
                <c:pt idx="43">
                  <c:v>6.1061999999999998E-2</c:v>
                </c:pt>
                <c:pt idx="44">
                  <c:v>6.1821000000000001E-2</c:v>
                </c:pt>
                <c:pt idx="45">
                  <c:v>6.2768000000000004E-2</c:v>
                </c:pt>
                <c:pt idx="46">
                  <c:v>6.0180999999999998E-2</c:v>
                </c:pt>
                <c:pt idx="47">
                  <c:v>6.0901999999999998E-2</c:v>
                </c:pt>
                <c:pt idx="48">
                  <c:v>6.0375999999999999E-2</c:v>
                </c:pt>
                <c:pt idx="49">
                  <c:v>6.1468000000000002E-2</c:v>
                </c:pt>
                <c:pt idx="50">
                  <c:v>5.9171000000000001E-2</c:v>
                </c:pt>
                <c:pt idx="51">
                  <c:v>6.0213000000000003E-2</c:v>
                </c:pt>
                <c:pt idx="52">
                  <c:v>6.0165999999999997E-2</c:v>
                </c:pt>
                <c:pt idx="53">
                  <c:v>6.0285999999999999E-2</c:v>
                </c:pt>
                <c:pt idx="54">
                  <c:v>5.9928000000000002E-2</c:v>
                </c:pt>
                <c:pt idx="55">
                  <c:v>5.8504E-2</c:v>
                </c:pt>
                <c:pt idx="56">
                  <c:v>6.0592E-2</c:v>
                </c:pt>
                <c:pt idx="57">
                  <c:v>6.1616999999999998E-2</c:v>
                </c:pt>
                <c:pt idx="58">
                  <c:v>6.2431E-2</c:v>
                </c:pt>
                <c:pt idx="59">
                  <c:v>6.2534000000000006E-2</c:v>
                </c:pt>
                <c:pt idx="60">
                  <c:v>6.1046000000000003E-2</c:v>
                </c:pt>
                <c:pt idx="61">
                  <c:v>6.0228999999999998E-2</c:v>
                </c:pt>
                <c:pt idx="62">
                  <c:v>6.0935000000000003E-2</c:v>
                </c:pt>
                <c:pt idx="63">
                  <c:v>5.9899000000000001E-2</c:v>
                </c:pt>
                <c:pt idx="64">
                  <c:v>5.7306999999999997E-2</c:v>
                </c:pt>
                <c:pt idx="65">
                  <c:v>5.8313999999999998E-2</c:v>
                </c:pt>
                <c:pt idx="66">
                  <c:v>5.6809999999999999E-2</c:v>
                </c:pt>
                <c:pt idx="67">
                  <c:v>5.6855000000000003E-2</c:v>
                </c:pt>
                <c:pt idx="68">
                  <c:v>5.7718999999999999E-2</c:v>
                </c:pt>
                <c:pt idx="69">
                  <c:v>5.7239999999999999E-2</c:v>
                </c:pt>
                <c:pt idx="70">
                  <c:v>5.8569999999999997E-2</c:v>
                </c:pt>
                <c:pt idx="71">
                  <c:v>5.7600999999999999E-2</c:v>
                </c:pt>
                <c:pt idx="72">
                  <c:v>5.6543999999999997E-2</c:v>
                </c:pt>
                <c:pt idx="73">
                  <c:v>5.7424000000000003E-2</c:v>
                </c:pt>
                <c:pt idx="74">
                  <c:v>5.7822999999999999E-2</c:v>
                </c:pt>
                <c:pt idx="75">
                  <c:v>5.7528000000000003E-2</c:v>
                </c:pt>
                <c:pt idx="76">
                  <c:v>5.6308999999999998E-2</c:v>
                </c:pt>
                <c:pt idx="77">
                  <c:v>5.6106000000000003E-2</c:v>
                </c:pt>
                <c:pt idx="78">
                  <c:v>5.4108999999999997E-2</c:v>
                </c:pt>
                <c:pt idx="79">
                  <c:v>5.2776000000000003E-2</c:v>
                </c:pt>
                <c:pt idx="80">
                  <c:v>5.6411000000000003E-2</c:v>
                </c:pt>
                <c:pt idx="81">
                  <c:v>5.6550999999999997E-2</c:v>
                </c:pt>
                <c:pt idx="82">
                  <c:v>5.7243000000000002E-2</c:v>
                </c:pt>
                <c:pt idx="83">
                  <c:v>5.7102E-2</c:v>
                </c:pt>
                <c:pt idx="84">
                  <c:v>5.6439999999999997E-2</c:v>
                </c:pt>
                <c:pt idx="85">
                  <c:v>3.8324999999999998E-2</c:v>
                </c:pt>
                <c:pt idx="86">
                  <c:v>5.4434000000000003E-2</c:v>
                </c:pt>
                <c:pt idx="87">
                  <c:v>5.7139000000000002E-2</c:v>
                </c:pt>
                <c:pt idx="88">
                  <c:v>5.7307999999999998E-2</c:v>
                </c:pt>
                <c:pt idx="89">
                  <c:v>5.5613000000000003E-2</c:v>
                </c:pt>
                <c:pt idx="90">
                  <c:v>5.6411999999999997E-2</c:v>
                </c:pt>
                <c:pt idx="91">
                  <c:v>5.5652E-2</c:v>
                </c:pt>
                <c:pt idx="92">
                  <c:v>5.5668000000000002E-2</c:v>
                </c:pt>
                <c:pt idx="93">
                  <c:v>5.6309999999999999E-2</c:v>
                </c:pt>
                <c:pt idx="94">
                  <c:v>5.5752999999999997E-2</c:v>
                </c:pt>
                <c:pt idx="95">
                  <c:v>5.6509999999999998E-2</c:v>
                </c:pt>
                <c:pt idx="96">
                  <c:v>5.4595999999999999E-2</c:v>
                </c:pt>
                <c:pt idx="97">
                  <c:v>5.3172999999999998E-2</c:v>
                </c:pt>
                <c:pt idx="98">
                  <c:v>5.2356E-2</c:v>
                </c:pt>
                <c:pt idx="99">
                  <c:v>5.1116000000000002E-2</c:v>
                </c:pt>
                <c:pt idx="100">
                  <c:v>5.0050999999999998E-2</c:v>
                </c:pt>
                <c:pt idx="101">
                  <c:v>4.7364000000000003E-2</c:v>
                </c:pt>
                <c:pt idx="102">
                  <c:v>4.8038999999999998E-2</c:v>
                </c:pt>
                <c:pt idx="103">
                  <c:v>4.7521000000000001E-2</c:v>
                </c:pt>
                <c:pt idx="104">
                  <c:v>4.5954000000000002E-2</c:v>
                </c:pt>
                <c:pt idx="105">
                  <c:v>4.6927000000000003E-2</c:v>
                </c:pt>
                <c:pt idx="106">
                  <c:v>4.9730999999999997E-2</c:v>
                </c:pt>
                <c:pt idx="107">
                  <c:v>4.9834999999999997E-2</c:v>
                </c:pt>
                <c:pt idx="108">
                  <c:v>4.9176999999999998E-2</c:v>
                </c:pt>
                <c:pt idx="109">
                  <c:v>4.8633999999999997E-2</c:v>
                </c:pt>
                <c:pt idx="110">
                  <c:v>4.7486E-2</c:v>
                </c:pt>
                <c:pt idx="111">
                  <c:v>4.7100000000000003E-2</c:v>
                </c:pt>
                <c:pt idx="112">
                  <c:v>4.6036000000000001E-2</c:v>
                </c:pt>
                <c:pt idx="113">
                  <c:v>4.6012999999999998E-2</c:v>
                </c:pt>
                <c:pt idx="114">
                  <c:v>4.4239000000000001E-2</c:v>
                </c:pt>
                <c:pt idx="115">
                  <c:v>4.5238E-2</c:v>
                </c:pt>
                <c:pt idx="116">
                  <c:v>4.5497999999999997E-2</c:v>
                </c:pt>
                <c:pt idx="117">
                  <c:v>4.4880000000000003E-2</c:v>
                </c:pt>
                <c:pt idx="118">
                  <c:v>4.5856000000000001E-2</c:v>
                </c:pt>
                <c:pt idx="119">
                  <c:v>4.2819999999999997E-2</c:v>
                </c:pt>
                <c:pt idx="120">
                  <c:v>4.3782000000000001E-2</c:v>
                </c:pt>
                <c:pt idx="121">
                  <c:v>4.2451000000000003E-2</c:v>
                </c:pt>
                <c:pt idx="122">
                  <c:v>4.4063999999999999E-2</c:v>
                </c:pt>
                <c:pt idx="123">
                  <c:v>4.2888000000000003E-2</c:v>
                </c:pt>
                <c:pt idx="124">
                  <c:v>4.3229999999999998E-2</c:v>
                </c:pt>
                <c:pt idx="125">
                  <c:v>4.1721000000000001E-2</c:v>
                </c:pt>
                <c:pt idx="126">
                  <c:v>4.2578999999999999E-2</c:v>
                </c:pt>
                <c:pt idx="127">
                  <c:v>4.3629000000000001E-2</c:v>
                </c:pt>
                <c:pt idx="128">
                  <c:v>4.4195999999999999E-2</c:v>
                </c:pt>
                <c:pt idx="129">
                  <c:v>4.3892E-2</c:v>
                </c:pt>
                <c:pt idx="130">
                  <c:v>4.446E-2</c:v>
                </c:pt>
                <c:pt idx="131">
                  <c:v>4.2951999999999997E-2</c:v>
                </c:pt>
                <c:pt idx="132">
                  <c:v>4.3043999999999999E-2</c:v>
                </c:pt>
                <c:pt idx="133">
                  <c:v>4.3366000000000002E-2</c:v>
                </c:pt>
                <c:pt idx="134">
                  <c:v>4.2569000000000003E-2</c:v>
                </c:pt>
                <c:pt idx="135">
                  <c:v>4.3068000000000002E-2</c:v>
                </c:pt>
                <c:pt idx="136">
                  <c:v>4.1943000000000001E-2</c:v>
                </c:pt>
                <c:pt idx="137">
                  <c:v>4.1300000000000003E-2</c:v>
                </c:pt>
                <c:pt idx="138">
                  <c:v>3.9518999999999999E-2</c:v>
                </c:pt>
                <c:pt idx="139">
                  <c:v>4.0301999999999998E-2</c:v>
                </c:pt>
                <c:pt idx="140">
                  <c:v>3.9417000000000001E-2</c:v>
                </c:pt>
                <c:pt idx="141">
                  <c:v>4.0834000000000002E-2</c:v>
                </c:pt>
                <c:pt idx="142">
                  <c:v>4.2222999999999997E-2</c:v>
                </c:pt>
                <c:pt idx="143">
                  <c:v>4.2705E-2</c:v>
                </c:pt>
                <c:pt idx="144">
                  <c:v>4.4997000000000002E-2</c:v>
                </c:pt>
                <c:pt idx="145">
                  <c:v>4.5732000000000002E-2</c:v>
                </c:pt>
                <c:pt idx="146">
                  <c:v>4.3027000000000003E-2</c:v>
                </c:pt>
                <c:pt idx="147">
                  <c:v>4.4852999999999997E-2</c:v>
                </c:pt>
                <c:pt idx="148">
                  <c:v>4.4482000000000001E-2</c:v>
                </c:pt>
                <c:pt idx="149">
                  <c:v>4.4678000000000002E-2</c:v>
                </c:pt>
                <c:pt idx="150">
                  <c:v>4.4471999999999998E-2</c:v>
                </c:pt>
                <c:pt idx="151">
                  <c:v>4.5449000000000003E-2</c:v>
                </c:pt>
                <c:pt idx="152">
                  <c:v>4.3483000000000001E-2</c:v>
                </c:pt>
                <c:pt idx="153">
                  <c:v>4.6764E-2</c:v>
                </c:pt>
                <c:pt idx="154">
                  <c:v>4.6110999999999999E-2</c:v>
                </c:pt>
                <c:pt idx="155">
                  <c:v>4.7098000000000001E-2</c:v>
                </c:pt>
                <c:pt idx="156">
                  <c:v>4.7496999999999998E-2</c:v>
                </c:pt>
                <c:pt idx="157">
                  <c:v>4.7504999999999999E-2</c:v>
                </c:pt>
                <c:pt idx="158">
                  <c:v>4.8601999999999999E-2</c:v>
                </c:pt>
                <c:pt idx="159">
                  <c:v>4.7646000000000001E-2</c:v>
                </c:pt>
                <c:pt idx="160">
                  <c:v>4.7648999999999997E-2</c:v>
                </c:pt>
                <c:pt idx="161">
                  <c:v>4.6233999999999997E-2</c:v>
                </c:pt>
                <c:pt idx="162">
                  <c:v>4.5485999999999999E-2</c:v>
                </c:pt>
                <c:pt idx="163">
                  <c:v>4.6705000000000003E-2</c:v>
                </c:pt>
                <c:pt idx="164">
                  <c:v>4.6627000000000002E-2</c:v>
                </c:pt>
                <c:pt idx="165">
                  <c:v>4.6550000000000001E-2</c:v>
                </c:pt>
                <c:pt idx="166">
                  <c:v>4.6471999999999999E-2</c:v>
                </c:pt>
                <c:pt idx="167">
                  <c:v>4.6394999999999999E-2</c:v>
                </c:pt>
                <c:pt idx="168">
                  <c:v>4.6317999999999998E-2</c:v>
                </c:pt>
                <c:pt idx="169">
                  <c:v>4.6240000000000003E-2</c:v>
                </c:pt>
                <c:pt idx="170">
                  <c:v>4.6163000000000003E-2</c:v>
                </c:pt>
                <c:pt idx="171">
                  <c:v>4.6085000000000001E-2</c:v>
                </c:pt>
                <c:pt idx="172">
                  <c:v>4.6008E-2</c:v>
                </c:pt>
                <c:pt idx="173">
                  <c:v>4.5929999999999999E-2</c:v>
                </c:pt>
                <c:pt idx="174">
                  <c:v>4.5852999999999998E-2</c:v>
                </c:pt>
                <c:pt idx="175">
                  <c:v>4.4318000000000003E-2</c:v>
                </c:pt>
              </c:numCache>
            </c:numRef>
          </c:val>
        </c:ser>
        <c:ser>
          <c:idx val="1"/>
          <c:order val="1"/>
          <c:tx>
            <c:strRef>
              <c:f>data!$C$1</c:f>
              <c:strCache>
                <c:ptCount val="1"/>
                <c:pt idx="0">
                  <c:v>Austin Chalk (LA &amp; TX)</c:v>
                </c:pt>
              </c:strCache>
            </c:strRef>
          </c:tx>
          <c:spPr>
            <a:solidFill>
              <a:schemeClr val="accent5">
                <a:lumMod val="75000"/>
              </a:schemeClr>
            </a:solidFill>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data!$C$2:$C$177</c:f>
              <c:numCache>
                <c:formatCode>General</c:formatCode>
                <c:ptCount val="176"/>
                <c:pt idx="0">
                  <c:v>6.9627999999999995E-2</c:v>
                </c:pt>
                <c:pt idx="1">
                  <c:v>6.9852999999999998E-2</c:v>
                </c:pt>
                <c:pt idx="2">
                  <c:v>6.7429000000000003E-2</c:v>
                </c:pt>
                <c:pt idx="3">
                  <c:v>6.8435999999999997E-2</c:v>
                </c:pt>
                <c:pt idx="4">
                  <c:v>6.6769999999999996E-2</c:v>
                </c:pt>
                <c:pt idx="5">
                  <c:v>6.5993999999999997E-2</c:v>
                </c:pt>
                <c:pt idx="6">
                  <c:v>6.2466000000000001E-2</c:v>
                </c:pt>
                <c:pt idx="7">
                  <c:v>6.2762999999999999E-2</c:v>
                </c:pt>
                <c:pt idx="8">
                  <c:v>6.1574999999999998E-2</c:v>
                </c:pt>
                <c:pt idx="9">
                  <c:v>6.2198000000000003E-2</c:v>
                </c:pt>
                <c:pt idx="10">
                  <c:v>5.9615000000000001E-2</c:v>
                </c:pt>
                <c:pt idx="11">
                  <c:v>5.6779999999999997E-2</c:v>
                </c:pt>
                <c:pt idx="12">
                  <c:v>5.7945000000000003E-2</c:v>
                </c:pt>
                <c:pt idx="13">
                  <c:v>5.8044999999999999E-2</c:v>
                </c:pt>
                <c:pt idx="14">
                  <c:v>5.6526E-2</c:v>
                </c:pt>
                <c:pt idx="15">
                  <c:v>5.6708000000000001E-2</c:v>
                </c:pt>
                <c:pt idx="16">
                  <c:v>5.6486000000000001E-2</c:v>
                </c:pt>
                <c:pt idx="17">
                  <c:v>5.4827000000000001E-2</c:v>
                </c:pt>
                <c:pt idx="18">
                  <c:v>5.5350999999999997E-2</c:v>
                </c:pt>
                <c:pt idx="19">
                  <c:v>5.5202000000000001E-2</c:v>
                </c:pt>
                <c:pt idx="20">
                  <c:v>5.4566999999999997E-2</c:v>
                </c:pt>
                <c:pt idx="21">
                  <c:v>5.3863000000000001E-2</c:v>
                </c:pt>
                <c:pt idx="22">
                  <c:v>5.2655E-2</c:v>
                </c:pt>
                <c:pt idx="23">
                  <c:v>5.2505999999999997E-2</c:v>
                </c:pt>
                <c:pt idx="24">
                  <c:v>5.1781000000000001E-2</c:v>
                </c:pt>
                <c:pt idx="25">
                  <c:v>5.0571999999999999E-2</c:v>
                </c:pt>
                <c:pt idx="26">
                  <c:v>4.9860000000000002E-2</c:v>
                </c:pt>
                <c:pt idx="27">
                  <c:v>4.8193E-2</c:v>
                </c:pt>
                <c:pt idx="28">
                  <c:v>4.6338999999999998E-2</c:v>
                </c:pt>
                <c:pt idx="29">
                  <c:v>4.5199999999999997E-2</c:v>
                </c:pt>
                <c:pt idx="30">
                  <c:v>4.4589999999999998E-2</c:v>
                </c:pt>
                <c:pt idx="31">
                  <c:v>4.5274000000000002E-2</c:v>
                </c:pt>
                <c:pt idx="32">
                  <c:v>4.4065E-2</c:v>
                </c:pt>
                <c:pt idx="33">
                  <c:v>4.3799999999999999E-2</c:v>
                </c:pt>
                <c:pt idx="34">
                  <c:v>4.5974000000000001E-2</c:v>
                </c:pt>
                <c:pt idx="35">
                  <c:v>4.4691000000000002E-2</c:v>
                </c:pt>
                <c:pt idx="36">
                  <c:v>4.4477999999999997E-2</c:v>
                </c:pt>
                <c:pt idx="37">
                  <c:v>4.3714999999999997E-2</c:v>
                </c:pt>
                <c:pt idx="38">
                  <c:v>4.3914000000000002E-2</c:v>
                </c:pt>
                <c:pt idx="39">
                  <c:v>4.3290000000000002E-2</c:v>
                </c:pt>
                <c:pt idx="40">
                  <c:v>4.3073E-2</c:v>
                </c:pt>
                <c:pt idx="41">
                  <c:v>4.3444000000000003E-2</c:v>
                </c:pt>
                <c:pt idx="42">
                  <c:v>4.3081000000000001E-2</c:v>
                </c:pt>
                <c:pt idx="43">
                  <c:v>4.1794999999999999E-2</c:v>
                </c:pt>
                <c:pt idx="44">
                  <c:v>4.2078999999999998E-2</c:v>
                </c:pt>
                <c:pt idx="45">
                  <c:v>4.1617000000000001E-2</c:v>
                </c:pt>
                <c:pt idx="46">
                  <c:v>4.1140000000000003E-2</c:v>
                </c:pt>
                <c:pt idx="47">
                  <c:v>4.1862999999999997E-2</c:v>
                </c:pt>
                <c:pt idx="48">
                  <c:v>4.2250000000000003E-2</c:v>
                </c:pt>
                <c:pt idx="49">
                  <c:v>4.1584000000000003E-2</c:v>
                </c:pt>
                <c:pt idx="50">
                  <c:v>4.1539E-2</c:v>
                </c:pt>
                <c:pt idx="51">
                  <c:v>3.9895E-2</c:v>
                </c:pt>
                <c:pt idx="52">
                  <c:v>3.9690999999999997E-2</c:v>
                </c:pt>
                <c:pt idx="53">
                  <c:v>4.0390000000000002E-2</c:v>
                </c:pt>
                <c:pt idx="54">
                  <c:v>4.0113999999999997E-2</c:v>
                </c:pt>
                <c:pt idx="55">
                  <c:v>3.9289999999999999E-2</c:v>
                </c:pt>
                <c:pt idx="56">
                  <c:v>3.8575999999999999E-2</c:v>
                </c:pt>
                <c:pt idx="57">
                  <c:v>4.0526E-2</c:v>
                </c:pt>
                <c:pt idx="58">
                  <c:v>4.1748E-2</c:v>
                </c:pt>
                <c:pt idx="59">
                  <c:v>4.1563999999999997E-2</c:v>
                </c:pt>
                <c:pt idx="60">
                  <c:v>4.1452000000000003E-2</c:v>
                </c:pt>
                <c:pt idx="61">
                  <c:v>4.1340000000000002E-2</c:v>
                </c:pt>
                <c:pt idx="62">
                  <c:v>4.1327000000000003E-2</c:v>
                </c:pt>
                <c:pt idx="63">
                  <c:v>4.1160000000000002E-2</c:v>
                </c:pt>
                <c:pt idx="64">
                  <c:v>4.1640999999999997E-2</c:v>
                </c:pt>
                <c:pt idx="65">
                  <c:v>4.0704999999999998E-2</c:v>
                </c:pt>
                <c:pt idx="66">
                  <c:v>4.1242000000000001E-2</c:v>
                </c:pt>
                <c:pt idx="67">
                  <c:v>4.1637E-2</c:v>
                </c:pt>
                <c:pt idx="68">
                  <c:v>3.7228999999999998E-2</c:v>
                </c:pt>
                <c:pt idx="69">
                  <c:v>4.0627999999999997E-2</c:v>
                </c:pt>
                <c:pt idx="70">
                  <c:v>4.0014000000000001E-2</c:v>
                </c:pt>
                <c:pt idx="71">
                  <c:v>3.9350999999999997E-2</c:v>
                </c:pt>
                <c:pt idx="72">
                  <c:v>4.1244000000000003E-2</c:v>
                </c:pt>
                <c:pt idx="73">
                  <c:v>3.9715E-2</c:v>
                </c:pt>
                <c:pt idx="74">
                  <c:v>4.2252999999999999E-2</c:v>
                </c:pt>
                <c:pt idx="75">
                  <c:v>4.1827000000000003E-2</c:v>
                </c:pt>
                <c:pt idx="76">
                  <c:v>4.0509999999999997E-2</c:v>
                </c:pt>
                <c:pt idx="77">
                  <c:v>3.9272000000000001E-2</c:v>
                </c:pt>
                <c:pt idx="78">
                  <c:v>4.1144E-2</c:v>
                </c:pt>
                <c:pt idx="79">
                  <c:v>4.1175999999999997E-2</c:v>
                </c:pt>
                <c:pt idx="80">
                  <c:v>4.0855000000000002E-2</c:v>
                </c:pt>
                <c:pt idx="81">
                  <c:v>4.2347000000000003E-2</c:v>
                </c:pt>
                <c:pt idx="82">
                  <c:v>4.3092999999999999E-2</c:v>
                </c:pt>
                <c:pt idx="83">
                  <c:v>4.1915000000000001E-2</c:v>
                </c:pt>
                <c:pt idx="84">
                  <c:v>3.9688000000000001E-2</c:v>
                </c:pt>
                <c:pt idx="85">
                  <c:v>4.1449E-2</c:v>
                </c:pt>
                <c:pt idx="86">
                  <c:v>4.0025999999999999E-2</c:v>
                </c:pt>
                <c:pt idx="87">
                  <c:v>4.2886000000000001E-2</c:v>
                </c:pt>
                <c:pt idx="88">
                  <c:v>4.2089000000000001E-2</c:v>
                </c:pt>
                <c:pt idx="89">
                  <c:v>4.1467999999999998E-2</c:v>
                </c:pt>
                <c:pt idx="90">
                  <c:v>4.0148000000000003E-2</c:v>
                </c:pt>
                <c:pt idx="91">
                  <c:v>4.1954999999999999E-2</c:v>
                </c:pt>
                <c:pt idx="92">
                  <c:v>3.9763E-2</c:v>
                </c:pt>
                <c:pt idx="93">
                  <c:v>3.9695000000000001E-2</c:v>
                </c:pt>
                <c:pt idx="94">
                  <c:v>4.1260999999999999E-2</c:v>
                </c:pt>
                <c:pt idx="95">
                  <c:v>4.0244000000000002E-2</c:v>
                </c:pt>
                <c:pt idx="96">
                  <c:v>4.1486000000000002E-2</c:v>
                </c:pt>
                <c:pt idx="97">
                  <c:v>4.0070000000000001E-2</c:v>
                </c:pt>
                <c:pt idx="98">
                  <c:v>4.4098999999999999E-2</c:v>
                </c:pt>
                <c:pt idx="99">
                  <c:v>4.2881000000000002E-2</c:v>
                </c:pt>
                <c:pt idx="100">
                  <c:v>4.1993000000000003E-2</c:v>
                </c:pt>
                <c:pt idx="101">
                  <c:v>4.2465000000000003E-2</c:v>
                </c:pt>
                <c:pt idx="102">
                  <c:v>4.2984000000000001E-2</c:v>
                </c:pt>
                <c:pt idx="103">
                  <c:v>4.2762000000000001E-2</c:v>
                </c:pt>
                <c:pt idx="104">
                  <c:v>3.8720999999999998E-2</c:v>
                </c:pt>
                <c:pt idx="105">
                  <c:v>4.3742000000000003E-2</c:v>
                </c:pt>
                <c:pt idx="106">
                  <c:v>4.3444999999999998E-2</c:v>
                </c:pt>
                <c:pt idx="107">
                  <c:v>4.2540000000000001E-2</c:v>
                </c:pt>
                <c:pt idx="108">
                  <c:v>4.1313999999999997E-2</c:v>
                </c:pt>
                <c:pt idx="109">
                  <c:v>4.0315999999999998E-2</c:v>
                </c:pt>
                <c:pt idx="110">
                  <c:v>3.8273000000000001E-2</c:v>
                </c:pt>
                <c:pt idx="111">
                  <c:v>3.8323999999999997E-2</c:v>
                </c:pt>
                <c:pt idx="112">
                  <c:v>3.7358000000000002E-2</c:v>
                </c:pt>
                <c:pt idx="113">
                  <c:v>3.5431999999999998E-2</c:v>
                </c:pt>
                <c:pt idx="114">
                  <c:v>3.4583999999999997E-2</c:v>
                </c:pt>
                <c:pt idx="115">
                  <c:v>3.3766999999999998E-2</c:v>
                </c:pt>
                <c:pt idx="116">
                  <c:v>3.4616000000000001E-2</c:v>
                </c:pt>
                <c:pt idx="117">
                  <c:v>3.4104000000000002E-2</c:v>
                </c:pt>
                <c:pt idx="118">
                  <c:v>3.4590999999999997E-2</c:v>
                </c:pt>
                <c:pt idx="119">
                  <c:v>3.5617999999999997E-2</c:v>
                </c:pt>
                <c:pt idx="120">
                  <c:v>3.5712000000000001E-2</c:v>
                </c:pt>
                <c:pt idx="121">
                  <c:v>3.5043999999999999E-2</c:v>
                </c:pt>
                <c:pt idx="122">
                  <c:v>3.5009999999999999E-2</c:v>
                </c:pt>
                <c:pt idx="123">
                  <c:v>3.4384999999999999E-2</c:v>
                </c:pt>
                <c:pt idx="124">
                  <c:v>3.5550999999999999E-2</c:v>
                </c:pt>
                <c:pt idx="125">
                  <c:v>3.5541000000000003E-2</c:v>
                </c:pt>
                <c:pt idx="126">
                  <c:v>3.5811999999999997E-2</c:v>
                </c:pt>
                <c:pt idx="127">
                  <c:v>3.5616000000000002E-2</c:v>
                </c:pt>
                <c:pt idx="128">
                  <c:v>3.585E-2</c:v>
                </c:pt>
                <c:pt idx="129">
                  <c:v>3.6733000000000002E-2</c:v>
                </c:pt>
                <c:pt idx="130">
                  <c:v>3.8502000000000002E-2</c:v>
                </c:pt>
                <c:pt idx="131">
                  <c:v>3.8643999999999998E-2</c:v>
                </c:pt>
                <c:pt idx="132">
                  <c:v>3.7520999999999999E-2</c:v>
                </c:pt>
                <c:pt idx="133">
                  <c:v>3.6836000000000001E-2</c:v>
                </c:pt>
                <c:pt idx="134">
                  <c:v>3.9481000000000002E-2</c:v>
                </c:pt>
                <c:pt idx="135">
                  <c:v>3.8477999999999998E-2</c:v>
                </c:pt>
                <c:pt idx="136">
                  <c:v>3.8866999999999999E-2</c:v>
                </c:pt>
                <c:pt idx="137">
                  <c:v>3.7683000000000001E-2</c:v>
                </c:pt>
                <c:pt idx="138">
                  <c:v>3.5444000000000003E-2</c:v>
                </c:pt>
                <c:pt idx="139">
                  <c:v>3.6340999999999998E-2</c:v>
                </c:pt>
                <c:pt idx="140">
                  <c:v>3.8281999999999997E-2</c:v>
                </c:pt>
                <c:pt idx="141">
                  <c:v>3.805E-2</c:v>
                </c:pt>
                <c:pt idx="142">
                  <c:v>3.9662999999999997E-2</c:v>
                </c:pt>
                <c:pt idx="143">
                  <c:v>3.8974000000000002E-2</c:v>
                </c:pt>
                <c:pt idx="144">
                  <c:v>3.8037000000000001E-2</c:v>
                </c:pt>
                <c:pt idx="145">
                  <c:v>3.8036E-2</c:v>
                </c:pt>
                <c:pt idx="146">
                  <c:v>3.5569000000000003E-2</c:v>
                </c:pt>
                <c:pt idx="147">
                  <c:v>3.6479999999999999E-2</c:v>
                </c:pt>
                <c:pt idx="148">
                  <c:v>3.6484999999999997E-2</c:v>
                </c:pt>
                <c:pt idx="149">
                  <c:v>3.6101000000000001E-2</c:v>
                </c:pt>
                <c:pt idx="150">
                  <c:v>3.4322999999999999E-2</c:v>
                </c:pt>
                <c:pt idx="151">
                  <c:v>3.5210999999999999E-2</c:v>
                </c:pt>
                <c:pt idx="152">
                  <c:v>3.4778999999999997E-2</c:v>
                </c:pt>
                <c:pt idx="153">
                  <c:v>3.4611000000000003E-2</c:v>
                </c:pt>
                <c:pt idx="154">
                  <c:v>3.5427E-2</c:v>
                </c:pt>
                <c:pt idx="155">
                  <c:v>3.4910999999999998E-2</c:v>
                </c:pt>
                <c:pt idx="156">
                  <c:v>3.5109000000000001E-2</c:v>
                </c:pt>
                <c:pt idx="157">
                  <c:v>3.4480999999999998E-2</c:v>
                </c:pt>
                <c:pt idx="158">
                  <c:v>3.3456E-2</c:v>
                </c:pt>
                <c:pt idx="159">
                  <c:v>3.2287999999999997E-2</c:v>
                </c:pt>
                <c:pt idx="160">
                  <c:v>3.4071999999999998E-2</c:v>
                </c:pt>
                <c:pt idx="161">
                  <c:v>3.4660000000000003E-2</c:v>
                </c:pt>
                <c:pt idx="162">
                  <c:v>3.5031E-2</c:v>
                </c:pt>
                <c:pt idx="163">
                  <c:v>3.4576000000000003E-2</c:v>
                </c:pt>
                <c:pt idx="164">
                  <c:v>3.4838000000000001E-2</c:v>
                </c:pt>
                <c:pt idx="165">
                  <c:v>3.4243000000000003E-2</c:v>
                </c:pt>
                <c:pt idx="166">
                  <c:v>3.3821999999999998E-2</c:v>
                </c:pt>
                <c:pt idx="167">
                  <c:v>3.4537999999999999E-2</c:v>
                </c:pt>
                <c:pt idx="168">
                  <c:v>3.3542000000000002E-2</c:v>
                </c:pt>
                <c:pt idx="169">
                  <c:v>3.3211999999999998E-2</c:v>
                </c:pt>
                <c:pt idx="170">
                  <c:v>3.3328000000000003E-2</c:v>
                </c:pt>
                <c:pt idx="171">
                  <c:v>3.3138000000000001E-2</c:v>
                </c:pt>
                <c:pt idx="172">
                  <c:v>3.2948999999999999E-2</c:v>
                </c:pt>
                <c:pt idx="173">
                  <c:v>3.2759999999999997E-2</c:v>
                </c:pt>
                <c:pt idx="174">
                  <c:v>3.2571000000000003E-2</c:v>
                </c:pt>
                <c:pt idx="175">
                  <c:v>3.2821999999999997E-2</c:v>
                </c:pt>
              </c:numCache>
            </c:numRef>
          </c:val>
        </c:ser>
        <c:ser>
          <c:idx val="2"/>
          <c:order val="2"/>
          <c:tx>
            <c:strRef>
              <c:f>data!$D$1</c:f>
              <c:strCache>
                <c:ptCount val="1"/>
                <c:pt idx="0">
                  <c:v>Granite Wash (OK &amp; TX)</c:v>
                </c:pt>
              </c:strCache>
            </c:strRef>
          </c:tx>
          <c:spPr>
            <a:solidFill>
              <a:schemeClr val="accent5">
                <a:lumMod val="40000"/>
                <a:lumOff val="60000"/>
              </a:schemeClr>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data!$D$2:$D$177</c:f>
              <c:numCache>
                <c:formatCode>General</c:formatCode>
                <c:ptCount val="176"/>
                <c:pt idx="0">
                  <c:v>6.5449999999999996E-3</c:v>
                </c:pt>
                <c:pt idx="1">
                  <c:v>6.6829999999999997E-3</c:v>
                </c:pt>
                <c:pt idx="2">
                  <c:v>6.1910000000000003E-3</c:v>
                </c:pt>
                <c:pt idx="3">
                  <c:v>6.509E-3</c:v>
                </c:pt>
                <c:pt idx="4">
                  <c:v>6.2830000000000004E-3</c:v>
                </c:pt>
                <c:pt idx="5">
                  <c:v>6.0670000000000003E-3</c:v>
                </c:pt>
                <c:pt idx="6">
                  <c:v>6.2259999999999998E-3</c:v>
                </c:pt>
                <c:pt idx="7">
                  <c:v>6.1549999999999999E-3</c:v>
                </c:pt>
                <c:pt idx="8">
                  <c:v>5.9519999999999998E-3</c:v>
                </c:pt>
                <c:pt idx="9">
                  <c:v>6.0400000000000002E-3</c:v>
                </c:pt>
                <c:pt idx="10">
                  <c:v>6.11E-3</c:v>
                </c:pt>
                <c:pt idx="11">
                  <c:v>5.555E-3</c:v>
                </c:pt>
                <c:pt idx="12">
                  <c:v>5.8760000000000001E-3</c:v>
                </c:pt>
                <c:pt idx="13">
                  <c:v>5.9680000000000002E-3</c:v>
                </c:pt>
                <c:pt idx="14">
                  <c:v>6.2139999999999999E-3</c:v>
                </c:pt>
                <c:pt idx="15">
                  <c:v>6.4599999999999996E-3</c:v>
                </c:pt>
                <c:pt idx="16">
                  <c:v>6.0289999999999996E-3</c:v>
                </c:pt>
                <c:pt idx="17">
                  <c:v>6.0020000000000004E-3</c:v>
                </c:pt>
                <c:pt idx="18">
                  <c:v>5.986E-3</c:v>
                </c:pt>
                <c:pt idx="19">
                  <c:v>6.0429999999999998E-3</c:v>
                </c:pt>
                <c:pt idx="20">
                  <c:v>5.9259999999999998E-3</c:v>
                </c:pt>
                <c:pt idx="21">
                  <c:v>6.117E-3</c:v>
                </c:pt>
                <c:pt idx="22">
                  <c:v>5.9220000000000002E-3</c:v>
                </c:pt>
                <c:pt idx="23">
                  <c:v>5.7200000000000003E-3</c:v>
                </c:pt>
                <c:pt idx="24">
                  <c:v>5.6610000000000002E-3</c:v>
                </c:pt>
                <c:pt idx="25">
                  <c:v>5.6259999999999999E-3</c:v>
                </c:pt>
                <c:pt idx="26">
                  <c:v>5.5209999999999999E-3</c:v>
                </c:pt>
                <c:pt idx="27">
                  <c:v>5.7479999999999996E-3</c:v>
                </c:pt>
                <c:pt idx="28">
                  <c:v>5.9779999999999998E-3</c:v>
                </c:pt>
                <c:pt idx="29">
                  <c:v>5.8430000000000001E-3</c:v>
                </c:pt>
                <c:pt idx="30">
                  <c:v>5.5500000000000002E-3</c:v>
                </c:pt>
                <c:pt idx="31">
                  <c:v>5.6179999999999997E-3</c:v>
                </c:pt>
                <c:pt idx="32">
                  <c:v>5.5690000000000002E-3</c:v>
                </c:pt>
                <c:pt idx="33">
                  <c:v>5.5209999999999999E-3</c:v>
                </c:pt>
                <c:pt idx="34">
                  <c:v>5.9670000000000001E-3</c:v>
                </c:pt>
                <c:pt idx="35">
                  <c:v>5.4530000000000004E-3</c:v>
                </c:pt>
                <c:pt idx="36">
                  <c:v>5.999E-3</c:v>
                </c:pt>
                <c:pt idx="37">
                  <c:v>5.914E-3</c:v>
                </c:pt>
                <c:pt idx="38">
                  <c:v>6.1079999999999997E-3</c:v>
                </c:pt>
                <c:pt idx="39">
                  <c:v>6.2859999999999999E-3</c:v>
                </c:pt>
                <c:pt idx="40">
                  <c:v>6.1609999999999998E-3</c:v>
                </c:pt>
                <c:pt idx="41">
                  <c:v>6.0359999999999997E-3</c:v>
                </c:pt>
                <c:pt idx="42">
                  <c:v>6.1380000000000002E-3</c:v>
                </c:pt>
                <c:pt idx="43">
                  <c:v>6.4689999999999999E-3</c:v>
                </c:pt>
                <c:pt idx="44">
                  <c:v>6.8799999999999998E-3</c:v>
                </c:pt>
                <c:pt idx="45">
                  <c:v>6.9950000000000003E-3</c:v>
                </c:pt>
                <c:pt idx="46">
                  <c:v>6.8849999999999996E-3</c:v>
                </c:pt>
                <c:pt idx="47">
                  <c:v>7.1939999999999999E-3</c:v>
                </c:pt>
                <c:pt idx="48">
                  <c:v>7.3969999999999999E-3</c:v>
                </c:pt>
                <c:pt idx="49">
                  <c:v>7.816E-3</c:v>
                </c:pt>
                <c:pt idx="50">
                  <c:v>7.9179999999999997E-3</c:v>
                </c:pt>
                <c:pt idx="51">
                  <c:v>8.0400000000000003E-3</c:v>
                </c:pt>
                <c:pt idx="52">
                  <c:v>8.1770000000000002E-3</c:v>
                </c:pt>
                <c:pt idx="53">
                  <c:v>8.1419999999999999E-3</c:v>
                </c:pt>
                <c:pt idx="54">
                  <c:v>8.3669999999999994E-3</c:v>
                </c:pt>
                <c:pt idx="55">
                  <c:v>8.9490000000000004E-3</c:v>
                </c:pt>
                <c:pt idx="56">
                  <c:v>9.2759999999999995E-3</c:v>
                </c:pt>
                <c:pt idx="57">
                  <c:v>8.9890000000000005E-3</c:v>
                </c:pt>
                <c:pt idx="58">
                  <c:v>8.6870000000000003E-3</c:v>
                </c:pt>
                <c:pt idx="59">
                  <c:v>9.2709999999999997E-3</c:v>
                </c:pt>
                <c:pt idx="60">
                  <c:v>8.9289999999999994E-3</c:v>
                </c:pt>
                <c:pt idx="61">
                  <c:v>1.0196999999999999E-2</c:v>
                </c:pt>
                <c:pt idx="62">
                  <c:v>1.0432E-2</c:v>
                </c:pt>
                <c:pt idx="63">
                  <c:v>1.0276E-2</c:v>
                </c:pt>
                <c:pt idx="64">
                  <c:v>1.0083999999999999E-2</c:v>
                </c:pt>
                <c:pt idx="65">
                  <c:v>1.0544E-2</c:v>
                </c:pt>
                <c:pt idx="66">
                  <c:v>1.1559E-2</c:v>
                </c:pt>
                <c:pt idx="67">
                  <c:v>1.2253999999999999E-2</c:v>
                </c:pt>
                <c:pt idx="68">
                  <c:v>1.2161999999999999E-2</c:v>
                </c:pt>
                <c:pt idx="69">
                  <c:v>1.2529999999999999E-2</c:v>
                </c:pt>
                <c:pt idx="70">
                  <c:v>1.2328E-2</c:v>
                </c:pt>
                <c:pt idx="71">
                  <c:v>1.2732E-2</c:v>
                </c:pt>
                <c:pt idx="72">
                  <c:v>1.3733E-2</c:v>
                </c:pt>
                <c:pt idx="73">
                  <c:v>1.3783999999999999E-2</c:v>
                </c:pt>
                <c:pt idx="74">
                  <c:v>1.4602E-2</c:v>
                </c:pt>
                <c:pt idx="75">
                  <c:v>1.4683E-2</c:v>
                </c:pt>
                <c:pt idx="76">
                  <c:v>1.4952999999999999E-2</c:v>
                </c:pt>
                <c:pt idx="77">
                  <c:v>1.4918000000000001E-2</c:v>
                </c:pt>
                <c:pt idx="78">
                  <c:v>1.5559999999999999E-2</c:v>
                </c:pt>
                <c:pt idx="79">
                  <c:v>1.6567999999999999E-2</c:v>
                </c:pt>
                <c:pt idx="80">
                  <c:v>1.6740999999999999E-2</c:v>
                </c:pt>
                <c:pt idx="81">
                  <c:v>1.7618000000000002E-2</c:v>
                </c:pt>
                <c:pt idx="82">
                  <c:v>1.7949E-2</c:v>
                </c:pt>
                <c:pt idx="83">
                  <c:v>1.78E-2</c:v>
                </c:pt>
                <c:pt idx="84">
                  <c:v>1.6917999999999999E-2</c:v>
                </c:pt>
                <c:pt idx="85">
                  <c:v>1.7014999999999999E-2</c:v>
                </c:pt>
                <c:pt idx="86">
                  <c:v>1.772E-2</c:v>
                </c:pt>
                <c:pt idx="87">
                  <c:v>1.8912000000000002E-2</c:v>
                </c:pt>
                <c:pt idx="88">
                  <c:v>2.0754999999999999E-2</c:v>
                </c:pt>
                <c:pt idx="89">
                  <c:v>2.0324999999999999E-2</c:v>
                </c:pt>
                <c:pt idx="90">
                  <c:v>1.9373000000000001E-2</c:v>
                </c:pt>
                <c:pt idx="91">
                  <c:v>1.9569E-2</c:v>
                </c:pt>
                <c:pt idx="92">
                  <c:v>2.1038999999999999E-2</c:v>
                </c:pt>
                <c:pt idx="93">
                  <c:v>2.1058E-2</c:v>
                </c:pt>
                <c:pt idx="94">
                  <c:v>2.0823999999999999E-2</c:v>
                </c:pt>
                <c:pt idx="95">
                  <c:v>2.052E-2</c:v>
                </c:pt>
                <c:pt idx="96">
                  <c:v>2.1059000000000001E-2</c:v>
                </c:pt>
                <c:pt idx="97">
                  <c:v>2.2692E-2</c:v>
                </c:pt>
                <c:pt idx="98">
                  <c:v>2.5375999999999999E-2</c:v>
                </c:pt>
                <c:pt idx="99">
                  <c:v>2.5066999999999999E-2</c:v>
                </c:pt>
                <c:pt idx="100">
                  <c:v>2.6624999999999999E-2</c:v>
                </c:pt>
                <c:pt idx="101">
                  <c:v>2.6162000000000001E-2</c:v>
                </c:pt>
                <c:pt idx="102">
                  <c:v>2.7153E-2</c:v>
                </c:pt>
                <c:pt idx="103">
                  <c:v>2.1999999999999999E-2</c:v>
                </c:pt>
                <c:pt idx="104">
                  <c:v>2.8868999999999999E-2</c:v>
                </c:pt>
                <c:pt idx="105">
                  <c:v>2.8962000000000002E-2</c:v>
                </c:pt>
                <c:pt idx="106">
                  <c:v>2.7692999999999999E-2</c:v>
                </c:pt>
                <c:pt idx="107">
                  <c:v>2.7154000000000001E-2</c:v>
                </c:pt>
                <c:pt idx="108">
                  <c:v>2.9648999999999998E-2</c:v>
                </c:pt>
                <c:pt idx="109">
                  <c:v>3.039E-2</c:v>
                </c:pt>
                <c:pt idx="110">
                  <c:v>2.9748E-2</c:v>
                </c:pt>
                <c:pt idx="111">
                  <c:v>3.0934E-2</c:v>
                </c:pt>
                <c:pt idx="112">
                  <c:v>3.1706999999999999E-2</c:v>
                </c:pt>
                <c:pt idx="113">
                  <c:v>3.0358E-2</c:v>
                </c:pt>
                <c:pt idx="114">
                  <c:v>2.9399000000000002E-2</c:v>
                </c:pt>
                <c:pt idx="115">
                  <c:v>2.9214E-2</c:v>
                </c:pt>
                <c:pt idx="116">
                  <c:v>2.9863000000000001E-2</c:v>
                </c:pt>
                <c:pt idx="117">
                  <c:v>3.0446000000000001E-2</c:v>
                </c:pt>
                <c:pt idx="118">
                  <c:v>3.0443999999999999E-2</c:v>
                </c:pt>
                <c:pt idx="119">
                  <c:v>3.0914000000000001E-2</c:v>
                </c:pt>
                <c:pt idx="120">
                  <c:v>3.0764E-2</c:v>
                </c:pt>
                <c:pt idx="121">
                  <c:v>3.4208000000000002E-2</c:v>
                </c:pt>
                <c:pt idx="122">
                  <c:v>3.6364E-2</c:v>
                </c:pt>
                <c:pt idx="123">
                  <c:v>3.7339999999999998E-2</c:v>
                </c:pt>
                <c:pt idx="124">
                  <c:v>3.9128999999999997E-2</c:v>
                </c:pt>
                <c:pt idx="125">
                  <c:v>3.8563E-2</c:v>
                </c:pt>
                <c:pt idx="126">
                  <c:v>3.8690000000000002E-2</c:v>
                </c:pt>
                <c:pt idx="127">
                  <c:v>4.0898999999999998E-2</c:v>
                </c:pt>
                <c:pt idx="128">
                  <c:v>4.6334E-2</c:v>
                </c:pt>
                <c:pt idx="129">
                  <c:v>4.7874E-2</c:v>
                </c:pt>
                <c:pt idx="130">
                  <c:v>5.1279999999999999E-2</c:v>
                </c:pt>
                <c:pt idx="131">
                  <c:v>5.0577999999999998E-2</c:v>
                </c:pt>
                <c:pt idx="132">
                  <c:v>5.0368999999999997E-2</c:v>
                </c:pt>
                <c:pt idx="133">
                  <c:v>4.9461999999999999E-2</c:v>
                </c:pt>
                <c:pt idx="134">
                  <c:v>5.7803E-2</c:v>
                </c:pt>
                <c:pt idx="135">
                  <c:v>6.0814E-2</c:v>
                </c:pt>
                <c:pt idx="136">
                  <c:v>6.4187999999999995E-2</c:v>
                </c:pt>
                <c:pt idx="137">
                  <c:v>6.3192999999999999E-2</c:v>
                </c:pt>
                <c:pt idx="138">
                  <c:v>6.2022000000000001E-2</c:v>
                </c:pt>
                <c:pt idx="139">
                  <c:v>6.4801999999999998E-2</c:v>
                </c:pt>
                <c:pt idx="140">
                  <c:v>6.5173999999999996E-2</c:v>
                </c:pt>
                <c:pt idx="141">
                  <c:v>7.0271E-2</c:v>
                </c:pt>
                <c:pt idx="142">
                  <c:v>6.9529999999999995E-2</c:v>
                </c:pt>
                <c:pt idx="143">
                  <c:v>6.6846000000000003E-2</c:v>
                </c:pt>
                <c:pt idx="144">
                  <c:v>7.9275999999999999E-2</c:v>
                </c:pt>
                <c:pt idx="145">
                  <c:v>8.2470000000000002E-2</c:v>
                </c:pt>
                <c:pt idx="146">
                  <c:v>7.2482000000000005E-2</c:v>
                </c:pt>
                <c:pt idx="147">
                  <c:v>8.6025000000000004E-2</c:v>
                </c:pt>
                <c:pt idx="148">
                  <c:v>8.8567000000000007E-2</c:v>
                </c:pt>
                <c:pt idx="149">
                  <c:v>9.1587000000000002E-2</c:v>
                </c:pt>
                <c:pt idx="150">
                  <c:v>9.4671000000000005E-2</c:v>
                </c:pt>
                <c:pt idx="151">
                  <c:v>9.4139E-2</c:v>
                </c:pt>
                <c:pt idx="152">
                  <c:v>0.101173</c:v>
                </c:pt>
                <c:pt idx="153">
                  <c:v>0.10877299999999999</c:v>
                </c:pt>
                <c:pt idx="154">
                  <c:v>0.106326</c:v>
                </c:pt>
                <c:pt idx="155">
                  <c:v>9.9843000000000001E-2</c:v>
                </c:pt>
                <c:pt idx="156">
                  <c:v>0.104952</c:v>
                </c:pt>
                <c:pt idx="157">
                  <c:v>0.112327</c:v>
                </c:pt>
                <c:pt idx="158">
                  <c:v>0.115162</c:v>
                </c:pt>
                <c:pt idx="159">
                  <c:v>0.117996</c:v>
                </c:pt>
                <c:pt idx="160">
                  <c:v>0.12083000000000001</c:v>
                </c:pt>
                <c:pt idx="161">
                  <c:v>0.123665</c:v>
                </c:pt>
                <c:pt idx="162">
                  <c:v>0.126499</c:v>
                </c:pt>
                <c:pt idx="163">
                  <c:v>0.129333</c:v>
                </c:pt>
                <c:pt idx="164">
                  <c:v>0.13216800000000001</c:v>
                </c:pt>
                <c:pt idx="165">
                  <c:v>0.13500200000000001</c:v>
                </c:pt>
                <c:pt idx="166">
                  <c:v>0.13783599999999999</c:v>
                </c:pt>
                <c:pt idx="167">
                  <c:v>0.14066999999999999</c:v>
                </c:pt>
                <c:pt idx="168">
                  <c:v>0.14350499999999999</c:v>
                </c:pt>
                <c:pt idx="169">
                  <c:v>0.146339</c:v>
                </c:pt>
                <c:pt idx="170">
                  <c:v>0.149173</c:v>
                </c:pt>
                <c:pt idx="171">
                  <c:v>0.152008</c:v>
                </c:pt>
                <c:pt idx="172">
                  <c:v>0.15484200000000001</c:v>
                </c:pt>
                <c:pt idx="173">
                  <c:v>0.15767600000000001</c:v>
                </c:pt>
                <c:pt idx="174">
                  <c:v>0.16051099999999999</c:v>
                </c:pt>
                <c:pt idx="175">
                  <c:v>0.128054</c:v>
                </c:pt>
              </c:numCache>
            </c:numRef>
          </c:val>
        </c:ser>
        <c:ser>
          <c:idx val="3"/>
          <c:order val="3"/>
          <c:tx>
            <c:strRef>
              <c:f>data!$E$1</c:f>
              <c:strCache>
                <c:ptCount val="1"/>
                <c:pt idx="0">
                  <c:v>Woodford (OK)</c:v>
                </c:pt>
              </c:strCache>
            </c:strRef>
          </c:tx>
          <c:spPr>
            <a:solidFill>
              <a:schemeClr val="accent5"/>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data!$E$2:$E$177</c:f>
              <c:numCache>
                <c:formatCode>General</c:formatCode>
                <c:ptCount val="176"/>
                <c:pt idx="0">
                  <c:v>3.86E-4</c:v>
                </c:pt>
                <c:pt idx="1">
                  <c:v>3.59E-4</c:v>
                </c:pt>
                <c:pt idx="2">
                  <c:v>3.3700000000000001E-4</c:v>
                </c:pt>
                <c:pt idx="3">
                  <c:v>3.5199999999999999E-4</c:v>
                </c:pt>
                <c:pt idx="4">
                  <c:v>3.4699999999999998E-4</c:v>
                </c:pt>
                <c:pt idx="5">
                  <c:v>3.1799999999999998E-4</c:v>
                </c:pt>
                <c:pt idx="6">
                  <c:v>3.1100000000000002E-4</c:v>
                </c:pt>
                <c:pt idx="7">
                  <c:v>2.9399999999999999E-4</c:v>
                </c:pt>
                <c:pt idx="8">
                  <c:v>3.3799999999999998E-4</c:v>
                </c:pt>
                <c:pt idx="9">
                  <c:v>3.28E-4</c:v>
                </c:pt>
                <c:pt idx="10">
                  <c:v>3.3799999999999998E-4</c:v>
                </c:pt>
                <c:pt idx="11">
                  <c:v>3.0299999999999999E-4</c:v>
                </c:pt>
                <c:pt idx="12">
                  <c:v>2.8200000000000002E-4</c:v>
                </c:pt>
                <c:pt idx="13">
                  <c:v>8.0000000000000007E-5</c:v>
                </c:pt>
                <c:pt idx="14">
                  <c:v>3.4099999999999999E-4</c:v>
                </c:pt>
                <c:pt idx="15">
                  <c:v>3.3199999999999999E-4</c:v>
                </c:pt>
                <c:pt idx="16">
                  <c:v>3.59E-4</c:v>
                </c:pt>
                <c:pt idx="17">
                  <c:v>3.6099999999999999E-4</c:v>
                </c:pt>
                <c:pt idx="18">
                  <c:v>3.48E-4</c:v>
                </c:pt>
                <c:pt idx="19">
                  <c:v>3.6200000000000002E-4</c:v>
                </c:pt>
                <c:pt idx="20">
                  <c:v>3.7599999999999998E-4</c:v>
                </c:pt>
                <c:pt idx="21">
                  <c:v>4.0200000000000001E-4</c:v>
                </c:pt>
                <c:pt idx="22">
                  <c:v>3.3100000000000002E-4</c:v>
                </c:pt>
                <c:pt idx="23">
                  <c:v>3.6699999999999998E-4</c:v>
                </c:pt>
                <c:pt idx="24">
                  <c:v>3.7100000000000002E-4</c:v>
                </c:pt>
                <c:pt idx="25">
                  <c:v>3.3799999999999998E-4</c:v>
                </c:pt>
                <c:pt idx="26">
                  <c:v>3.4600000000000001E-4</c:v>
                </c:pt>
                <c:pt idx="27">
                  <c:v>3.6999999999999999E-4</c:v>
                </c:pt>
                <c:pt idx="28">
                  <c:v>3.9500000000000001E-4</c:v>
                </c:pt>
                <c:pt idx="29">
                  <c:v>4.1100000000000002E-4</c:v>
                </c:pt>
                <c:pt idx="30">
                  <c:v>4.2499999999999998E-4</c:v>
                </c:pt>
                <c:pt idx="31">
                  <c:v>4.1399999999999998E-4</c:v>
                </c:pt>
                <c:pt idx="32">
                  <c:v>4.2999999999999999E-4</c:v>
                </c:pt>
                <c:pt idx="33">
                  <c:v>3.9399999999999998E-4</c:v>
                </c:pt>
                <c:pt idx="34">
                  <c:v>4.2000000000000002E-4</c:v>
                </c:pt>
                <c:pt idx="35">
                  <c:v>4.3199999999999998E-4</c:v>
                </c:pt>
                <c:pt idx="36">
                  <c:v>4.0000000000000002E-4</c:v>
                </c:pt>
                <c:pt idx="37">
                  <c:v>6.3999999999999997E-5</c:v>
                </c:pt>
                <c:pt idx="38">
                  <c:v>8.0800000000000002E-4</c:v>
                </c:pt>
                <c:pt idx="39">
                  <c:v>6.7999999999999999E-5</c:v>
                </c:pt>
                <c:pt idx="40">
                  <c:v>4.26E-4</c:v>
                </c:pt>
                <c:pt idx="41">
                  <c:v>4.55E-4</c:v>
                </c:pt>
                <c:pt idx="42">
                  <c:v>4.3600000000000003E-4</c:v>
                </c:pt>
                <c:pt idx="43">
                  <c:v>3.8699999999999997E-4</c:v>
                </c:pt>
                <c:pt idx="44">
                  <c:v>4.1800000000000002E-4</c:v>
                </c:pt>
                <c:pt idx="45">
                  <c:v>4.4200000000000001E-4</c:v>
                </c:pt>
                <c:pt idx="46">
                  <c:v>4.1599999999999997E-4</c:v>
                </c:pt>
                <c:pt idx="47">
                  <c:v>4.4000000000000002E-4</c:v>
                </c:pt>
                <c:pt idx="48">
                  <c:v>4.0000000000000002E-4</c:v>
                </c:pt>
                <c:pt idx="49">
                  <c:v>4.86E-4</c:v>
                </c:pt>
                <c:pt idx="50">
                  <c:v>4.3100000000000001E-4</c:v>
                </c:pt>
                <c:pt idx="51">
                  <c:v>4.5399999999999998E-4</c:v>
                </c:pt>
                <c:pt idx="52">
                  <c:v>4.4299999999999998E-4</c:v>
                </c:pt>
                <c:pt idx="53">
                  <c:v>4.1199999999999999E-4</c:v>
                </c:pt>
                <c:pt idx="54">
                  <c:v>4.0299999999999998E-4</c:v>
                </c:pt>
                <c:pt idx="55">
                  <c:v>4.17E-4</c:v>
                </c:pt>
                <c:pt idx="56">
                  <c:v>4.3399999999999998E-4</c:v>
                </c:pt>
                <c:pt idx="57">
                  <c:v>4.3600000000000003E-4</c:v>
                </c:pt>
                <c:pt idx="58">
                  <c:v>4.6200000000000001E-4</c:v>
                </c:pt>
                <c:pt idx="59">
                  <c:v>4.26E-4</c:v>
                </c:pt>
                <c:pt idx="60">
                  <c:v>4.4000000000000002E-4</c:v>
                </c:pt>
                <c:pt idx="61">
                  <c:v>4.8799999999999999E-4</c:v>
                </c:pt>
                <c:pt idx="62">
                  <c:v>4.1599999999999997E-4</c:v>
                </c:pt>
                <c:pt idx="63">
                  <c:v>4.8200000000000001E-4</c:v>
                </c:pt>
                <c:pt idx="64">
                  <c:v>4.4799999999999999E-4</c:v>
                </c:pt>
                <c:pt idx="65">
                  <c:v>5.0900000000000001E-4</c:v>
                </c:pt>
                <c:pt idx="66">
                  <c:v>4.6900000000000002E-4</c:v>
                </c:pt>
                <c:pt idx="67">
                  <c:v>4.4900000000000002E-4</c:v>
                </c:pt>
                <c:pt idx="68">
                  <c:v>3.9800000000000002E-4</c:v>
                </c:pt>
                <c:pt idx="69">
                  <c:v>5.04E-4</c:v>
                </c:pt>
                <c:pt idx="70">
                  <c:v>4.7199999999999998E-4</c:v>
                </c:pt>
                <c:pt idx="71">
                  <c:v>4.3600000000000003E-4</c:v>
                </c:pt>
                <c:pt idx="72">
                  <c:v>4.57E-4</c:v>
                </c:pt>
                <c:pt idx="73">
                  <c:v>4.4200000000000001E-4</c:v>
                </c:pt>
                <c:pt idx="74">
                  <c:v>4.3600000000000003E-4</c:v>
                </c:pt>
                <c:pt idx="75">
                  <c:v>3.6000000000000002E-4</c:v>
                </c:pt>
                <c:pt idx="76">
                  <c:v>3.8099999999999999E-4</c:v>
                </c:pt>
                <c:pt idx="77">
                  <c:v>3.6400000000000001E-4</c:v>
                </c:pt>
                <c:pt idx="78">
                  <c:v>3.8499999999999998E-4</c:v>
                </c:pt>
                <c:pt idx="79">
                  <c:v>4.1800000000000002E-4</c:v>
                </c:pt>
                <c:pt idx="80">
                  <c:v>4.6799999999999999E-4</c:v>
                </c:pt>
                <c:pt idx="81">
                  <c:v>3.79E-4</c:v>
                </c:pt>
                <c:pt idx="82">
                  <c:v>4.08E-4</c:v>
                </c:pt>
                <c:pt idx="83">
                  <c:v>4.0000000000000002E-4</c:v>
                </c:pt>
                <c:pt idx="84">
                  <c:v>4.5399999999999998E-4</c:v>
                </c:pt>
                <c:pt idx="85">
                  <c:v>5.1599999999999997E-4</c:v>
                </c:pt>
                <c:pt idx="86">
                  <c:v>4.8500000000000003E-4</c:v>
                </c:pt>
                <c:pt idx="87">
                  <c:v>4.4700000000000002E-4</c:v>
                </c:pt>
                <c:pt idx="88">
                  <c:v>4.8099999999999998E-4</c:v>
                </c:pt>
                <c:pt idx="89">
                  <c:v>6.1399999999999996E-4</c:v>
                </c:pt>
                <c:pt idx="90">
                  <c:v>5.7499999999999999E-4</c:v>
                </c:pt>
                <c:pt idx="91">
                  <c:v>9.1399999999999999E-4</c:v>
                </c:pt>
                <c:pt idx="92">
                  <c:v>1.1230000000000001E-3</c:v>
                </c:pt>
                <c:pt idx="93">
                  <c:v>8.1899999999999996E-4</c:v>
                </c:pt>
                <c:pt idx="94">
                  <c:v>1.0790000000000001E-3</c:v>
                </c:pt>
                <c:pt idx="95">
                  <c:v>8.8199999999999997E-4</c:v>
                </c:pt>
                <c:pt idx="96">
                  <c:v>1.392E-3</c:v>
                </c:pt>
                <c:pt idx="97">
                  <c:v>1.289E-3</c:v>
                </c:pt>
                <c:pt idx="98">
                  <c:v>1.0809999999999999E-3</c:v>
                </c:pt>
                <c:pt idx="99">
                  <c:v>1.8489999999999999E-3</c:v>
                </c:pt>
                <c:pt idx="100">
                  <c:v>2.1740000000000002E-3</c:v>
                </c:pt>
                <c:pt idx="101">
                  <c:v>2.075E-3</c:v>
                </c:pt>
                <c:pt idx="102">
                  <c:v>2.379E-3</c:v>
                </c:pt>
                <c:pt idx="103">
                  <c:v>1.372E-3</c:v>
                </c:pt>
                <c:pt idx="104">
                  <c:v>3.4099999999999998E-3</c:v>
                </c:pt>
                <c:pt idx="105">
                  <c:v>3.8110000000000002E-3</c:v>
                </c:pt>
                <c:pt idx="106">
                  <c:v>3.8349999999999999E-3</c:v>
                </c:pt>
                <c:pt idx="107">
                  <c:v>3.13E-3</c:v>
                </c:pt>
                <c:pt idx="108">
                  <c:v>3.6359999999999999E-3</c:v>
                </c:pt>
                <c:pt idx="109">
                  <c:v>3.6229999999999999E-3</c:v>
                </c:pt>
                <c:pt idx="110">
                  <c:v>3.5239999999999998E-3</c:v>
                </c:pt>
                <c:pt idx="111">
                  <c:v>4.3550000000000004E-3</c:v>
                </c:pt>
                <c:pt idx="112">
                  <c:v>4.1999999999999997E-3</c:v>
                </c:pt>
                <c:pt idx="113">
                  <c:v>3.8909999999999999E-3</c:v>
                </c:pt>
                <c:pt idx="114">
                  <c:v>3.7000000000000002E-3</c:v>
                </c:pt>
                <c:pt idx="115">
                  <c:v>3.49E-3</c:v>
                </c:pt>
                <c:pt idx="116">
                  <c:v>3.4889999999999999E-3</c:v>
                </c:pt>
                <c:pt idx="117">
                  <c:v>2.8419999999999999E-3</c:v>
                </c:pt>
                <c:pt idx="118">
                  <c:v>3.0040000000000002E-3</c:v>
                </c:pt>
                <c:pt idx="119">
                  <c:v>2.7460000000000002E-3</c:v>
                </c:pt>
                <c:pt idx="120">
                  <c:v>3.2590000000000002E-3</c:v>
                </c:pt>
                <c:pt idx="121">
                  <c:v>3.5829999999999998E-3</c:v>
                </c:pt>
                <c:pt idx="122">
                  <c:v>3.5820000000000001E-3</c:v>
                </c:pt>
                <c:pt idx="123">
                  <c:v>3.9319999999999997E-3</c:v>
                </c:pt>
                <c:pt idx="124">
                  <c:v>4.1929999999999997E-3</c:v>
                </c:pt>
                <c:pt idx="125">
                  <c:v>6.1279999999999998E-3</c:v>
                </c:pt>
                <c:pt idx="126">
                  <c:v>5.9740000000000001E-3</c:v>
                </c:pt>
                <c:pt idx="127">
                  <c:v>6.2690000000000003E-3</c:v>
                </c:pt>
                <c:pt idx="128">
                  <c:v>6.2579999999999997E-3</c:v>
                </c:pt>
                <c:pt idx="129">
                  <c:v>7.0080000000000003E-3</c:v>
                </c:pt>
                <c:pt idx="130">
                  <c:v>7.574E-3</c:v>
                </c:pt>
                <c:pt idx="131">
                  <c:v>7.6090000000000003E-3</c:v>
                </c:pt>
                <c:pt idx="132">
                  <c:v>7.2769999999999996E-3</c:v>
                </c:pt>
                <c:pt idx="133">
                  <c:v>7.1170000000000001E-3</c:v>
                </c:pt>
                <c:pt idx="134">
                  <c:v>7.9319999999999998E-3</c:v>
                </c:pt>
                <c:pt idx="135">
                  <c:v>9.3220000000000004E-3</c:v>
                </c:pt>
                <c:pt idx="136">
                  <c:v>1.0801E-2</c:v>
                </c:pt>
                <c:pt idx="137">
                  <c:v>1.0996000000000001E-2</c:v>
                </c:pt>
                <c:pt idx="138">
                  <c:v>1.1103999999999999E-2</c:v>
                </c:pt>
                <c:pt idx="139">
                  <c:v>7.1760000000000001E-3</c:v>
                </c:pt>
                <c:pt idx="140">
                  <c:v>9.9489999999999995E-3</c:v>
                </c:pt>
                <c:pt idx="141">
                  <c:v>1.0407E-2</c:v>
                </c:pt>
                <c:pt idx="142">
                  <c:v>9.4739999999999998E-3</c:v>
                </c:pt>
                <c:pt idx="143">
                  <c:v>9.3390000000000001E-3</c:v>
                </c:pt>
                <c:pt idx="144">
                  <c:v>1.1257E-2</c:v>
                </c:pt>
                <c:pt idx="145">
                  <c:v>1.2659999999999999E-2</c:v>
                </c:pt>
                <c:pt idx="146">
                  <c:v>9.8510000000000004E-3</c:v>
                </c:pt>
                <c:pt idx="147">
                  <c:v>1.4052E-2</c:v>
                </c:pt>
                <c:pt idx="148">
                  <c:v>1.6303999999999999E-2</c:v>
                </c:pt>
                <c:pt idx="149">
                  <c:v>1.7964999999999998E-2</c:v>
                </c:pt>
                <c:pt idx="150">
                  <c:v>2.2246999999999999E-2</c:v>
                </c:pt>
                <c:pt idx="151">
                  <c:v>2.1580999999999999E-2</c:v>
                </c:pt>
                <c:pt idx="152">
                  <c:v>2.3467999999999999E-2</c:v>
                </c:pt>
                <c:pt idx="153">
                  <c:v>2.4242E-2</c:v>
                </c:pt>
                <c:pt idx="154">
                  <c:v>1.6684000000000001E-2</c:v>
                </c:pt>
                <c:pt idx="155">
                  <c:v>2.2858E-2</c:v>
                </c:pt>
                <c:pt idx="156">
                  <c:v>2.8735E-2</c:v>
                </c:pt>
                <c:pt idx="157">
                  <c:v>2.2682000000000001E-2</c:v>
                </c:pt>
                <c:pt idx="158">
                  <c:v>3.0603999999999999E-2</c:v>
                </c:pt>
                <c:pt idx="159">
                  <c:v>3.1052E-2</c:v>
                </c:pt>
                <c:pt idx="160">
                  <c:v>3.2758000000000002E-2</c:v>
                </c:pt>
                <c:pt idx="161">
                  <c:v>3.1815999999999997E-2</c:v>
                </c:pt>
                <c:pt idx="162">
                  <c:v>2.5183000000000001E-2</c:v>
                </c:pt>
                <c:pt idx="163">
                  <c:v>2.7843E-2</c:v>
                </c:pt>
                <c:pt idx="164">
                  <c:v>3.0646E-2</c:v>
                </c:pt>
                <c:pt idx="165">
                  <c:v>3.1140999999999999E-2</c:v>
                </c:pt>
                <c:pt idx="166">
                  <c:v>3.1635999999999997E-2</c:v>
                </c:pt>
                <c:pt idx="167">
                  <c:v>3.2131E-2</c:v>
                </c:pt>
                <c:pt idx="168">
                  <c:v>3.2626000000000002E-2</c:v>
                </c:pt>
                <c:pt idx="169">
                  <c:v>3.3120999999999998E-2</c:v>
                </c:pt>
                <c:pt idx="170">
                  <c:v>3.3616E-2</c:v>
                </c:pt>
                <c:pt idx="171">
                  <c:v>3.4111000000000002E-2</c:v>
                </c:pt>
                <c:pt idx="172">
                  <c:v>3.4605999999999998E-2</c:v>
                </c:pt>
                <c:pt idx="173">
                  <c:v>3.5102000000000001E-2</c:v>
                </c:pt>
                <c:pt idx="174">
                  <c:v>3.5596999999999997E-2</c:v>
                </c:pt>
                <c:pt idx="175">
                  <c:v>3.4589999999999998E-3</c:v>
                </c:pt>
              </c:numCache>
            </c:numRef>
          </c:val>
        </c:ser>
        <c:ser>
          <c:idx val="4"/>
          <c:order val="4"/>
          <c:tx>
            <c:strRef>
              <c:f>data!$F$1</c:f>
              <c:strCache>
                <c:ptCount val="1"/>
                <c:pt idx="0">
                  <c:v>Marcellus</c:v>
                </c:pt>
              </c:strCache>
            </c:strRef>
          </c:tx>
          <c:spPr>
            <a:solidFill>
              <a:schemeClr val="accent3"/>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data!$F$2:$F$177</c:f>
              <c:numCache>
                <c:formatCode>General</c:formatCode>
                <c:ptCount val="176"/>
                <c:pt idx="0">
                  <c:v>9.9999999999999995E-7</c:v>
                </c:pt>
                <c:pt idx="1">
                  <c:v>9.9999999999999995E-7</c:v>
                </c:pt>
                <c:pt idx="2">
                  <c:v>3.0000000000000001E-6</c:v>
                </c:pt>
                <c:pt idx="3">
                  <c:v>9.9999999999999995E-7</c:v>
                </c:pt>
                <c:pt idx="4">
                  <c:v>9.9999999999999995E-7</c:v>
                </c:pt>
                <c:pt idx="5">
                  <c:v>9.9999999999999995E-7</c:v>
                </c:pt>
                <c:pt idx="6">
                  <c:v>9.9999999999999995E-7</c:v>
                </c:pt>
                <c:pt idx="7">
                  <c:v>9.9999999999999995E-7</c:v>
                </c:pt>
                <c:pt idx="8">
                  <c:v>9.9999999999999995E-7</c:v>
                </c:pt>
                <c:pt idx="9">
                  <c:v>9.9999999999999995E-7</c:v>
                </c:pt>
                <c:pt idx="10">
                  <c:v>9.9999999999999995E-7</c:v>
                </c:pt>
                <c:pt idx="11">
                  <c:v>9.9999999999999995E-7</c:v>
                </c:pt>
                <c:pt idx="12">
                  <c:v>0</c:v>
                </c:pt>
                <c:pt idx="13">
                  <c:v>0</c:v>
                </c:pt>
                <c:pt idx="14">
                  <c:v>0</c:v>
                </c:pt>
                <c:pt idx="15">
                  <c:v>0</c:v>
                </c:pt>
                <c:pt idx="16">
                  <c:v>1.9999999999999999E-6</c:v>
                </c:pt>
                <c:pt idx="17">
                  <c:v>3.0000000000000001E-6</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9.9999999999999995E-7</c:v>
                </c:pt>
                <c:pt idx="35">
                  <c:v>0</c:v>
                </c:pt>
                <c:pt idx="36">
                  <c:v>1.9999999999999999E-6</c:v>
                </c:pt>
                <c:pt idx="37">
                  <c:v>1.9999999999999999E-6</c:v>
                </c:pt>
                <c:pt idx="38">
                  <c:v>1.9999999999999999E-6</c:v>
                </c:pt>
                <c:pt idx="39">
                  <c:v>1.9999999999999999E-6</c:v>
                </c:pt>
                <c:pt idx="40">
                  <c:v>1.9999999999999999E-6</c:v>
                </c:pt>
                <c:pt idx="41">
                  <c:v>1.9999999999999999E-6</c:v>
                </c:pt>
                <c:pt idx="42">
                  <c:v>1.9999999999999999E-6</c:v>
                </c:pt>
                <c:pt idx="43">
                  <c:v>5.0000000000000004E-6</c:v>
                </c:pt>
                <c:pt idx="44">
                  <c:v>1.9999999999999999E-6</c:v>
                </c:pt>
                <c:pt idx="45">
                  <c:v>1.9999999999999999E-6</c:v>
                </c:pt>
                <c:pt idx="46">
                  <c:v>1.9999999999999999E-6</c:v>
                </c:pt>
                <c:pt idx="47">
                  <c:v>1.9999999999999999E-6</c:v>
                </c:pt>
                <c:pt idx="48">
                  <c:v>9.9999999999999995E-7</c:v>
                </c:pt>
                <c:pt idx="49">
                  <c:v>1.0000000000000001E-5</c:v>
                </c:pt>
                <c:pt idx="50">
                  <c:v>1.9999999999999999E-6</c:v>
                </c:pt>
                <c:pt idx="51">
                  <c:v>9.9999999999999995E-7</c:v>
                </c:pt>
                <c:pt idx="52">
                  <c:v>9.9999999999999995E-7</c:v>
                </c:pt>
                <c:pt idx="53">
                  <c:v>1.9999999999999999E-6</c:v>
                </c:pt>
                <c:pt idx="54">
                  <c:v>9.9999999999999995E-7</c:v>
                </c:pt>
                <c:pt idx="55">
                  <c:v>9.9999999999999995E-7</c:v>
                </c:pt>
                <c:pt idx="56">
                  <c:v>9.9999999999999995E-7</c:v>
                </c:pt>
                <c:pt idx="57">
                  <c:v>9.9999999999999995E-7</c:v>
                </c:pt>
                <c:pt idx="58">
                  <c:v>9.9999999999999995E-7</c:v>
                </c:pt>
                <c:pt idx="59">
                  <c:v>3.0000000000000001E-6</c:v>
                </c:pt>
                <c:pt idx="60">
                  <c:v>1.4E-5</c:v>
                </c:pt>
                <c:pt idx="61">
                  <c:v>0</c:v>
                </c:pt>
                <c:pt idx="62">
                  <c:v>5.0000000000000004E-6</c:v>
                </c:pt>
                <c:pt idx="63">
                  <c:v>3.9999999999999998E-6</c:v>
                </c:pt>
                <c:pt idx="64">
                  <c:v>0</c:v>
                </c:pt>
                <c:pt idx="65">
                  <c:v>6.0000000000000002E-6</c:v>
                </c:pt>
                <c:pt idx="66">
                  <c:v>5.0000000000000004E-6</c:v>
                </c:pt>
                <c:pt idx="67">
                  <c:v>3.0000000000000001E-6</c:v>
                </c:pt>
                <c:pt idx="68">
                  <c:v>1.9999999999999999E-6</c:v>
                </c:pt>
                <c:pt idx="69">
                  <c:v>1.2E-5</c:v>
                </c:pt>
                <c:pt idx="70">
                  <c:v>9.0000000000000002E-6</c:v>
                </c:pt>
                <c:pt idx="71">
                  <c:v>2.5999999999999998E-5</c:v>
                </c:pt>
                <c:pt idx="72">
                  <c:v>1.9000000000000001E-5</c:v>
                </c:pt>
                <c:pt idx="73">
                  <c:v>2.1999999999999999E-5</c:v>
                </c:pt>
                <c:pt idx="74">
                  <c:v>1.8E-5</c:v>
                </c:pt>
                <c:pt idx="75">
                  <c:v>1.4E-5</c:v>
                </c:pt>
                <c:pt idx="76">
                  <c:v>2.8E-5</c:v>
                </c:pt>
                <c:pt idx="77">
                  <c:v>2.3E-5</c:v>
                </c:pt>
                <c:pt idx="78">
                  <c:v>9.0000000000000006E-5</c:v>
                </c:pt>
                <c:pt idx="79">
                  <c:v>8.5000000000000006E-5</c:v>
                </c:pt>
                <c:pt idx="80">
                  <c:v>8.5000000000000006E-5</c:v>
                </c:pt>
                <c:pt idx="81">
                  <c:v>1.1400000000000001E-4</c:v>
                </c:pt>
                <c:pt idx="82">
                  <c:v>8.7000000000000001E-5</c:v>
                </c:pt>
                <c:pt idx="83">
                  <c:v>8.7000000000000001E-5</c:v>
                </c:pt>
                <c:pt idx="84">
                  <c:v>6.3999999999999997E-5</c:v>
                </c:pt>
                <c:pt idx="85">
                  <c:v>8.8999999999999995E-5</c:v>
                </c:pt>
                <c:pt idx="86">
                  <c:v>1.37E-4</c:v>
                </c:pt>
                <c:pt idx="87">
                  <c:v>1.55E-4</c:v>
                </c:pt>
                <c:pt idx="88">
                  <c:v>1.37E-4</c:v>
                </c:pt>
                <c:pt idx="89">
                  <c:v>1.7000000000000001E-4</c:v>
                </c:pt>
                <c:pt idx="90">
                  <c:v>1.8000000000000001E-4</c:v>
                </c:pt>
                <c:pt idx="91">
                  <c:v>1.9000000000000001E-4</c:v>
                </c:pt>
                <c:pt idx="92">
                  <c:v>1.9100000000000001E-4</c:v>
                </c:pt>
                <c:pt idx="93">
                  <c:v>2.03E-4</c:v>
                </c:pt>
                <c:pt idx="94">
                  <c:v>1.92E-4</c:v>
                </c:pt>
                <c:pt idx="95">
                  <c:v>2.2000000000000001E-4</c:v>
                </c:pt>
                <c:pt idx="96">
                  <c:v>2.2800000000000001E-4</c:v>
                </c:pt>
                <c:pt idx="97">
                  <c:v>3.0600000000000001E-4</c:v>
                </c:pt>
                <c:pt idx="98">
                  <c:v>3.0600000000000001E-4</c:v>
                </c:pt>
                <c:pt idx="99">
                  <c:v>4.17E-4</c:v>
                </c:pt>
                <c:pt idx="100">
                  <c:v>2.3900000000000001E-4</c:v>
                </c:pt>
                <c:pt idx="101">
                  <c:v>3.6299999999999999E-4</c:v>
                </c:pt>
                <c:pt idx="102">
                  <c:v>3.3799999999999998E-4</c:v>
                </c:pt>
                <c:pt idx="103">
                  <c:v>3.8900000000000002E-4</c:v>
                </c:pt>
                <c:pt idx="104">
                  <c:v>3.28E-4</c:v>
                </c:pt>
                <c:pt idx="105">
                  <c:v>4.7399999999999997E-4</c:v>
                </c:pt>
                <c:pt idx="106">
                  <c:v>4.1800000000000002E-4</c:v>
                </c:pt>
                <c:pt idx="107">
                  <c:v>4.2700000000000002E-4</c:v>
                </c:pt>
                <c:pt idx="108">
                  <c:v>4.7800000000000002E-4</c:v>
                </c:pt>
                <c:pt idx="109">
                  <c:v>5.53E-4</c:v>
                </c:pt>
                <c:pt idx="110">
                  <c:v>6.2399999999999999E-4</c:v>
                </c:pt>
                <c:pt idx="111">
                  <c:v>6.9200000000000002E-4</c:v>
                </c:pt>
                <c:pt idx="112">
                  <c:v>8.0500000000000005E-4</c:v>
                </c:pt>
                <c:pt idx="113">
                  <c:v>8.7399999999999999E-4</c:v>
                </c:pt>
                <c:pt idx="114">
                  <c:v>1.668E-3</c:v>
                </c:pt>
                <c:pt idx="115">
                  <c:v>1.8730000000000001E-3</c:v>
                </c:pt>
                <c:pt idx="116">
                  <c:v>1.918E-3</c:v>
                </c:pt>
                <c:pt idx="117">
                  <c:v>1.81E-3</c:v>
                </c:pt>
                <c:pt idx="118">
                  <c:v>1.812E-3</c:v>
                </c:pt>
                <c:pt idx="119">
                  <c:v>1.702E-3</c:v>
                </c:pt>
                <c:pt idx="120">
                  <c:v>1.8270000000000001E-3</c:v>
                </c:pt>
                <c:pt idx="121">
                  <c:v>1.9650000000000002E-3</c:v>
                </c:pt>
                <c:pt idx="122">
                  <c:v>2.1800000000000001E-3</c:v>
                </c:pt>
                <c:pt idx="123">
                  <c:v>2.2000000000000001E-3</c:v>
                </c:pt>
                <c:pt idx="124">
                  <c:v>2.7959999999999999E-3</c:v>
                </c:pt>
                <c:pt idx="125">
                  <c:v>2.9759999999999999E-3</c:v>
                </c:pt>
                <c:pt idx="126">
                  <c:v>2.2750000000000001E-3</c:v>
                </c:pt>
                <c:pt idx="127">
                  <c:v>2.1649999999999998E-3</c:v>
                </c:pt>
                <c:pt idx="128">
                  <c:v>2.6610000000000002E-3</c:v>
                </c:pt>
                <c:pt idx="129">
                  <c:v>3.0049999999999999E-3</c:v>
                </c:pt>
                <c:pt idx="130">
                  <c:v>3.0690000000000001E-3</c:v>
                </c:pt>
                <c:pt idx="131">
                  <c:v>2.892E-3</c:v>
                </c:pt>
                <c:pt idx="132">
                  <c:v>3.4689999999999999E-3</c:v>
                </c:pt>
                <c:pt idx="133">
                  <c:v>3.9680000000000002E-3</c:v>
                </c:pt>
                <c:pt idx="134">
                  <c:v>4.1830000000000001E-3</c:v>
                </c:pt>
                <c:pt idx="135">
                  <c:v>4.3200000000000001E-3</c:v>
                </c:pt>
                <c:pt idx="136">
                  <c:v>4.8149999999999998E-3</c:v>
                </c:pt>
                <c:pt idx="137">
                  <c:v>4.8910000000000004E-3</c:v>
                </c:pt>
                <c:pt idx="138">
                  <c:v>3.9119999999999997E-3</c:v>
                </c:pt>
                <c:pt idx="139">
                  <c:v>4.1200000000000004E-3</c:v>
                </c:pt>
                <c:pt idx="140">
                  <c:v>4.5760000000000002E-3</c:v>
                </c:pt>
                <c:pt idx="141">
                  <c:v>4.6020000000000002E-3</c:v>
                </c:pt>
                <c:pt idx="142">
                  <c:v>4.9950000000000003E-3</c:v>
                </c:pt>
                <c:pt idx="143">
                  <c:v>5.5269999999999998E-3</c:v>
                </c:pt>
                <c:pt idx="144">
                  <c:v>5.1440000000000001E-3</c:v>
                </c:pt>
                <c:pt idx="145">
                  <c:v>5.4270000000000004E-3</c:v>
                </c:pt>
                <c:pt idx="146">
                  <c:v>6.2240000000000004E-3</c:v>
                </c:pt>
                <c:pt idx="147">
                  <c:v>6.0470000000000003E-3</c:v>
                </c:pt>
                <c:pt idx="148">
                  <c:v>5.8209999999999998E-3</c:v>
                </c:pt>
                <c:pt idx="149">
                  <c:v>7.4960000000000001E-3</c:v>
                </c:pt>
                <c:pt idx="150">
                  <c:v>5.2209999999999999E-3</c:v>
                </c:pt>
                <c:pt idx="151">
                  <c:v>6.3470000000000002E-3</c:v>
                </c:pt>
                <c:pt idx="152">
                  <c:v>8.3169999999999997E-3</c:v>
                </c:pt>
                <c:pt idx="153">
                  <c:v>1.0262E-2</c:v>
                </c:pt>
                <c:pt idx="154">
                  <c:v>1.1681E-2</c:v>
                </c:pt>
                <c:pt idx="155">
                  <c:v>1.2971E-2</c:v>
                </c:pt>
                <c:pt idx="156">
                  <c:v>1.0909E-2</c:v>
                </c:pt>
                <c:pt idx="157">
                  <c:v>1.2822999999999999E-2</c:v>
                </c:pt>
                <c:pt idx="158">
                  <c:v>1.7686E-2</c:v>
                </c:pt>
                <c:pt idx="159">
                  <c:v>1.6854000000000001E-2</c:v>
                </c:pt>
                <c:pt idx="160">
                  <c:v>1.9838000000000001E-2</c:v>
                </c:pt>
                <c:pt idx="161">
                  <c:v>2.6345E-2</c:v>
                </c:pt>
                <c:pt idx="162">
                  <c:v>2.4093E-2</c:v>
                </c:pt>
                <c:pt idx="163">
                  <c:v>2.5912000000000001E-2</c:v>
                </c:pt>
                <c:pt idx="164">
                  <c:v>3.1637999999999999E-2</c:v>
                </c:pt>
                <c:pt idx="165">
                  <c:v>2.9357999999999999E-2</c:v>
                </c:pt>
                <c:pt idx="166">
                  <c:v>3.2049000000000001E-2</c:v>
                </c:pt>
                <c:pt idx="167">
                  <c:v>3.7551000000000001E-2</c:v>
                </c:pt>
                <c:pt idx="168">
                  <c:v>3.8677000000000003E-2</c:v>
                </c:pt>
                <c:pt idx="169">
                  <c:v>3.9802999999999998E-2</c:v>
                </c:pt>
                <c:pt idx="170">
                  <c:v>4.0933999999999998E-2</c:v>
                </c:pt>
                <c:pt idx="171">
                  <c:v>4.1928E-2</c:v>
                </c:pt>
                <c:pt idx="172">
                  <c:v>4.2775000000000001E-2</c:v>
                </c:pt>
                <c:pt idx="173">
                  <c:v>4.3645999999999997E-2</c:v>
                </c:pt>
                <c:pt idx="174">
                  <c:v>4.4629000000000002E-2</c:v>
                </c:pt>
                <c:pt idx="175">
                  <c:v>3.2539999999999999E-2</c:v>
                </c:pt>
              </c:numCache>
            </c:numRef>
          </c:val>
        </c:ser>
        <c:ser>
          <c:idx val="14"/>
          <c:order val="5"/>
          <c:tx>
            <c:strRef>
              <c:f>data!$P$1</c:f>
              <c:strCache>
                <c:ptCount val="1"/>
                <c:pt idx="0">
                  <c:v>Utica (OH, PA &amp; WV)</c:v>
                </c:pt>
              </c:strCache>
            </c:strRef>
          </c:tx>
          <c:spPr>
            <a:solidFill>
              <a:srgbClr val="FF0000"/>
            </a:solidFill>
            <a:ln w="25400">
              <a:noFill/>
            </a:ln>
          </c:spPr>
          <c:val>
            <c:numRef>
              <c:f>data!$P$2:$P$177</c:f>
              <c:numCache>
                <c:formatCode>General</c:formatCode>
                <c:ptCount val="176"/>
                <c:pt idx="0">
                  <c:v>2.4000000000000001E-5</c:v>
                </c:pt>
                <c:pt idx="1">
                  <c:v>2.4000000000000001E-5</c:v>
                </c:pt>
                <c:pt idx="2">
                  <c:v>2.4000000000000001E-5</c:v>
                </c:pt>
                <c:pt idx="3">
                  <c:v>2.4000000000000001E-5</c:v>
                </c:pt>
                <c:pt idx="4">
                  <c:v>2.4000000000000001E-5</c:v>
                </c:pt>
                <c:pt idx="5">
                  <c:v>2.4000000000000001E-5</c:v>
                </c:pt>
                <c:pt idx="6">
                  <c:v>2.4000000000000001E-5</c:v>
                </c:pt>
                <c:pt idx="7">
                  <c:v>2.4000000000000001E-5</c:v>
                </c:pt>
                <c:pt idx="8">
                  <c:v>2.4000000000000001E-5</c:v>
                </c:pt>
                <c:pt idx="9">
                  <c:v>2.4000000000000001E-5</c:v>
                </c:pt>
                <c:pt idx="10">
                  <c:v>2.4000000000000001E-5</c:v>
                </c:pt>
                <c:pt idx="11">
                  <c:v>2.4000000000000001E-5</c:v>
                </c:pt>
                <c:pt idx="12">
                  <c:v>3.9999999999999998E-6</c:v>
                </c:pt>
                <c:pt idx="13">
                  <c:v>3.9999999999999998E-6</c:v>
                </c:pt>
                <c:pt idx="14">
                  <c:v>3.9999999999999998E-6</c:v>
                </c:pt>
                <c:pt idx="15">
                  <c:v>3.9999999999999998E-6</c:v>
                </c:pt>
                <c:pt idx="16">
                  <c:v>3.9999999999999998E-6</c:v>
                </c:pt>
                <c:pt idx="17">
                  <c:v>3.9999999999999998E-6</c:v>
                </c:pt>
                <c:pt idx="18">
                  <c:v>3.9999999999999998E-6</c:v>
                </c:pt>
                <c:pt idx="19">
                  <c:v>3.9999999999999998E-6</c:v>
                </c:pt>
                <c:pt idx="20">
                  <c:v>3.9999999999999998E-6</c:v>
                </c:pt>
                <c:pt idx="21">
                  <c:v>3.9999999999999998E-6</c:v>
                </c:pt>
                <c:pt idx="22">
                  <c:v>3.9999999999999998E-6</c:v>
                </c:pt>
                <c:pt idx="23">
                  <c:v>3.9999999999999998E-6</c:v>
                </c:pt>
                <c:pt idx="24">
                  <c:v>3.0000000000000001E-6</c:v>
                </c:pt>
                <c:pt idx="25">
                  <c:v>3.0000000000000001E-6</c:v>
                </c:pt>
                <c:pt idx="26">
                  <c:v>3.0000000000000001E-6</c:v>
                </c:pt>
                <c:pt idx="27">
                  <c:v>3.0000000000000001E-6</c:v>
                </c:pt>
                <c:pt idx="28">
                  <c:v>3.0000000000000001E-6</c:v>
                </c:pt>
                <c:pt idx="29">
                  <c:v>3.0000000000000001E-6</c:v>
                </c:pt>
                <c:pt idx="30">
                  <c:v>3.0000000000000001E-6</c:v>
                </c:pt>
                <c:pt idx="31">
                  <c:v>3.0000000000000001E-6</c:v>
                </c:pt>
                <c:pt idx="32">
                  <c:v>3.0000000000000001E-6</c:v>
                </c:pt>
                <c:pt idx="33">
                  <c:v>3.0000000000000001E-6</c:v>
                </c:pt>
                <c:pt idx="34">
                  <c:v>3.0000000000000001E-6</c:v>
                </c:pt>
                <c:pt idx="35">
                  <c:v>3.0000000000000001E-6</c:v>
                </c:pt>
                <c:pt idx="36">
                  <c:v>5.0000000000000004E-6</c:v>
                </c:pt>
                <c:pt idx="37">
                  <c:v>5.0000000000000004E-6</c:v>
                </c:pt>
                <c:pt idx="38">
                  <c:v>5.0000000000000004E-6</c:v>
                </c:pt>
                <c:pt idx="39">
                  <c:v>5.0000000000000004E-6</c:v>
                </c:pt>
                <c:pt idx="40">
                  <c:v>5.0000000000000004E-6</c:v>
                </c:pt>
                <c:pt idx="41">
                  <c:v>5.0000000000000004E-6</c:v>
                </c:pt>
                <c:pt idx="42">
                  <c:v>5.0000000000000004E-6</c:v>
                </c:pt>
                <c:pt idx="43">
                  <c:v>5.0000000000000004E-6</c:v>
                </c:pt>
                <c:pt idx="44">
                  <c:v>5.0000000000000004E-6</c:v>
                </c:pt>
                <c:pt idx="45">
                  <c:v>5.0000000000000004E-6</c:v>
                </c:pt>
                <c:pt idx="46">
                  <c:v>5.0000000000000004E-6</c:v>
                </c:pt>
                <c:pt idx="47">
                  <c:v>5.0000000000000004E-6</c:v>
                </c:pt>
                <c:pt idx="48">
                  <c:v>5.0000000000000004E-6</c:v>
                </c:pt>
                <c:pt idx="49">
                  <c:v>5.0000000000000004E-6</c:v>
                </c:pt>
                <c:pt idx="50">
                  <c:v>5.0000000000000004E-6</c:v>
                </c:pt>
                <c:pt idx="51">
                  <c:v>5.0000000000000004E-6</c:v>
                </c:pt>
                <c:pt idx="52">
                  <c:v>5.0000000000000004E-6</c:v>
                </c:pt>
                <c:pt idx="53">
                  <c:v>5.0000000000000004E-6</c:v>
                </c:pt>
                <c:pt idx="54">
                  <c:v>3.9999999999999998E-6</c:v>
                </c:pt>
                <c:pt idx="55">
                  <c:v>3.9999999999999998E-6</c:v>
                </c:pt>
                <c:pt idx="56">
                  <c:v>3.9999999999999998E-6</c:v>
                </c:pt>
                <c:pt idx="57">
                  <c:v>3.9999999999999998E-6</c:v>
                </c:pt>
                <c:pt idx="58">
                  <c:v>6.0000000000000002E-6</c:v>
                </c:pt>
                <c:pt idx="59">
                  <c:v>6.9999999999999999E-6</c:v>
                </c:pt>
                <c:pt idx="60">
                  <c:v>9.0000000000000002E-6</c:v>
                </c:pt>
                <c:pt idx="61">
                  <c:v>9.0000000000000002E-6</c:v>
                </c:pt>
                <c:pt idx="62">
                  <c:v>9.0000000000000002E-6</c:v>
                </c:pt>
                <c:pt idx="63">
                  <c:v>9.0000000000000002E-6</c:v>
                </c:pt>
                <c:pt idx="64">
                  <c:v>9.0000000000000002E-6</c:v>
                </c:pt>
                <c:pt idx="65">
                  <c:v>9.0000000000000002E-6</c:v>
                </c:pt>
                <c:pt idx="66">
                  <c:v>9.0000000000000002E-6</c:v>
                </c:pt>
                <c:pt idx="67">
                  <c:v>9.0000000000000002E-6</c:v>
                </c:pt>
                <c:pt idx="68">
                  <c:v>9.0000000000000002E-6</c:v>
                </c:pt>
                <c:pt idx="69">
                  <c:v>9.0000000000000002E-6</c:v>
                </c:pt>
                <c:pt idx="70">
                  <c:v>9.0000000000000002E-6</c:v>
                </c:pt>
                <c:pt idx="71">
                  <c:v>9.0000000000000002E-6</c:v>
                </c:pt>
                <c:pt idx="72">
                  <c:v>3.9999999999999998E-6</c:v>
                </c:pt>
                <c:pt idx="73">
                  <c:v>3.9999999999999998E-6</c:v>
                </c:pt>
                <c:pt idx="74">
                  <c:v>3.9999999999999998E-6</c:v>
                </c:pt>
                <c:pt idx="75">
                  <c:v>3.9999999999999998E-6</c:v>
                </c:pt>
                <c:pt idx="76">
                  <c:v>3.9999999999999998E-6</c:v>
                </c:pt>
                <c:pt idx="77">
                  <c:v>3.9999999999999998E-6</c:v>
                </c:pt>
                <c:pt idx="78">
                  <c:v>3.9999999999999998E-6</c:v>
                </c:pt>
                <c:pt idx="79">
                  <c:v>3.9999999999999998E-6</c:v>
                </c:pt>
                <c:pt idx="80">
                  <c:v>3.9999999999999998E-6</c:v>
                </c:pt>
                <c:pt idx="81">
                  <c:v>3.9999999999999998E-6</c:v>
                </c:pt>
                <c:pt idx="82">
                  <c:v>3.9999999999999998E-6</c:v>
                </c:pt>
                <c:pt idx="83">
                  <c:v>3.9999999999999998E-6</c:v>
                </c:pt>
                <c:pt idx="84">
                  <c:v>1.9999999999999999E-6</c:v>
                </c:pt>
                <c:pt idx="85">
                  <c:v>1.9999999999999999E-6</c:v>
                </c:pt>
                <c:pt idx="86">
                  <c:v>1.9999999999999999E-6</c:v>
                </c:pt>
                <c:pt idx="87">
                  <c:v>1.9999999999999999E-6</c:v>
                </c:pt>
                <c:pt idx="88">
                  <c:v>1.9999999999999999E-6</c:v>
                </c:pt>
                <c:pt idx="89">
                  <c:v>1.9999999999999999E-6</c:v>
                </c:pt>
                <c:pt idx="90">
                  <c:v>1.9999999999999999E-6</c:v>
                </c:pt>
                <c:pt idx="91">
                  <c:v>1.9999999999999999E-6</c:v>
                </c:pt>
                <c:pt idx="92">
                  <c:v>1.9999999999999999E-6</c:v>
                </c:pt>
                <c:pt idx="93">
                  <c:v>1.9999999999999999E-6</c:v>
                </c:pt>
                <c:pt idx="94">
                  <c:v>1.9999999999999999E-6</c:v>
                </c:pt>
                <c:pt idx="95">
                  <c:v>1.9999999999999999E-6</c:v>
                </c:pt>
                <c:pt idx="96">
                  <c:v>3.0000000000000001E-6</c:v>
                </c:pt>
                <c:pt idx="97">
                  <c:v>3.0000000000000001E-6</c:v>
                </c:pt>
                <c:pt idx="98">
                  <c:v>3.0000000000000001E-6</c:v>
                </c:pt>
                <c:pt idx="99">
                  <c:v>3.0000000000000001E-6</c:v>
                </c:pt>
                <c:pt idx="100">
                  <c:v>3.0000000000000001E-6</c:v>
                </c:pt>
                <c:pt idx="101">
                  <c:v>3.0000000000000001E-6</c:v>
                </c:pt>
                <c:pt idx="102">
                  <c:v>3.0000000000000001E-6</c:v>
                </c:pt>
                <c:pt idx="103">
                  <c:v>3.0000000000000001E-6</c:v>
                </c:pt>
                <c:pt idx="104">
                  <c:v>3.0000000000000001E-6</c:v>
                </c:pt>
                <c:pt idx="105">
                  <c:v>3.0000000000000001E-6</c:v>
                </c:pt>
                <c:pt idx="106">
                  <c:v>3.0000000000000001E-6</c:v>
                </c:pt>
                <c:pt idx="107">
                  <c:v>3.0000000000000001E-6</c:v>
                </c:pt>
                <c:pt idx="108">
                  <c:v>3.0000000000000001E-6</c:v>
                </c:pt>
                <c:pt idx="109">
                  <c:v>3.0000000000000001E-6</c:v>
                </c:pt>
                <c:pt idx="110">
                  <c:v>3.0000000000000001E-6</c:v>
                </c:pt>
                <c:pt idx="111">
                  <c:v>3.0000000000000001E-6</c:v>
                </c:pt>
                <c:pt idx="112">
                  <c:v>3.0000000000000001E-6</c:v>
                </c:pt>
                <c:pt idx="113">
                  <c:v>3.0000000000000001E-6</c:v>
                </c:pt>
                <c:pt idx="114">
                  <c:v>3.0000000000000001E-6</c:v>
                </c:pt>
                <c:pt idx="115">
                  <c:v>3.0000000000000001E-6</c:v>
                </c:pt>
                <c:pt idx="116">
                  <c:v>3.0000000000000001E-6</c:v>
                </c:pt>
                <c:pt idx="117">
                  <c:v>3.0000000000000001E-6</c:v>
                </c:pt>
                <c:pt idx="118">
                  <c:v>3.0000000000000001E-6</c:v>
                </c:pt>
                <c:pt idx="119">
                  <c:v>3.0000000000000001E-6</c:v>
                </c:pt>
                <c:pt idx="120">
                  <c:v>3.9999999999999998E-6</c:v>
                </c:pt>
                <c:pt idx="121">
                  <c:v>3.9999999999999998E-6</c:v>
                </c:pt>
                <c:pt idx="122">
                  <c:v>5.0000000000000004E-6</c:v>
                </c:pt>
                <c:pt idx="123">
                  <c:v>5.0000000000000004E-6</c:v>
                </c:pt>
                <c:pt idx="124">
                  <c:v>5.0000000000000004E-6</c:v>
                </c:pt>
                <c:pt idx="125">
                  <c:v>5.0000000000000004E-6</c:v>
                </c:pt>
                <c:pt idx="126">
                  <c:v>3.9999999999999998E-6</c:v>
                </c:pt>
                <c:pt idx="127">
                  <c:v>3.9999999999999998E-6</c:v>
                </c:pt>
                <c:pt idx="128">
                  <c:v>3.9999999999999998E-6</c:v>
                </c:pt>
                <c:pt idx="129">
                  <c:v>3.9999999999999998E-6</c:v>
                </c:pt>
                <c:pt idx="130">
                  <c:v>3.9999999999999998E-6</c:v>
                </c:pt>
                <c:pt idx="131">
                  <c:v>3.9999999999999998E-6</c:v>
                </c:pt>
                <c:pt idx="132">
                  <c:v>3.0000000000000001E-6</c:v>
                </c:pt>
                <c:pt idx="133">
                  <c:v>3.0000000000000001E-6</c:v>
                </c:pt>
                <c:pt idx="134">
                  <c:v>3.0000000000000001E-6</c:v>
                </c:pt>
                <c:pt idx="135">
                  <c:v>3.0000000000000001E-6</c:v>
                </c:pt>
                <c:pt idx="136">
                  <c:v>3.0000000000000001E-6</c:v>
                </c:pt>
                <c:pt idx="137">
                  <c:v>6.6000000000000005E-5</c:v>
                </c:pt>
                <c:pt idx="138">
                  <c:v>1.37E-4</c:v>
                </c:pt>
                <c:pt idx="139">
                  <c:v>1.9900000000000001E-4</c:v>
                </c:pt>
                <c:pt idx="140">
                  <c:v>2.4899999999999998E-4</c:v>
                </c:pt>
                <c:pt idx="141">
                  <c:v>2.72E-4</c:v>
                </c:pt>
                <c:pt idx="142">
                  <c:v>2.72E-4</c:v>
                </c:pt>
                <c:pt idx="143">
                  <c:v>3.39E-4</c:v>
                </c:pt>
                <c:pt idx="144">
                  <c:v>2.92E-4</c:v>
                </c:pt>
                <c:pt idx="145">
                  <c:v>4.2999999999999999E-4</c:v>
                </c:pt>
                <c:pt idx="146">
                  <c:v>5.5599999999999996E-4</c:v>
                </c:pt>
                <c:pt idx="147">
                  <c:v>6.6600000000000003E-4</c:v>
                </c:pt>
                <c:pt idx="148">
                  <c:v>7.3300000000000004E-4</c:v>
                </c:pt>
                <c:pt idx="149">
                  <c:v>9.6299999999999999E-4</c:v>
                </c:pt>
                <c:pt idx="150">
                  <c:v>1.371E-3</c:v>
                </c:pt>
                <c:pt idx="151">
                  <c:v>1.8450000000000001E-3</c:v>
                </c:pt>
                <c:pt idx="152">
                  <c:v>2.5820000000000001E-3</c:v>
                </c:pt>
                <c:pt idx="153">
                  <c:v>2.728E-3</c:v>
                </c:pt>
                <c:pt idx="154">
                  <c:v>3.4550000000000002E-3</c:v>
                </c:pt>
                <c:pt idx="155">
                  <c:v>4.3499999999999997E-3</c:v>
                </c:pt>
                <c:pt idx="156">
                  <c:v>2.722E-3</c:v>
                </c:pt>
                <c:pt idx="157">
                  <c:v>3.4139999999999999E-3</c:v>
                </c:pt>
                <c:pt idx="158">
                  <c:v>4.2550000000000001E-3</c:v>
                </c:pt>
                <c:pt idx="159">
                  <c:v>4.9630000000000004E-3</c:v>
                </c:pt>
                <c:pt idx="160">
                  <c:v>5.2610000000000001E-3</c:v>
                </c:pt>
                <c:pt idx="161">
                  <c:v>8.26E-3</c:v>
                </c:pt>
                <c:pt idx="162">
                  <c:v>1.1825E-2</c:v>
                </c:pt>
                <c:pt idx="163">
                  <c:v>1.4489E-2</c:v>
                </c:pt>
                <c:pt idx="164">
                  <c:v>1.6603E-2</c:v>
                </c:pt>
                <c:pt idx="165">
                  <c:v>1.8631000000000002E-2</c:v>
                </c:pt>
                <c:pt idx="166">
                  <c:v>1.9341000000000001E-2</c:v>
                </c:pt>
                <c:pt idx="167">
                  <c:v>2.0039000000000001E-2</c:v>
                </c:pt>
                <c:pt idx="168">
                  <c:v>2.0916000000000001E-2</c:v>
                </c:pt>
                <c:pt idx="169">
                  <c:v>2.1849E-2</c:v>
                </c:pt>
                <c:pt idx="170">
                  <c:v>2.3137999999999999E-2</c:v>
                </c:pt>
                <c:pt idx="171">
                  <c:v>2.3911999999999999E-2</c:v>
                </c:pt>
                <c:pt idx="172">
                  <c:v>2.5166999999999998E-2</c:v>
                </c:pt>
                <c:pt idx="173">
                  <c:v>2.6304000000000001E-2</c:v>
                </c:pt>
                <c:pt idx="174">
                  <c:v>2.7328000000000002E-2</c:v>
                </c:pt>
                <c:pt idx="175">
                  <c:v>3.1175000000000001E-2</c:v>
                </c:pt>
              </c:numCache>
            </c:numRef>
          </c:val>
        </c:ser>
        <c:ser>
          <c:idx val="5"/>
          <c:order val="6"/>
          <c:tx>
            <c:strRef>
              <c:f>data!$G$1</c:f>
              <c:strCache>
                <c:ptCount val="1"/>
                <c:pt idx="0">
                  <c:v>Haynesville</c:v>
                </c:pt>
              </c:strCache>
            </c:strRef>
          </c:tx>
          <c:spPr>
            <a:solidFill>
              <a:schemeClr val="tx2"/>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data!$G$2:$G$177</c:f>
              <c:numCache>
                <c:formatCode>General</c:formatCode>
                <c:ptCount val="176"/>
                <c:pt idx="0">
                  <c:v>2.9220000000000001E-3</c:v>
                </c:pt>
                <c:pt idx="1">
                  <c:v>3.2750000000000001E-3</c:v>
                </c:pt>
                <c:pt idx="2">
                  <c:v>2.9099999999999998E-3</c:v>
                </c:pt>
                <c:pt idx="3">
                  <c:v>2.9350000000000001E-3</c:v>
                </c:pt>
                <c:pt idx="4">
                  <c:v>2.8050000000000002E-3</c:v>
                </c:pt>
                <c:pt idx="5">
                  <c:v>2.7959999999999999E-3</c:v>
                </c:pt>
                <c:pt idx="6">
                  <c:v>2.6459999999999999E-3</c:v>
                </c:pt>
                <c:pt idx="7">
                  <c:v>2.6770000000000001E-3</c:v>
                </c:pt>
                <c:pt idx="8">
                  <c:v>2.709E-3</c:v>
                </c:pt>
                <c:pt idx="9">
                  <c:v>2.761E-3</c:v>
                </c:pt>
                <c:pt idx="10">
                  <c:v>2.8630000000000001E-3</c:v>
                </c:pt>
                <c:pt idx="11">
                  <c:v>2.7720000000000002E-3</c:v>
                </c:pt>
                <c:pt idx="12">
                  <c:v>2.8509999999999998E-3</c:v>
                </c:pt>
                <c:pt idx="13">
                  <c:v>3.052E-3</c:v>
                </c:pt>
                <c:pt idx="14">
                  <c:v>3.0119999999999999E-3</c:v>
                </c:pt>
                <c:pt idx="15">
                  <c:v>2.8839999999999998E-3</c:v>
                </c:pt>
                <c:pt idx="16">
                  <c:v>2.7899999999999999E-3</c:v>
                </c:pt>
                <c:pt idx="17">
                  <c:v>2.5630000000000002E-3</c:v>
                </c:pt>
                <c:pt idx="18">
                  <c:v>2.8249999999999998E-3</c:v>
                </c:pt>
                <c:pt idx="19">
                  <c:v>2.7659999999999998E-3</c:v>
                </c:pt>
                <c:pt idx="20">
                  <c:v>2.807E-3</c:v>
                </c:pt>
                <c:pt idx="21">
                  <c:v>2.7529999999999998E-3</c:v>
                </c:pt>
                <c:pt idx="22">
                  <c:v>2.6440000000000001E-3</c:v>
                </c:pt>
                <c:pt idx="23">
                  <c:v>2.5479999999999999E-3</c:v>
                </c:pt>
                <c:pt idx="24">
                  <c:v>2.666E-3</c:v>
                </c:pt>
                <c:pt idx="25">
                  <c:v>2.617E-3</c:v>
                </c:pt>
                <c:pt idx="26">
                  <c:v>2.5990000000000002E-3</c:v>
                </c:pt>
                <c:pt idx="27">
                  <c:v>2.4429999999999999E-3</c:v>
                </c:pt>
                <c:pt idx="28">
                  <c:v>2.2899999999999999E-3</c:v>
                </c:pt>
                <c:pt idx="29">
                  <c:v>2.281E-3</c:v>
                </c:pt>
                <c:pt idx="30">
                  <c:v>2.1570000000000001E-3</c:v>
                </c:pt>
                <c:pt idx="31">
                  <c:v>2.1199999999999999E-3</c:v>
                </c:pt>
                <c:pt idx="32">
                  <c:v>2.0669999999999998E-3</c:v>
                </c:pt>
                <c:pt idx="33">
                  <c:v>1.639E-3</c:v>
                </c:pt>
                <c:pt idx="34">
                  <c:v>2.1020000000000001E-3</c:v>
                </c:pt>
                <c:pt idx="35">
                  <c:v>2.1320000000000002E-3</c:v>
                </c:pt>
                <c:pt idx="36">
                  <c:v>2.0230000000000001E-3</c:v>
                </c:pt>
                <c:pt idx="37">
                  <c:v>2.0330000000000001E-3</c:v>
                </c:pt>
                <c:pt idx="38">
                  <c:v>2.0089999999999999E-3</c:v>
                </c:pt>
                <c:pt idx="39">
                  <c:v>1.8699999999999999E-3</c:v>
                </c:pt>
                <c:pt idx="40">
                  <c:v>1.691E-3</c:v>
                </c:pt>
                <c:pt idx="41">
                  <c:v>1.6069999999999999E-3</c:v>
                </c:pt>
                <c:pt idx="42">
                  <c:v>1.6100000000000001E-3</c:v>
                </c:pt>
                <c:pt idx="43">
                  <c:v>1.4679999999999999E-3</c:v>
                </c:pt>
                <c:pt idx="44">
                  <c:v>1.5809999999999999E-3</c:v>
                </c:pt>
                <c:pt idx="45">
                  <c:v>1.5590000000000001E-3</c:v>
                </c:pt>
                <c:pt idx="46">
                  <c:v>1.5629999999999999E-3</c:v>
                </c:pt>
                <c:pt idx="47">
                  <c:v>1.624E-3</c:v>
                </c:pt>
                <c:pt idx="48">
                  <c:v>1.635E-3</c:v>
                </c:pt>
                <c:pt idx="49">
                  <c:v>1.6639999999999999E-3</c:v>
                </c:pt>
                <c:pt idx="50">
                  <c:v>1.655E-3</c:v>
                </c:pt>
                <c:pt idx="51">
                  <c:v>1.6299999999999999E-3</c:v>
                </c:pt>
                <c:pt idx="52">
                  <c:v>1.681E-3</c:v>
                </c:pt>
                <c:pt idx="53">
                  <c:v>1.7669999999999999E-3</c:v>
                </c:pt>
                <c:pt idx="54">
                  <c:v>1.7390000000000001E-3</c:v>
                </c:pt>
                <c:pt idx="55">
                  <c:v>1.789E-3</c:v>
                </c:pt>
                <c:pt idx="56">
                  <c:v>1.823E-3</c:v>
                </c:pt>
                <c:pt idx="57">
                  <c:v>1.8420000000000001E-3</c:v>
                </c:pt>
                <c:pt idx="58">
                  <c:v>1.7880000000000001E-3</c:v>
                </c:pt>
                <c:pt idx="59">
                  <c:v>1.7570000000000001E-3</c:v>
                </c:pt>
                <c:pt idx="60">
                  <c:v>1.771E-3</c:v>
                </c:pt>
                <c:pt idx="61">
                  <c:v>1.812E-3</c:v>
                </c:pt>
                <c:pt idx="62">
                  <c:v>1.6000000000000001E-3</c:v>
                </c:pt>
                <c:pt idx="63">
                  <c:v>1.7229999999999999E-3</c:v>
                </c:pt>
                <c:pt idx="64">
                  <c:v>1.66E-3</c:v>
                </c:pt>
                <c:pt idx="65">
                  <c:v>1.524E-3</c:v>
                </c:pt>
                <c:pt idx="66">
                  <c:v>1.7179999999999999E-3</c:v>
                </c:pt>
                <c:pt idx="67">
                  <c:v>1.707E-3</c:v>
                </c:pt>
                <c:pt idx="68">
                  <c:v>1.4729999999999999E-3</c:v>
                </c:pt>
                <c:pt idx="69">
                  <c:v>1.668E-3</c:v>
                </c:pt>
                <c:pt idx="70">
                  <c:v>1.7910000000000001E-3</c:v>
                </c:pt>
                <c:pt idx="71">
                  <c:v>1.732E-3</c:v>
                </c:pt>
                <c:pt idx="72">
                  <c:v>1.6410000000000001E-3</c:v>
                </c:pt>
                <c:pt idx="73">
                  <c:v>1.5809999999999999E-3</c:v>
                </c:pt>
                <c:pt idx="74">
                  <c:v>1.6149999999999999E-3</c:v>
                </c:pt>
                <c:pt idx="75">
                  <c:v>1.6100000000000001E-3</c:v>
                </c:pt>
                <c:pt idx="76">
                  <c:v>1.8220000000000001E-3</c:v>
                </c:pt>
                <c:pt idx="77">
                  <c:v>1.851E-3</c:v>
                </c:pt>
                <c:pt idx="78">
                  <c:v>2.013E-3</c:v>
                </c:pt>
                <c:pt idx="79">
                  <c:v>1.9289999999999999E-3</c:v>
                </c:pt>
                <c:pt idx="80">
                  <c:v>1.828E-3</c:v>
                </c:pt>
                <c:pt idx="81">
                  <c:v>1.647E-3</c:v>
                </c:pt>
                <c:pt idx="82">
                  <c:v>1.9350000000000001E-3</c:v>
                </c:pt>
                <c:pt idx="83">
                  <c:v>1.8370000000000001E-3</c:v>
                </c:pt>
                <c:pt idx="84">
                  <c:v>1.7750000000000001E-3</c:v>
                </c:pt>
                <c:pt idx="85">
                  <c:v>1.7960000000000001E-3</c:v>
                </c:pt>
                <c:pt idx="86">
                  <c:v>1.694E-3</c:v>
                </c:pt>
                <c:pt idx="87">
                  <c:v>1.58E-3</c:v>
                </c:pt>
                <c:pt idx="88">
                  <c:v>1.639E-3</c:v>
                </c:pt>
                <c:pt idx="89">
                  <c:v>1.5640000000000001E-3</c:v>
                </c:pt>
                <c:pt idx="90">
                  <c:v>1.537E-3</c:v>
                </c:pt>
                <c:pt idx="91">
                  <c:v>1.5280000000000001E-3</c:v>
                </c:pt>
                <c:pt idx="92">
                  <c:v>1.5169999999999999E-3</c:v>
                </c:pt>
                <c:pt idx="93">
                  <c:v>1.508E-3</c:v>
                </c:pt>
                <c:pt idx="94">
                  <c:v>1.572E-3</c:v>
                </c:pt>
                <c:pt idx="95">
                  <c:v>2.0089999999999999E-3</c:v>
                </c:pt>
                <c:pt idx="96">
                  <c:v>2.0590000000000001E-3</c:v>
                </c:pt>
                <c:pt idx="97">
                  <c:v>2.1310000000000001E-3</c:v>
                </c:pt>
                <c:pt idx="98">
                  <c:v>2.075E-3</c:v>
                </c:pt>
                <c:pt idx="99">
                  <c:v>1.9469999999999999E-3</c:v>
                </c:pt>
                <c:pt idx="100">
                  <c:v>1.717E-3</c:v>
                </c:pt>
                <c:pt idx="101">
                  <c:v>2.3939999999999999E-3</c:v>
                </c:pt>
                <c:pt idx="102">
                  <c:v>2.3270000000000001E-3</c:v>
                </c:pt>
                <c:pt idx="103">
                  <c:v>2.068E-3</c:v>
                </c:pt>
                <c:pt idx="104">
                  <c:v>1.9350000000000001E-3</c:v>
                </c:pt>
                <c:pt idx="105">
                  <c:v>1.9369999999999999E-3</c:v>
                </c:pt>
                <c:pt idx="106">
                  <c:v>1.952E-3</c:v>
                </c:pt>
                <c:pt idx="107">
                  <c:v>2.1459999999999999E-3</c:v>
                </c:pt>
                <c:pt idx="108">
                  <c:v>2.2049999999999999E-3</c:v>
                </c:pt>
                <c:pt idx="109">
                  <c:v>2.0249999999999999E-3</c:v>
                </c:pt>
                <c:pt idx="110">
                  <c:v>1.9689999999999998E-3</c:v>
                </c:pt>
                <c:pt idx="111">
                  <c:v>1.9919999999999998E-3</c:v>
                </c:pt>
                <c:pt idx="112">
                  <c:v>1.7240000000000001E-3</c:v>
                </c:pt>
                <c:pt idx="113">
                  <c:v>1.6329999999999999E-3</c:v>
                </c:pt>
                <c:pt idx="114">
                  <c:v>1.5659999999999999E-3</c:v>
                </c:pt>
                <c:pt idx="115">
                  <c:v>1.593E-3</c:v>
                </c:pt>
                <c:pt idx="116">
                  <c:v>1.5499999999999999E-3</c:v>
                </c:pt>
                <c:pt idx="117">
                  <c:v>1.555E-3</c:v>
                </c:pt>
                <c:pt idx="118">
                  <c:v>1.591E-3</c:v>
                </c:pt>
                <c:pt idx="119">
                  <c:v>1.835E-3</c:v>
                </c:pt>
                <c:pt idx="120">
                  <c:v>1.5889999999999999E-3</c:v>
                </c:pt>
                <c:pt idx="121">
                  <c:v>1.6930000000000001E-3</c:v>
                </c:pt>
                <c:pt idx="122">
                  <c:v>1.655E-3</c:v>
                </c:pt>
                <c:pt idx="123">
                  <c:v>1.573E-3</c:v>
                </c:pt>
                <c:pt idx="124">
                  <c:v>1.4009999999999999E-3</c:v>
                </c:pt>
                <c:pt idx="125">
                  <c:v>1.2830000000000001E-3</c:v>
                </c:pt>
                <c:pt idx="126">
                  <c:v>1.258E-3</c:v>
                </c:pt>
                <c:pt idx="127">
                  <c:v>1.426E-3</c:v>
                </c:pt>
                <c:pt idx="128">
                  <c:v>1.2049999999999999E-3</c:v>
                </c:pt>
                <c:pt idx="129">
                  <c:v>1.2700000000000001E-3</c:v>
                </c:pt>
                <c:pt idx="130">
                  <c:v>1.253E-3</c:v>
                </c:pt>
                <c:pt idx="131">
                  <c:v>1.271E-3</c:v>
                </c:pt>
                <c:pt idx="132">
                  <c:v>1.32E-3</c:v>
                </c:pt>
                <c:pt idx="133">
                  <c:v>1.2130000000000001E-3</c:v>
                </c:pt>
                <c:pt idx="134">
                  <c:v>1.256E-3</c:v>
                </c:pt>
                <c:pt idx="135">
                  <c:v>1.2290000000000001E-3</c:v>
                </c:pt>
                <c:pt idx="136">
                  <c:v>1.276E-3</c:v>
                </c:pt>
                <c:pt idx="137">
                  <c:v>1.227E-3</c:v>
                </c:pt>
                <c:pt idx="138">
                  <c:v>1.1999999999999999E-3</c:v>
                </c:pt>
                <c:pt idx="139">
                  <c:v>1.199E-3</c:v>
                </c:pt>
                <c:pt idx="140">
                  <c:v>1.1479999999999999E-3</c:v>
                </c:pt>
                <c:pt idx="141">
                  <c:v>1.165E-3</c:v>
                </c:pt>
                <c:pt idx="142">
                  <c:v>1.918E-3</c:v>
                </c:pt>
                <c:pt idx="143">
                  <c:v>2.049E-3</c:v>
                </c:pt>
                <c:pt idx="144">
                  <c:v>1.9289999999999999E-3</c:v>
                </c:pt>
                <c:pt idx="145">
                  <c:v>1.719E-3</c:v>
                </c:pt>
                <c:pt idx="146">
                  <c:v>1.523E-3</c:v>
                </c:pt>
                <c:pt idx="147">
                  <c:v>1.6980000000000001E-3</c:v>
                </c:pt>
                <c:pt idx="148">
                  <c:v>1.804E-3</c:v>
                </c:pt>
                <c:pt idx="149">
                  <c:v>1.575E-3</c:v>
                </c:pt>
                <c:pt idx="150">
                  <c:v>1.5089999999999999E-3</c:v>
                </c:pt>
                <c:pt idx="151">
                  <c:v>1.5950000000000001E-3</c:v>
                </c:pt>
                <c:pt idx="152">
                  <c:v>1.6819999999999999E-3</c:v>
                </c:pt>
                <c:pt idx="153">
                  <c:v>1.779E-3</c:v>
                </c:pt>
                <c:pt idx="154">
                  <c:v>1.818E-3</c:v>
                </c:pt>
                <c:pt idx="155">
                  <c:v>1.833E-3</c:v>
                </c:pt>
                <c:pt idx="156">
                  <c:v>1.748E-3</c:v>
                </c:pt>
                <c:pt idx="157">
                  <c:v>1.609E-3</c:v>
                </c:pt>
                <c:pt idx="158">
                  <c:v>1.6540000000000001E-3</c:v>
                </c:pt>
                <c:pt idx="159">
                  <c:v>1.578E-3</c:v>
                </c:pt>
                <c:pt idx="160">
                  <c:v>1.418E-3</c:v>
                </c:pt>
                <c:pt idx="161">
                  <c:v>1.3849999999999999E-3</c:v>
                </c:pt>
                <c:pt idx="162">
                  <c:v>1.604E-3</c:v>
                </c:pt>
                <c:pt idx="163">
                  <c:v>1.4829999999999999E-3</c:v>
                </c:pt>
                <c:pt idx="164">
                  <c:v>1.2329999999999999E-3</c:v>
                </c:pt>
                <c:pt idx="165">
                  <c:v>1.6540000000000001E-3</c:v>
                </c:pt>
                <c:pt idx="166">
                  <c:v>1.712E-3</c:v>
                </c:pt>
                <c:pt idx="167">
                  <c:v>1.652E-3</c:v>
                </c:pt>
                <c:pt idx="168">
                  <c:v>1.6509999999999999E-3</c:v>
                </c:pt>
                <c:pt idx="169">
                  <c:v>1.73E-3</c:v>
                </c:pt>
                <c:pt idx="170">
                  <c:v>1.8630000000000001E-3</c:v>
                </c:pt>
                <c:pt idx="171">
                  <c:v>1.8339999999999999E-3</c:v>
                </c:pt>
                <c:pt idx="172">
                  <c:v>1.8829999999999999E-3</c:v>
                </c:pt>
                <c:pt idx="173">
                  <c:v>1.9319999999999999E-3</c:v>
                </c:pt>
                <c:pt idx="174">
                  <c:v>1.9789999999999999E-3</c:v>
                </c:pt>
                <c:pt idx="175">
                  <c:v>2.016E-3</c:v>
                </c:pt>
              </c:numCache>
            </c:numRef>
          </c:val>
        </c:ser>
        <c:ser>
          <c:idx val="6"/>
          <c:order val="7"/>
          <c:tx>
            <c:strRef>
              <c:f>data!$H$1</c:f>
              <c:strCache>
                <c:ptCount val="1"/>
                <c:pt idx="0">
                  <c:v>Niobrara-Codell (CO, WY)</c:v>
                </c:pt>
              </c:strCache>
            </c:strRef>
          </c:tx>
          <c:spPr>
            <a:solidFill>
              <a:schemeClr val="accent1">
                <a:lumMod val="20000"/>
                <a:lumOff val="80000"/>
              </a:schemeClr>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data!$H$2:$H$177</c:f>
              <c:numCache>
                <c:formatCode>General</c:formatCode>
                <c:ptCount val="176"/>
                <c:pt idx="0">
                  <c:v>1.5159000000000001E-2</c:v>
                </c:pt>
                <c:pt idx="1">
                  <c:v>1.5018E-2</c:v>
                </c:pt>
                <c:pt idx="2">
                  <c:v>1.5192000000000001E-2</c:v>
                </c:pt>
                <c:pt idx="3">
                  <c:v>1.5273E-2</c:v>
                </c:pt>
                <c:pt idx="4">
                  <c:v>1.485E-2</c:v>
                </c:pt>
                <c:pt idx="5">
                  <c:v>1.4496E-2</c:v>
                </c:pt>
                <c:pt idx="6">
                  <c:v>1.4108000000000001E-2</c:v>
                </c:pt>
                <c:pt idx="7">
                  <c:v>1.4389000000000001E-2</c:v>
                </c:pt>
                <c:pt idx="8">
                  <c:v>1.4199E-2</c:v>
                </c:pt>
                <c:pt idx="9">
                  <c:v>1.5817000000000001E-2</c:v>
                </c:pt>
                <c:pt idx="10">
                  <c:v>1.5566999999999999E-2</c:v>
                </c:pt>
                <c:pt idx="11">
                  <c:v>1.5325E-2</c:v>
                </c:pt>
                <c:pt idx="12">
                  <c:v>1.6480000000000002E-2</c:v>
                </c:pt>
                <c:pt idx="13">
                  <c:v>1.5632E-2</c:v>
                </c:pt>
                <c:pt idx="14">
                  <c:v>1.6435999999999999E-2</c:v>
                </c:pt>
                <c:pt idx="15">
                  <c:v>1.6371E-2</c:v>
                </c:pt>
                <c:pt idx="16">
                  <c:v>1.6462999999999998E-2</c:v>
                </c:pt>
                <c:pt idx="17">
                  <c:v>1.583E-2</c:v>
                </c:pt>
                <c:pt idx="18">
                  <c:v>1.6490999999999999E-2</c:v>
                </c:pt>
                <c:pt idx="19">
                  <c:v>1.6611000000000001E-2</c:v>
                </c:pt>
                <c:pt idx="20">
                  <c:v>1.7169E-2</c:v>
                </c:pt>
                <c:pt idx="21">
                  <c:v>1.8360000000000001E-2</c:v>
                </c:pt>
                <c:pt idx="22">
                  <c:v>1.9054000000000001E-2</c:v>
                </c:pt>
                <c:pt idx="23">
                  <c:v>1.9146E-2</c:v>
                </c:pt>
                <c:pt idx="24">
                  <c:v>1.9064000000000001E-2</c:v>
                </c:pt>
                <c:pt idx="25">
                  <c:v>1.9175000000000001E-2</c:v>
                </c:pt>
                <c:pt idx="26">
                  <c:v>1.9193000000000002E-2</c:v>
                </c:pt>
                <c:pt idx="27">
                  <c:v>1.9522000000000001E-2</c:v>
                </c:pt>
                <c:pt idx="28">
                  <c:v>1.9677E-2</c:v>
                </c:pt>
                <c:pt idx="29">
                  <c:v>1.8582999999999999E-2</c:v>
                </c:pt>
                <c:pt idx="30">
                  <c:v>1.8017999999999999E-2</c:v>
                </c:pt>
                <c:pt idx="31">
                  <c:v>1.9321999999999999E-2</c:v>
                </c:pt>
                <c:pt idx="32">
                  <c:v>2.0018000000000001E-2</c:v>
                </c:pt>
                <c:pt idx="33">
                  <c:v>1.9719E-2</c:v>
                </c:pt>
                <c:pt idx="34">
                  <c:v>1.9997000000000001E-2</c:v>
                </c:pt>
                <c:pt idx="35">
                  <c:v>2.0722999999999998E-2</c:v>
                </c:pt>
                <c:pt idx="36">
                  <c:v>2.0514999999999999E-2</c:v>
                </c:pt>
                <c:pt idx="37">
                  <c:v>2.0830000000000001E-2</c:v>
                </c:pt>
                <c:pt idx="38">
                  <c:v>2.1177999999999999E-2</c:v>
                </c:pt>
                <c:pt idx="39">
                  <c:v>2.1529E-2</c:v>
                </c:pt>
                <c:pt idx="40">
                  <c:v>2.1628999999999999E-2</c:v>
                </c:pt>
                <c:pt idx="41">
                  <c:v>2.1895999999999999E-2</c:v>
                </c:pt>
                <c:pt idx="42">
                  <c:v>2.0643000000000002E-2</c:v>
                </c:pt>
                <c:pt idx="43">
                  <c:v>2.0847000000000001E-2</c:v>
                </c:pt>
                <c:pt idx="44">
                  <c:v>2.3047999999999999E-2</c:v>
                </c:pt>
                <c:pt idx="45">
                  <c:v>2.2876000000000001E-2</c:v>
                </c:pt>
                <c:pt idx="46">
                  <c:v>2.2948E-2</c:v>
                </c:pt>
                <c:pt idx="47">
                  <c:v>2.4346E-2</c:v>
                </c:pt>
                <c:pt idx="48">
                  <c:v>2.3640000000000001E-2</c:v>
                </c:pt>
                <c:pt idx="49">
                  <c:v>2.5114999999999998E-2</c:v>
                </c:pt>
                <c:pt idx="50">
                  <c:v>2.6527999999999999E-2</c:v>
                </c:pt>
                <c:pt idx="51">
                  <c:v>2.6974000000000001E-2</c:v>
                </c:pt>
                <c:pt idx="52">
                  <c:v>2.6046E-2</c:v>
                </c:pt>
                <c:pt idx="53">
                  <c:v>2.7015999999999998E-2</c:v>
                </c:pt>
                <c:pt idx="54">
                  <c:v>2.4899000000000001E-2</c:v>
                </c:pt>
                <c:pt idx="55">
                  <c:v>2.6037999999999999E-2</c:v>
                </c:pt>
                <c:pt idx="56">
                  <c:v>2.5527999999999999E-2</c:v>
                </c:pt>
                <c:pt idx="57">
                  <c:v>2.529E-2</c:v>
                </c:pt>
                <c:pt idx="58">
                  <c:v>2.6027000000000002E-2</c:v>
                </c:pt>
                <c:pt idx="59">
                  <c:v>2.6107000000000002E-2</c:v>
                </c:pt>
                <c:pt idx="60">
                  <c:v>2.6263000000000002E-2</c:v>
                </c:pt>
                <c:pt idx="61">
                  <c:v>2.7569E-2</c:v>
                </c:pt>
                <c:pt idx="62">
                  <c:v>2.7956999999999999E-2</c:v>
                </c:pt>
                <c:pt idx="63">
                  <c:v>2.7553000000000001E-2</c:v>
                </c:pt>
                <c:pt idx="64">
                  <c:v>2.9167999999999999E-2</c:v>
                </c:pt>
                <c:pt idx="65">
                  <c:v>2.8121E-2</c:v>
                </c:pt>
                <c:pt idx="66">
                  <c:v>2.7123999999999999E-2</c:v>
                </c:pt>
                <c:pt idx="67">
                  <c:v>2.9329000000000001E-2</c:v>
                </c:pt>
                <c:pt idx="68">
                  <c:v>2.8722000000000001E-2</c:v>
                </c:pt>
                <c:pt idx="69">
                  <c:v>2.9118999999999999E-2</c:v>
                </c:pt>
                <c:pt idx="70">
                  <c:v>2.9658E-2</c:v>
                </c:pt>
                <c:pt idx="71">
                  <c:v>2.7994999999999999E-2</c:v>
                </c:pt>
                <c:pt idx="72">
                  <c:v>3.0460999999999998E-2</c:v>
                </c:pt>
                <c:pt idx="73">
                  <c:v>3.0248000000000001E-2</c:v>
                </c:pt>
                <c:pt idx="74">
                  <c:v>3.1844999999999998E-2</c:v>
                </c:pt>
                <c:pt idx="75">
                  <c:v>3.1616999999999999E-2</c:v>
                </c:pt>
                <c:pt idx="76">
                  <c:v>3.3262E-2</c:v>
                </c:pt>
                <c:pt idx="77">
                  <c:v>3.1899999999999998E-2</c:v>
                </c:pt>
                <c:pt idx="78">
                  <c:v>3.1849000000000002E-2</c:v>
                </c:pt>
                <c:pt idx="79">
                  <c:v>3.2273000000000003E-2</c:v>
                </c:pt>
                <c:pt idx="80">
                  <c:v>3.193E-2</c:v>
                </c:pt>
                <c:pt idx="81">
                  <c:v>3.4511E-2</c:v>
                </c:pt>
                <c:pt idx="82">
                  <c:v>3.39E-2</c:v>
                </c:pt>
                <c:pt idx="83">
                  <c:v>2.9808000000000001E-2</c:v>
                </c:pt>
                <c:pt idx="84">
                  <c:v>2.7751999999999999E-2</c:v>
                </c:pt>
                <c:pt idx="85">
                  <c:v>3.0166999999999999E-2</c:v>
                </c:pt>
                <c:pt idx="86">
                  <c:v>3.5457000000000002E-2</c:v>
                </c:pt>
                <c:pt idx="87">
                  <c:v>3.7479999999999999E-2</c:v>
                </c:pt>
                <c:pt idx="88">
                  <c:v>3.7863000000000001E-2</c:v>
                </c:pt>
                <c:pt idx="89">
                  <c:v>3.5861999999999998E-2</c:v>
                </c:pt>
                <c:pt idx="90">
                  <c:v>3.6457000000000003E-2</c:v>
                </c:pt>
                <c:pt idx="91">
                  <c:v>3.8143999999999997E-2</c:v>
                </c:pt>
                <c:pt idx="92">
                  <c:v>3.6866000000000003E-2</c:v>
                </c:pt>
                <c:pt idx="93">
                  <c:v>3.8616999999999999E-2</c:v>
                </c:pt>
                <c:pt idx="94">
                  <c:v>3.9198999999999998E-2</c:v>
                </c:pt>
                <c:pt idx="95">
                  <c:v>3.6315E-2</c:v>
                </c:pt>
                <c:pt idx="96">
                  <c:v>3.644E-2</c:v>
                </c:pt>
                <c:pt idx="97">
                  <c:v>4.0314999999999997E-2</c:v>
                </c:pt>
                <c:pt idx="98">
                  <c:v>4.2403999999999997E-2</c:v>
                </c:pt>
                <c:pt idx="99">
                  <c:v>4.2562999999999997E-2</c:v>
                </c:pt>
                <c:pt idx="100">
                  <c:v>4.2493000000000003E-2</c:v>
                </c:pt>
                <c:pt idx="101">
                  <c:v>4.3735999999999997E-2</c:v>
                </c:pt>
                <c:pt idx="102">
                  <c:v>4.2882999999999998E-2</c:v>
                </c:pt>
                <c:pt idx="103">
                  <c:v>4.4977000000000003E-2</c:v>
                </c:pt>
                <c:pt idx="104">
                  <c:v>5.0101E-2</c:v>
                </c:pt>
                <c:pt idx="105">
                  <c:v>4.7188000000000001E-2</c:v>
                </c:pt>
                <c:pt idx="106">
                  <c:v>4.8958000000000002E-2</c:v>
                </c:pt>
                <c:pt idx="107">
                  <c:v>4.675E-2</c:v>
                </c:pt>
                <c:pt idx="108">
                  <c:v>4.7620999999999997E-2</c:v>
                </c:pt>
                <c:pt idx="109">
                  <c:v>4.9114999999999999E-2</c:v>
                </c:pt>
                <c:pt idx="110">
                  <c:v>4.9964000000000001E-2</c:v>
                </c:pt>
                <c:pt idx="111">
                  <c:v>4.5425E-2</c:v>
                </c:pt>
                <c:pt idx="112">
                  <c:v>4.6363000000000001E-2</c:v>
                </c:pt>
                <c:pt idx="113">
                  <c:v>4.7E-2</c:v>
                </c:pt>
                <c:pt idx="114">
                  <c:v>4.5428000000000003E-2</c:v>
                </c:pt>
                <c:pt idx="115">
                  <c:v>4.7058999999999997E-2</c:v>
                </c:pt>
                <c:pt idx="116">
                  <c:v>4.7239000000000003E-2</c:v>
                </c:pt>
                <c:pt idx="117">
                  <c:v>4.5580000000000002E-2</c:v>
                </c:pt>
                <c:pt idx="118">
                  <c:v>4.8309999999999999E-2</c:v>
                </c:pt>
                <c:pt idx="119">
                  <c:v>4.5671000000000003E-2</c:v>
                </c:pt>
                <c:pt idx="120">
                  <c:v>4.9341000000000003E-2</c:v>
                </c:pt>
                <c:pt idx="121">
                  <c:v>5.0892E-2</c:v>
                </c:pt>
                <c:pt idx="122">
                  <c:v>5.1109000000000002E-2</c:v>
                </c:pt>
                <c:pt idx="123">
                  <c:v>5.0556999999999998E-2</c:v>
                </c:pt>
                <c:pt idx="124">
                  <c:v>5.1174999999999998E-2</c:v>
                </c:pt>
                <c:pt idx="125">
                  <c:v>4.9443000000000001E-2</c:v>
                </c:pt>
                <c:pt idx="126">
                  <c:v>4.5213999999999997E-2</c:v>
                </c:pt>
                <c:pt idx="127">
                  <c:v>5.3247000000000003E-2</c:v>
                </c:pt>
                <c:pt idx="128">
                  <c:v>5.4457999999999999E-2</c:v>
                </c:pt>
                <c:pt idx="129">
                  <c:v>5.3564000000000001E-2</c:v>
                </c:pt>
                <c:pt idx="130">
                  <c:v>5.5856999999999997E-2</c:v>
                </c:pt>
                <c:pt idx="131">
                  <c:v>5.9555999999999998E-2</c:v>
                </c:pt>
                <c:pt idx="132">
                  <c:v>5.6800000000000003E-2</c:v>
                </c:pt>
                <c:pt idx="133">
                  <c:v>5.7123E-2</c:v>
                </c:pt>
                <c:pt idx="134">
                  <c:v>6.3094999999999998E-2</c:v>
                </c:pt>
                <c:pt idx="135">
                  <c:v>6.4729999999999996E-2</c:v>
                </c:pt>
                <c:pt idx="136">
                  <c:v>6.3486000000000001E-2</c:v>
                </c:pt>
                <c:pt idx="137">
                  <c:v>6.5559999999999993E-2</c:v>
                </c:pt>
                <c:pt idx="138">
                  <c:v>6.5591999999999998E-2</c:v>
                </c:pt>
                <c:pt idx="139">
                  <c:v>6.8129999999999996E-2</c:v>
                </c:pt>
                <c:pt idx="140">
                  <c:v>6.7651000000000003E-2</c:v>
                </c:pt>
                <c:pt idx="141">
                  <c:v>6.8763000000000005E-2</c:v>
                </c:pt>
                <c:pt idx="142">
                  <c:v>7.7063999999999994E-2</c:v>
                </c:pt>
                <c:pt idx="143">
                  <c:v>7.5322E-2</c:v>
                </c:pt>
                <c:pt idx="144">
                  <c:v>7.6395000000000005E-2</c:v>
                </c:pt>
                <c:pt idx="145">
                  <c:v>7.8723000000000001E-2</c:v>
                </c:pt>
                <c:pt idx="146">
                  <c:v>8.1307000000000004E-2</c:v>
                </c:pt>
                <c:pt idx="147">
                  <c:v>7.8243999999999994E-2</c:v>
                </c:pt>
                <c:pt idx="148">
                  <c:v>9.0503E-2</c:v>
                </c:pt>
                <c:pt idx="149">
                  <c:v>8.3802000000000001E-2</c:v>
                </c:pt>
                <c:pt idx="150">
                  <c:v>8.3645999999999998E-2</c:v>
                </c:pt>
                <c:pt idx="151">
                  <c:v>7.7593999999999996E-2</c:v>
                </c:pt>
                <c:pt idx="152">
                  <c:v>8.3801E-2</c:v>
                </c:pt>
                <c:pt idx="153">
                  <c:v>9.0736999999999998E-2</c:v>
                </c:pt>
                <c:pt idx="154">
                  <c:v>0.11379599999999999</c:v>
                </c:pt>
                <c:pt idx="155">
                  <c:v>0.115562</c:v>
                </c:pt>
                <c:pt idx="156">
                  <c:v>0.11377900000000001</c:v>
                </c:pt>
                <c:pt idx="157">
                  <c:v>0.1181</c:v>
                </c:pt>
                <c:pt idx="158">
                  <c:v>0.124393</c:v>
                </c:pt>
                <c:pt idx="159">
                  <c:v>0.125165</c:v>
                </c:pt>
                <c:pt idx="160">
                  <c:v>0.124097</c:v>
                </c:pt>
                <c:pt idx="161">
                  <c:v>0.12640000000000001</c:v>
                </c:pt>
                <c:pt idx="162">
                  <c:v>0.13653499999999999</c:v>
                </c:pt>
                <c:pt idx="163">
                  <c:v>0.13300899999999999</c:v>
                </c:pt>
                <c:pt idx="164">
                  <c:v>0.13198799999999999</c:v>
                </c:pt>
                <c:pt idx="165">
                  <c:v>0.1535</c:v>
                </c:pt>
                <c:pt idx="166">
                  <c:v>0.161467</c:v>
                </c:pt>
                <c:pt idx="167">
                  <c:v>0.15484700000000001</c:v>
                </c:pt>
                <c:pt idx="168">
                  <c:v>0.15956699999999999</c:v>
                </c:pt>
                <c:pt idx="169">
                  <c:v>0.16375000000000001</c:v>
                </c:pt>
                <c:pt idx="170">
                  <c:v>0.167575</c:v>
                </c:pt>
                <c:pt idx="171">
                  <c:v>0.17113800000000001</c:v>
                </c:pt>
                <c:pt idx="172">
                  <c:v>0.174896</c:v>
                </c:pt>
                <c:pt idx="173">
                  <c:v>0.178179</c:v>
                </c:pt>
                <c:pt idx="174">
                  <c:v>0.18079700000000001</c:v>
                </c:pt>
                <c:pt idx="175">
                  <c:v>0.232296</c:v>
                </c:pt>
              </c:numCache>
            </c:numRef>
          </c:val>
        </c:ser>
        <c:ser>
          <c:idx val="12"/>
          <c:order val="8"/>
          <c:tx>
            <c:strRef>
              <c:f>data!$N$1</c:f>
              <c:strCache>
                <c:ptCount val="1"/>
                <c:pt idx="0">
                  <c:v>Yeso-Glorieta (TX &amp; NM Permian)</c:v>
                </c:pt>
              </c:strCache>
            </c:strRef>
          </c:tx>
          <c:spPr>
            <a:solidFill>
              <a:schemeClr val="accent2">
                <a:lumMod val="40000"/>
                <a:lumOff val="60000"/>
              </a:schemeClr>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data!$N$2:$N$177</c:f>
              <c:numCache>
                <c:formatCode>General</c:formatCode>
                <c:ptCount val="176"/>
                <c:pt idx="0">
                  <c:v>3.3489999999999999E-2</c:v>
                </c:pt>
                <c:pt idx="1">
                  <c:v>3.4021000000000003E-2</c:v>
                </c:pt>
                <c:pt idx="2">
                  <c:v>3.4528000000000003E-2</c:v>
                </c:pt>
                <c:pt idx="3">
                  <c:v>3.4646999999999997E-2</c:v>
                </c:pt>
                <c:pt idx="4">
                  <c:v>3.4641999999999999E-2</c:v>
                </c:pt>
                <c:pt idx="5">
                  <c:v>3.4849999999999999E-2</c:v>
                </c:pt>
                <c:pt idx="6">
                  <c:v>3.4224999999999998E-2</c:v>
                </c:pt>
                <c:pt idx="7">
                  <c:v>3.3750000000000002E-2</c:v>
                </c:pt>
                <c:pt idx="8">
                  <c:v>3.4300999999999998E-2</c:v>
                </c:pt>
                <c:pt idx="9">
                  <c:v>3.5549999999999998E-2</c:v>
                </c:pt>
                <c:pt idx="10">
                  <c:v>3.5369999999999999E-2</c:v>
                </c:pt>
                <c:pt idx="11">
                  <c:v>3.5098999999999998E-2</c:v>
                </c:pt>
                <c:pt idx="12">
                  <c:v>3.5257999999999998E-2</c:v>
                </c:pt>
                <c:pt idx="13">
                  <c:v>3.6125999999999998E-2</c:v>
                </c:pt>
                <c:pt idx="14">
                  <c:v>3.4750999999999997E-2</c:v>
                </c:pt>
                <c:pt idx="15">
                  <c:v>3.5652000000000003E-2</c:v>
                </c:pt>
                <c:pt idx="16">
                  <c:v>3.5321999999999999E-2</c:v>
                </c:pt>
                <c:pt idx="17">
                  <c:v>3.5687000000000003E-2</c:v>
                </c:pt>
                <c:pt idx="18">
                  <c:v>3.5444000000000003E-2</c:v>
                </c:pt>
                <c:pt idx="19">
                  <c:v>3.6431999999999999E-2</c:v>
                </c:pt>
                <c:pt idx="20">
                  <c:v>3.5936999999999997E-2</c:v>
                </c:pt>
                <c:pt idx="21">
                  <c:v>3.6722999999999999E-2</c:v>
                </c:pt>
                <c:pt idx="22">
                  <c:v>3.6049999999999999E-2</c:v>
                </c:pt>
                <c:pt idx="23">
                  <c:v>3.6015999999999999E-2</c:v>
                </c:pt>
                <c:pt idx="24">
                  <c:v>3.5874999999999997E-2</c:v>
                </c:pt>
                <c:pt idx="25">
                  <c:v>3.5772999999999999E-2</c:v>
                </c:pt>
                <c:pt idx="26">
                  <c:v>3.4872E-2</c:v>
                </c:pt>
                <c:pt idx="27">
                  <c:v>3.4937999999999997E-2</c:v>
                </c:pt>
                <c:pt idx="28">
                  <c:v>3.5117000000000002E-2</c:v>
                </c:pt>
                <c:pt idx="29">
                  <c:v>3.4759999999999999E-2</c:v>
                </c:pt>
                <c:pt idx="30">
                  <c:v>3.4526000000000001E-2</c:v>
                </c:pt>
                <c:pt idx="31">
                  <c:v>3.4132000000000003E-2</c:v>
                </c:pt>
                <c:pt idx="32">
                  <c:v>3.4039E-2</c:v>
                </c:pt>
                <c:pt idx="33">
                  <c:v>3.3586999999999999E-2</c:v>
                </c:pt>
                <c:pt idx="34">
                  <c:v>3.3051999999999998E-2</c:v>
                </c:pt>
                <c:pt idx="35">
                  <c:v>3.2747999999999999E-2</c:v>
                </c:pt>
                <c:pt idx="36">
                  <c:v>3.2814000000000003E-2</c:v>
                </c:pt>
                <c:pt idx="37">
                  <c:v>3.2079999999999997E-2</c:v>
                </c:pt>
                <c:pt idx="38">
                  <c:v>3.1655999999999997E-2</c:v>
                </c:pt>
                <c:pt idx="39">
                  <c:v>3.1581999999999999E-2</c:v>
                </c:pt>
                <c:pt idx="40">
                  <c:v>3.1498999999999999E-2</c:v>
                </c:pt>
                <c:pt idx="41">
                  <c:v>3.1881E-2</c:v>
                </c:pt>
                <c:pt idx="42">
                  <c:v>3.2237000000000002E-2</c:v>
                </c:pt>
                <c:pt idx="43">
                  <c:v>3.2445000000000002E-2</c:v>
                </c:pt>
                <c:pt idx="44">
                  <c:v>3.1868E-2</c:v>
                </c:pt>
                <c:pt idx="45">
                  <c:v>3.159E-2</c:v>
                </c:pt>
                <c:pt idx="46">
                  <c:v>3.1858999999999998E-2</c:v>
                </c:pt>
                <c:pt idx="47">
                  <c:v>3.1898000000000003E-2</c:v>
                </c:pt>
                <c:pt idx="48">
                  <c:v>3.1491999999999999E-2</c:v>
                </c:pt>
                <c:pt idx="49">
                  <c:v>3.1344999999999998E-2</c:v>
                </c:pt>
                <c:pt idx="50">
                  <c:v>3.1362000000000001E-2</c:v>
                </c:pt>
                <c:pt idx="51">
                  <c:v>3.1288999999999997E-2</c:v>
                </c:pt>
                <c:pt idx="52">
                  <c:v>3.0627000000000001E-2</c:v>
                </c:pt>
                <c:pt idx="53">
                  <c:v>2.9801000000000001E-2</c:v>
                </c:pt>
                <c:pt idx="54">
                  <c:v>2.9475999999999999E-2</c:v>
                </c:pt>
                <c:pt idx="55">
                  <c:v>2.9850000000000002E-2</c:v>
                </c:pt>
                <c:pt idx="56">
                  <c:v>3.0110999999999999E-2</c:v>
                </c:pt>
                <c:pt idx="57">
                  <c:v>2.9957999999999999E-2</c:v>
                </c:pt>
                <c:pt idx="58">
                  <c:v>2.972E-2</c:v>
                </c:pt>
                <c:pt idx="59">
                  <c:v>2.9776E-2</c:v>
                </c:pt>
                <c:pt idx="60">
                  <c:v>2.9654E-2</c:v>
                </c:pt>
                <c:pt idx="61">
                  <c:v>2.9006000000000001E-2</c:v>
                </c:pt>
                <c:pt idx="62">
                  <c:v>2.8997999999999999E-2</c:v>
                </c:pt>
                <c:pt idx="63">
                  <c:v>2.8746000000000001E-2</c:v>
                </c:pt>
                <c:pt idx="64">
                  <c:v>2.9276E-2</c:v>
                </c:pt>
                <c:pt idx="65">
                  <c:v>2.9055999999999998E-2</c:v>
                </c:pt>
                <c:pt idx="66">
                  <c:v>2.8263E-2</c:v>
                </c:pt>
                <c:pt idx="67">
                  <c:v>2.8081999999999999E-2</c:v>
                </c:pt>
                <c:pt idx="68">
                  <c:v>2.7369000000000001E-2</c:v>
                </c:pt>
                <c:pt idx="69">
                  <c:v>2.8025000000000001E-2</c:v>
                </c:pt>
                <c:pt idx="70">
                  <c:v>2.6696999999999999E-2</c:v>
                </c:pt>
                <c:pt idx="71">
                  <c:v>2.7387999999999999E-2</c:v>
                </c:pt>
                <c:pt idx="72">
                  <c:v>2.793E-2</c:v>
                </c:pt>
                <c:pt idx="73">
                  <c:v>2.7229E-2</c:v>
                </c:pt>
                <c:pt idx="74">
                  <c:v>2.7538E-2</c:v>
                </c:pt>
                <c:pt idx="75">
                  <c:v>2.7001000000000001E-2</c:v>
                </c:pt>
                <c:pt idx="76">
                  <c:v>2.7512000000000002E-2</c:v>
                </c:pt>
                <c:pt idx="77">
                  <c:v>2.7154000000000001E-2</c:v>
                </c:pt>
                <c:pt idx="78">
                  <c:v>2.7219E-2</c:v>
                </c:pt>
                <c:pt idx="79">
                  <c:v>2.6626E-2</c:v>
                </c:pt>
                <c:pt idx="80">
                  <c:v>2.8705000000000001E-2</c:v>
                </c:pt>
                <c:pt idx="81">
                  <c:v>2.8420999999999998E-2</c:v>
                </c:pt>
                <c:pt idx="82">
                  <c:v>2.9822000000000001E-2</c:v>
                </c:pt>
                <c:pt idx="83">
                  <c:v>2.9485000000000001E-2</c:v>
                </c:pt>
                <c:pt idx="84">
                  <c:v>2.8694999999999998E-2</c:v>
                </c:pt>
                <c:pt idx="85">
                  <c:v>2.9045999999999999E-2</c:v>
                </c:pt>
                <c:pt idx="86">
                  <c:v>2.7890000000000002E-2</c:v>
                </c:pt>
                <c:pt idx="87">
                  <c:v>2.9179E-2</c:v>
                </c:pt>
                <c:pt idx="88">
                  <c:v>2.835E-2</c:v>
                </c:pt>
                <c:pt idx="89">
                  <c:v>2.7736E-2</c:v>
                </c:pt>
                <c:pt idx="90">
                  <c:v>2.8055E-2</c:v>
                </c:pt>
                <c:pt idx="91">
                  <c:v>2.8801E-2</c:v>
                </c:pt>
                <c:pt idx="92">
                  <c:v>2.8729000000000001E-2</c:v>
                </c:pt>
                <c:pt idx="93">
                  <c:v>2.9717E-2</c:v>
                </c:pt>
                <c:pt idx="94">
                  <c:v>2.998E-2</c:v>
                </c:pt>
                <c:pt idx="95">
                  <c:v>2.9950999999999998E-2</c:v>
                </c:pt>
                <c:pt idx="96">
                  <c:v>2.9381000000000001E-2</c:v>
                </c:pt>
                <c:pt idx="97">
                  <c:v>3.0252999999999999E-2</c:v>
                </c:pt>
                <c:pt idx="98">
                  <c:v>3.1118E-2</c:v>
                </c:pt>
                <c:pt idx="99">
                  <c:v>2.929E-2</c:v>
                </c:pt>
                <c:pt idx="100">
                  <c:v>2.8964E-2</c:v>
                </c:pt>
                <c:pt idx="101">
                  <c:v>3.1050000000000001E-2</c:v>
                </c:pt>
                <c:pt idx="102">
                  <c:v>3.1764000000000001E-2</c:v>
                </c:pt>
                <c:pt idx="103">
                  <c:v>3.2606999999999997E-2</c:v>
                </c:pt>
                <c:pt idx="104">
                  <c:v>3.1942999999999999E-2</c:v>
                </c:pt>
                <c:pt idx="105">
                  <c:v>3.4155999999999999E-2</c:v>
                </c:pt>
                <c:pt idx="106">
                  <c:v>3.4831000000000001E-2</c:v>
                </c:pt>
                <c:pt idx="107">
                  <c:v>3.5553000000000001E-2</c:v>
                </c:pt>
                <c:pt idx="108">
                  <c:v>3.5115E-2</c:v>
                </c:pt>
                <c:pt idx="109">
                  <c:v>3.6982000000000001E-2</c:v>
                </c:pt>
                <c:pt idx="110">
                  <c:v>3.6915999999999997E-2</c:v>
                </c:pt>
                <c:pt idx="111">
                  <c:v>3.5589999999999997E-2</c:v>
                </c:pt>
                <c:pt idx="112">
                  <c:v>3.6132999999999998E-2</c:v>
                </c:pt>
                <c:pt idx="113">
                  <c:v>3.5632999999999998E-2</c:v>
                </c:pt>
                <c:pt idx="114">
                  <c:v>3.4928000000000001E-2</c:v>
                </c:pt>
                <c:pt idx="115">
                  <c:v>3.5431999999999998E-2</c:v>
                </c:pt>
                <c:pt idx="116">
                  <c:v>3.6454E-2</c:v>
                </c:pt>
                <c:pt idx="117">
                  <c:v>3.637E-2</c:v>
                </c:pt>
                <c:pt idx="118">
                  <c:v>3.7486999999999999E-2</c:v>
                </c:pt>
                <c:pt idx="119">
                  <c:v>3.7878000000000002E-2</c:v>
                </c:pt>
                <c:pt idx="120">
                  <c:v>3.9088999999999999E-2</c:v>
                </c:pt>
                <c:pt idx="121">
                  <c:v>4.0647999999999997E-2</c:v>
                </c:pt>
                <c:pt idx="122">
                  <c:v>4.1891999999999999E-2</c:v>
                </c:pt>
                <c:pt idx="123">
                  <c:v>3.9960000000000002E-2</c:v>
                </c:pt>
                <c:pt idx="124">
                  <c:v>4.2941E-2</c:v>
                </c:pt>
                <c:pt idx="125">
                  <c:v>4.2731999999999999E-2</c:v>
                </c:pt>
                <c:pt idx="126">
                  <c:v>4.342E-2</c:v>
                </c:pt>
                <c:pt idx="127">
                  <c:v>4.3659000000000003E-2</c:v>
                </c:pt>
                <c:pt idx="128">
                  <c:v>4.2935000000000001E-2</c:v>
                </c:pt>
                <c:pt idx="129">
                  <c:v>4.4553000000000002E-2</c:v>
                </c:pt>
                <c:pt idx="130">
                  <c:v>4.5192999999999997E-2</c:v>
                </c:pt>
                <c:pt idx="131">
                  <c:v>4.4068999999999997E-2</c:v>
                </c:pt>
                <c:pt idx="132">
                  <c:v>4.6885000000000003E-2</c:v>
                </c:pt>
                <c:pt idx="133">
                  <c:v>4.0230000000000002E-2</c:v>
                </c:pt>
                <c:pt idx="134">
                  <c:v>4.6234999999999998E-2</c:v>
                </c:pt>
                <c:pt idx="135">
                  <c:v>4.7684999999999998E-2</c:v>
                </c:pt>
                <c:pt idx="136">
                  <c:v>4.8473000000000002E-2</c:v>
                </c:pt>
                <c:pt idx="137">
                  <c:v>4.7833000000000001E-2</c:v>
                </c:pt>
                <c:pt idx="138">
                  <c:v>5.0028999999999997E-2</c:v>
                </c:pt>
                <c:pt idx="139">
                  <c:v>4.8770000000000001E-2</c:v>
                </c:pt>
                <c:pt idx="140">
                  <c:v>5.0604000000000003E-2</c:v>
                </c:pt>
                <c:pt idx="141">
                  <c:v>5.1846000000000003E-2</c:v>
                </c:pt>
                <c:pt idx="142">
                  <c:v>5.2282000000000002E-2</c:v>
                </c:pt>
                <c:pt idx="143">
                  <c:v>4.9895000000000002E-2</c:v>
                </c:pt>
                <c:pt idx="144">
                  <c:v>5.1869999999999999E-2</c:v>
                </c:pt>
                <c:pt idx="145">
                  <c:v>5.3957999999999999E-2</c:v>
                </c:pt>
                <c:pt idx="146">
                  <c:v>5.4412000000000002E-2</c:v>
                </c:pt>
                <c:pt idx="147">
                  <c:v>5.3740000000000003E-2</c:v>
                </c:pt>
                <c:pt idx="148">
                  <c:v>5.3677000000000002E-2</c:v>
                </c:pt>
                <c:pt idx="149">
                  <c:v>5.3304999999999998E-2</c:v>
                </c:pt>
                <c:pt idx="150">
                  <c:v>5.4989999999999997E-2</c:v>
                </c:pt>
                <c:pt idx="151">
                  <c:v>5.6003999999999998E-2</c:v>
                </c:pt>
                <c:pt idx="152">
                  <c:v>5.7862999999999998E-2</c:v>
                </c:pt>
                <c:pt idx="153">
                  <c:v>5.8431999999999998E-2</c:v>
                </c:pt>
                <c:pt idx="154">
                  <c:v>5.5274999999999998E-2</c:v>
                </c:pt>
                <c:pt idx="155">
                  <c:v>5.6453000000000003E-2</c:v>
                </c:pt>
                <c:pt idx="156">
                  <c:v>5.6129999999999999E-2</c:v>
                </c:pt>
                <c:pt idx="157">
                  <c:v>5.7610000000000001E-2</c:v>
                </c:pt>
                <c:pt idx="158">
                  <c:v>5.5600999999999998E-2</c:v>
                </c:pt>
                <c:pt idx="159">
                  <c:v>5.7743000000000003E-2</c:v>
                </c:pt>
                <c:pt idx="160">
                  <c:v>5.7703999999999998E-2</c:v>
                </c:pt>
                <c:pt idx="161">
                  <c:v>5.6406999999999999E-2</c:v>
                </c:pt>
                <c:pt idx="162">
                  <c:v>5.6807999999999997E-2</c:v>
                </c:pt>
                <c:pt idx="163">
                  <c:v>5.9769000000000003E-2</c:v>
                </c:pt>
                <c:pt idx="164">
                  <c:v>6.0618999999999999E-2</c:v>
                </c:pt>
                <c:pt idx="165">
                  <c:v>5.9195999999999999E-2</c:v>
                </c:pt>
                <c:pt idx="166">
                  <c:v>5.8601E-2</c:v>
                </c:pt>
                <c:pt idx="167">
                  <c:v>6.0093000000000001E-2</c:v>
                </c:pt>
                <c:pt idx="168">
                  <c:v>6.1462000000000003E-2</c:v>
                </c:pt>
                <c:pt idx="169">
                  <c:v>6.1969000000000003E-2</c:v>
                </c:pt>
                <c:pt idx="170">
                  <c:v>6.3368999999999995E-2</c:v>
                </c:pt>
                <c:pt idx="171">
                  <c:v>6.3880000000000006E-2</c:v>
                </c:pt>
                <c:pt idx="172">
                  <c:v>6.4571000000000003E-2</c:v>
                </c:pt>
                <c:pt idx="173">
                  <c:v>6.5443000000000001E-2</c:v>
                </c:pt>
                <c:pt idx="174">
                  <c:v>6.6429000000000002E-2</c:v>
                </c:pt>
                <c:pt idx="175">
                  <c:v>6.5556000000000003E-2</c:v>
                </c:pt>
              </c:numCache>
            </c:numRef>
          </c:val>
        </c:ser>
        <c:ser>
          <c:idx val="13"/>
          <c:order val="9"/>
          <c:tx>
            <c:strRef>
              <c:f>data!$O$1</c:f>
              <c:strCache>
                <c:ptCount val="1"/>
                <c:pt idx="0">
                  <c:v>Delaware (TX &amp; NM Permian)</c:v>
                </c:pt>
              </c:strCache>
            </c:strRef>
          </c:tx>
          <c:spPr>
            <a:ln w="25400">
              <a:noFill/>
            </a:ln>
          </c:spPr>
          <c:val>
            <c:numRef>
              <c:f>data!$O$2:$O$177</c:f>
              <c:numCache>
                <c:formatCode>General</c:formatCode>
                <c:ptCount val="176"/>
                <c:pt idx="0">
                  <c:v>3.0823E-2</c:v>
                </c:pt>
                <c:pt idx="1">
                  <c:v>3.1036000000000001E-2</c:v>
                </c:pt>
                <c:pt idx="2">
                  <c:v>3.0584E-2</c:v>
                </c:pt>
                <c:pt idx="3">
                  <c:v>3.0550999999999998E-2</c:v>
                </c:pt>
                <c:pt idx="4">
                  <c:v>3.083E-2</c:v>
                </c:pt>
                <c:pt idx="5">
                  <c:v>3.0984999999999999E-2</c:v>
                </c:pt>
                <c:pt idx="6">
                  <c:v>2.9634000000000001E-2</c:v>
                </c:pt>
                <c:pt idx="7">
                  <c:v>2.9623E-2</c:v>
                </c:pt>
                <c:pt idx="8">
                  <c:v>3.0921000000000001E-2</c:v>
                </c:pt>
                <c:pt idx="9">
                  <c:v>3.0667E-2</c:v>
                </c:pt>
                <c:pt idx="10">
                  <c:v>3.0136E-2</c:v>
                </c:pt>
                <c:pt idx="11">
                  <c:v>3.049E-2</c:v>
                </c:pt>
                <c:pt idx="12">
                  <c:v>3.0325999999999999E-2</c:v>
                </c:pt>
                <c:pt idx="13">
                  <c:v>3.0695E-2</c:v>
                </c:pt>
                <c:pt idx="14">
                  <c:v>3.0363999999999999E-2</c:v>
                </c:pt>
                <c:pt idx="15">
                  <c:v>3.0121999999999999E-2</c:v>
                </c:pt>
                <c:pt idx="16">
                  <c:v>3.0339000000000001E-2</c:v>
                </c:pt>
                <c:pt idx="17">
                  <c:v>3.0121999999999999E-2</c:v>
                </c:pt>
                <c:pt idx="18">
                  <c:v>2.9933000000000001E-2</c:v>
                </c:pt>
                <c:pt idx="19">
                  <c:v>3.0265E-2</c:v>
                </c:pt>
                <c:pt idx="20">
                  <c:v>3.0994000000000001E-2</c:v>
                </c:pt>
                <c:pt idx="21">
                  <c:v>3.0960000000000001E-2</c:v>
                </c:pt>
                <c:pt idx="22">
                  <c:v>3.0079999999999999E-2</c:v>
                </c:pt>
                <c:pt idx="23">
                  <c:v>3.0127999999999999E-2</c:v>
                </c:pt>
                <c:pt idx="24">
                  <c:v>2.9982999999999999E-2</c:v>
                </c:pt>
                <c:pt idx="25">
                  <c:v>2.9385999999999999E-2</c:v>
                </c:pt>
                <c:pt idx="26">
                  <c:v>2.9090000000000001E-2</c:v>
                </c:pt>
                <c:pt idx="27">
                  <c:v>2.8469999999999999E-2</c:v>
                </c:pt>
                <c:pt idx="28">
                  <c:v>2.8256E-2</c:v>
                </c:pt>
                <c:pt idx="29">
                  <c:v>2.7810999999999999E-2</c:v>
                </c:pt>
                <c:pt idx="30">
                  <c:v>2.8513E-2</c:v>
                </c:pt>
                <c:pt idx="31">
                  <c:v>2.8614000000000001E-2</c:v>
                </c:pt>
                <c:pt idx="32">
                  <c:v>2.8756E-2</c:v>
                </c:pt>
                <c:pt idx="33">
                  <c:v>2.8879999999999999E-2</c:v>
                </c:pt>
                <c:pt idx="34">
                  <c:v>2.9113E-2</c:v>
                </c:pt>
                <c:pt idx="35">
                  <c:v>2.9576000000000002E-2</c:v>
                </c:pt>
                <c:pt idx="36">
                  <c:v>2.9541000000000001E-2</c:v>
                </c:pt>
                <c:pt idx="37">
                  <c:v>2.9707999999999998E-2</c:v>
                </c:pt>
                <c:pt idx="38">
                  <c:v>2.9651E-2</c:v>
                </c:pt>
                <c:pt idx="39">
                  <c:v>2.9645999999999999E-2</c:v>
                </c:pt>
                <c:pt idx="40">
                  <c:v>2.9267999999999999E-2</c:v>
                </c:pt>
                <c:pt idx="41">
                  <c:v>2.9201000000000001E-2</c:v>
                </c:pt>
                <c:pt idx="42">
                  <c:v>2.9918E-2</c:v>
                </c:pt>
                <c:pt idx="43">
                  <c:v>2.9498E-2</c:v>
                </c:pt>
                <c:pt idx="44">
                  <c:v>2.9465999999999999E-2</c:v>
                </c:pt>
                <c:pt idx="45">
                  <c:v>2.988E-2</c:v>
                </c:pt>
                <c:pt idx="46">
                  <c:v>2.9574E-2</c:v>
                </c:pt>
                <c:pt idx="47">
                  <c:v>2.9644E-2</c:v>
                </c:pt>
                <c:pt idx="48">
                  <c:v>3.0266999999999999E-2</c:v>
                </c:pt>
                <c:pt idx="49">
                  <c:v>3.0332999999999999E-2</c:v>
                </c:pt>
                <c:pt idx="50">
                  <c:v>3.0800999999999999E-2</c:v>
                </c:pt>
                <c:pt idx="51">
                  <c:v>3.0768E-2</c:v>
                </c:pt>
                <c:pt idx="52">
                  <c:v>3.0103000000000001E-2</c:v>
                </c:pt>
                <c:pt idx="53">
                  <c:v>2.9669000000000001E-2</c:v>
                </c:pt>
                <c:pt idx="54">
                  <c:v>2.9647E-2</c:v>
                </c:pt>
                <c:pt idx="55">
                  <c:v>3.0539E-2</c:v>
                </c:pt>
                <c:pt idx="56">
                  <c:v>3.0509000000000001E-2</c:v>
                </c:pt>
                <c:pt idx="57">
                  <c:v>3.1105000000000001E-2</c:v>
                </c:pt>
                <c:pt idx="58">
                  <c:v>3.1330999999999998E-2</c:v>
                </c:pt>
                <c:pt idx="59">
                  <c:v>3.1445000000000001E-2</c:v>
                </c:pt>
                <c:pt idx="60">
                  <c:v>3.2119000000000002E-2</c:v>
                </c:pt>
                <c:pt idx="61">
                  <c:v>3.1607000000000003E-2</c:v>
                </c:pt>
                <c:pt idx="62">
                  <c:v>3.1970999999999999E-2</c:v>
                </c:pt>
                <c:pt idx="63">
                  <c:v>3.1477999999999999E-2</c:v>
                </c:pt>
                <c:pt idx="64">
                  <c:v>3.1206000000000001E-2</c:v>
                </c:pt>
                <c:pt idx="65">
                  <c:v>3.0897999999999998E-2</c:v>
                </c:pt>
                <c:pt idx="66">
                  <c:v>3.0845000000000001E-2</c:v>
                </c:pt>
                <c:pt idx="67">
                  <c:v>3.1146E-2</c:v>
                </c:pt>
                <c:pt idx="68">
                  <c:v>3.0936000000000002E-2</c:v>
                </c:pt>
                <c:pt idx="69">
                  <c:v>3.2237000000000002E-2</c:v>
                </c:pt>
                <c:pt idx="70">
                  <c:v>3.1403E-2</c:v>
                </c:pt>
                <c:pt idx="71">
                  <c:v>3.1626000000000001E-2</c:v>
                </c:pt>
                <c:pt idx="72">
                  <c:v>3.1345999999999999E-2</c:v>
                </c:pt>
                <c:pt idx="73">
                  <c:v>3.1539999999999999E-2</c:v>
                </c:pt>
                <c:pt idx="74">
                  <c:v>3.1690000000000003E-2</c:v>
                </c:pt>
                <c:pt idx="75">
                  <c:v>3.1264E-2</c:v>
                </c:pt>
                <c:pt idx="76">
                  <c:v>3.0827E-2</c:v>
                </c:pt>
                <c:pt idx="77">
                  <c:v>3.0453000000000001E-2</c:v>
                </c:pt>
                <c:pt idx="78">
                  <c:v>3.0460999999999998E-2</c:v>
                </c:pt>
                <c:pt idx="79">
                  <c:v>3.0811000000000002E-2</c:v>
                </c:pt>
                <c:pt idx="80">
                  <c:v>3.1123000000000001E-2</c:v>
                </c:pt>
                <c:pt idx="81">
                  <c:v>3.1635999999999997E-2</c:v>
                </c:pt>
                <c:pt idx="82">
                  <c:v>3.2321999999999997E-2</c:v>
                </c:pt>
                <c:pt idx="83">
                  <c:v>3.2006E-2</c:v>
                </c:pt>
                <c:pt idx="84">
                  <c:v>3.2446999999999997E-2</c:v>
                </c:pt>
                <c:pt idx="85">
                  <c:v>3.2604000000000001E-2</c:v>
                </c:pt>
                <c:pt idx="86">
                  <c:v>3.2445000000000002E-2</c:v>
                </c:pt>
                <c:pt idx="87">
                  <c:v>3.2002999999999997E-2</c:v>
                </c:pt>
                <c:pt idx="88">
                  <c:v>3.2287999999999997E-2</c:v>
                </c:pt>
                <c:pt idx="89">
                  <c:v>3.1903000000000001E-2</c:v>
                </c:pt>
                <c:pt idx="90">
                  <c:v>3.2073999999999998E-2</c:v>
                </c:pt>
                <c:pt idx="91">
                  <c:v>3.3116E-2</c:v>
                </c:pt>
                <c:pt idx="92">
                  <c:v>3.3044999999999998E-2</c:v>
                </c:pt>
                <c:pt idx="93">
                  <c:v>3.3749000000000001E-2</c:v>
                </c:pt>
                <c:pt idx="94">
                  <c:v>3.4351E-2</c:v>
                </c:pt>
                <c:pt idx="95">
                  <c:v>3.5124000000000002E-2</c:v>
                </c:pt>
                <c:pt idx="96">
                  <c:v>3.5645000000000003E-2</c:v>
                </c:pt>
                <c:pt idx="97">
                  <c:v>3.5417999999999998E-2</c:v>
                </c:pt>
                <c:pt idx="98">
                  <c:v>3.5007000000000003E-2</c:v>
                </c:pt>
                <c:pt idx="99">
                  <c:v>3.4151000000000001E-2</c:v>
                </c:pt>
                <c:pt idx="100">
                  <c:v>3.3846000000000001E-2</c:v>
                </c:pt>
                <c:pt idx="101">
                  <c:v>3.4695999999999998E-2</c:v>
                </c:pt>
                <c:pt idx="102">
                  <c:v>3.3591000000000003E-2</c:v>
                </c:pt>
                <c:pt idx="103">
                  <c:v>3.3159000000000001E-2</c:v>
                </c:pt>
                <c:pt idx="104">
                  <c:v>3.2181000000000001E-2</c:v>
                </c:pt>
                <c:pt idx="105">
                  <c:v>3.4569999999999997E-2</c:v>
                </c:pt>
                <c:pt idx="106">
                  <c:v>3.4998000000000001E-2</c:v>
                </c:pt>
                <c:pt idx="107">
                  <c:v>3.5076000000000003E-2</c:v>
                </c:pt>
                <c:pt idx="108">
                  <c:v>3.4702999999999998E-2</c:v>
                </c:pt>
                <c:pt idx="109">
                  <c:v>3.5490000000000001E-2</c:v>
                </c:pt>
                <c:pt idx="110">
                  <c:v>3.4578999999999999E-2</c:v>
                </c:pt>
                <c:pt idx="111">
                  <c:v>3.3791000000000002E-2</c:v>
                </c:pt>
                <c:pt idx="112">
                  <c:v>3.3029000000000003E-2</c:v>
                </c:pt>
                <c:pt idx="113">
                  <c:v>3.3099000000000003E-2</c:v>
                </c:pt>
                <c:pt idx="114">
                  <c:v>3.1433000000000003E-2</c:v>
                </c:pt>
                <c:pt idx="115">
                  <c:v>3.2412999999999997E-2</c:v>
                </c:pt>
                <c:pt idx="116">
                  <c:v>3.2563000000000002E-2</c:v>
                </c:pt>
                <c:pt idx="117">
                  <c:v>3.347E-2</c:v>
                </c:pt>
                <c:pt idx="118">
                  <c:v>3.4243000000000003E-2</c:v>
                </c:pt>
                <c:pt idx="119">
                  <c:v>3.3235000000000001E-2</c:v>
                </c:pt>
                <c:pt idx="120">
                  <c:v>3.3952999999999997E-2</c:v>
                </c:pt>
                <c:pt idx="121">
                  <c:v>3.4755000000000001E-2</c:v>
                </c:pt>
                <c:pt idx="122">
                  <c:v>3.4438000000000003E-2</c:v>
                </c:pt>
                <c:pt idx="123">
                  <c:v>3.5068000000000002E-2</c:v>
                </c:pt>
                <c:pt idx="124">
                  <c:v>3.4203999999999998E-2</c:v>
                </c:pt>
                <c:pt idx="125">
                  <c:v>3.3739999999999999E-2</c:v>
                </c:pt>
                <c:pt idx="126">
                  <c:v>3.5286999999999999E-2</c:v>
                </c:pt>
                <c:pt idx="127">
                  <c:v>3.5531E-2</c:v>
                </c:pt>
                <c:pt idx="128">
                  <c:v>3.4544999999999999E-2</c:v>
                </c:pt>
                <c:pt idx="129">
                  <c:v>3.6484000000000003E-2</c:v>
                </c:pt>
                <c:pt idx="130">
                  <c:v>3.6727000000000003E-2</c:v>
                </c:pt>
                <c:pt idx="131">
                  <c:v>3.6937999999999999E-2</c:v>
                </c:pt>
                <c:pt idx="132">
                  <c:v>3.6831999999999997E-2</c:v>
                </c:pt>
                <c:pt idx="133">
                  <c:v>3.4752999999999999E-2</c:v>
                </c:pt>
                <c:pt idx="134">
                  <c:v>3.6366000000000002E-2</c:v>
                </c:pt>
                <c:pt idx="135">
                  <c:v>3.6829000000000001E-2</c:v>
                </c:pt>
                <c:pt idx="136">
                  <c:v>3.7987E-2</c:v>
                </c:pt>
                <c:pt idx="137">
                  <c:v>3.7387999999999998E-2</c:v>
                </c:pt>
                <c:pt idx="138">
                  <c:v>3.8399999999999997E-2</c:v>
                </c:pt>
                <c:pt idx="139">
                  <c:v>3.8031000000000002E-2</c:v>
                </c:pt>
                <c:pt idx="140">
                  <c:v>3.8491999999999998E-2</c:v>
                </c:pt>
                <c:pt idx="141">
                  <c:v>3.8314000000000001E-2</c:v>
                </c:pt>
                <c:pt idx="142">
                  <c:v>3.9315999999999997E-2</c:v>
                </c:pt>
                <c:pt idx="143">
                  <c:v>3.9466000000000001E-2</c:v>
                </c:pt>
                <c:pt idx="144">
                  <c:v>4.0275999999999999E-2</c:v>
                </c:pt>
                <c:pt idx="145">
                  <c:v>4.1521000000000002E-2</c:v>
                </c:pt>
                <c:pt idx="146">
                  <c:v>4.1557999999999998E-2</c:v>
                </c:pt>
                <c:pt idx="147">
                  <c:v>4.3732E-2</c:v>
                </c:pt>
                <c:pt idx="148">
                  <c:v>4.3469000000000001E-2</c:v>
                </c:pt>
                <c:pt idx="149">
                  <c:v>4.3444999999999998E-2</c:v>
                </c:pt>
                <c:pt idx="150">
                  <c:v>4.5642000000000002E-2</c:v>
                </c:pt>
                <c:pt idx="151">
                  <c:v>4.5831999999999998E-2</c:v>
                </c:pt>
                <c:pt idx="152">
                  <c:v>4.7315000000000003E-2</c:v>
                </c:pt>
                <c:pt idx="153">
                  <c:v>5.0214000000000002E-2</c:v>
                </c:pt>
                <c:pt idx="154">
                  <c:v>5.1038E-2</c:v>
                </c:pt>
                <c:pt idx="155">
                  <c:v>5.2311999999999997E-2</c:v>
                </c:pt>
                <c:pt idx="156">
                  <c:v>5.3529E-2</c:v>
                </c:pt>
                <c:pt idx="157">
                  <c:v>5.3169000000000001E-2</c:v>
                </c:pt>
                <c:pt idx="158">
                  <c:v>5.2206000000000002E-2</c:v>
                </c:pt>
                <c:pt idx="159">
                  <c:v>5.2450999999999998E-2</c:v>
                </c:pt>
                <c:pt idx="160">
                  <c:v>5.5730000000000002E-2</c:v>
                </c:pt>
                <c:pt idx="161">
                  <c:v>5.6098000000000002E-2</c:v>
                </c:pt>
                <c:pt idx="162">
                  <c:v>5.7546E-2</c:v>
                </c:pt>
                <c:pt idx="163">
                  <c:v>5.9038E-2</c:v>
                </c:pt>
                <c:pt idx="164">
                  <c:v>6.0539999999999997E-2</c:v>
                </c:pt>
                <c:pt idx="165">
                  <c:v>6.2012999999999999E-2</c:v>
                </c:pt>
                <c:pt idx="166">
                  <c:v>6.1412000000000001E-2</c:v>
                </c:pt>
                <c:pt idx="167">
                  <c:v>6.3824000000000006E-2</c:v>
                </c:pt>
                <c:pt idx="168">
                  <c:v>6.6156000000000006E-2</c:v>
                </c:pt>
                <c:pt idx="169">
                  <c:v>6.7596000000000003E-2</c:v>
                </c:pt>
                <c:pt idx="170">
                  <c:v>7.0047999999999999E-2</c:v>
                </c:pt>
                <c:pt idx="171">
                  <c:v>7.1554000000000006E-2</c:v>
                </c:pt>
                <c:pt idx="172">
                  <c:v>7.3289999999999994E-2</c:v>
                </c:pt>
                <c:pt idx="173">
                  <c:v>7.5266E-2</c:v>
                </c:pt>
                <c:pt idx="174">
                  <c:v>7.7410999999999994E-2</c:v>
                </c:pt>
                <c:pt idx="175">
                  <c:v>7.0711999999999997E-2</c:v>
                </c:pt>
              </c:numCache>
            </c:numRef>
          </c:val>
        </c:ser>
        <c:ser>
          <c:idx val="7"/>
          <c:order val="10"/>
          <c:tx>
            <c:strRef>
              <c:f>data!$I$1</c:f>
              <c:strCache>
                <c:ptCount val="1"/>
                <c:pt idx="0">
                  <c:v>Wolfcamp (TX &amp; NM Permian)</c:v>
                </c:pt>
              </c:strCache>
            </c:strRef>
          </c:tx>
          <c:spPr>
            <a:solidFill>
              <a:schemeClr val="accent2"/>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data!$I$2:$I$177</c:f>
              <c:numCache>
                <c:formatCode>General</c:formatCode>
                <c:ptCount val="176"/>
                <c:pt idx="0">
                  <c:v>3.6491000000000003E-2</c:v>
                </c:pt>
                <c:pt idx="1">
                  <c:v>3.7371000000000001E-2</c:v>
                </c:pt>
                <c:pt idx="2">
                  <c:v>3.7763999999999999E-2</c:v>
                </c:pt>
                <c:pt idx="3">
                  <c:v>4.0320000000000002E-2</c:v>
                </c:pt>
                <c:pt idx="4">
                  <c:v>3.9836999999999997E-2</c:v>
                </c:pt>
                <c:pt idx="5">
                  <c:v>3.9405000000000003E-2</c:v>
                </c:pt>
                <c:pt idx="6">
                  <c:v>3.9723000000000001E-2</c:v>
                </c:pt>
                <c:pt idx="7">
                  <c:v>4.1349999999999998E-2</c:v>
                </c:pt>
                <c:pt idx="8">
                  <c:v>4.1010999999999999E-2</c:v>
                </c:pt>
                <c:pt idx="9">
                  <c:v>4.2023999999999999E-2</c:v>
                </c:pt>
                <c:pt idx="10">
                  <c:v>3.8931E-2</c:v>
                </c:pt>
                <c:pt idx="11">
                  <c:v>3.8214999999999999E-2</c:v>
                </c:pt>
                <c:pt idx="12">
                  <c:v>3.8761999999999998E-2</c:v>
                </c:pt>
                <c:pt idx="13">
                  <c:v>3.8366999999999998E-2</c:v>
                </c:pt>
                <c:pt idx="14">
                  <c:v>3.8976999999999998E-2</c:v>
                </c:pt>
                <c:pt idx="15">
                  <c:v>3.7171000000000003E-2</c:v>
                </c:pt>
                <c:pt idx="16">
                  <c:v>3.6438999999999999E-2</c:v>
                </c:pt>
                <c:pt idx="17">
                  <c:v>3.6479999999999999E-2</c:v>
                </c:pt>
                <c:pt idx="18">
                  <c:v>3.6568999999999997E-2</c:v>
                </c:pt>
                <c:pt idx="19">
                  <c:v>3.6586E-2</c:v>
                </c:pt>
                <c:pt idx="20">
                  <c:v>3.5199000000000001E-2</c:v>
                </c:pt>
                <c:pt idx="21">
                  <c:v>3.3952999999999997E-2</c:v>
                </c:pt>
                <c:pt idx="22">
                  <c:v>3.4035000000000003E-2</c:v>
                </c:pt>
                <c:pt idx="23">
                  <c:v>3.3944000000000002E-2</c:v>
                </c:pt>
                <c:pt idx="24">
                  <c:v>3.4287999999999999E-2</c:v>
                </c:pt>
                <c:pt idx="25">
                  <c:v>3.4756000000000002E-2</c:v>
                </c:pt>
                <c:pt idx="26">
                  <c:v>3.4826999999999997E-2</c:v>
                </c:pt>
                <c:pt idx="27">
                  <c:v>3.6274000000000001E-2</c:v>
                </c:pt>
                <c:pt idx="28">
                  <c:v>3.7864000000000002E-2</c:v>
                </c:pt>
                <c:pt idx="29">
                  <c:v>3.7345999999999997E-2</c:v>
                </c:pt>
                <c:pt idx="30">
                  <c:v>3.5693999999999997E-2</c:v>
                </c:pt>
                <c:pt idx="31">
                  <c:v>3.6184000000000001E-2</c:v>
                </c:pt>
                <c:pt idx="32">
                  <c:v>3.7161E-2</c:v>
                </c:pt>
                <c:pt idx="33">
                  <c:v>3.7175E-2</c:v>
                </c:pt>
                <c:pt idx="34">
                  <c:v>3.9580999999999998E-2</c:v>
                </c:pt>
                <c:pt idx="35">
                  <c:v>3.9287999999999997E-2</c:v>
                </c:pt>
                <c:pt idx="36">
                  <c:v>3.8045000000000002E-2</c:v>
                </c:pt>
                <c:pt idx="37">
                  <c:v>3.7558000000000001E-2</c:v>
                </c:pt>
                <c:pt idx="38">
                  <c:v>3.6674999999999999E-2</c:v>
                </c:pt>
                <c:pt idx="39">
                  <c:v>3.5143000000000001E-2</c:v>
                </c:pt>
                <c:pt idx="40">
                  <c:v>3.5552E-2</c:v>
                </c:pt>
                <c:pt idx="41">
                  <c:v>3.5351E-2</c:v>
                </c:pt>
                <c:pt idx="42">
                  <c:v>3.5661999999999999E-2</c:v>
                </c:pt>
                <c:pt idx="43">
                  <c:v>3.5840999999999998E-2</c:v>
                </c:pt>
                <c:pt idx="44">
                  <c:v>3.5138000000000003E-2</c:v>
                </c:pt>
                <c:pt idx="45">
                  <c:v>3.5404999999999999E-2</c:v>
                </c:pt>
                <c:pt idx="46">
                  <c:v>3.5374999999999997E-2</c:v>
                </c:pt>
                <c:pt idx="47">
                  <c:v>3.4535999999999997E-2</c:v>
                </c:pt>
                <c:pt idx="48">
                  <c:v>3.4014000000000003E-2</c:v>
                </c:pt>
                <c:pt idx="49">
                  <c:v>3.3797000000000001E-2</c:v>
                </c:pt>
                <c:pt idx="50">
                  <c:v>3.2467000000000003E-2</c:v>
                </c:pt>
                <c:pt idx="51">
                  <c:v>3.2078000000000002E-2</c:v>
                </c:pt>
                <c:pt idx="52">
                  <c:v>3.1078999999999999E-2</c:v>
                </c:pt>
                <c:pt idx="53">
                  <c:v>3.0769999999999999E-2</c:v>
                </c:pt>
                <c:pt idx="54">
                  <c:v>3.1097E-2</c:v>
                </c:pt>
                <c:pt idx="55">
                  <c:v>3.1754999999999999E-2</c:v>
                </c:pt>
                <c:pt idx="56">
                  <c:v>3.0966E-2</c:v>
                </c:pt>
                <c:pt idx="57">
                  <c:v>3.0838999999999998E-2</c:v>
                </c:pt>
                <c:pt idx="58">
                  <c:v>3.1736E-2</c:v>
                </c:pt>
                <c:pt idx="59">
                  <c:v>3.2044000000000003E-2</c:v>
                </c:pt>
                <c:pt idx="60">
                  <c:v>3.1732000000000003E-2</c:v>
                </c:pt>
                <c:pt idx="61">
                  <c:v>3.2507000000000001E-2</c:v>
                </c:pt>
                <c:pt idx="62">
                  <c:v>3.1996999999999998E-2</c:v>
                </c:pt>
                <c:pt idx="63">
                  <c:v>3.1456999999999999E-2</c:v>
                </c:pt>
                <c:pt idx="64">
                  <c:v>3.1203000000000002E-2</c:v>
                </c:pt>
                <c:pt idx="65">
                  <c:v>3.0998000000000001E-2</c:v>
                </c:pt>
                <c:pt idx="66">
                  <c:v>3.0161E-2</c:v>
                </c:pt>
                <c:pt idx="67">
                  <c:v>3.0831999999999998E-2</c:v>
                </c:pt>
                <c:pt idx="68">
                  <c:v>3.0589999999999999E-2</c:v>
                </c:pt>
                <c:pt idx="69">
                  <c:v>3.1766999999999997E-2</c:v>
                </c:pt>
                <c:pt idx="70">
                  <c:v>3.2028000000000001E-2</c:v>
                </c:pt>
                <c:pt idx="71">
                  <c:v>3.1009999999999999E-2</c:v>
                </c:pt>
                <c:pt idx="72">
                  <c:v>3.1917000000000001E-2</c:v>
                </c:pt>
                <c:pt idx="73">
                  <c:v>3.2252999999999997E-2</c:v>
                </c:pt>
                <c:pt idx="74">
                  <c:v>3.2908E-2</c:v>
                </c:pt>
                <c:pt idx="75">
                  <c:v>3.1985E-2</c:v>
                </c:pt>
                <c:pt idx="76">
                  <c:v>3.1809999999999998E-2</c:v>
                </c:pt>
                <c:pt idx="77">
                  <c:v>3.1095000000000001E-2</c:v>
                </c:pt>
                <c:pt idx="78">
                  <c:v>3.0884999999999999E-2</c:v>
                </c:pt>
                <c:pt idx="79">
                  <c:v>2.9294000000000001E-2</c:v>
                </c:pt>
                <c:pt idx="80">
                  <c:v>3.0779000000000001E-2</c:v>
                </c:pt>
                <c:pt idx="81">
                  <c:v>3.2300000000000002E-2</c:v>
                </c:pt>
                <c:pt idx="82">
                  <c:v>3.2564999999999997E-2</c:v>
                </c:pt>
                <c:pt idx="83">
                  <c:v>3.2561E-2</c:v>
                </c:pt>
                <c:pt idx="84">
                  <c:v>3.2613000000000003E-2</c:v>
                </c:pt>
                <c:pt idx="85">
                  <c:v>3.3101999999999999E-2</c:v>
                </c:pt>
                <c:pt idx="86">
                  <c:v>3.2990999999999999E-2</c:v>
                </c:pt>
                <c:pt idx="87">
                  <c:v>3.3300000000000003E-2</c:v>
                </c:pt>
                <c:pt idx="88">
                  <c:v>3.3914E-2</c:v>
                </c:pt>
                <c:pt idx="89">
                  <c:v>3.3659000000000001E-2</c:v>
                </c:pt>
                <c:pt idx="90">
                  <c:v>3.4098999999999997E-2</c:v>
                </c:pt>
                <c:pt idx="91">
                  <c:v>3.3265999999999997E-2</c:v>
                </c:pt>
                <c:pt idx="92">
                  <c:v>3.3792999999999997E-2</c:v>
                </c:pt>
                <c:pt idx="93">
                  <c:v>3.3481999999999998E-2</c:v>
                </c:pt>
                <c:pt idx="94">
                  <c:v>3.4435E-2</c:v>
                </c:pt>
                <c:pt idx="95">
                  <c:v>3.4498000000000001E-2</c:v>
                </c:pt>
                <c:pt idx="96">
                  <c:v>3.4598999999999998E-2</c:v>
                </c:pt>
                <c:pt idx="97">
                  <c:v>3.4114999999999999E-2</c:v>
                </c:pt>
                <c:pt idx="98">
                  <c:v>3.4263000000000002E-2</c:v>
                </c:pt>
                <c:pt idx="99">
                  <c:v>3.3015000000000003E-2</c:v>
                </c:pt>
                <c:pt idx="100">
                  <c:v>3.3119999999999997E-2</c:v>
                </c:pt>
                <c:pt idx="101">
                  <c:v>3.2569000000000001E-2</c:v>
                </c:pt>
                <c:pt idx="102">
                  <c:v>3.3878999999999999E-2</c:v>
                </c:pt>
                <c:pt idx="103">
                  <c:v>3.4034000000000002E-2</c:v>
                </c:pt>
                <c:pt idx="104">
                  <c:v>3.3723999999999997E-2</c:v>
                </c:pt>
                <c:pt idx="105">
                  <c:v>3.6625999999999999E-2</c:v>
                </c:pt>
                <c:pt idx="106">
                  <c:v>3.7614000000000002E-2</c:v>
                </c:pt>
                <c:pt idx="107">
                  <c:v>3.8656000000000003E-2</c:v>
                </c:pt>
                <c:pt idx="108">
                  <c:v>4.0528000000000002E-2</c:v>
                </c:pt>
                <c:pt idx="109">
                  <c:v>3.9283999999999999E-2</c:v>
                </c:pt>
                <c:pt idx="110">
                  <c:v>3.7619E-2</c:v>
                </c:pt>
                <c:pt idx="111">
                  <c:v>3.6464999999999997E-2</c:v>
                </c:pt>
                <c:pt idx="112">
                  <c:v>3.5980999999999999E-2</c:v>
                </c:pt>
                <c:pt idx="113">
                  <c:v>3.4084999999999997E-2</c:v>
                </c:pt>
                <c:pt idx="114">
                  <c:v>3.3404999999999997E-2</c:v>
                </c:pt>
                <c:pt idx="115">
                  <c:v>3.3589000000000001E-2</c:v>
                </c:pt>
                <c:pt idx="116">
                  <c:v>3.4577999999999998E-2</c:v>
                </c:pt>
                <c:pt idx="117">
                  <c:v>3.4167999999999997E-2</c:v>
                </c:pt>
                <c:pt idx="118">
                  <c:v>3.5950999999999997E-2</c:v>
                </c:pt>
                <c:pt idx="119">
                  <c:v>3.5666999999999997E-2</c:v>
                </c:pt>
                <c:pt idx="120">
                  <c:v>3.4742000000000002E-2</c:v>
                </c:pt>
                <c:pt idx="121">
                  <c:v>3.6227000000000002E-2</c:v>
                </c:pt>
                <c:pt idx="122">
                  <c:v>3.6488E-2</c:v>
                </c:pt>
                <c:pt idx="123">
                  <c:v>3.6391E-2</c:v>
                </c:pt>
                <c:pt idx="124">
                  <c:v>3.7766000000000001E-2</c:v>
                </c:pt>
                <c:pt idx="125">
                  <c:v>3.9035E-2</c:v>
                </c:pt>
                <c:pt idx="126">
                  <c:v>4.0439999999999997E-2</c:v>
                </c:pt>
                <c:pt idx="127">
                  <c:v>4.0337999999999999E-2</c:v>
                </c:pt>
                <c:pt idx="128">
                  <c:v>4.2908000000000002E-2</c:v>
                </c:pt>
                <c:pt idx="129">
                  <c:v>4.3650000000000001E-2</c:v>
                </c:pt>
                <c:pt idx="130">
                  <c:v>4.3352000000000002E-2</c:v>
                </c:pt>
                <c:pt idx="131">
                  <c:v>4.4356E-2</c:v>
                </c:pt>
                <c:pt idx="132">
                  <c:v>4.5205000000000002E-2</c:v>
                </c:pt>
                <c:pt idx="133">
                  <c:v>4.1752999999999998E-2</c:v>
                </c:pt>
                <c:pt idx="134">
                  <c:v>4.7509000000000003E-2</c:v>
                </c:pt>
                <c:pt idx="135">
                  <c:v>4.8853000000000001E-2</c:v>
                </c:pt>
                <c:pt idx="136">
                  <c:v>4.8515999999999997E-2</c:v>
                </c:pt>
                <c:pt idx="137">
                  <c:v>5.0068000000000001E-2</c:v>
                </c:pt>
                <c:pt idx="138">
                  <c:v>5.0653999999999998E-2</c:v>
                </c:pt>
                <c:pt idx="139">
                  <c:v>5.5462999999999998E-2</c:v>
                </c:pt>
                <c:pt idx="140">
                  <c:v>5.9038E-2</c:v>
                </c:pt>
                <c:pt idx="141">
                  <c:v>5.9798999999999998E-2</c:v>
                </c:pt>
                <c:pt idx="142">
                  <c:v>6.3543000000000002E-2</c:v>
                </c:pt>
                <c:pt idx="143">
                  <c:v>6.5712000000000007E-2</c:v>
                </c:pt>
                <c:pt idx="144">
                  <c:v>6.6269999999999996E-2</c:v>
                </c:pt>
                <c:pt idx="145">
                  <c:v>6.6930000000000003E-2</c:v>
                </c:pt>
                <c:pt idx="146">
                  <c:v>6.9778000000000007E-2</c:v>
                </c:pt>
                <c:pt idx="147">
                  <c:v>6.9275000000000003E-2</c:v>
                </c:pt>
                <c:pt idx="148">
                  <c:v>7.3393E-2</c:v>
                </c:pt>
                <c:pt idx="149">
                  <c:v>7.6557E-2</c:v>
                </c:pt>
                <c:pt idx="150">
                  <c:v>8.0043000000000003E-2</c:v>
                </c:pt>
                <c:pt idx="151">
                  <c:v>8.2996E-2</c:v>
                </c:pt>
                <c:pt idx="152">
                  <c:v>8.6522000000000002E-2</c:v>
                </c:pt>
                <c:pt idx="153">
                  <c:v>8.6826E-2</c:v>
                </c:pt>
                <c:pt idx="154">
                  <c:v>9.4795000000000004E-2</c:v>
                </c:pt>
                <c:pt idx="155">
                  <c:v>9.1633999999999993E-2</c:v>
                </c:pt>
                <c:pt idx="156">
                  <c:v>9.1111999999999999E-2</c:v>
                </c:pt>
                <c:pt idx="157">
                  <c:v>9.7063999999999998E-2</c:v>
                </c:pt>
                <c:pt idx="158">
                  <c:v>9.8558000000000007E-2</c:v>
                </c:pt>
                <c:pt idx="159">
                  <c:v>0.10219300000000001</c:v>
                </c:pt>
                <c:pt idx="160">
                  <c:v>0.111071</c:v>
                </c:pt>
                <c:pt idx="161">
                  <c:v>0.113123</c:v>
                </c:pt>
                <c:pt idx="162">
                  <c:v>0.117544</c:v>
                </c:pt>
                <c:pt idx="163">
                  <c:v>0.12339600000000001</c:v>
                </c:pt>
                <c:pt idx="164">
                  <c:v>0.12905800000000001</c:v>
                </c:pt>
                <c:pt idx="165">
                  <c:v>0.135349</c:v>
                </c:pt>
                <c:pt idx="166">
                  <c:v>0.13669799999999999</c:v>
                </c:pt>
                <c:pt idx="167">
                  <c:v>0.14765600000000001</c:v>
                </c:pt>
                <c:pt idx="168">
                  <c:v>0.15524199999999999</c:v>
                </c:pt>
                <c:pt idx="169">
                  <c:v>0.15897</c:v>
                </c:pt>
                <c:pt idx="170">
                  <c:v>0.17172100000000001</c:v>
                </c:pt>
                <c:pt idx="171">
                  <c:v>0.17404900000000001</c:v>
                </c:pt>
                <c:pt idx="172">
                  <c:v>0.18115800000000001</c:v>
                </c:pt>
                <c:pt idx="173">
                  <c:v>0.18895999999999999</c:v>
                </c:pt>
                <c:pt idx="174">
                  <c:v>0.1973</c:v>
                </c:pt>
                <c:pt idx="175">
                  <c:v>0.19156799999999999</c:v>
                </c:pt>
              </c:numCache>
            </c:numRef>
          </c:val>
        </c:ser>
        <c:ser>
          <c:idx val="8"/>
          <c:order val="11"/>
          <c:tx>
            <c:strRef>
              <c:f>data!$J$1</c:f>
              <c:strCache>
                <c:ptCount val="1"/>
                <c:pt idx="0">
                  <c:v>Bonespring (TX &amp; NM Permian)</c:v>
                </c:pt>
              </c:strCache>
            </c:strRef>
          </c:tx>
          <c:spPr>
            <a:solidFill>
              <a:schemeClr val="accent2">
                <a:lumMod val="75000"/>
              </a:schemeClr>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data!$J$2:$J$177</c:f>
              <c:numCache>
                <c:formatCode>General</c:formatCode>
                <c:ptCount val="176"/>
                <c:pt idx="0">
                  <c:v>9.3749999999999997E-3</c:v>
                </c:pt>
                <c:pt idx="1">
                  <c:v>9.1660000000000005E-3</c:v>
                </c:pt>
                <c:pt idx="2">
                  <c:v>9.0159999999999997E-3</c:v>
                </c:pt>
                <c:pt idx="3">
                  <c:v>9.9360000000000004E-3</c:v>
                </c:pt>
                <c:pt idx="4">
                  <c:v>9.4590000000000004E-3</c:v>
                </c:pt>
                <c:pt idx="5">
                  <c:v>9.1760000000000001E-3</c:v>
                </c:pt>
                <c:pt idx="6">
                  <c:v>9.7820000000000008E-3</c:v>
                </c:pt>
                <c:pt idx="7">
                  <c:v>9.2010000000000008E-3</c:v>
                </c:pt>
                <c:pt idx="8">
                  <c:v>8.9529999999999992E-3</c:v>
                </c:pt>
                <c:pt idx="9">
                  <c:v>9.5940000000000001E-3</c:v>
                </c:pt>
                <c:pt idx="10">
                  <c:v>9.4039999999999992E-3</c:v>
                </c:pt>
                <c:pt idx="11">
                  <c:v>9.5429999999999994E-3</c:v>
                </c:pt>
                <c:pt idx="12">
                  <c:v>9.4009999999999996E-3</c:v>
                </c:pt>
                <c:pt idx="13">
                  <c:v>9.3950000000000006E-3</c:v>
                </c:pt>
                <c:pt idx="14">
                  <c:v>9.2569999999999996E-3</c:v>
                </c:pt>
                <c:pt idx="15">
                  <c:v>9.6919999999999992E-3</c:v>
                </c:pt>
                <c:pt idx="16">
                  <c:v>9.5359999999999993E-3</c:v>
                </c:pt>
                <c:pt idx="17">
                  <c:v>9.2289999999999994E-3</c:v>
                </c:pt>
                <c:pt idx="18">
                  <c:v>9.3679999999999996E-3</c:v>
                </c:pt>
                <c:pt idx="19">
                  <c:v>1.0026E-2</c:v>
                </c:pt>
                <c:pt idx="20">
                  <c:v>1.0118E-2</c:v>
                </c:pt>
                <c:pt idx="21">
                  <c:v>9.7809999999999998E-3</c:v>
                </c:pt>
                <c:pt idx="22">
                  <c:v>9.247E-3</c:v>
                </c:pt>
                <c:pt idx="23">
                  <c:v>9.0430000000000007E-3</c:v>
                </c:pt>
                <c:pt idx="24">
                  <c:v>8.9090000000000003E-3</c:v>
                </c:pt>
                <c:pt idx="25">
                  <c:v>8.9849999999999999E-3</c:v>
                </c:pt>
                <c:pt idx="26">
                  <c:v>8.6409999999999994E-3</c:v>
                </c:pt>
                <c:pt idx="27">
                  <c:v>8.9910000000000007E-3</c:v>
                </c:pt>
                <c:pt idx="28">
                  <c:v>8.6370000000000006E-3</c:v>
                </c:pt>
                <c:pt idx="29">
                  <c:v>8.3260000000000001E-3</c:v>
                </c:pt>
                <c:pt idx="30">
                  <c:v>8.1519999999999995E-3</c:v>
                </c:pt>
                <c:pt idx="31">
                  <c:v>7.79E-3</c:v>
                </c:pt>
                <c:pt idx="32">
                  <c:v>8.1569999999999993E-3</c:v>
                </c:pt>
                <c:pt idx="33">
                  <c:v>8.0510000000000009E-3</c:v>
                </c:pt>
                <c:pt idx="34">
                  <c:v>8.0359999999999997E-3</c:v>
                </c:pt>
                <c:pt idx="35">
                  <c:v>7.5430000000000002E-3</c:v>
                </c:pt>
                <c:pt idx="36">
                  <c:v>7.5249999999999996E-3</c:v>
                </c:pt>
                <c:pt idx="37">
                  <c:v>7.4079999999999997E-3</c:v>
                </c:pt>
                <c:pt idx="38">
                  <c:v>8.0090000000000005E-3</c:v>
                </c:pt>
                <c:pt idx="39">
                  <c:v>8.9859999999999992E-3</c:v>
                </c:pt>
                <c:pt idx="40">
                  <c:v>8.652E-3</c:v>
                </c:pt>
                <c:pt idx="41">
                  <c:v>8.5990000000000007E-3</c:v>
                </c:pt>
                <c:pt idx="42">
                  <c:v>9.1170000000000001E-3</c:v>
                </c:pt>
                <c:pt idx="43">
                  <c:v>8.6189999999999999E-3</c:v>
                </c:pt>
                <c:pt idx="44">
                  <c:v>8.7939999999999997E-3</c:v>
                </c:pt>
                <c:pt idx="45">
                  <c:v>9.2809999999999993E-3</c:v>
                </c:pt>
                <c:pt idx="46">
                  <c:v>1.0217E-2</c:v>
                </c:pt>
                <c:pt idx="47">
                  <c:v>9.2680000000000002E-3</c:v>
                </c:pt>
                <c:pt idx="48">
                  <c:v>9.7820000000000008E-3</c:v>
                </c:pt>
                <c:pt idx="49">
                  <c:v>9.5270000000000007E-3</c:v>
                </c:pt>
                <c:pt idx="50">
                  <c:v>9.5060000000000006E-3</c:v>
                </c:pt>
                <c:pt idx="51">
                  <c:v>9.7890000000000008E-3</c:v>
                </c:pt>
                <c:pt idx="52">
                  <c:v>9.9740000000000002E-3</c:v>
                </c:pt>
                <c:pt idx="53">
                  <c:v>9.7359999999999999E-3</c:v>
                </c:pt>
                <c:pt idx="54">
                  <c:v>9.6589999999999992E-3</c:v>
                </c:pt>
                <c:pt idx="55">
                  <c:v>9.6729999999999993E-3</c:v>
                </c:pt>
                <c:pt idx="56">
                  <c:v>9.4310000000000001E-3</c:v>
                </c:pt>
                <c:pt idx="57">
                  <c:v>1.0088E-2</c:v>
                </c:pt>
                <c:pt idx="58">
                  <c:v>9.9810000000000003E-3</c:v>
                </c:pt>
                <c:pt idx="59">
                  <c:v>9.3380000000000008E-3</c:v>
                </c:pt>
                <c:pt idx="60">
                  <c:v>9.1160000000000008E-3</c:v>
                </c:pt>
                <c:pt idx="61">
                  <c:v>9.0969999999999992E-3</c:v>
                </c:pt>
                <c:pt idx="62">
                  <c:v>9.0609999999999996E-3</c:v>
                </c:pt>
                <c:pt idx="63">
                  <c:v>9.4109999999999992E-3</c:v>
                </c:pt>
                <c:pt idx="64">
                  <c:v>9.2750000000000003E-3</c:v>
                </c:pt>
                <c:pt idx="65">
                  <c:v>9.3139999999999994E-3</c:v>
                </c:pt>
                <c:pt idx="66">
                  <c:v>8.763E-3</c:v>
                </c:pt>
                <c:pt idx="67">
                  <c:v>8.8610000000000008E-3</c:v>
                </c:pt>
                <c:pt idx="68">
                  <c:v>8.9820000000000004E-3</c:v>
                </c:pt>
                <c:pt idx="69">
                  <c:v>9.4870000000000006E-3</c:v>
                </c:pt>
                <c:pt idx="70">
                  <c:v>9.2809999999999993E-3</c:v>
                </c:pt>
                <c:pt idx="71">
                  <c:v>9.4000000000000004E-3</c:v>
                </c:pt>
                <c:pt idx="72">
                  <c:v>9.4640000000000002E-3</c:v>
                </c:pt>
                <c:pt idx="73">
                  <c:v>9.2849999999999999E-3</c:v>
                </c:pt>
                <c:pt idx="74">
                  <c:v>9.2770000000000005E-3</c:v>
                </c:pt>
                <c:pt idx="75">
                  <c:v>9.5999999999999992E-3</c:v>
                </c:pt>
                <c:pt idx="76">
                  <c:v>9.4579999999999994E-3</c:v>
                </c:pt>
                <c:pt idx="77">
                  <c:v>9.6380000000000007E-3</c:v>
                </c:pt>
                <c:pt idx="78">
                  <c:v>9.5230000000000002E-3</c:v>
                </c:pt>
                <c:pt idx="79">
                  <c:v>9.6270000000000001E-3</c:v>
                </c:pt>
                <c:pt idx="80">
                  <c:v>1.0137E-2</c:v>
                </c:pt>
                <c:pt idx="81">
                  <c:v>9.953E-3</c:v>
                </c:pt>
                <c:pt idx="82">
                  <c:v>1.0902E-2</c:v>
                </c:pt>
                <c:pt idx="83">
                  <c:v>1.0378999999999999E-2</c:v>
                </c:pt>
                <c:pt idx="84">
                  <c:v>1.0286999999999999E-2</c:v>
                </c:pt>
                <c:pt idx="85">
                  <c:v>1.1431999999999999E-2</c:v>
                </c:pt>
                <c:pt idx="86">
                  <c:v>1.1492E-2</c:v>
                </c:pt>
                <c:pt idx="87">
                  <c:v>1.1306E-2</c:v>
                </c:pt>
                <c:pt idx="88">
                  <c:v>1.1525000000000001E-2</c:v>
                </c:pt>
                <c:pt idx="89">
                  <c:v>1.1095000000000001E-2</c:v>
                </c:pt>
                <c:pt idx="90">
                  <c:v>1.2037000000000001E-2</c:v>
                </c:pt>
                <c:pt idx="91">
                  <c:v>1.2806E-2</c:v>
                </c:pt>
                <c:pt idx="92">
                  <c:v>1.2253E-2</c:v>
                </c:pt>
                <c:pt idx="93">
                  <c:v>1.2392E-2</c:v>
                </c:pt>
                <c:pt idx="94">
                  <c:v>1.2352999999999999E-2</c:v>
                </c:pt>
                <c:pt idx="95">
                  <c:v>1.3103999999999999E-2</c:v>
                </c:pt>
                <c:pt idx="96">
                  <c:v>1.2647E-2</c:v>
                </c:pt>
                <c:pt idx="97">
                  <c:v>1.3098E-2</c:v>
                </c:pt>
                <c:pt idx="98">
                  <c:v>1.3724999999999999E-2</c:v>
                </c:pt>
                <c:pt idx="99">
                  <c:v>1.3254E-2</c:v>
                </c:pt>
                <c:pt idx="100">
                  <c:v>1.2555E-2</c:v>
                </c:pt>
                <c:pt idx="101">
                  <c:v>1.2723E-2</c:v>
                </c:pt>
                <c:pt idx="102">
                  <c:v>1.3344E-2</c:v>
                </c:pt>
                <c:pt idx="103">
                  <c:v>1.2952E-2</c:v>
                </c:pt>
                <c:pt idx="104">
                  <c:v>1.2900999999999999E-2</c:v>
                </c:pt>
                <c:pt idx="105">
                  <c:v>1.4165000000000001E-2</c:v>
                </c:pt>
                <c:pt idx="106">
                  <c:v>1.4541999999999999E-2</c:v>
                </c:pt>
                <c:pt idx="107">
                  <c:v>1.4884E-2</c:v>
                </c:pt>
                <c:pt idx="108">
                  <c:v>1.5841000000000001E-2</c:v>
                </c:pt>
                <c:pt idx="109">
                  <c:v>1.4917E-2</c:v>
                </c:pt>
                <c:pt idx="110">
                  <c:v>1.5966000000000001E-2</c:v>
                </c:pt>
                <c:pt idx="111">
                  <c:v>1.5242E-2</c:v>
                </c:pt>
                <c:pt idx="112">
                  <c:v>1.532E-2</c:v>
                </c:pt>
                <c:pt idx="113">
                  <c:v>1.4581999999999999E-2</c:v>
                </c:pt>
                <c:pt idx="114">
                  <c:v>1.4766E-2</c:v>
                </c:pt>
                <c:pt idx="115">
                  <c:v>1.5313E-2</c:v>
                </c:pt>
                <c:pt idx="116">
                  <c:v>1.444E-2</c:v>
                </c:pt>
                <c:pt idx="117">
                  <c:v>1.455E-2</c:v>
                </c:pt>
                <c:pt idx="118">
                  <c:v>1.6115999999999998E-2</c:v>
                </c:pt>
                <c:pt idx="119">
                  <c:v>1.6292999999999998E-2</c:v>
                </c:pt>
                <c:pt idx="120">
                  <c:v>1.7670000000000002E-2</c:v>
                </c:pt>
                <c:pt idx="121">
                  <c:v>1.8752000000000001E-2</c:v>
                </c:pt>
                <c:pt idx="122">
                  <c:v>1.9125E-2</c:v>
                </c:pt>
                <c:pt idx="123">
                  <c:v>1.9132E-2</c:v>
                </c:pt>
                <c:pt idx="124">
                  <c:v>2.0292000000000001E-2</c:v>
                </c:pt>
                <c:pt idx="125">
                  <c:v>1.9102000000000001E-2</c:v>
                </c:pt>
                <c:pt idx="126">
                  <c:v>1.9914000000000001E-2</c:v>
                </c:pt>
                <c:pt idx="127">
                  <c:v>2.1513999999999998E-2</c:v>
                </c:pt>
                <c:pt idx="128">
                  <c:v>2.3019999999999999E-2</c:v>
                </c:pt>
                <c:pt idx="129">
                  <c:v>2.5826000000000002E-2</c:v>
                </c:pt>
                <c:pt idx="130">
                  <c:v>2.6773999999999999E-2</c:v>
                </c:pt>
                <c:pt idx="131">
                  <c:v>2.359E-2</c:v>
                </c:pt>
                <c:pt idx="132">
                  <c:v>2.6091E-2</c:v>
                </c:pt>
                <c:pt idx="133">
                  <c:v>2.3623000000000002E-2</c:v>
                </c:pt>
                <c:pt idx="134">
                  <c:v>2.9235000000000001E-2</c:v>
                </c:pt>
                <c:pt idx="135">
                  <c:v>2.8951999999999999E-2</c:v>
                </c:pt>
                <c:pt idx="136">
                  <c:v>2.9505E-2</c:v>
                </c:pt>
                <c:pt idx="137">
                  <c:v>3.3938000000000003E-2</c:v>
                </c:pt>
                <c:pt idx="138">
                  <c:v>3.4944999999999997E-2</c:v>
                </c:pt>
                <c:pt idx="139">
                  <c:v>3.8356000000000001E-2</c:v>
                </c:pt>
                <c:pt idx="140">
                  <c:v>3.9132E-2</c:v>
                </c:pt>
                <c:pt idx="141">
                  <c:v>3.9697000000000003E-2</c:v>
                </c:pt>
                <c:pt idx="142">
                  <c:v>4.6718000000000003E-2</c:v>
                </c:pt>
                <c:pt idx="143">
                  <c:v>4.6565000000000002E-2</c:v>
                </c:pt>
                <c:pt idx="144">
                  <c:v>4.9526000000000001E-2</c:v>
                </c:pt>
                <c:pt idx="145">
                  <c:v>5.2887000000000003E-2</c:v>
                </c:pt>
                <c:pt idx="146">
                  <c:v>5.6946999999999998E-2</c:v>
                </c:pt>
                <c:pt idx="147">
                  <c:v>6.3420000000000004E-2</c:v>
                </c:pt>
                <c:pt idx="148">
                  <c:v>6.5807000000000004E-2</c:v>
                </c:pt>
                <c:pt idx="149">
                  <c:v>6.6687999999999997E-2</c:v>
                </c:pt>
                <c:pt idx="150">
                  <c:v>7.3256000000000002E-2</c:v>
                </c:pt>
                <c:pt idx="151">
                  <c:v>7.6627000000000001E-2</c:v>
                </c:pt>
                <c:pt idx="152">
                  <c:v>8.0338000000000007E-2</c:v>
                </c:pt>
                <c:pt idx="153">
                  <c:v>8.2843E-2</c:v>
                </c:pt>
                <c:pt idx="154">
                  <c:v>8.6030999999999996E-2</c:v>
                </c:pt>
                <c:pt idx="155">
                  <c:v>8.8671E-2</c:v>
                </c:pt>
                <c:pt idx="156">
                  <c:v>8.7763999999999995E-2</c:v>
                </c:pt>
                <c:pt idx="157">
                  <c:v>8.9469999999999994E-2</c:v>
                </c:pt>
                <c:pt idx="158">
                  <c:v>9.1562000000000004E-2</c:v>
                </c:pt>
                <c:pt idx="159">
                  <c:v>0.106115</c:v>
                </c:pt>
                <c:pt idx="160">
                  <c:v>0.112307</c:v>
                </c:pt>
                <c:pt idx="161">
                  <c:v>0.115339</c:v>
                </c:pt>
                <c:pt idx="162">
                  <c:v>0.115074</c:v>
                </c:pt>
                <c:pt idx="163">
                  <c:v>0.128363</c:v>
                </c:pt>
                <c:pt idx="164">
                  <c:v>0.13409399999999999</c:v>
                </c:pt>
                <c:pt idx="165">
                  <c:v>0.134404</c:v>
                </c:pt>
                <c:pt idx="166">
                  <c:v>0.13989499999999999</c:v>
                </c:pt>
                <c:pt idx="167">
                  <c:v>0.14863799999999999</c:v>
                </c:pt>
                <c:pt idx="168">
                  <c:v>0.15738199999999999</c:v>
                </c:pt>
                <c:pt idx="169">
                  <c:v>0.16413800000000001</c:v>
                </c:pt>
                <c:pt idx="170">
                  <c:v>0.173489</c:v>
                </c:pt>
                <c:pt idx="171">
                  <c:v>0.18063699999999999</c:v>
                </c:pt>
                <c:pt idx="172">
                  <c:v>0.18846599999999999</c:v>
                </c:pt>
                <c:pt idx="173">
                  <c:v>0.19703000000000001</c:v>
                </c:pt>
                <c:pt idx="174">
                  <c:v>0.206173</c:v>
                </c:pt>
                <c:pt idx="175">
                  <c:v>0.220999</c:v>
                </c:pt>
              </c:numCache>
            </c:numRef>
          </c:val>
        </c:ser>
        <c:ser>
          <c:idx val="9"/>
          <c:order val="12"/>
          <c:tx>
            <c:strRef>
              <c:f>data!$K$1</c:f>
              <c:strCache>
                <c:ptCount val="1"/>
                <c:pt idx="0">
                  <c:v>Spraberry (TX &amp; NM Permian)</c:v>
                </c:pt>
              </c:strCache>
            </c:strRef>
          </c:tx>
          <c:spPr>
            <a:solidFill>
              <a:schemeClr val="accent6">
                <a:lumMod val="75000"/>
              </a:schemeClr>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data!$K$2:$K$177</c:f>
              <c:numCache>
                <c:formatCode>General</c:formatCode>
                <c:ptCount val="176"/>
                <c:pt idx="0">
                  <c:v>7.6869000000000007E-2</c:v>
                </c:pt>
                <c:pt idx="1">
                  <c:v>7.7017000000000002E-2</c:v>
                </c:pt>
                <c:pt idx="2">
                  <c:v>7.5275999999999996E-2</c:v>
                </c:pt>
                <c:pt idx="3">
                  <c:v>7.5452000000000005E-2</c:v>
                </c:pt>
                <c:pt idx="4">
                  <c:v>7.4331999999999995E-2</c:v>
                </c:pt>
                <c:pt idx="5">
                  <c:v>7.3622000000000007E-2</c:v>
                </c:pt>
                <c:pt idx="6">
                  <c:v>7.2390999999999997E-2</c:v>
                </c:pt>
                <c:pt idx="7">
                  <c:v>7.2839000000000001E-2</c:v>
                </c:pt>
                <c:pt idx="8">
                  <c:v>7.3846999999999996E-2</c:v>
                </c:pt>
                <c:pt idx="9">
                  <c:v>7.5396000000000005E-2</c:v>
                </c:pt>
                <c:pt idx="10">
                  <c:v>7.5927999999999995E-2</c:v>
                </c:pt>
                <c:pt idx="11">
                  <c:v>7.5138999999999997E-2</c:v>
                </c:pt>
                <c:pt idx="12">
                  <c:v>7.7692999999999998E-2</c:v>
                </c:pt>
                <c:pt idx="13">
                  <c:v>7.6328999999999994E-2</c:v>
                </c:pt>
                <c:pt idx="14">
                  <c:v>7.6464000000000004E-2</c:v>
                </c:pt>
                <c:pt idx="15">
                  <c:v>7.4702000000000005E-2</c:v>
                </c:pt>
                <c:pt idx="16">
                  <c:v>7.4682999999999999E-2</c:v>
                </c:pt>
                <c:pt idx="17">
                  <c:v>7.4483999999999995E-2</c:v>
                </c:pt>
                <c:pt idx="18">
                  <c:v>7.3932999999999999E-2</c:v>
                </c:pt>
                <c:pt idx="19">
                  <c:v>7.4189000000000005E-2</c:v>
                </c:pt>
                <c:pt idx="20">
                  <c:v>7.4179999999999996E-2</c:v>
                </c:pt>
                <c:pt idx="21">
                  <c:v>7.4879000000000001E-2</c:v>
                </c:pt>
                <c:pt idx="22">
                  <c:v>7.3918999999999999E-2</c:v>
                </c:pt>
                <c:pt idx="23">
                  <c:v>7.5000999999999998E-2</c:v>
                </c:pt>
                <c:pt idx="24">
                  <c:v>7.5081999999999996E-2</c:v>
                </c:pt>
                <c:pt idx="25">
                  <c:v>7.4340000000000003E-2</c:v>
                </c:pt>
                <c:pt idx="26">
                  <c:v>7.3640999999999998E-2</c:v>
                </c:pt>
                <c:pt idx="27">
                  <c:v>7.2496000000000005E-2</c:v>
                </c:pt>
                <c:pt idx="28">
                  <c:v>7.1903999999999996E-2</c:v>
                </c:pt>
                <c:pt idx="29">
                  <c:v>6.9708999999999993E-2</c:v>
                </c:pt>
                <c:pt idx="30">
                  <c:v>6.8995000000000001E-2</c:v>
                </c:pt>
                <c:pt idx="31">
                  <c:v>6.8485000000000004E-2</c:v>
                </c:pt>
                <c:pt idx="32">
                  <c:v>6.9006999999999999E-2</c:v>
                </c:pt>
                <c:pt idx="33">
                  <c:v>6.9346000000000005E-2</c:v>
                </c:pt>
                <c:pt idx="34">
                  <c:v>7.0307999999999995E-2</c:v>
                </c:pt>
                <c:pt idx="35">
                  <c:v>7.0529999999999995E-2</c:v>
                </c:pt>
                <c:pt idx="36">
                  <c:v>7.1511000000000005E-2</c:v>
                </c:pt>
                <c:pt idx="37">
                  <c:v>7.1944999999999995E-2</c:v>
                </c:pt>
                <c:pt idx="38">
                  <c:v>7.1855000000000002E-2</c:v>
                </c:pt>
                <c:pt idx="39">
                  <c:v>7.1278999999999995E-2</c:v>
                </c:pt>
                <c:pt idx="40">
                  <c:v>6.9788000000000003E-2</c:v>
                </c:pt>
                <c:pt idx="41">
                  <c:v>6.9375000000000006E-2</c:v>
                </c:pt>
                <c:pt idx="42">
                  <c:v>7.0071999999999995E-2</c:v>
                </c:pt>
                <c:pt idx="43">
                  <c:v>6.9888000000000006E-2</c:v>
                </c:pt>
                <c:pt idx="44">
                  <c:v>7.1262000000000006E-2</c:v>
                </c:pt>
                <c:pt idx="45">
                  <c:v>7.1873000000000006E-2</c:v>
                </c:pt>
                <c:pt idx="46">
                  <c:v>7.3215000000000002E-2</c:v>
                </c:pt>
                <c:pt idx="47">
                  <c:v>7.3995000000000005E-2</c:v>
                </c:pt>
                <c:pt idx="48">
                  <c:v>7.2592000000000004E-2</c:v>
                </c:pt>
                <c:pt idx="49">
                  <c:v>7.2195999999999996E-2</c:v>
                </c:pt>
                <c:pt idx="50">
                  <c:v>7.1369000000000002E-2</c:v>
                </c:pt>
                <c:pt idx="51">
                  <c:v>7.1721999999999994E-2</c:v>
                </c:pt>
                <c:pt idx="52">
                  <c:v>7.1423E-2</c:v>
                </c:pt>
                <c:pt idx="53">
                  <c:v>7.0897000000000002E-2</c:v>
                </c:pt>
                <c:pt idx="54">
                  <c:v>7.1439000000000002E-2</c:v>
                </c:pt>
                <c:pt idx="55">
                  <c:v>7.0856000000000002E-2</c:v>
                </c:pt>
                <c:pt idx="56">
                  <c:v>7.3123999999999995E-2</c:v>
                </c:pt>
                <c:pt idx="57">
                  <c:v>7.4188000000000004E-2</c:v>
                </c:pt>
                <c:pt idx="58">
                  <c:v>7.4937000000000004E-2</c:v>
                </c:pt>
                <c:pt idx="59">
                  <c:v>7.5566999999999995E-2</c:v>
                </c:pt>
                <c:pt idx="60">
                  <c:v>7.7701000000000006E-2</c:v>
                </c:pt>
                <c:pt idx="61">
                  <c:v>7.9149999999999998E-2</c:v>
                </c:pt>
                <c:pt idx="62">
                  <c:v>8.0347000000000002E-2</c:v>
                </c:pt>
                <c:pt idx="63">
                  <c:v>7.9797999999999994E-2</c:v>
                </c:pt>
                <c:pt idx="64">
                  <c:v>7.7887999999999999E-2</c:v>
                </c:pt>
                <c:pt idx="65">
                  <c:v>7.7184000000000003E-2</c:v>
                </c:pt>
                <c:pt idx="66">
                  <c:v>7.7072000000000002E-2</c:v>
                </c:pt>
                <c:pt idx="67">
                  <c:v>7.6183000000000001E-2</c:v>
                </c:pt>
                <c:pt idx="68">
                  <c:v>7.6019000000000003E-2</c:v>
                </c:pt>
                <c:pt idx="69">
                  <c:v>7.8769000000000006E-2</c:v>
                </c:pt>
                <c:pt idx="70">
                  <c:v>8.0423999999999995E-2</c:v>
                </c:pt>
                <c:pt idx="71">
                  <c:v>8.0217999999999998E-2</c:v>
                </c:pt>
                <c:pt idx="72">
                  <c:v>7.9599000000000003E-2</c:v>
                </c:pt>
                <c:pt idx="73">
                  <c:v>7.9958000000000001E-2</c:v>
                </c:pt>
                <c:pt idx="74">
                  <c:v>8.0037999999999998E-2</c:v>
                </c:pt>
                <c:pt idx="75">
                  <c:v>7.843E-2</c:v>
                </c:pt>
                <c:pt idx="76">
                  <c:v>7.9535999999999996E-2</c:v>
                </c:pt>
                <c:pt idx="77">
                  <c:v>7.9380000000000006E-2</c:v>
                </c:pt>
                <c:pt idx="78">
                  <c:v>7.9602000000000006E-2</c:v>
                </c:pt>
                <c:pt idx="79">
                  <c:v>8.1059000000000006E-2</c:v>
                </c:pt>
                <c:pt idx="80">
                  <c:v>8.3055000000000004E-2</c:v>
                </c:pt>
                <c:pt idx="81">
                  <c:v>8.3490999999999996E-2</c:v>
                </c:pt>
                <c:pt idx="82">
                  <c:v>8.5485000000000005E-2</c:v>
                </c:pt>
                <c:pt idx="83">
                  <c:v>8.7181999999999996E-2</c:v>
                </c:pt>
                <c:pt idx="84">
                  <c:v>8.6429000000000006E-2</c:v>
                </c:pt>
                <c:pt idx="85">
                  <c:v>8.8977000000000001E-2</c:v>
                </c:pt>
                <c:pt idx="86">
                  <c:v>9.0495999999999993E-2</c:v>
                </c:pt>
                <c:pt idx="87">
                  <c:v>9.1766E-2</c:v>
                </c:pt>
                <c:pt idx="88">
                  <c:v>8.9594999999999994E-2</c:v>
                </c:pt>
                <c:pt idx="89">
                  <c:v>8.9112999999999998E-2</c:v>
                </c:pt>
                <c:pt idx="90">
                  <c:v>9.2748999999999998E-2</c:v>
                </c:pt>
                <c:pt idx="91">
                  <c:v>9.2534000000000005E-2</c:v>
                </c:pt>
                <c:pt idx="92">
                  <c:v>9.4202999999999995E-2</c:v>
                </c:pt>
                <c:pt idx="93">
                  <c:v>9.6414E-2</c:v>
                </c:pt>
                <c:pt idx="94">
                  <c:v>9.8776000000000003E-2</c:v>
                </c:pt>
                <c:pt idx="95">
                  <c:v>0.10043199999999999</c:v>
                </c:pt>
                <c:pt idx="96">
                  <c:v>0.100745</c:v>
                </c:pt>
                <c:pt idx="97">
                  <c:v>0.104653</c:v>
                </c:pt>
                <c:pt idx="98">
                  <c:v>0.107196</c:v>
                </c:pt>
                <c:pt idx="99">
                  <c:v>0.107707</c:v>
                </c:pt>
                <c:pt idx="100">
                  <c:v>0.109435</c:v>
                </c:pt>
                <c:pt idx="101">
                  <c:v>0.10952099999999999</c:v>
                </c:pt>
                <c:pt idx="102">
                  <c:v>0.11509999999999999</c:v>
                </c:pt>
                <c:pt idx="103">
                  <c:v>0.117269</c:v>
                </c:pt>
                <c:pt idx="104">
                  <c:v>0.111569</c:v>
                </c:pt>
                <c:pt idx="105">
                  <c:v>0.12234</c:v>
                </c:pt>
                <c:pt idx="106">
                  <c:v>0.12848000000000001</c:v>
                </c:pt>
                <c:pt idx="107">
                  <c:v>0.129245</c:v>
                </c:pt>
                <c:pt idx="108">
                  <c:v>0.128414</c:v>
                </c:pt>
                <c:pt idx="109">
                  <c:v>0.12887699999999999</c:v>
                </c:pt>
                <c:pt idx="110">
                  <c:v>0.129638</c:v>
                </c:pt>
                <c:pt idx="111">
                  <c:v>0.12701899999999999</c:v>
                </c:pt>
                <c:pt idx="112">
                  <c:v>0.124172</c:v>
                </c:pt>
                <c:pt idx="113">
                  <c:v>0.122873</c:v>
                </c:pt>
                <c:pt idx="114">
                  <c:v>0.121638</c:v>
                </c:pt>
                <c:pt idx="115">
                  <c:v>0.122589</c:v>
                </c:pt>
                <c:pt idx="116">
                  <c:v>0.124473</c:v>
                </c:pt>
                <c:pt idx="117">
                  <c:v>0.12779499999999999</c:v>
                </c:pt>
                <c:pt idx="118">
                  <c:v>0.13195200000000001</c:v>
                </c:pt>
                <c:pt idx="119">
                  <c:v>0.13347500000000001</c:v>
                </c:pt>
                <c:pt idx="120">
                  <c:v>0.136661</c:v>
                </c:pt>
                <c:pt idx="121">
                  <c:v>0.14106199999999999</c:v>
                </c:pt>
                <c:pt idx="122">
                  <c:v>0.14277500000000001</c:v>
                </c:pt>
                <c:pt idx="123">
                  <c:v>0.14607800000000001</c:v>
                </c:pt>
                <c:pt idx="124">
                  <c:v>0.15212300000000001</c:v>
                </c:pt>
                <c:pt idx="125">
                  <c:v>0.15414</c:v>
                </c:pt>
                <c:pt idx="126">
                  <c:v>0.16067799999999999</c:v>
                </c:pt>
                <c:pt idx="127">
                  <c:v>0.16611600000000001</c:v>
                </c:pt>
                <c:pt idx="128">
                  <c:v>0.170071</c:v>
                </c:pt>
                <c:pt idx="129">
                  <c:v>0.17464299999999999</c:v>
                </c:pt>
                <c:pt idx="130">
                  <c:v>0.18278800000000001</c:v>
                </c:pt>
                <c:pt idx="131">
                  <c:v>0.192219</c:v>
                </c:pt>
                <c:pt idx="132">
                  <c:v>0.19769</c:v>
                </c:pt>
                <c:pt idx="133">
                  <c:v>0.18709000000000001</c:v>
                </c:pt>
                <c:pt idx="134">
                  <c:v>0.20322799999999999</c:v>
                </c:pt>
                <c:pt idx="135">
                  <c:v>0.20664199999999999</c:v>
                </c:pt>
                <c:pt idx="136">
                  <c:v>0.21444099999999999</c:v>
                </c:pt>
                <c:pt idx="137">
                  <c:v>0.21746299999999999</c:v>
                </c:pt>
                <c:pt idx="138">
                  <c:v>0.222992</c:v>
                </c:pt>
                <c:pt idx="139">
                  <c:v>0.228437</c:v>
                </c:pt>
                <c:pt idx="140">
                  <c:v>0.236457</c:v>
                </c:pt>
                <c:pt idx="141">
                  <c:v>0.248305</c:v>
                </c:pt>
                <c:pt idx="142">
                  <c:v>0.25789200000000001</c:v>
                </c:pt>
                <c:pt idx="143">
                  <c:v>0.260716</c:v>
                </c:pt>
                <c:pt idx="144">
                  <c:v>0.26700699999999999</c:v>
                </c:pt>
                <c:pt idx="145">
                  <c:v>0.276287</c:v>
                </c:pt>
                <c:pt idx="146">
                  <c:v>0.28172999999999998</c:v>
                </c:pt>
                <c:pt idx="147">
                  <c:v>0.29214600000000002</c:v>
                </c:pt>
                <c:pt idx="148">
                  <c:v>0.29419000000000001</c:v>
                </c:pt>
                <c:pt idx="149">
                  <c:v>0.29827599999999999</c:v>
                </c:pt>
                <c:pt idx="150">
                  <c:v>0.30659900000000001</c:v>
                </c:pt>
                <c:pt idx="151">
                  <c:v>0.31154199999999999</c:v>
                </c:pt>
                <c:pt idx="152">
                  <c:v>0.32016099999999997</c:v>
                </c:pt>
                <c:pt idx="153">
                  <c:v>0.33101199999999997</c:v>
                </c:pt>
                <c:pt idx="154">
                  <c:v>0.33321699999999999</c:v>
                </c:pt>
                <c:pt idx="155">
                  <c:v>0.33704099999999998</c:v>
                </c:pt>
                <c:pt idx="156">
                  <c:v>0.33784799999999998</c:v>
                </c:pt>
                <c:pt idx="157">
                  <c:v>0.34234100000000001</c:v>
                </c:pt>
                <c:pt idx="158">
                  <c:v>0.34640399999999999</c:v>
                </c:pt>
                <c:pt idx="159">
                  <c:v>0.34861399999999998</c:v>
                </c:pt>
                <c:pt idx="160">
                  <c:v>0.35522599999999999</c:v>
                </c:pt>
                <c:pt idx="161">
                  <c:v>0.356742</c:v>
                </c:pt>
                <c:pt idx="162">
                  <c:v>0.365894</c:v>
                </c:pt>
                <c:pt idx="163">
                  <c:v>0.37147599999999997</c:v>
                </c:pt>
                <c:pt idx="164">
                  <c:v>0.37698999999999999</c:v>
                </c:pt>
                <c:pt idx="165">
                  <c:v>0.38956099999999999</c:v>
                </c:pt>
                <c:pt idx="166">
                  <c:v>0.38197599999999998</c:v>
                </c:pt>
                <c:pt idx="167">
                  <c:v>0.39999000000000001</c:v>
                </c:pt>
                <c:pt idx="168">
                  <c:v>0.41353899999999999</c:v>
                </c:pt>
                <c:pt idx="169">
                  <c:v>0.42055799999999999</c:v>
                </c:pt>
                <c:pt idx="170">
                  <c:v>0.42832700000000001</c:v>
                </c:pt>
                <c:pt idx="171">
                  <c:v>0.43573299999999998</c:v>
                </c:pt>
                <c:pt idx="172">
                  <c:v>0.44448599999999999</c:v>
                </c:pt>
                <c:pt idx="173">
                  <c:v>0.454627</c:v>
                </c:pt>
                <c:pt idx="174">
                  <c:v>0.46571800000000002</c:v>
                </c:pt>
                <c:pt idx="175">
                  <c:v>0.48321599999999998</c:v>
                </c:pt>
              </c:numCache>
            </c:numRef>
          </c:val>
        </c:ser>
        <c:ser>
          <c:idx val="10"/>
          <c:order val="13"/>
          <c:tx>
            <c:strRef>
              <c:f>data!$L$1</c:f>
              <c:strCache>
                <c:ptCount val="1"/>
                <c:pt idx="0">
                  <c:v>Bakken (MT &amp; ND)</c:v>
                </c:pt>
              </c:strCache>
            </c:strRef>
          </c:tx>
          <c:spPr>
            <a:solidFill>
              <a:schemeClr val="accent4"/>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data!$L$2:$L$177</c:f>
              <c:numCache>
                <c:formatCode>General</c:formatCode>
                <c:ptCount val="176"/>
                <c:pt idx="0">
                  <c:v>2.1672E-2</c:v>
                </c:pt>
                <c:pt idx="1">
                  <c:v>2.0327999999999999E-2</c:v>
                </c:pt>
                <c:pt idx="2">
                  <c:v>1.9835999999999999E-2</c:v>
                </c:pt>
                <c:pt idx="3">
                  <c:v>2.0105000000000001E-2</c:v>
                </c:pt>
                <c:pt idx="4">
                  <c:v>1.9255999999999999E-2</c:v>
                </c:pt>
                <c:pt idx="5">
                  <c:v>1.8929000000000001E-2</c:v>
                </c:pt>
                <c:pt idx="6">
                  <c:v>1.8676999999999999E-2</c:v>
                </c:pt>
                <c:pt idx="7">
                  <c:v>1.8315000000000001E-2</c:v>
                </c:pt>
                <c:pt idx="8">
                  <c:v>1.8575999999999999E-2</c:v>
                </c:pt>
                <c:pt idx="9">
                  <c:v>1.8345E-2</c:v>
                </c:pt>
                <c:pt idx="10">
                  <c:v>1.8461000000000002E-2</c:v>
                </c:pt>
                <c:pt idx="11">
                  <c:v>1.7734E-2</c:v>
                </c:pt>
                <c:pt idx="12">
                  <c:v>1.7391E-2</c:v>
                </c:pt>
                <c:pt idx="13">
                  <c:v>1.7100000000000001E-2</c:v>
                </c:pt>
                <c:pt idx="14">
                  <c:v>1.7474E-2</c:v>
                </c:pt>
                <c:pt idx="15">
                  <c:v>1.7111000000000001E-2</c:v>
                </c:pt>
                <c:pt idx="16">
                  <c:v>1.7106E-2</c:v>
                </c:pt>
                <c:pt idx="17">
                  <c:v>1.6570999999999999E-2</c:v>
                </c:pt>
                <c:pt idx="18">
                  <c:v>1.6128E-2</c:v>
                </c:pt>
                <c:pt idx="19">
                  <c:v>1.6697E-2</c:v>
                </c:pt>
                <c:pt idx="20">
                  <c:v>1.6792999999999999E-2</c:v>
                </c:pt>
                <c:pt idx="21">
                  <c:v>1.6428000000000002E-2</c:v>
                </c:pt>
                <c:pt idx="22">
                  <c:v>1.6749E-2</c:v>
                </c:pt>
                <c:pt idx="23">
                  <c:v>1.6782999999999999E-2</c:v>
                </c:pt>
                <c:pt idx="24">
                  <c:v>1.6393000000000001E-2</c:v>
                </c:pt>
                <c:pt idx="25">
                  <c:v>1.6414000000000002E-2</c:v>
                </c:pt>
                <c:pt idx="26">
                  <c:v>1.6195000000000001E-2</c:v>
                </c:pt>
                <c:pt idx="27">
                  <c:v>1.6265000000000002E-2</c:v>
                </c:pt>
                <c:pt idx="28">
                  <c:v>1.6433E-2</c:v>
                </c:pt>
                <c:pt idx="29">
                  <c:v>1.6216999999999999E-2</c:v>
                </c:pt>
                <c:pt idx="30">
                  <c:v>1.6173E-2</c:v>
                </c:pt>
                <c:pt idx="31">
                  <c:v>1.6094000000000001E-2</c:v>
                </c:pt>
                <c:pt idx="32">
                  <c:v>1.6551E-2</c:v>
                </c:pt>
                <c:pt idx="33">
                  <c:v>1.7162E-2</c:v>
                </c:pt>
                <c:pt idx="34">
                  <c:v>1.7697000000000001E-2</c:v>
                </c:pt>
                <c:pt idx="35">
                  <c:v>1.7743999999999999E-2</c:v>
                </c:pt>
                <c:pt idx="36">
                  <c:v>1.8173999999999999E-2</c:v>
                </c:pt>
                <c:pt idx="37">
                  <c:v>1.8863000000000001E-2</c:v>
                </c:pt>
                <c:pt idx="38">
                  <c:v>1.8405999999999999E-2</c:v>
                </c:pt>
                <c:pt idx="39">
                  <c:v>1.8492999999999999E-2</c:v>
                </c:pt>
                <c:pt idx="40">
                  <c:v>1.8383E-2</c:v>
                </c:pt>
                <c:pt idx="41">
                  <c:v>1.8367000000000001E-2</c:v>
                </c:pt>
                <c:pt idx="42">
                  <c:v>1.9497E-2</c:v>
                </c:pt>
                <c:pt idx="43">
                  <c:v>1.9630999999999999E-2</c:v>
                </c:pt>
                <c:pt idx="44">
                  <c:v>2.1069999999999998E-2</c:v>
                </c:pt>
                <c:pt idx="45">
                  <c:v>2.1839000000000001E-2</c:v>
                </c:pt>
                <c:pt idx="46">
                  <c:v>2.3546000000000001E-2</c:v>
                </c:pt>
                <c:pt idx="47">
                  <c:v>2.3886999999999999E-2</c:v>
                </c:pt>
                <c:pt idx="48">
                  <c:v>2.4889999999999999E-2</c:v>
                </c:pt>
                <c:pt idx="49">
                  <c:v>2.4788999999999999E-2</c:v>
                </c:pt>
                <c:pt idx="50">
                  <c:v>2.7271E-2</c:v>
                </c:pt>
                <c:pt idx="51">
                  <c:v>2.7177E-2</c:v>
                </c:pt>
                <c:pt idx="52">
                  <c:v>2.9003999999999999E-2</c:v>
                </c:pt>
                <c:pt idx="53">
                  <c:v>3.0875E-2</c:v>
                </c:pt>
                <c:pt idx="54">
                  <c:v>3.1137999999999999E-2</c:v>
                </c:pt>
                <c:pt idx="55">
                  <c:v>3.1952000000000001E-2</c:v>
                </c:pt>
                <c:pt idx="56">
                  <c:v>3.526E-2</c:v>
                </c:pt>
                <c:pt idx="57">
                  <c:v>3.6556999999999999E-2</c:v>
                </c:pt>
                <c:pt idx="58">
                  <c:v>3.8745000000000002E-2</c:v>
                </c:pt>
                <c:pt idx="59">
                  <c:v>3.9477999999999999E-2</c:v>
                </c:pt>
                <c:pt idx="60">
                  <c:v>4.0955999999999999E-2</c:v>
                </c:pt>
                <c:pt idx="61">
                  <c:v>4.7199999999999999E-2</c:v>
                </c:pt>
                <c:pt idx="62">
                  <c:v>4.8786000000000003E-2</c:v>
                </c:pt>
                <c:pt idx="63">
                  <c:v>5.1663000000000001E-2</c:v>
                </c:pt>
                <c:pt idx="64">
                  <c:v>5.2830000000000002E-2</c:v>
                </c:pt>
                <c:pt idx="65">
                  <c:v>5.3060999999999997E-2</c:v>
                </c:pt>
                <c:pt idx="66">
                  <c:v>5.1901999999999997E-2</c:v>
                </c:pt>
                <c:pt idx="67">
                  <c:v>5.5389000000000001E-2</c:v>
                </c:pt>
                <c:pt idx="68">
                  <c:v>5.7618999999999997E-2</c:v>
                </c:pt>
                <c:pt idx="69">
                  <c:v>5.8739E-2</c:v>
                </c:pt>
                <c:pt idx="70">
                  <c:v>6.0198000000000002E-2</c:v>
                </c:pt>
                <c:pt idx="71">
                  <c:v>5.9937999999999998E-2</c:v>
                </c:pt>
                <c:pt idx="72">
                  <c:v>5.9993999999999999E-2</c:v>
                </c:pt>
                <c:pt idx="73">
                  <c:v>5.9443000000000003E-2</c:v>
                </c:pt>
                <c:pt idx="74">
                  <c:v>6.0532999999999997E-2</c:v>
                </c:pt>
                <c:pt idx="75">
                  <c:v>5.9752E-2</c:v>
                </c:pt>
                <c:pt idx="76">
                  <c:v>6.0298999999999998E-2</c:v>
                </c:pt>
                <c:pt idx="77">
                  <c:v>6.2012999999999999E-2</c:v>
                </c:pt>
                <c:pt idx="78">
                  <c:v>6.3351000000000005E-2</c:v>
                </c:pt>
                <c:pt idx="79">
                  <c:v>6.3813999999999996E-2</c:v>
                </c:pt>
                <c:pt idx="80">
                  <c:v>6.6586999999999993E-2</c:v>
                </c:pt>
                <c:pt idx="81">
                  <c:v>6.6615999999999995E-2</c:v>
                </c:pt>
                <c:pt idx="82">
                  <c:v>6.6811999999999996E-2</c:v>
                </c:pt>
                <c:pt idx="83">
                  <c:v>6.6977999999999996E-2</c:v>
                </c:pt>
                <c:pt idx="84">
                  <c:v>6.6881999999999997E-2</c:v>
                </c:pt>
                <c:pt idx="85">
                  <c:v>6.7065E-2</c:v>
                </c:pt>
                <c:pt idx="86">
                  <c:v>6.8559999999999996E-2</c:v>
                </c:pt>
                <c:pt idx="87">
                  <c:v>6.8814E-2</c:v>
                </c:pt>
                <c:pt idx="88">
                  <c:v>7.3633000000000004E-2</c:v>
                </c:pt>
                <c:pt idx="89">
                  <c:v>7.2804999999999995E-2</c:v>
                </c:pt>
                <c:pt idx="90">
                  <c:v>7.4801999999999993E-2</c:v>
                </c:pt>
                <c:pt idx="91">
                  <c:v>7.5334999999999999E-2</c:v>
                </c:pt>
                <c:pt idx="92">
                  <c:v>7.6560000000000003E-2</c:v>
                </c:pt>
                <c:pt idx="93">
                  <c:v>8.1047999999999995E-2</c:v>
                </c:pt>
                <c:pt idx="94">
                  <c:v>7.9994999999999997E-2</c:v>
                </c:pt>
                <c:pt idx="95">
                  <c:v>8.4580000000000002E-2</c:v>
                </c:pt>
                <c:pt idx="96">
                  <c:v>8.5595000000000004E-2</c:v>
                </c:pt>
                <c:pt idx="97">
                  <c:v>8.5258E-2</c:v>
                </c:pt>
                <c:pt idx="98">
                  <c:v>9.0649999999999994E-2</c:v>
                </c:pt>
                <c:pt idx="99">
                  <c:v>9.7643999999999995E-2</c:v>
                </c:pt>
                <c:pt idx="100">
                  <c:v>0.10556699999999999</c:v>
                </c:pt>
                <c:pt idx="101">
                  <c:v>0.115507</c:v>
                </c:pt>
                <c:pt idx="102">
                  <c:v>0.120685</c:v>
                </c:pt>
                <c:pt idx="103">
                  <c:v>0.12776699999999999</c:v>
                </c:pt>
                <c:pt idx="104">
                  <c:v>0.13977200000000001</c:v>
                </c:pt>
                <c:pt idx="105">
                  <c:v>0.15587300000000001</c:v>
                </c:pt>
                <c:pt idx="106">
                  <c:v>0.16762299999999999</c:v>
                </c:pt>
                <c:pt idx="107">
                  <c:v>0.15740399999999999</c:v>
                </c:pt>
                <c:pt idx="108">
                  <c:v>0.14474200000000001</c:v>
                </c:pt>
                <c:pt idx="109">
                  <c:v>0.15051</c:v>
                </c:pt>
                <c:pt idx="110">
                  <c:v>0.15482699999999999</c:v>
                </c:pt>
                <c:pt idx="111">
                  <c:v>0.15691099999999999</c:v>
                </c:pt>
                <c:pt idx="112">
                  <c:v>0.165051</c:v>
                </c:pt>
                <c:pt idx="113">
                  <c:v>0.17327899999999999</c:v>
                </c:pt>
                <c:pt idx="114">
                  <c:v>0.185805</c:v>
                </c:pt>
                <c:pt idx="115">
                  <c:v>0.18875500000000001</c:v>
                </c:pt>
                <c:pt idx="116">
                  <c:v>0.19517399999999999</c:v>
                </c:pt>
                <c:pt idx="117">
                  <c:v>0.19774600000000001</c:v>
                </c:pt>
                <c:pt idx="118">
                  <c:v>0.20166700000000001</c:v>
                </c:pt>
                <c:pt idx="119">
                  <c:v>0.19980800000000001</c:v>
                </c:pt>
                <c:pt idx="120">
                  <c:v>0.201261</c:v>
                </c:pt>
                <c:pt idx="121">
                  <c:v>0.220109</c:v>
                </c:pt>
                <c:pt idx="122">
                  <c:v>0.23585500000000001</c:v>
                </c:pt>
                <c:pt idx="123">
                  <c:v>0.243307</c:v>
                </c:pt>
                <c:pt idx="124">
                  <c:v>0.25863799999999998</c:v>
                </c:pt>
                <c:pt idx="125">
                  <c:v>0.27479599999999998</c:v>
                </c:pt>
                <c:pt idx="126">
                  <c:v>0.28328100000000001</c:v>
                </c:pt>
                <c:pt idx="127">
                  <c:v>0.29135299999999997</c:v>
                </c:pt>
                <c:pt idx="128">
                  <c:v>0.30542000000000002</c:v>
                </c:pt>
                <c:pt idx="129">
                  <c:v>0.305919</c:v>
                </c:pt>
                <c:pt idx="130">
                  <c:v>0.32089299999999998</c:v>
                </c:pt>
                <c:pt idx="131">
                  <c:v>0.30938399999999999</c:v>
                </c:pt>
                <c:pt idx="132">
                  <c:v>0.30836200000000002</c:v>
                </c:pt>
                <c:pt idx="133">
                  <c:v>0.317137</c:v>
                </c:pt>
                <c:pt idx="134">
                  <c:v>0.32776499999999997</c:v>
                </c:pt>
                <c:pt idx="135">
                  <c:v>0.31947700000000001</c:v>
                </c:pt>
                <c:pt idx="136">
                  <c:v>0.33383400000000002</c:v>
                </c:pt>
                <c:pt idx="137">
                  <c:v>0.35494999999999999</c:v>
                </c:pt>
                <c:pt idx="138">
                  <c:v>0.39574900000000002</c:v>
                </c:pt>
                <c:pt idx="139">
                  <c:v>0.41418199999999999</c:v>
                </c:pt>
                <c:pt idx="140">
                  <c:v>0.43305399999999999</c:v>
                </c:pt>
                <c:pt idx="141">
                  <c:v>0.46087400000000001</c:v>
                </c:pt>
                <c:pt idx="142">
                  <c:v>0.48117599999999999</c:v>
                </c:pt>
                <c:pt idx="143">
                  <c:v>0.50629599999999997</c:v>
                </c:pt>
                <c:pt idx="144">
                  <c:v>0.51485000000000003</c:v>
                </c:pt>
                <c:pt idx="145">
                  <c:v>0.52939800000000004</c:v>
                </c:pt>
                <c:pt idx="146">
                  <c:v>0.54858200000000001</c:v>
                </c:pt>
                <c:pt idx="147">
                  <c:v>0.58407299999999995</c:v>
                </c:pt>
                <c:pt idx="148">
                  <c:v>0.61549699999999996</c:v>
                </c:pt>
                <c:pt idx="149">
                  <c:v>0.63329599999999997</c:v>
                </c:pt>
                <c:pt idx="150">
                  <c:v>0.652092</c:v>
                </c:pt>
                <c:pt idx="151">
                  <c:v>0.67979800000000001</c:v>
                </c:pt>
                <c:pt idx="152">
                  <c:v>0.70522399999999996</c:v>
                </c:pt>
                <c:pt idx="153">
                  <c:v>0.72883100000000001</c:v>
                </c:pt>
                <c:pt idx="154">
                  <c:v>0.71589499999999995</c:v>
                </c:pt>
                <c:pt idx="155">
                  <c:v>0.749363</c:v>
                </c:pt>
                <c:pt idx="156">
                  <c:v>0.71948500000000004</c:v>
                </c:pt>
                <c:pt idx="157">
                  <c:v>0.76361199999999996</c:v>
                </c:pt>
                <c:pt idx="158">
                  <c:v>0.77113799999999999</c:v>
                </c:pt>
                <c:pt idx="159">
                  <c:v>0.77864599999999995</c:v>
                </c:pt>
                <c:pt idx="160">
                  <c:v>0.79658300000000004</c:v>
                </c:pt>
                <c:pt idx="161">
                  <c:v>0.80815899999999996</c:v>
                </c:pt>
                <c:pt idx="162">
                  <c:v>0.86123099999999997</c:v>
                </c:pt>
                <c:pt idx="163">
                  <c:v>0.89857100000000001</c:v>
                </c:pt>
                <c:pt idx="164">
                  <c:v>0.91879599999999995</c:v>
                </c:pt>
                <c:pt idx="165">
                  <c:v>0.92913299999999999</c:v>
                </c:pt>
                <c:pt idx="166">
                  <c:v>0.96177199999999996</c:v>
                </c:pt>
                <c:pt idx="167">
                  <c:v>0.913933</c:v>
                </c:pt>
                <c:pt idx="168">
                  <c:v>0.91937100000000005</c:v>
                </c:pt>
                <c:pt idx="169">
                  <c:v>0.93797600000000003</c:v>
                </c:pt>
                <c:pt idx="170">
                  <c:v>0.96114500000000003</c:v>
                </c:pt>
                <c:pt idx="171">
                  <c:v>0.98604199999999997</c:v>
                </c:pt>
                <c:pt idx="172">
                  <c:v>0.97469499999999998</c:v>
                </c:pt>
                <c:pt idx="173">
                  <c:v>1.0076989999999999</c:v>
                </c:pt>
                <c:pt idx="174">
                  <c:v>1.024486</c:v>
                </c:pt>
                <c:pt idx="175">
                  <c:v>1.0491839999999999</c:v>
                </c:pt>
              </c:numCache>
            </c:numRef>
          </c:val>
        </c:ser>
        <c:ser>
          <c:idx val="11"/>
          <c:order val="14"/>
          <c:tx>
            <c:strRef>
              <c:f>data!$M$1</c:f>
              <c:strCache>
                <c:ptCount val="1"/>
                <c:pt idx="0">
                  <c:v>Eagle Ford (TX)</c:v>
                </c:pt>
              </c:strCache>
            </c:strRef>
          </c:tx>
          <c:spPr>
            <a:solidFill>
              <a:schemeClr val="accent1"/>
            </a:solidFill>
            <a:ln w="25400">
              <a:noFill/>
            </a:ln>
          </c:spPr>
          <c:cat>
            <c:numRef>
              <c:f>data!$A$2:$A$177</c:f>
              <c:numCache>
                <c:formatCode>d\-mmm\-yy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formatCode="mmm\-yy">
                  <c:v>41214</c:v>
                </c:pt>
                <c:pt idx="155" formatCode="mmm\-yy">
                  <c:v>41244</c:v>
                </c:pt>
                <c:pt idx="156" formatCode="mmm\-yy">
                  <c:v>41275</c:v>
                </c:pt>
                <c:pt idx="157" formatCode="mmm\-yy">
                  <c:v>41306</c:v>
                </c:pt>
                <c:pt idx="158" formatCode="mmm\-yy">
                  <c:v>41334</c:v>
                </c:pt>
                <c:pt idx="159" formatCode="mmm\-yy">
                  <c:v>41365</c:v>
                </c:pt>
                <c:pt idx="160" formatCode="mmm\-yy">
                  <c:v>41395</c:v>
                </c:pt>
                <c:pt idx="161" formatCode="mmm\-yy">
                  <c:v>41426</c:v>
                </c:pt>
                <c:pt idx="162" formatCode="mmm\-yy">
                  <c:v>41456</c:v>
                </c:pt>
                <c:pt idx="163" formatCode="mmm\-yy">
                  <c:v>41487</c:v>
                </c:pt>
                <c:pt idx="164" formatCode="mmm\-yy">
                  <c:v>41518</c:v>
                </c:pt>
                <c:pt idx="165" formatCode="mmm\-yy">
                  <c:v>41548</c:v>
                </c:pt>
                <c:pt idx="166" formatCode="mmm\-yy">
                  <c:v>41579</c:v>
                </c:pt>
                <c:pt idx="167" formatCode="mmm\-yy">
                  <c:v>41609</c:v>
                </c:pt>
                <c:pt idx="168" formatCode="mmm\-yy">
                  <c:v>41640</c:v>
                </c:pt>
                <c:pt idx="169" formatCode="mmm\-yy">
                  <c:v>41671</c:v>
                </c:pt>
                <c:pt idx="170" formatCode="mmm\-yy">
                  <c:v>41699</c:v>
                </c:pt>
                <c:pt idx="171" formatCode="mmm\-yy">
                  <c:v>41730</c:v>
                </c:pt>
                <c:pt idx="172" formatCode="mmm\-yy">
                  <c:v>41760</c:v>
                </c:pt>
                <c:pt idx="173" formatCode="mmm\-yy">
                  <c:v>41791</c:v>
                </c:pt>
                <c:pt idx="174" formatCode="mmm\-yy">
                  <c:v>41821</c:v>
                </c:pt>
                <c:pt idx="175" formatCode="mmm\-yy">
                  <c:v>41852</c:v>
                </c:pt>
              </c:numCache>
            </c:numRef>
          </c:cat>
          <c:val>
            <c:numRef>
              <c:f>data!$M$2:$M$177</c:f>
              <c:numCache>
                <c:formatCode>General</c:formatCode>
                <c:ptCount val="176"/>
                <c:pt idx="0">
                  <c:v>7.9999999999999996E-6</c:v>
                </c:pt>
                <c:pt idx="1">
                  <c:v>3.0000000000000001E-6</c:v>
                </c:pt>
                <c:pt idx="2">
                  <c:v>6.9999999999999999E-6</c:v>
                </c:pt>
                <c:pt idx="3">
                  <c:v>3.0000000000000001E-6</c:v>
                </c:pt>
                <c:pt idx="4">
                  <c:v>5.0000000000000004E-6</c:v>
                </c:pt>
                <c:pt idx="5">
                  <c:v>5.0000000000000004E-6</c:v>
                </c:pt>
                <c:pt idx="6">
                  <c:v>6.0000000000000002E-6</c:v>
                </c:pt>
                <c:pt idx="7">
                  <c:v>3.9999999999999998E-6</c:v>
                </c:pt>
                <c:pt idx="8">
                  <c:v>3.9999999999999998E-6</c:v>
                </c:pt>
                <c:pt idx="9">
                  <c:v>3.9999999999999998E-6</c:v>
                </c:pt>
                <c:pt idx="10">
                  <c:v>3.9999999999999998E-6</c:v>
                </c:pt>
                <c:pt idx="11">
                  <c:v>5.0000000000000004E-6</c:v>
                </c:pt>
                <c:pt idx="12">
                  <c:v>3.9999999999999998E-6</c:v>
                </c:pt>
                <c:pt idx="13">
                  <c:v>3.9999999999999998E-6</c:v>
                </c:pt>
                <c:pt idx="14">
                  <c:v>5.0000000000000004E-6</c:v>
                </c:pt>
                <c:pt idx="15">
                  <c:v>1.9999999999999999E-6</c:v>
                </c:pt>
                <c:pt idx="16">
                  <c:v>6.9999999999999999E-6</c:v>
                </c:pt>
                <c:pt idx="17">
                  <c:v>5.0000000000000004E-6</c:v>
                </c:pt>
                <c:pt idx="18">
                  <c:v>5.0000000000000004E-6</c:v>
                </c:pt>
                <c:pt idx="19">
                  <c:v>5.0000000000000004E-6</c:v>
                </c:pt>
                <c:pt idx="20">
                  <c:v>3.9999999999999998E-6</c:v>
                </c:pt>
                <c:pt idx="21">
                  <c:v>5.0000000000000004E-6</c:v>
                </c:pt>
                <c:pt idx="22">
                  <c:v>5.0000000000000004E-6</c:v>
                </c:pt>
                <c:pt idx="23">
                  <c:v>3.0000000000000001E-6</c:v>
                </c:pt>
                <c:pt idx="24">
                  <c:v>7.9999999999999996E-6</c:v>
                </c:pt>
                <c:pt idx="25">
                  <c:v>5.0000000000000004E-6</c:v>
                </c:pt>
                <c:pt idx="26">
                  <c:v>5.0000000000000004E-6</c:v>
                </c:pt>
                <c:pt idx="27">
                  <c:v>5.0000000000000004E-6</c:v>
                </c:pt>
                <c:pt idx="28">
                  <c:v>7.9999999999999996E-6</c:v>
                </c:pt>
                <c:pt idx="29">
                  <c:v>3.9999999999999998E-6</c:v>
                </c:pt>
                <c:pt idx="30">
                  <c:v>3.9999999999999998E-6</c:v>
                </c:pt>
                <c:pt idx="31">
                  <c:v>3.0000000000000001E-6</c:v>
                </c:pt>
                <c:pt idx="32">
                  <c:v>5.0000000000000004E-6</c:v>
                </c:pt>
                <c:pt idx="33">
                  <c:v>5.0000000000000004E-6</c:v>
                </c:pt>
                <c:pt idx="34">
                  <c:v>3.0000000000000001E-6</c:v>
                </c:pt>
                <c:pt idx="35">
                  <c:v>1.9999999999999999E-6</c:v>
                </c:pt>
                <c:pt idx="36">
                  <c:v>3.9999999999999998E-6</c:v>
                </c:pt>
                <c:pt idx="37">
                  <c:v>3.0000000000000001E-6</c:v>
                </c:pt>
                <c:pt idx="38">
                  <c:v>5.0000000000000004E-6</c:v>
                </c:pt>
                <c:pt idx="39">
                  <c:v>9.9999999999999995E-7</c:v>
                </c:pt>
                <c:pt idx="40">
                  <c:v>0</c:v>
                </c:pt>
                <c:pt idx="41">
                  <c:v>9.9999999999999995E-7</c:v>
                </c:pt>
                <c:pt idx="42">
                  <c:v>6.0000000000000002E-6</c:v>
                </c:pt>
                <c:pt idx="43">
                  <c:v>3.0000000000000001E-6</c:v>
                </c:pt>
                <c:pt idx="44">
                  <c:v>9.9999999999999995E-7</c:v>
                </c:pt>
                <c:pt idx="45">
                  <c:v>3.0000000000000001E-6</c:v>
                </c:pt>
                <c:pt idx="46">
                  <c:v>1.9999999999999999E-6</c:v>
                </c:pt>
                <c:pt idx="47">
                  <c:v>3.9999999999999998E-6</c:v>
                </c:pt>
                <c:pt idx="48">
                  <c:v>3.9999999999999998E-6</c:v>
                </c:pt>
                <c:pt idx="49">
                  <c:v>7.9999999999999996E-6</c:v>
                </c:pt>
                <c:pt idx="50">
                  <c:v>5.0000000000000004E-6</c:v>
                </c:pt>
                <c:pt idx="51">
                  <c:v>3.0000000000000001E-6</c:v>
                </c:pt>
                <c:pt idx="52">
                  <c:v>1.9999999999999999E-6</c:v>
                </c:pt>
                <c:pt idx="53">
                  <c:v>3.9999999999999998E-6</c:v>
                </c:pt>
                <c:pt idx="54">
                  <c:v>5.0000000000000004E-6</c:v>
                </c:pt>
                <c:pt idx="55">
                  <c:v>6.0000000000000002E-6</c:v>
                </c:pt>
                <c:pt idx="56">
                  <c:v>3.0000000000000001E-6</c:v>
                </c:pt>
                <c:pt idx="57">
                  <c:v>3.0000000000000001E-6</c:v>
                </c:pt>
                <c:pt idx="58">
                  <c:v>3.0000000000000001E-6</c:v>
                </c:pt>
                <c:pt idx="59">
                  <c:v>6.9999999999999999E-6</c:v>
                </c:pt>
                <c:pt idx="60">
                  <c:v>3.9999999999999998E-6</c:v>
                </c:pt>
                <c:pt idx="61">
                  <c:v>5.0000000000000004E-6</c:v>
                </c:pt>
                <c:pt idx="62">
                  <c:v>3.9999999999999998E-6</c:v>
                </c:pt>
                <c:pt idx="63">
                  <c:v>6.0000000000000002E-6</c:v>
                </c:pt>
                <c:pt idx="64">
                  <c:v>3.9999999999999998E-6</c:v>
                </c:pt>
                <c:pt idx="65">
                  <c:v>3.9999999999999998E-6</c:v>
                </c:pt>
                <c:pt idx="66">
                  <c:v>3.0000000000000001E-6</c:v>
                </c:pt>
                <c:pt idx="67">
                  <c:v>6.0000000000000002E-6</c:v>
                </c:pt>
                <c:pt idx="68">
                  <c:v>6.0000000000000002E-6</c:v>
                </c:pt>
                <c:pt idx="69">
                  <c:v>5.0000000000000004E-6</c:v>
                </c:pt>
                <c:pt idx="70">
                  <c:v>3.9999999999999998E-6</c:v>
                </c:pt>
                <c:pt idx="71">
                  <c:v>3.9999999999999998E-6</c:v>
                </c:pt>
                <c:pt idx="72">
                  <c:v>5.0000000000000004E-6</c:v>
                </c:pt>
                <c:pt idx="73">
                  <c:v>3.0000000000000001E-6</c:v>
                </c:pt>
                <c:pt idx="74">
                  <c:v>3.0000000000000001E-6</c:v>
                </c:pt>
                <c:pt idx="75">
                  <c:v>3.9999999999999998E-6</c:v>
                </c:pt>
                <c:pt idx="76">
                  <c:v>3.9999999999999998E-6</c:v>
                </c:pt>
                <c:pt idx="77">
                  <c:v>5.0000000000000004E-6</c:v>
                </c:pt>
                <c:pt idx="78">
                  <c:v>3.9999999999999998E-6</c:v>
                </c:pt>
                <c:pt idx="79">
                  <c:v>5.0000000000000004E-6</c:v>
                </c:pt>
                <c:pt idx="80">
                  <c:v>1.2400000000000001E-4</c:v>
                </c:pt>
                <c:pt idx="81">
                  <c:v>1.2300000000000001E-4</c:v>
                </c:pt>
                <c:pt idx="82">
                  <c:v>4.6E-5</c:v>
                </c:pt>
                <c:pt idx="83">
                  <c:v>1.1900000000000001E-4</c:v>
                </c:pt>
                <c:pt idx="84">
                  <c:v>9.2999999999999997E-5</c:v>
                </c:pt>
                <c:pt idx="85">
                  <c:v>1.05E-4</c:v>
                </c:pt>
                <c:pt idx="86">
                  <c:v>8.2999999999999998E-5</c:v>
                </c:pt>
                <c:pt idx="87">
                  <c:v>8.5000000000000006E-5</c:v>
                </c:pt>
                <c:pt idx="88">
                  <c:v>7.8999999999999996E-5</c:v>
                </c:pt>
                <c:pt idx="89">
                  <c:v>7.7999999999999999E-5</c:v>
                </c:pt>
                <c:pt idx="90">
                  <c:v>7.2000000000000002E-5</c:v>
                </c:pt>
                <c:pt idx="91">
                  <c:v>5.8E-5</c:v>
                </c:pt>
                <c:pt idx="92">
                  <c:v>5.0000000000000004E-6</c:v>
                </c:pt>
                <c:pt idx="93">
                  <c:v>2.1999999999999999E-5</c:v>
                </c:pt>
                <c:pt idx="94">
                  <c:v>6.9999999999999999E-6</c:v>
                </c:pt>
                <c:pt idx="95">
                  <c:v>2.5000000000000001E-5</c:v>
                </c:pt>
                <c:pt idx="96">
                  <c:v>8.8999999999999995E-5</c:v>
                </c:pt>
                <c:pt idx="97">
                  <c:v>1.7000000000000001E-4</c:v>
                </c:pt>
                <c:pt idx="98">
                  <c:v>1.73E-4</c:v>
                </c:pt>
                <c:pt idx="99">
                  <c:v>3.5399999999999999E-4</c:v>
                </c:pt>
                <c:pt idx="100">
                  <c:v>4.9100000000000001E-4</c:v>
                </c:pt>
                <c:pt idx="101">
                  <c:v>7.8899999999999999E-4</c:v>
                </c:pt>
                <c:pt idx="102">
                  <c:v>3.6699999999999998E-4</c:v>
                </c:pt>
                <c:pt idx="103">
                  <c:v>3.0899999999999998E-4</c:v>
                </c:pt>
                <c:pt idx="104">
                  <c:v>7.3399999999999995E-4</c:v>
                </c:pt>
                <c:pt idx="105">
                  <c:v>1.1410000000000001E-3</c:v>
                </c:pt>
                <c:pt idx="106">
                  <c:v>1.016E-3</c:v>
                </c:pt>
                <c:pt idx="107">
                  <c:v>8.4000000000000003E-4</c:v>
                </c:pt>
                <c:pt idx="108">
                  <c:v>8.12E-4</c:v>
                </c:pt>
                <c:pt idx="109">
                  <c:v>1.1199999999999999E-3</c:v>
                </c:pt>
                <c:pt idx="110">
                  <c:v>1.2830000000000001E-3</c:v>
                </c:pt>
                <c:pt idx="111">
                  <c:v>1.6299999999999999E-3</c:v>
                </c:pt>
                <c:pt idx="112">
                  <c:v>1.714E-3</c:v>
                </c:pt>
                <c:pt idx="113">
                  <c:v>1.356E-3</c:v>
                </c:pt>
                <c:pt idx="114">
                  <c:v>1.9009999999999999E-3</c:v>
                </c:pt>
                <c:pt idx="115">
                  <c:v>2.111E-3</c:v>
                </c:pt>
                <c:pt idx="116">
                  <c:v>2.977E-3</c:v>
                </c:pt>
                <c:pt idx="117">
                  <c:v>4.8339999999999998E-3</c:v>
                </c:pt>
                <c:pt idx="118">
                  <c:v>6.5310000000000003E-3</c:v>
                </c:pt>
                <c:pt idx="119">
                  <c:v>7.058E-3</c:v>
                </c:pt>
                <c:pt idx="120">
                  <c:v>7.7229999999999998E-3</c:v>
                </c:pt>
                <c:pt idx="121">
                  <c:v>7.489E-3</c:v>
                </c:pt>
                <c:pt idx="122">
                  <c:v>1.2198000000000001E-2</c:v>
                </c:pt>
                <c:pt idx="123">
                  <c:v>1.5325999999999999E-2</c:v>
                </c:pt>
                <c:pt idx="124">
                  <c:v>1.9229E-2</c:v>
                </c:pt>
                <c:pt idx="125">
                  <c:v>2.5076000000000001E-2</c:v>
                </c:pt>
                <c:pt idx="126">
                  <c:v>2.9673000000000001E-2</c:v>
                </c:pt>
                <c:pt idx="127">
                  <c:v>3.3780999999999999E-2</c:v>
                </c:pt>
                <c:pt idx="128">
                  <c:v>4.2221000000000002E-2</c:v>
                </c:pt>
                <c:pt idx="129">
                  <c:v>4.9414E-2</c:v>
                </c:pt>
                <c:pt idx="130">
                  <c:v>6.6160999999999998E-2</c:v>
                </c:pt>
                <c:pt idx="131">
                  <c:v>8.7161000000000002E-2</c:v>
                </c:pt>
                <c:pt idx="132">
                  <c:v>9.2919000000000002E-2</c:v>
                </c:pt>
                <c:pt idx="133">
                  <c:v>0.104916</c:v>
                </c:pt>
                <c:pt idx="134">
                  <c:v>0.121847</c:v>
                </c:pt>
                <c:pt idx="135">
                  <c:v>0.13562399999999999</c:v>
                </c:pt>
                <c:pt idx="136">
                  <c:v>0.15875300000000001</c:v>
                </c:pt>
                <c:pt idx="137">
                  <c:v>0.178068</c:v>
                </c:pt>
                <c:pt idx="138">
                  <c:v>0.20937600000000001</c:v>
                </c:pt>
                <c:pt idx="139">
                  <c:v>0.241476</c:v>
                </c:pt>
                <c:pt idx="140">
                  <c:v>0.273839</c:v>
                </c:pt>
                <c:pt idx="141">
                  <c:v>0.29833399999999999</c:v>
                </c:pt>
                <c:pt idx="142">
                  <c:v>0.33704000000000001</c:v>
                </c:pt>
                <c:pt idx="143">
                  <c:v>0.36252699999999999</c:v>
                </c:pt>
                <c:pt idx="144">
                  <c:v>0.38892100000000002</c:v>
                </c:pt>
                <c:pt idx="145">
                  <c:v>0.41442699999999999</c:v>
                </c:pt>
                <c:pt idx="146">
                  <c:v>0.44134400000000001</c:v>
                </c:pt>
                <c:pt idx="147">
                  <c:v>0.48820000000000002</c:v>
                </c:pt>
                <c:pt idx="148">
                  <c:v>0.52025900000000003</c:v>
                </c:pt>
                <c:pt idx="149">
                  <c:v>0.54491000000000001</c:v>
                </c:pt>
                <c:pt idx="150">
                  <c:v>0.58240099999999995</c:v>
                </c:pt>
                <c:pt idx="151">
                  <c:v>0.62462499999999999</c:v>
                </c:pt>
                <c:pt idx="152">
                  <c:v>0.63199300000000003</c:v>
                </c:pt>
                <c:pt idx="153">
                  <c:v>0.67362599999999995</c:v>
                </c:pt>
                <c:pt idx="154">
                  <c:v>0.70585299999999995</c:v>
                </c:pt>
                <c:pt idx="155">
                  <c:v>0.738927</c:v>
                </c:pt>
                <c:pt idx="156">
                  <c:v>0.774003</c:v>
                </c:pt>
                <c:pt idx="157">
                  <c:v>0.82161399999999996</c:v>
                </c:pt>
                <c:pt idx="158">
                  <c:v>0.85964300000000005</c:v>
                </c:pt>
                <c:pt idx="159">
                  <c:v>0.87356199999999995</c:v>
                </c:pt>
                <c:pt idx="160">
                  <c:v>0.927014</c:v>
                </c:pt>
                <c:pt idx="161">
                  <c:v>0.97857499999999997</c:v>
                </c:pt>
                <c:pt idx="162">
                  <c:v>1.0070539999999999</c:v>
                </c:pt>
                <c:pt idx="163">
                  <c:v>1.028597</c:v>
                </c:pt>
                <c:pt idx="164">
                  <c:v>1.0466899999999999</c:v>
                </c:pt>
                <c:pt idx="165">
                  <c:v>1.038891</c:v>
                </c:pt>
                <c:pt idx="166">
                  <c:v>1.060452</c:v>
                </c:pt>
                <c:pt idx="167">
                  <c:v>1.1272500000000001</c:v>
                </c:pt>
                <c:pt idx="168">
                  <c:v>1.1520919999999999</c:v>
                </c:pt>
                <c:pt idx="169">
                  <c:v>1.1927669999999999</c:v>
                </c:pt>
                <c:pt idx="170">
                  <c:v>1.223722</c:v>
                </c:pt>
                <c:pt idx="171">
                  <c:v>1.2755099999999999</c:v>
                </c:pt>
                <c:pt idx="172">
                  <c:v>1.305553</c:v>
                </c:pt>
                <c:pt idx="173">
                  <c:v>1.33517</c:v>
                </c:pt>
                <c:pt idx="174">
                  <c:v>1.3639699999999999</c:v>
                </c:pt>
                <c:pt idx="175">
                  <c:v>1.426776</c:v>
                </c:pt>
              </c:numCache>
            </c:numRef>
          </c:val>
        </c:ser>
        <c:dLbls>
          <c:showLegendKey val="0"/>
          <c:showVal val="0"/>
          <c:showCatName val="0"/>
          <c:showSerName val="0"/>
          <c:showPercent val="0"/>
          <c:showBubbleSize val="0"/>
        </c:dLbls>
        <c:axId val="152380416"/>
        <c:axId val="131426560"/>
      </c:areaChart>
      <c:dateAx>
        <c:axId val="152380416"/>
        <c:scaling>
          <c:orientation val="minMax"/>
        </c:scaling>
        <c:delete val="0"/>
        <c:axPos val="b"/>
        <c:numFmt formatCode="yyyy" sourceLinked="0"/>
        <c:majorTickMark val="out"/>
        <c:minorTickMark val="out"/>
        <c:tickLblPos val="nextTo"/>
        <c:spPr>
          <a:ln w="12700">
            <a:solidFill>
              <a:schemeClr val="tx1"/>
            </a:solidFill>
          </a:ln>
        </c:spPr>
        <c:txPr>
          <a:bodyPr/>
          <a:lstStyle/>
          <a:p>
            <a:pPr>
              <a:defRPr sz="1400"/>
            </a:pPr>
            <a:endParaRPr lang="en-US"/>
          </a:p>
        </c:txPr>
        <c:crossAx val="131426560"/>
        <c:crosses val="autoZero"/>
        <c:auto val="0"/>
        <c:lblOffset val="100"/>
        <c:baseTimeUnit val="months"/>
        <c:majorUnit val="24"/>
        <c:majorTimeUnit val="months"/>
        <c:minorUnit val="12"/>
        <c:minorTimeUnit val="months"/>
      </c:dateAx>
      <c:valAx>
        <c:axId val="131426560"/>
        <c:scaling>
          <c:orientation val="minMax"/>
        </c:scaling>
        <c:delete val="0"/>
        <c:axPos val="r"/>
        <c:majorGridlines>
          <c:spPr>
            <a:ln>
              <a:solidFill>
                <a:schemeClr val="bg1">
                  <a:lumMod val="65000"/>
                </a:schemeClr>
              </a:solidFill>
            </a:ln>
          </c:spPr>
        </c:majorGridlines>
        <c:numFmt formatCode="#,##0.0" sourceLinked="0"/>
        <c:majorTickMark val="out"/>
        <c:minorTickMark val="none"/>
        <c:tickLblPos val="nextTo"/>
        <c:spPr>
          <a:ln>
            <a:noFill/>
          </a:ln>
        </c:spPr>
        <c:txPr>
          <a:bodyPr/>
          <a:lstStyle/>
          <a:p>
            <a:pPr>
              <a:defRPr sz="1400"/>
            </a:pPr>
            <a:endParaRPr lang="en-US"/>
          </a:p>
        </c:txPr>
        <c:crossAx val="152380416"/>
        <c:crosses val="max"/>
        <c:crossBetween val="midCat"/>
      </c:valAx>
    </c:plotArea>
    <c:legend>
      <c:legendPos val="l"/>
      <c:layout>
        <c:manualLayout>
          <c:xMode val="edge"/>
          <c:yMode val="edge"/>
          <c:x val="8.1691962417741265E-2"/>
          <c:y val="0.11504199475065617"/>
          <c:w val="0.54064271178059264"/>
          <c:h val="0.68930777195175508"/>
        </c:manualLayout>
      </c:layout>
      <c:overlay val="1"/>
      <c:spPr>
        <a:solidFill>
          <a:schemeClr val="bg1"/>
        </a:solidFill>
      </c:spPr>
      <c:txPr>
        <a:bodyPr/>
        <a:lstStyle/>
        <a:p>
          <a:pPr>
            <a:defRPr sz="1000" b="1" baseline="0"/>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420270016780989E-2"/>
          <c:y val="4.5631714611127014E-2"/>
          <c:w val="0.67859044868899476"/>
          <c:h val="0.81033710030313388"/>
        </c:manualLayout>
      </c:layout>
      <c:barChart>
        <c:barDir val="col"/>
        <c:grouping val="stacked"/>
        <c:varyColors val="0"/>
        <c:ser>
          <c:idx val="0"/>
          <c:order val="0"/>
          <c:tx>
            <c:strRef>
              <c:f>Sheet1!$B$1</c:f>
              <c:strCache>
                <c:ptCount val="1"/>
                <c:pt idx="0">
                  <c:v>Iran</c:v>
                </c:pt>
              </c:strCache>
            </c:strRef>
          </c:tx>
          <c:spPr>
            <a:solidFill>
              <a:schemeClr val="accent3">
                <a:lumMod val="50000"/>
              </a:schemeClr>
            </a:solidFill>
          </c:spPr>
          <c:invertIfNegative val="0"/>
          <c:cat>
            <c:numRef>
              <c:f>Sheet1!$A$2:$A$46</c:f>
              <c:numCache>
                <c:formatCode>m/d/yyyy</c:formatCode>
                <c:ptCount val="4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formatCode="mmm\ yyyy">
                  <c:v>41883</c:v>
                </c:pt>
              </c:numCache>
            </c:numRef>
          </c:cat>
          <c:val>
            <c:numRef>
              <c:f>Sheet1!$B$2:$B$46</c:f>
              <c:numCache>
                <c:formatCode>General</c:formatCode>
                <c:ptCount val="45"/>
                <c:pt idx="0">
                  <c:v>0</c:v>
                </c:pt>
                <c:pt idx="1">
                  <c:v>0</c:v>
                </c:pt>
                <c:pt idx="2">
                  <c:v>0</c:v>
                </c:pt>
                <c:pt idx="3">
                  <c:v>0</c:v>
                </c:pt>
                <c:pt idx="4">
                  <c:v>0</c:v>
                </c:pt>
                <c:pt idx="5">
                  <c:v>0</c:v>
                </c:pt>
                <c:pt idx="6">
                  <c:v>0.05</c:v>
                </c:pt>
                <c:pt idx="7">
                  <c:v>0.05</c:v>
                </c:pt>
                <c:pt idx="8">
                  <c:v>0.05</c:v>
                </c:pt>
                <c:pt idx="9">
                  <c:v>0.1</c:v>
                </c:pt>
                <c:pt idx="10">
                  <c:v>0.1</c:v>
                </c:pt>
                <c:pt idx="11">
                  <c:v>0.15</c:v>
                </c:pt>
                <c:pt idx="12">
                  <c:v>0.15</c:v>
                </c:pt>
                <c:pt idx="13">
                  <c:v>0.2</c:v>
                </c:pt>
                <c:pt idx="14">
                  <c:v>0.25</c:v>
                </c:pt>
                <c:pt idx="15">
                  <c:v>0.4</c:v>
                </c:pt>
                <c:pt idx="16">
                  <c:v>0.47499999999999998</c:v>
                </c:pt>
                <c:pt idx="17">
                  <c:v>0.55000000000000004</c:v>
                </c:pt>
                <c:pt idx="18">
                  <c:v>0.7</c:v>
                </c:pt>
                <c:pt idx="19">
                  <c:v>0.8</c:v>
                </c:pt>
                <c:pt idx="20">
                  <c:v>0.75</c:v>
                </c:pt>
                <c:pt idx="21">
                  <c:v>0.8</c:v>
                </c:pt>
                <c:pt idx="22">
                  <c:v>0.8</c:v>
                </c:pt>
                <c:pt idx="23">
                  <c:v>0.8</c:v>
                </c:pt>
                <c:pt idx="24">
                  <c:v>0.7</c:v>
                </c:pt>
                <c:pt idx="25">
                  <c:v>0.7</c:v>
                </c:pt>
                <c:pt idx="26">
                  <c:v>0.7</c:v>
                </c:pt>
                <c:pt idx="27">
                  <c:v>0.7</c:v>
                </c:pt>
                <c:pt idx="28">
                  <c:v>0.7</c:v>
                </c:pt>
                <c:pt idx="29">
                  <c:v>0.7</c:v>
                </c:pt>
                <c:pt idx="30">
                  <c:v>0.7</c:v>
                </c:pt>
                <c:pt idx="31">
                  <c:v>0.7</c:v>
                </c:pt>
                <c:pt idx="32">
                  <c:v>0.7</c:v>
                </c:pt>
                <c:pt idx="33">
                  <c:v>0.7</c:v>
                </c:pt>
                <c:pt idx="34">
                  <c:v>0.7</c:v>
                </c:pt>
                <c:pt idx="35">
                  <c:v>0.7</c:v>
                </c:pt>
                <c:pt idx="36">
                  <c:v>0.6</c:v>
                </c:pt>
                <c:pt idx="37">
                  <c:v>0.6</c:v>
                </c:pt>
                <c:pt idx="38">
                  <c:v>0.6</c:v>
                </c:pt>
                <c:pt idx="39">
                  <c:v>0.6</c:v>
                </c:pt>
                <c:pt idx="40">
                  <c:v>0.6</c:v>
                </c:pt>
                <c:pt idx="41">
                  <c:v>0.6</c:v>
                </c:pt>
                <c:pt idx="42" formatCode="0.000">
                  <c:v>0.6</c:v>
                </c:pt>
                <c:pt idx="43" formatCode="0.000">
                  <c:v>0.6</c:v>
                </c:pt>
                <c:pt idx="44" formatCode="0.000">
                  <c:v>0.6</c:v>
                </c:pt>
              </c:numCache>
            </c:numRef>
          </c:val>
        </c:ser>
        <c:ser>
          <c:idx val="1"/>
          <c:order val="1"/>
          <c:tx>
            <c:strRef>
              <c:f>Sheet1!$C$1</c:f>
              <c:strCache>
                <c:ptCount val="1"/>
                <c:pt idx="0">
                  <c:v>Libya</c:v>
                </c:pt>
              </c:strCache>
            </c:strRef>
          </c:tx>
          <c:spPr>
            <a:solidFill>
              <a:srgbClr val="339D47"/>
            </a:solidFill>
          </c:spPr>
          <c:invertIfNegative val="0"/>
          <c:cat>
            <c:numRef>
              <c:f>Sheet1!$A$2:$A$46</c:f>
              <c:numCache>
                <c:formatCode>m/d/yyyy</c:formatCode>
                <c:ptCount val="4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formatCode="mmm\ yyyy">
                  <c:v>41883</c:v>
                </c:pt>
              </c:numCache>
            </c:numRef>
          </c:cat>
          <c:val>
            <c:numRef>
              <c:f>Sheet1!$C$2:$C$46</c:f>
              <c:numCache>
                <c:formatCode>General</c:formatCode>
                <c:ptCount val="45"/>
                <c:pt idx="0">
                  <c:v>0</c:v>
                </c:pt>
                <c:pt idx="1">
                  <c:v>0.22500000000000001</c:v>
                </c:pt>
                <c:pt idx="2">
                  <c:v>1.2649999999999999</c:v>
                </c:pt>
                <c:pt idx="3">
                  <c:v>1.365</c:v>
                </c:pt>
                <c:pt idx="4">
                  <c:v>1.365</c:v>
                </c:pt>
                <c:pt idx="5">
                  <c:v>1.4650000000000001</c:v>
                </c:pt>
                <c:pt idx="6">
                  <c:v>1.4650000000000001</c:v>
                </c:pt>
                <c:pt idx="7">
                  <c:v>1.5649999999999999</c:v>
                </c:pt>
                <c:pt idx="8">
                  <c:v>1.4650000000000001</c:v>
                </c:pt>
                <c:pt idx="9">
                  <c:v>1.2150000000000001</c:v>
                </c:pt>
                <c:pt idx="10">
                  <c:v>1.0149999999999999</c:v>
                </c:pt>
                <c:pt idx="11">
                  <c:v>0.76500000000000001</c:v>
                </c:pt>
                <c:pt idx="12">
                  <c:v>0.56499999999999995</c:v>
                </c:pt>
                <c:pt idx="13">
                  <c:v>0.36499999999999999</c:v>
                </c:pt>
                <c:pt idx="14">
                  <c:v>0.215</c:v>
                </c:pt>
                <c:pt idx="15">
                  <c:v>0.16500000000000001</c:v>
                </c:pt>
                <c:pt idx="16">
                  <c:v>0.16500000000000001</c:v>
                </c:pt>
                <c:pt idx="17">
                  <c:v>0.16500000000000001</c:v>
                </c:pt>
                <c:pt idx="18">
                  <c:v>0.16500000000000001</c:v>
                </c:pt>
                <c:pt idx="19">
                  <c:v>0.115</c:v>
                </c:pt>
                <c:pt idx="20">
                  <c:v>6.5000000000000002E-2</c:v>
                </c:pt>
                <c:pt idx="21">
                  <c:v>6.5000000000000002E-2</c:v>
                </c:pt>
                <c:pt idx="22">
                  <c:v>0.115</c:v>
                </c:pt>
                <c:pt idx="23">
                  <c:v>0.215</c:v>
                </c:pt>
                <c:pt idx="24">
                  <c:v>0.215</c:v>
                </c:pt>
                <c:pt idx="25">
                  <c:v>0.16500000000000001</c:v>
                </c:pt>
                <c:pt idx="26">
                  <c:v>0.215</c:v>
                </c:pt>
                <c:pt idx="27">
                  <c:v>0.115</c:v>
                </c:pt>
                <c:pt idx="28">
                  <c:v>0.14499999999999999</c:v>
                </c:pt>
                <c:pt idx="29">
                  <c:v>0.435</c:v>
                </c:pt>
                <c:pt idx="30">
                  <c:v>0.57999999999999996</c:v>
                </c:pt>
                <c:pt idx="31">
                  <c:v>0.98</c:v>
                </c:pt>
                <c:pt idx="32">
                  <c:v>1.22</c:v>
                </c:pt>
                <c:pt idx="33">
                  <c:v>1.03</c:v>
                </c:pt>
                <c:pt idx="34">
                  <c:v>1.36</c:v>
                </c:pt>
                <c:pt idx="35">
                  <c:v>1.35</c:v>
                </c:pt>
                <c:pt idx="36">
                  <c:v>1.07</c:v>
                </c:pt>
                <c:pt idx="37">
                  <c:v>1.2</c:v>
                </c:pt>
                <c:pt idx="38">
                  <c:v>1.33</c:v>
                </c:pt>
                <c:pt idx="39">
                  <c:v>1.37</c:v>
                </c:pt>
                <c:pt idx="40">
                  <c:v>1.355</c:v>
                </c:pt>
                <c:pt idx="41">
                  <c:v>1.345</c:v>
                </c:pt>
                <c:pt idx="42" formatCode="0.000">
                  <c:v>1.145</c:v>
                </c:pt>
                <c:pt idx="43" formatCode="0.000">
                  <c:v>1.07</c:v>
                </c:pt>
                <c:pt idx="44" formatCode="0.000">
                  <c:v>0.79500000000000004</c:v>
                </c:pt>
              </c:numCache>
            </c:numRef>
          </c:val>
        </c:ser>
        <c:ser>
          <c:idx val="2"/>
          <c:order val="2"/>
          <c:tx>
            <c:strRef>
              <c:f>Sheet1!$D$1</c:f>
              <c:strCache>
                <c:ptCount val="1"/>
                <c:pt idx="0">
                  <c:v>Nigeria</c:v>
                </c:pt>
              </c:strCache>
            </c:strRef>
          </c:tx>
          <c:spPr>
            <a:solidFill>
              <a:srgbClr val="7FC44C"/>
            </a:solidFill>
          </c:spPr>
          <c:invertIfNegative val="0"/>
          <c:cat>
            <c:numRef>
              <c:f>Sheet1!$A$2:$A$46</c:f>
              <c:numCache>
                <c:formatCode>m/d/yyyy</c:formatCode>
                <c:ptCount val="4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formatCode="mmm\ yyyy">
                  <c:v>41883</c:v>
                </c:pt>
              </c:numCache>
            </c:numRef>
          </c:cat>
          <c:val>
            <c:numRef>
              <c:f>Sheet1!$D$2:$D$46</c:f>
              <c:numCache>
                <c:formatCode>General</c:formatCode>
                <c:ptCount val="45"/>
                <c:pt idx="0">
                  <c:v>2.5000000000000001E-2</c:v>
                </c:pt>
                <c:pt idx="1">
                  <c:v>3.5000000000000003E-2</c:v>
                </c:pt>
                <c:pt idx="2">
                  <c:v>0.155</c:v>
                </c:pt>
                <c:pt idx="3">
                  <c:v>0.105</c:v>
                </c:pt>
                <c:pt idx="4">
                  <c:v>3.5000000000000003E-2</c:v>
                </c:pt>
                <c:pt idx="5">
                  <c:v>3.5000000000000003E-2</c:v>
                </c:pt>
                <c:pt idx="6">
                  <c:v>3.5000000000000003E-2</c:v>
                </c:pt>
                <c:pt idx="7">
                  <c:v>5.0000000000000001E-3</c:v>
                </c:pt>
                <c:pt idx="8">
                  <c:v>5.0000000000000001E-3</c:v>
                </c:pt>
                <c:pt idx="9">
                  <c:v>0.20499999999999999</c:v>
                </c:pt>
                <c:pt idx="10">
                  <c:v>0.105</c:v>
                </c:pt>
                <c:pt idx="11">
                  <c:v>0.20499999999999999</c:v>
                </c:pt>
                <c:pt idx="12">
                  <c:v>0.105</c:v>
                </c:pt>
                <c:pt idx="13">
                  <c:v>5.2749999999999998E-2</c:v>
                </c:pt>
                <c:pt idx="14">
                  <c:v>0.12255000000000001</c:v>
                </c:pt>
                <c:pt idx="15">
                  <c:v>4.2349999999999999E-2</c:v>
                </c:pt>
                <c:pt idx="16">
                  <c:v>0.11215</c:v>
                </c:pt>
                <c:pt idx="17">
                  <c:v>0.13195000000000001</c:v>
                </c:pt>
                <c:pt idx="18">
                  <c:v>0.15670000000000001</c:v>
                </c:pt>
                <c:pt idx="19">
                  <c:v>0.1067</c:v>
                </c:pt>
                <c:pt idx="20">
                  <c:v>0.25669999999999998</c:v>
                </c:pt>
                <c:pt idx="21">
                  <c:v>0.35670000000000007</c:v>
                </c:pt>
                <c:pt idx="22">
                  <c:v>0.40670000000000001</c:v>
                </c:pt>
                <c:pt idx="23">
                  <c:v>0.20669999999999999</c:v>
                </c:pt>
                <c:pt idx="24">
                  <c:v>0.30669999999999997</c:v>
                </c:pt>
                <c:pt idx="25">
                  <c:v>0.40670000000000001</c:v>
                </c:pt>
                <c:pt idx="26">
                  <c:v>0.30669999999999997</c:v>
                </c:pt>
                <c:pt idx="27">
                  <c:v>0.32669999999999999</c:v>
                </c:pt>
                <c:pt idx="28">
                  <c:v>0.30669999999999997</c:v>
                </c:pt>
                <c:pt idx="29">
                  <c:v>0.45669999999999999</c:v>
                </c:pt>
                <c:pt idx="30">
                  <c:v>0.32669999999999999</c:v>
                </c:pt>
                <c:pt idx="31">
                  <c:v>0.35670000000000007</c:v>
                </c:pt>
                <c:pt idx="32">
                  <c:v>0.30669999999999997</c:v>
                </c:pt>
                <c:pt idx="33">
                  <c:v>0.36165000000000003</c:v>
                </c:pt>
                <c:pt idx="34">
                  <c:v>0.34660000000000002</c:v>
                </c:pt>
                <c:pt idx="35">
                  <c:v>0.33292500000000003</c:v>
                </c:pt>
                <c:pt idx="36">
                  <c:v>0.33119999999999999</c:v>
                </c:pt>
                <c:pt idx="37">
                  <c:v>0.30120000000000002</c:v>
                </c:pt>
                <c:pt idx="38">
                  <c:v>0.32119999999999999</c:v>
                </c:pt>
                <c:pt idx="39">
                  <c:v>0.33119999999999999</c:v>
                </c:pt>
                <c:pt idx="40">
                  <c:v>0.28620000000000001</c:v>
                </c:pt>
                <c:pt idx="41">
                  <c:v>0.2712</c:v>
                </c:pt>
                <c:pt idx="42" formatCode="0.000">
                  <c:v>0.20119999999999999</c:v>
                </c:pt>
                <c:pt idx="43" formatCode="0.000">
                  <c:v>0.1512</c:v>
                </c:pt>
                <c:pt idx="44" formatCode="0.000">
                  <c:v>0.20119999999999999</c:v>
                </c:pt>
              </c:numCache>
            </c:numRef>
          </c:val>
        </c:ser>
        <c:ser>
          <c:idx val="3"/>
          <c:order val="3"/>
          <c:tx>
            <c:strRef>
              <c:f>Sheet1!$E$1</c:f>
              <c:strCache>
                <c:ptCount val="1"/>
                <c:pt idx="0">
                  <c:v>Iraq</c:v>
                </c:pt>
              </c:strCache>
            </c:strRef>
          </c:tx>
          <c:spPr>
            <a:solidFill>
              <a:srgbClr val="C9E6B4"/>
            </a:solidFill>
          </c:spPr>
          <c:invertIfNegative val="0"/>
          <c:cat>
            <c:numRef>
              <c:f>Sheet1!$A$2:$A$46</c:f>
              <c:numCache>
                <c:formatCode>m/d/yyyy</c:formatCode>
                <c:ptCount val="4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formatCode="mmm\ yyyy">
                  <c:v>41883</c:v>
                </c:pt>
              </c:numCache>
            </c:numRef>
          </c:cat>
          <c:val>
            <c:numRef>
              <c:f>Sheet1!$E$2:$E$46</c:f>
              <c:numCache>
                <c:formatCode>General</c:formatCode>
                <c:ptCount val="45"/>
                <c:pt idx="0">
                  <c:v>0</c:v>
                </c:pt>
                <c:pt idx="1">
                  <c:v>3.984571399999999E-2</c:v>
                </c:pt>
                <c:pt idx="2">
                  <c:v>6.2299419000000002E-2</c:v>
                </c:pt>
                <c:pt idx="3">
                  <c:v>0</c:v>
                </c:pt>
                <c:pt idx="4">
                  <c:v>0</c:v>
                </c:pt>
                <c:pt idx="5">
                  <c:v>0</c:v>
                </c:pt>
                <c:pt idx="6">
                  <c:v>0.127364484</c:v>
                </c:pt>
                <c:pt idx="7">
                  <c:v>7.3027096999999999E-3</c:v>
                </c:pt>
                <c:pt idx="8">
                  <c:v>7.3487466700000004E-2</c:v>
                </c:pt>
                <c:pt idx="9">
                  <c:v>5.5746903E-2</c:v>
                </c:pt>
                <c:pt idx="10">
                  <c:v>6.1040000000000001E-3</c:v>
                </c:pt>
                <c:pt idx="11">
                  <c:v>0</c:v>
                </c:pt>
                <c:pt idx="12">
                  <c:v>4.3983225799999998E-2</c:v>
                </c:pt>
                <c:pt idx="13">
                  <c:v>8.4899724199999999E-2</c:v>
                </c:pt>
                <c:pt idx="14">
                  <c:v>0.1919608387</c:v>
                </c:pt>
                <c:pt idx="15">
                  <c:v>5.0695999999999998E-2</c:v>
                </c:pt>
                <c:pt idx="16">
                  <c:v>0.18150554799999999</c:v>
                </c:pt>
                <c:pt idx="17">
                  <c:v>0.15819480029999999</c:v>
                </c:pt>
                <c:pt idx="18">
                  <c:v>0.1051174194</c:v>
                </c:pt>
                <c:pt idx="19">
                  <c:v>0.11111096769999999</c:v>
                </c:pt>
                <c:pt idx="20">
                  <c:v>2.71613333E-2</c:v>
                </c:pt>
                <c:pt idx="21">
                  <c:v>2.4803871000000002E-2</c:v>
                </c:pt>
                <c:pt idx="22">
                  <c:v>8.2974066999999999E-2</c:v>
                </c:pt>
                <c:pt idx="23">
                  <c:v>0.2632729681</c:v>
                </c:pt>
                <c:pt idx="24">
                  <c:v>0.187</c:v>
                </c:pt>
                <c:pt idx="25">
                  <c:v>0.14699999999999999</c:v>
                </c:pt>
                <c:pt idx="26">
                  <c:v>0.14853558065</c:v>
                </c:pt>
                <c:pt idx="27">
                  <c:v>0.151</c:v>
                </c:pt>
                <c:pt idx="28">
                  <c:v>0.17100000000000001</c:v>
                </c:pt>
                <c:pt idx="29">
                  <c:v>0.23378446667</c:v>
                </c:pt>
                <c:pt idx="30">
                  <c:v>0.247</c:v>
                </c:pt>
                <c:pt idx="31">
                  <c:v>0.251</c:v>
                </c:pt>
                <c:pt idx="32">
                  <c:v>0.25900000000000001</c:v>
                </c:pt>
                <c:pt idx="33">
                  <c:v>0.33600000000000002</c:v>
                </c:pt>
                <c:pt idx="34">
                  <c:v>0.19</c:v>
                </c:pt>
                <c:pt idx="35">
                  <c:v>0.25</c:v>
                </c:pt>
                <c:pt idx="36">
                  <c:v>0.22</c:v>
                </c:pt>
                <c:pt idx="37">
                  <c:v>0.21</c:v>
                </c:pt>
                <c:pt idx="38">
                  <c:v>0.38</c:v>
                </c:pt>
                <c:pt idx="39">
                  <c:v>0.4</c:v>
                </c:pt>
                <c:pt idx="40">
                  <c:v>0.37</c:v>
                </c:pt>
                <c:pt idx="41">
                  <c:v>0.5</c:v>
                </c:pt>
                <c:pt idx="42" formatCode="0.000">
                  <c:v>0.6</c:v>
                </c:pt>
                <c:pt idx="43" formatCode="0.000">
                  <c:v>0.6</c:v>
                </c:pt>
                <c:pt idx="44" formatCode="0.000">
                  <c:v>0.6</c:v>
                </c:pt>
              </c:numCache>
            </c:numRef>
          </c:val>
        </c:ser>
        <c:ser>
          <c:idx val="4"/>
          <c:order val="4"/>
          <c:tx>
            <c:strRef>
              <c:f>Sheet1!$F$1</c:f>
              <c:strCache>
                <c:ptCount val="1"/>
                <c:pt idx="0">
                  <c:v>Sudan / S. Sudan</c:v>
                </c:pt>
              </c:strCache>
            </c:strRef>
          </c:tx>
          <c:spPr>
            <a:solidFill>
              <a:schemeClr val="accent1"/>
            </a:solidFill>
          </c:spPr>
          <c:invertIfNegative val="0"/>
          <c:cat>
            <c:numRef>
              <c:f>Sheet1!$A$2:$A$46</c:f>
              <c:numCache>
                <c:formatCode>m/d/yyyy</c:formatCode>
                <c:ptCount val="4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formatCode="mmm\ yyyy">
                  <c:v>41883</c:v>
                </c:pt>
              </c:numCache>
            </c:numRef>
          </c:cat>
          <c:val>
            <c:numRef>
              <c:f>Sheet1!$F$2:$F$46</c:f>
              <c:numCache>
                <c:formatCode>General</c:formatCode>
                <c:ptCount val="45"/>
                <c:pt idx="0">
                  <c:v>0</c:v>
                </c:pt>
                <c:pt idx="1">
                  <c:v>0</c:v>
                </c:pt>
                <c:pt idx="2">
                  <c:v>0.01</c:v>
                </c:pt>
                <c:pt idx="3">
                  <c:v>0.03</c:v>
                </c:pt>
                <c:pt idx="4">
                  <c:v>0.02</c:v>
                </c:pt>
                <c:pt idx="5">
                  <c:v>0.01</c:v>
                </c:pt>
                <c:pt idx="6">
                  <c:v>0.01</c:v>
                </c:pt>
                <c:pt idx="7">
                  <c:v>0.01</c:v>
                </c:pt>
                <c:pt idx="8">
                  <c:v>0.02</c:v>
                </c:pt>
                <c:pt idx="9">
                  <c:v>0.03</c:v>
                </c:pt>
                <c:pt idx="10">
                  <c:v>0.03</c:v>
                </c:pt>
                <c:pt idx="11">
                  <c:v>0.03</c:v>
                </c:pt>
                <c:pt idx="12">
                  <c:v>0.09</c:v>
                </c:pt>
                <c:pt idx="13">
                  <c:v>0.33</c:v>
                </c:pt>
                <c:pt idx="14">
                  <c:v>0.33</c:v>
                </c:pt>
                <c:pt idx="15">
                  <c:v>0.37133333333000001</c:v>
                </c:pt>
                <c:pt idx="16">
                  <c:v>0.34799999999999998</c:v>
                </c:pt>
                <c:pt idx="17">
                  <c:v>0.34300000000000003</c:v>
                </c:pt>
                <c:pt idx="18">
                  <c:v>0.33</c:v>
                </c:pt>
                <c:pt idx="19">
                  <c:v>0.33</c:v>
                </c:pt>
                <c:pt idx="20">
                  <c:v>0.33</c:v>
                </c:pt>
                <c:pt idx="21">
                  <c:v>0.33</c:v>
                </c:pt>
                <c:pt idx="22">
                  <c:v>0.33</c:v>
                </c:pt>
                <c:pt idx="23">
                  <c:v>0.33</c:v>
                </c:pt>
                <c:pt idx="24">
                  <c:v>0.33</c:v>
                </c:pt>
                <c:pt idx="25">
                  <c:v>0.33</c:v>
                </c:pt>
                <c:pt idx="26">
                  <c:v>0.33</c:v>
                </c:pt>
                <c:pt idx="27">
                  <c:v>0.31666666666999999</c:v>
                </c:pt>
                <c:pt idx="28">
                  <c:v>0.15411290322999999</c:v>
                </c:pt>
                <c:pt idx="29">
                  <c:v>6.6000000000000003E-2</c:v>
                </c:pt>
                <c:pt idx="30">
                  <c:v>0.10129032257999999</c:v>
                </c:pt>
                <c:pt idx="31">
                  <c:v>0.13</c:v>
                </c:pt>
                <c:pt idx="32">
                  <c:v>9.0333333333000004E-2</c:v>
                </c:pt>
                <c:pt idx="33">
                  <c:v>6.5000000000000002E-2</c:v>
                </c:pt>
                <c:pt idx="34">
                  <c:v>4.4999999999999998E-2</c:v>
                </c:pt>
                <c:pt idx="35">
                  <c:v>7.1999999999999995E-2</c:v>
                </c:pt>
                <c:pt idx="36">
                  <c:v>0.12</c:v>
                </c:pt>
                <c:pt idx="37">
                  <c:v>0.12</c:v>
                </c:pt>
                <c:pt idx="38">
                  <c:v>0.12</c:v>
                </c:pt>
                <c:pt idx="39">
                  <c:v>0.12</c:v>
                </c:pt>
                <c:pt idx="40">
                  <c:v>0.12</c:v>
                </c:pt>
                <c:pt idx="41" formatCode="0.000">
                  <c:v>0.12</c:v>
                </c:pt>
                <c:pt idx="42" formatCode="0.000">
                  <c:v>0.12</c:v>
                </c:pt>
                <c:pt idx="43" formatCode="0.000">
                  <c:v>0.12</c:v>
                </c:pt>
                <c:pt idx="44" formatCode="0.000">
                  <c:v>0.12</c:v>
                </c:pt>
              </c:numCache>
            </c:numRef>
          </c:val>
        </c:ser>
        <c:ser>
          <c:idx val="5"/>
          <c:order val="5"/>
          <c:tx>
            <c:strRef>
              <c:f>Sheet1!$G$1</c:f>
              <c:strCache>
                <c:ptCount val="1"/>
                <c:pt idx="0">
                  <c:v>Syria</c:v>
                </c:pt>
              </c:strCache>
            </c:strRef>
          </c:tx>
          <c:spPr>
            <a:solidFill>
              <a:schemeClr val="accent1">
                <a:lumMod val="60000"/>
                <a:lumOff val="40000"/>
              </a:schemeClr>
            </a:solidFill>
          </c:spPr>
          <c:invertIfNegative val="0"/>
          <c:cat>
            <c:numRef>
              <c:f>Sheet1!$A$2:$A$46</c:f>
              <c:numCache>
                <c:formatCode>m/d/yyyy</c:formatCode>
                <c:ptCount val="4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formatCode="mmm\ yyyy">
                  <c:v>41883</c:v>
                </c:pt>
              </c:numCache>
            </c:numRef>
          </c:cat>
          <c:val>
            <c:numRef>
              <c:f>Sheet1!$G$2:$G$46</c:f>
              <c:numCache>
                <c:formatCode>General</c:formatCode>
                <c:ptCount val="45"/>
                <c:pt idx="0">
                  <c:v>0</c:v>
                </c:pt>
                <c:pt idx="1">
                  <c:v>0</c:v>
                </c:pt>
                <c:pt idx="2">
                  <c:v>0</c:v>
                </c:pt>
                <c:pt idx="3">
                  <c:v>0</c:v>
                </c:pt>
                <c:pt idx="4">
                  <c:v>0</c:v>
                </c:pt>
                <c:pt idx="5">
                  <c:v>0</c:v>
                </c:pt>
                <c:pt idx="6">
                  <c:v>0</c:v>
                </c:pt>
                <c:pt idx="7">
                  <c:v>5.0000000000000001E-3</c:v>
                </c:pt>
                <c:pt idx="8">
                  <c:v>0.13500000000000001</c:v>
                </c:pt>
                <c:pt idx="9">
                  <c:v>0.155</c:v>
                </c:pt>
                <c:pt idx="10">
                  <c:v>0.155</c:v>
                </c:pt>
                <c:pt idx="11">
                  <c:v>0.185</c:v>
                </c:pt>
                <c:pt idx="12">
                  <c:v>0.14000000000000001</c:v>
                </c:pt>
                <c:pt idx="13">
                  <c:v>0.17499999999999999</c:v>
                </c:pt>
                <c:pt idx="14">
                  <c:v>0.16</c:v>
                </c:pt>
                <c:pt idx="15">
                  <c:v>0.16</c:v>
                </c:pt>
                <c:pt idx="16">
                  <c:v>0.16</c:v>
                </c:pt>
                <c:pt idx="17">
                  <c:v>0.16</c:v>
                </c:pt>
                <c:pt idx="18">
                  <c:v>0.2</c:v>
                </c:pt>
                <c:pt idx="19">
                  <c:v>0.2</c:v>
                </c:pt>
                <c:pt idx="20">
                  <c:v>0.19500000000000001</c:v>
                </c:pt>
                <c:pt idx="21">
                  <c:v>0.2</c:v>
                </c:pt>
                <c:pt idx="22">
                  <c:v>0.2</c:v>
                </c:pt>
                <c:pt idx="23">
                  <c:v>0.19500000000000001</c:v>
                </c:pt>
                <c:pt idx="24">
                  <c:v>0.24</c:v>
                </c:pt>
                <c:pt idx="25">
                  <c:v>0.25</c:v>
                </c:pt>
                <c:pt idx="26">
                  <c:v>0.26</c:v>
                </c:pt>
                <c:pt idx="27">
                  <c:v>0.26</c:v>
                </c:pt>
                <c:pt idx="28">
                  <c:v>0.26</c:v>
                </c:pt>
                <c:pt idx="29">
                  <c:v>0.26</c:v>
                </c:pt>
                <c:pt idx="30">
                  <c:v>0.26500000000000001</c:v>
                </c:pt>
                <c:pt idx="31">
                  <c:v>0.27</c:v>
                </c:pt>
                <c:pt idx="32">
                  <c:v>0.28000000000000003</c:v>
                </c:pt>
                <c:pt idx="33">
                  <c:v>0.28499999999999998</c:v>
                </c:pt>
                <c:pt idx="34">
                  <c:v>0.28999999999999998</c:v>
                </c:pt>
                <c:pt idx="35">
                  <c:v>0.29599999999999999</c:v>
                </c:pt>
                <c:pt idx="36">
                  <c:v>0.29480099999999998</c:v>
                </c:pt>
                <c:pt idx="37">
                  <c:v>0.29480099999999998</c:v>
                </c:pt>
                <c:pt idx="38">
                  <c:v>0.28999999999999998</c:v>
                </c:pt>
                <c:pt idx="39">
                  <c:v>0.28999999999999998</c:v>
                </c:pt>
                <c:pt idx="40">
                  <c:v>0.28999999999999998</c:v>
                </c:pt>
                <c:pt idx="41" formatCode="0.000">
                  <c:v>0.28999999999999998</c:v>
                </c:pt>
                <c:pt idx="42" formatCode="0.000">
                  <c:v>0.28999999999999998</c:v>
                </c:pt>
                <c:pt idx="43" formatCode="0.000">
                  <c:v>0.28999999999999998</c:v>
                </c:pt>
                <c:pt idx="44" formatCode="0.000">
                  <c:v>0.28999999999999998</c:v>
                </c:pt>
              </c:numCache>
            </c:numRef>
          </c:val>
        </c:ser>
        <c:ser>
          <c:idx val="6"/>
          <c:order val="6"/>
          <c:tx>
            <c:strRef>
              <c:f>Sheet1!$H$1</c:f>
              <c:strCache>
                <c:ptCount val="1"/>
                <c:pt idx="0">
                  <c:v>Other Non-OPEC</c:v>
                </c:pt>
              </c:strCache>
            </c:strRef>
          </c:tx>
          <c:spPr>
            <a:solidFill>
              <a:schemeClr val="accent1">
                <a:lumMod val="50000"/>
              </a:schemeClr>
            </a:solidFill>
          </c:spPr>
          <c:invertIfNegative val="0"/>
          <c:cat>
            <c:numRef>
              <c:f>Sheet1!$A$2:$A$46</c:f>
              <c:numCache>
                <c:formatCode>m/d/yyyy</c:formatCode>
                <c:ptCount val="4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formatCode="mmm\ yyyy">
                  <c:v>41883</c:v>
                </c:pt>
              </c:numCache>
            </c:numRef>
          </c:cat>
          <c:val>
            <c:numRef>
              <c:f>Sheet1!$H$2:$H$46</c:f>
              <c:numCache>
                <c:formatCode>0.000</c:formatCode>
                <c:ptCount val="45"/>
                <c:pt idx="0">
                  <c:v>0.40843700000000005</c:v>
                </c:pt>
                <c:pt idx="1">
                  <c:v>0.350437</c:v>
                </c:pt>
                <c:pt idx="2">
                  <c:v>0.33343700000000004</c:v>
                </c:pt>
                <c:pt idx="3">
                  <c:v>0.48</c:v>
                </c:pt>
                <c:pt idx="4">
                  <c:v>0.41700000000000004</c:v>
                </c:pt>
                <c:pt idx="5">
                  <c:v>0.34499999999999997</c:v>
                </c:pt>
                <c:pt idx="6">
                  <c:v>0.33099999999999996</c:v>
                </c:pt>
                <c:pt idx="7">
                  <c:v>0.35250000000000004</c:v>
                </c:pt>
                <c:pt idx="8">
                  <c:v>0.54200000000000004</c:v>
                </c:pt>
                <c:pt idx="9">
                  <c:v>0.36699999999999999</c:v>
                </c:pt>
                <c:pt idx="10">
                  <c:v>0.47699999999999998</c:v>
                </c:pt>
                <c:pt idx="11">
                  <c:v>0.43199999999999988</c:v>
                </c:pt>
                <c:pt idx="12">
                  <c:v>0.45200000000000018</c:v>
                </c:pt>
                <c:pt idx="13">
                  <c:v>0.50999999999999979</c:v>
                </c:pt>
                <c:pt idx="14">
                  <c:v>0.77599999999999969</c:v>
                </c:pt>
                <c:pt idx="15">
                  <c:v>0.46599999999999986</c:v>
                </c:pt>
                <c:pt idx="16">
                  <c:v>0.39800000000000013</c:v>
                </c:pt>
                <c:pt idx="17">
                  <c:v>0.4880000000000001</c:v>
                </c:pt>
                <c:pt idx="18">
                  <c:v>0.38400000000000006</c:v>
                </c:pt>
                <c:pt idx="19">
                  <c:v>0.47300000000000003</c:v>
                </c:pt>
                <c:pt idx="20">
                  <c:v>0.44</c:v>
                </c:pt>
                <c:pt idx="21">
                  <c:v>0.2230000000000002</c:v>
                </c:pt>
                <c:pt idx="22">
                  <c:v>0.26400000000000012</c:v>
                </c:pt>
                <c:pt idx="23">
                  <c:v>0.25499999999999989</c:v>
                </c:pt>
                <c:pt idx="24">
                  <c:v>0.31300000000000017</c:v>
                </c:pt>
                <c:pt idx="25">
                  <c:v>0.35000000000000031</c:v>
                </c:pt>
                <c:pt idx="26">
                  <c:v>0.32600000000000029</c:v>
                </c:pt>
                <c:pt idx="27">
                  <c:v>0.33200000000000018</c:v>
                </c:pt>
                <c:pt idx="28">
                  <c:v>0.40800000000000014</c:v>
                </c:pt>
                <c:pt idx="29">
                  <c:v>0.63300000000000023</c:v>
                </c:pt>
                <c:pt idx="30">
                  <c:v>0.62200000000000011</c:v>
                </c:pt>
                <c:pt idx="31">
                  <c:v>0.57400000000000007</c:v>
                </c:pt>
                <c:pt idx="32">
                  <c:v>0.29300000000000004</c:v>
                </c:pt>
                <c:pt idx="33">
                  <c:v>0.38800000000000007</c:v>
                </c:pt>
                <c:pt idx="34">
                  <c:v>0.21800000000000003</c:v>
                </c:pt>
                <c:pt idx="35">
                  <c:v>0.26400000000000007</c:v>
                </c:pt>
                <c:pt idx="36">
                  <c:v>0.29700000000000015</c:v>
                </c:pt>
                <c:pt idx="37">
                  <c:v>0.24700000000000011</c:v>
                </c:pt>
                <c:pt idx="38">
                  <c:v>0.18500000000000011</c:v>
                </c:pt>
                <c:pt idx="39">
                  <c:v>0.25000000000000006</c:v>
                </c:pt>
                <c:pt idx="40">
                  <c:v>0.30599999999999999</c:v>
                </c:pt>
                <c:pt idx="41">
                  <c:v>0.21000000000000013</c:v>
                </c:pt>
                <c:pt idx="42">
                  <c:v>0.26300000000000007</c:v>
                </c:pt>
                <c:pt idx="43">
                  <c:v>0.1720000000000001</c:v>
                </c:pt>
                <c:pt idx="44">
                  <c:v>0.14000000000000007</c:v>
                </c:pt>
              </c:numCache>
            </c:numRef>
          </c:val>
        </c:ser>
        <c:dLbls>
          <c:showLegendKey val="0"/>
          <c:showVal val="0"/>
          <c:showCatName val="0"/>
          <c:showSerName val="0"/>
          <c:showPercent val="0"/>
          <c:showBubbleSize val="0"/>
        </c:dLbls>
        <c:gapWidth val="100"/>
        <c:overlap val="100"/>
        <c:axId val="173049344"/>
        <c:axId val="196315968"/>
      </c:barChart>
      <c:lineChart>
        <c:grouping val="standard"/>
        <c:varyColors val="0"/>
        <c:ser>
          <c:idx val="7"/>
          <c:order val="7"/>
          <c:tx>
            <c:strRef>
              <c:f>Sheet1!$I$1</c:f>
              <c:strCache>
                <c:ptCount val="1"/>
                <c:pt idx="0">
                  <c:v>Monthly Production Dleta versus Jan 2011 Production Level (mil b/d)</c:v>
                </c:pt>
              </c:strCache>
            </c:strRef>
          </c:tx>
          <c:spPr>
            <a:ln w="50800">
              <a:solidFill>
                <a:schemeClr val="accent5"/>
              </a:solidFill>
            </a:ln>
          </c:spPr>
          <c:marker>
            <c:symbol val="none"/>
          </c:marker>
          <c:cat>
            <c:numRef>
              <c:f>Sheet1!$A$2:$A$46</c:f>
              <c:numCache>
                <c:formatCode>m/d/yyyy</c:formatCode>
                <c:ptCount val="4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formatCode="mmm\ yyyy">
                  <c:v>41883</c:v>
                </c:pt>
              </c:numCache>
            </c:numRef>
          </c:cat>
          <c:val>
            <c:numRef>
              <c:f>Sheet1!$I$2:$I$46</c:f>
              <c:numCache>
                <c:formatCode>General</c:formatCode>
                <c:ptCount val="45"/>
                <c:pt idx="0">
                  <c:v>0</c:v>
                </c:pt>
                <c:pt idx="1">
                  <c:v>-0.11000000000000032</c:v>
                </c:pt>
                <c:pt idx="2">
                  <c:v>9.9999999999999645E-2</c:v>
                </c:pt>
                <c:pt idx="3">
                  <c:v>4.9999999999999822E-2</c:v>
                </c:pt>
                <c:pt idx="4">
                  <c:v>0.12000000000000011</c:v>
                </c:pt>
                <c:pt idx="5">
                  <c:v>8.0000000000000071E-2</c:v>
                </c:pt>
                <c:pt idx="6">
                  <c:v>-0.16000000000000014</c:v>
                </c:pt>
                <c:pt idx="7">
                  <c:v>0.12999999999999989</c:v>
                </c:pt>
                <c:pt idx="8">
                  <c:v>8.9999999999999858E-2</c:v>
                </c:pt>
                <c:pt idx="9">
                  <c:v>0.37999999999999989</c:v>
                </c:pt>
                <c:pt idx="10">
                  <c:v>0.50999999999999979</c:v>
                </c:pt>
                <c:pt idx="11">
                  <c:v>0.53000000000000025</c:v>
                </c:pt>
                <c:pt idx="12">
                  <c:v>0.65000000000000036</c:v>
                </c:pt>
                <c:pt idx="13">
                  <c:v>0.75999999999999979</c:v>
                </c:pt>
                <c:pt idx="14">
                  <c:v>0.79999999999999982</c:v>
                </c:pt>
                <c:pt idx="15">
                  <c:v>0.79999999999999982</c:v>
                </c:pt>
                <c:pt idx="16">
                  <c:v>0.83999999999999986</c:v>
                </c:pt>
                <c:pt idx="17">
                  <c:v>0.75</c:v>
                </c:pt>
                <c:pt idx="18">
                  <c:v>0.88999999999999968</c:v>
                </c:pt>
                <c:pt idx="19">
                  <c:v>0.82000000000000028</c:v>
                </c:pt>
                <c:pt idx="20">
                  <c:v>1.0700000000000003</c:v>
                </c:pt>
                <c:pt idx="21">
                  <c:v>1.4400000000000004</c:v>
                </c:pt>
                <c:pt idx="22">
                  <c:v>1.54</c:v>
                </c:pt>
                <c:pt idx="23">
                  <c:v>1.58</c:v>
                </c:pt>
                <c:pt idx="24">
                  <c:v>1.58</c:v>
                </c:pt>
                <c:pt idx="25">
                  <c:v>1.5899999999999999</c:v>
                </c:pt>
                <c:pt idx="26">
                  <c:v>1.6399999999999997</c:v>
                </c:pt>
                <c:pt idx="27">
                  <c:v>1.83</c:v>
                </c:pt>
                <c:pt idx="28">
                  <c:v>1.7800000000000002</c:v>
                </c:pt>
                <c:pt idx="29">
                  <c:v>1.7400000000000002</c:v>
                </c:pt>
                <c:pt idx="30">
                  <c:v>1.9699999999999998</c:v>
                </c:pt>
                <c:pt idx="31">
                  <c:v>1.9699999999999998</c:v>
                </c:pt>
                <c:pt idx="32">
                  <c:v>2.2400000000000002</c:v>
                </c:pt>
                <c:pt idx="33">
                  <c:v>2.1799999999999997</c:v>
                </c:pt>
                <c:pt idx="34">
                  <c:v>2.38</c:v>
                </c:pt>
                <c:pt idx="35">
                  <c:v>2.38</c:v>
                </c:pt>
                <c:pt idx="36">
                  <c:v>2.4800000000000004</c:v>
                </c:pt>
                <c:pt idx="37">
                  <c:v>2.5600000000000005</c:v>
                </c:pt>
                <c:pt idx="38">
                  <c:v>2.67</c:v>
                </c:pt>
                <c:pt idx="39">
                  <c:v>2.92</c:v>
                </c:pt>
                <c:pt idx="40">
                  <c:v>2.99</c:v>
                </c:pt>
                <c:pt idx="41">
                  <c:v>3.0399999999999991</c:v>
                </c:pt>
                <c:pt idx="42">
                  <c:v>3.0399999999999991</c:v>
                </c:pt>
                <c:pt idx="43">
                  <c:v>3.1300000000000008</c:v>
                </c:pt>
                <c:pt idx="44">
                  <c:v>3.1500000000000004</c:v>
                </c:pt>
              </c:numCache>
            </c:numRef>
          </c:val>
          <c:smooth val="0"/>
        </c:ser>
        <c:dLbls>
          <c:showLegendKey val="0"/>
          <c:showVal val="0"/>
          <c:showCatName val="0"/>
          <c:showSerName val="0"/>
          <c:showPercent val="0"/>
          <c:showBubbleSize val="0"/>
        </c:dLbls>
        <c:marker val="1"/>
        <c:smooth val="0"/>
        <c:axId val="173049344"/>
        <c:axId val="196315968"/>
      </c:lineChart>
      <c:dateAx>
        <c:axId val="173049344"/>
        <c:scaling>
          <c:orientation val="minMax"/>
          <c:min val="40909"/>
        </c:scaling>
        <c:delete val="0"/>
        <c:axPos val="b"/>
        <c:numFmt formatCode="mmm\-yyyy" sourceLinked="0"/>
        <c:majorTickMark val="out"/>
        <c:minorTickMark val="out"/>
        <c:tickLblPos val="nextTo"/>
        <c:spPr>
          <a:ln w="12700">
            <a:solidFill>
              <a:schemeClr val="tx1"/>
            </a:solidFill>
          </a:ln>
        </c:spPr>
        <c:crossAx val="196315968"/>
        <c:crosses val="autoZero"/>
        <c:auto val="1"/>
        <c:lblOffset val="100"/>
        <c:baseTimeUnit val="months"/>
        <c:majorUnit val="6"/>
        <c:majorTimeUnit val="months"/>
        <c:minorUnit val="1"/>
        <c:minorTimeUnit val="months"/>
      </c:dateAx>
      <c:valAx>
        <c:axId val="196315968"/>
        <c:scaling>
          <c:orientation val="minMax"/>
          <c:max val="4"/>
          <c:min val="0"/>
        </c:scaling>
        <c:delete val="0"/>
        <c:axPos val="l"/>
        <c:majorGridlines>
          <c:spPr>
            <a:ln>
              <a:solidFill>
                <a:schemeClr val="bg1">
                  <a:lumMod val="65000"/>
                </a:schemeClr>
              </a:solidFill>
            </a:ln>
          </c:spPr>
        </c:majorGridlines>
        <c:numFmt formatCode="#,##0.0" sourceLinked="0"/>
        <c:majorTickMark val="out"/>
        <c:minorTickMark val="none"/>
        <c:tickLblPos val="nextTo"/>
        <c:spPr>
          <a:ln>
            <a:noFill/>
          </a:ln>
        </c:spPr>
        <c:crossAx val="173049344"/>
        <c:crosses val="autoZero"/>
        <c:crossBetween val="between"/>
        <c:majorUnit val="0.5"/>
      </c:valAx>
    </c:plotArea>
    <c:legend>
      <c:legendPos val="r"/>
      <c:legendEntry>
        <c:idx val="7"/>
        <c:delete val="1"/>
      </c:legendEntry>
      <c:layout>
        <c:manualLayout>
          <c:xMode val="edge"/>
          <c:yMode val="edge"/>
          <c:x val="0.73226261819527183"/>
          <c:y val="0.12257308227708989"/>
          <c:w val="0.19439621270509494"/>
          <c:h val="0.7088085041195159"/>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5,898</c:v>
                </c:pt>
              </c:strCache>
            </c:strRef>
          </c:tx>
          <c:marker>
            <c:symbol val="none"/>
          </c:marker>
          <c:cat>
            <c:numRef>
              <c:f>Sheet1!$A$2:$A$103</c:f>
              <c:numCache>
                <c:formatCode>mmm\-yy</c:formatCode>
                <c:ptCount val="102"/>
                <c:pt idx="0">
                  <c:v>38749</c:v>
                </c:pt>
                <c:pt idx="1">
                  <c:v>38777</c:v>
                </c:pt>
                <c:pt idx="2">
                  <c:v>38808</c:v>
                </c:pt>
                <c:pt idx="3">
                  <c:v>38838</c:v>
                </c:pt>
                <c:pt idx="4">
                  <c:v>38869</c:v>
                </c:pt>
                <c:pt idx="5">
                  <c:v>38899</c:v>
                </c:pt>
                <c:pt idx="6">
                  <c:v>38930</c:v>
                </c:pt>
                <c:pt idx="7">
                  <c:v>38961</c:v>
                </c:pt>
                <c:pt idx="8">
                  <c:v>38991</c:v>
                </c:pt>
                <c:pt idx="9">
                  <c:v>39022</c:v>
                </c:pt>
                <c:pt idx="10">
                  <c:v>39052</c:v>
                </c:pt>
                <c:pt idx="11">
                  <c:v>39083</c:v>
                </c:pt>
                <c:pt idx="12">
                  <c:v>39114</c:v>
                </c:pt>
                <c:pt idx="13">
                  <c:v>39142</c:v>
                </c:pt>
                <c:pt idx="14">
                  <c:v>39173</c:v>
                </c:pt>
                <c:pt idx="15">
                  <c:v>39203</c:v>
                </c:pt>
                <c:pt idx="16">
                  <c:v>39234</c:v>
                </c:pt>
                <c:pt idx="17">
                  <c:v>39264</c:v>
                </c:pt>
                <c:pt idx="18">
                  <c:v>39295</c:v>
                </c:pt>
                <c:pt idx="19">
                  <c:v>39326</c:v>
                </c:pt>
                <c:pt idx="20">
                  <c:v>39356</c:v>
                </c:pt>
                <c:pt idx="21">
                  <c:v>39387</c:v>
                </c:pt>
                <c:pt idx="22">
                  <c:v>39417</c:v>
                </c:pt>
                <c:pt idx="23">
                  <c:v>39448</c:v>
                </c:pt>
                <c:pt idx="24">
                  <c:v>39479</c:v>
                </c:pt>
                <c:pt idx="25">
                  <c:v>39508</c:v>
                </c:pt>
                <c:pt idx="26">
                  <c:v>39539</c:v>
                </c:pt>
                <c:pt idx="27">
                  <c:v>39569</c:v>
                </c:pt>
                <c:pt idx="28">
                  <c:v>39600</c:v>
                </c:pt>
                <c:pt idx="29">
                  <c:v>39630</c:v>
                </c:pt>
                <c:pt idx="30">
                  <c:v>39661</c:v>
                </c:pt>
                <c:pt idx="31">
                  <c:v>39692</c:v>
                </c:pt>
                <c:pt idx="32">
                  <c:v>39722</c:v>
                </c:pt>
                <c:pt idx="33">
                  <c:v>39753</c:v>
                </c:pt>
                <c:pt idx="34">
                  <c:v>39783</c:v>
                </c:pt>
                <c:pt idx="35">
                  <c:v>39814</c:v>
                </c:pt>
                <c:pt idx="36">
                  <c:v>39845</c:v>
                </c:pt>
                <c:pt idx="37">
                  <c:v>39873</c:v>
                </c:pt>
                <c:pt idx="38">
                  <c:v>39904</c:v>
                </c:pt>
                <c:pt idx="39">
                  <c:v>39934</c:v>
                </c:pt>
                <c:pt idx="40">
                  <c:v>39965</c:v>
                </c:pt>
                <c:pt idx="41">
                  <c:v>39995</c:v>
                </c:pt>
                <c:pt idx="42">
                  <c:v>40026</c:v>
                </c:pt>
                <c:pt idx="43">
                  <c:v>40057</c:v>
                </c:pt>
                <c:pt idx="44">
                  <c:v>40087</c:v>
                </c:pt>
                <c:pt idx="45">
                  <c:v>40118</c:v>
                </c:pt>
                <c:pt idx="46">
                  <c:v>40148</c:v>
                </c:pt>
                <c:pt idx="47">
                  <c:v>40179</c:v>
                </c:pt>
                <c:pt idx="48">
                  <c:v>40210</c:v>
                </c:pt>
                <c:pt idx="49">
                  <c:v>40238</c:v>
                </c:pt>
                <c:pt idx="50">
                  <c:v>40269</c:v>
                </c:pt>
                <c:pt idx="51">
                  <c:v>40299</c:v>
                </c:pt>
                <c:pt idx="52">
                  <c:v>40330</c:v>
                </c:pt>
                <c:pt idx="53">
                  <c:v>40360</c:v>
                </c:pt>
                <c:pt idx="54">
                  <c:v>40391</c:v>
                </c:pt>
                <c:pt idx="55">
                  <c:v>40422</c:v>
                </c:pt>
                <c:pt idx="56">
                  <c:v>40452</c:v>
                </c:pt>
                <c:pt idx="57">
                  <c:v>40483</c:v>
                </c:pt>
                <c:pt idx="58">
                  <c:v>40513</c:v>
                </c:pt>
                <c:pt idx="59">
                  <c:v>40544</c:v>
                </c:pt>
                <c:pt idx="60">
                  <c:v>40575</c:v>
                </c:pt>
                <c:pt idx="61">
                  <c:v>40603</c:v>
                </c:pt>
                <c:pt idx="62">
                  <c:v>40634</c:v>
                </c:pt>
                <c:pt idx="63">
                  <c:v>40664</c:v>
                </c:pt>
                <c:pt idx="64">
                  <c:v>40695</c:v>
                </c:pt>
                <c:pt idx="65">
                  <c:v>40725</c:v>
                </c:pt>
                <c:pt idx="66">
                  <c:v>40756</c:v>
                </c:pt>
                <c:pt idx="67">
                  <c:v>40787</c:v>
                </c:pt>
                <c:pt idx="68">
                  <c:v>40817</c:v>
                </c:pt>
                <c:pt idx="69">
                  <c:v>40848</c:v>
                </c:pt>
                <c:pt idx="70">
                  <c:v>40878</c:v>
                </c:pt>
                <c:pt idx="71">
                  <c:v>40909</c:v>
                </c:pt>
                <c:pt idx="72">
                  <c:v>40940</c:v>
                </c:pt>
                <c:pt idx="73">
                  <c:v>40969</c:v>
                </c:pt>
                <c:pt idx="74">
                  <c:v>41000</c:v>
                </c:pt>
                <c:pt idx="75">
                  <c:v>41030</c:v>
                </c:pt>
                <c:pt idx="76">
                  <c:v>41061</c:v>
                </c:pt>
                <c:pt idx="77">
                  <c:v>41091</c:v>
                </c:pt>
                <c:pt idx="78">
                  <c:v>41122</c:v>
                </c:pt>
                <c:pt idx="79">
                  <c:v>41153</c:v>
                </c:pt>
                <c:pt idx="80">
                  <c:v>41183</c:v>
                </c:pt>
                <c:pt idx="81">
                  <c:v>41214</c:v>
                </c:pt>
                <c:pt idx="82">
                  <c:v>41244</c:v>
                </c:pt>
                <c:pt idx="83">
                  <c:v>41275</c:v>
                </c:pt>
                <c:pt idx="84">
                  <c:v>41306</c:v>
                </c:pt>
                <c:pt idx="85">
                  <c:v>41334</c:v>
                </c:pt>
                <c:pt idx="86">
                  <c:v>41365</c:v>
                </c:pt>
                <c:pt idx="87">
                  <c:v>41395</c:v>
                </c:pt>
                <c:pt idx="88">
                  <c:v>41426</c:v>
                </c:pt>
                <c:pt idx="89">
                  <c:v>41456</c:v>
                </c:pt>
                <c:pt idx="90">
                  <c:v>41487</c:v>
                </c:pt>
                <c:pt idx="91">
                  <c:v>41518</c:v>
                </c:pt>
                <c:pt idx="92">
                  <c:v>41548</c:v>
                </c:pt>
                <c:pt idx="93">
                  <c:v>41579</c:v>
                </c:pt>
                <c:pt idx="94">
                  <c:v>41609</c:v>
                </c:pt>
                <c:pt idx="95">
                  <c:v>41640</c:v>
                </c:pt>
                <c:pt idx="96">
                  <c:v>41671</c:v>
                </c:pt>
                <c:pt idx="97">
                  <c:v>41699</c:v>
                </c:pt>
                <c:pt idx="98">
                  <c:v>41730</c:v>
                </c:pt>
                <c:pt idx="99">
                  <c:v>41760</c:v>
                </c:pt>
                <c:pt idx="100">
                  <c:v>41791</c:v>
                </c:pt>
                <c:pt idx="101">
                  <c:v>41821</c:v>
                </c:pt>
              </c:numCache>
            </c:numRef>
          </c:cat>
          <c:val>
            <c:numRef>
              <c:f>Sheet1!$B$2:$B$103</c:f>
              <c:numCache>
                <c:formatCode>#,##0</c:formatCode>
                <c:ptCount val="102"/>
                <c:pt idx="0">
                  <c:v>5788.25</c:v>
                </c:pt>
                <c:pt idx="1">
                  <c:v>5753.6</c:v>
                </c:pt>
                <c:pt idx="2">
                  <c:v>5999.75</c:v>
                </c:pt>
                <c:pt idx="3">
                  <c:v>6348.4</c:v>
                </c:pt>
                <c:pt idx="4">
                  <c:v>6450.25</c:v>
                </c:pt>
                <c:pt idx="5">
                  <c:v>6273.5</c:v>
                </c:pt>
                <c:pt idx="6">
                  <c:v>6421.8</c:v>
                </c:pt>
                <c:pt idx="7">
                  <c:v>6402</c:v>
                </c:pt>
                <c:pt idx="8">
                  <c:v>6094</c:v>
                </c:pt>
                <c:pt idx="9">
                  <c:v>6217.4</c:v>
                </c:pt>
                <c:pt idx="10">
                  <c:v>6037</c:v>
                </c:pt>
                <c:pt idx="11">
                  <c:v>5981.6</c:v>
                </c:pt>
                <c:pt idx="12">
                  <c:v>6122.5</c:v>
                </c:pt>
                <c:pt idx="13">
                  <c:v>6152.25</c:v>
                </c:pt>
                <c:pt idx="14">
                  <c:v>6502.25</c:v>
                </c:pt>
                <c:pt idx="15">
                  <c:v>6686.6</c:v>
                </c:pt>
                <c:pt idx="16">
                  <c:v>6877</c:v>
                </c:pt>
                <c:pt idx="17">
                  <c:v>6552.25</c:v>
                </c:pt>
                <c:pt idx="18">
                  <c:v>6844</c:v>
                </c:pt>
                <c:pt idx="19">
                  <c:v>6094.25</c:v>
                </c:pt>
                <c:pt idx="20">
                  <c:v>6334.6</c:v>
                </c:pt>
                <c:pt idx="21">
                  <c:v>6564.5</c:v>
                </c:pt>
                <c:pt idx="22">
                  <c:v>6220</c:v>
                </c:pt>
                <c:pt idx="23" formatCode="_(* #,##0_);_(* \(#,##0\);_(* &quot;-&quot;??_);_(@_)">
                  <c:v>6562.4</c:v>
                </c:pt>
                <c:pt idx="24" formatCode="_(* #,##0_);_(* \(#,##0\);_(* &quot;-&quot;??_);_(@_)">
                  <c:v>6238.25</c:v>
                </c:pt>
                <c:pt idx="25" formatCode="_(* #,##0_);_(* \(#,##0\);_(* &quot;-&quot;??_);_(@_)">
                  <c:v>6509.25</c:v>
                </c:pt>
                <c:pt idx="26" formatCode="_(* #,##0_);_(* \(#,##0\);_(* &quot;-&quot;??_);_(@_)">
                  <c:v>6865.8</c:v>
                </c:pt>
                <c:pt idx="27" formatCode="_(* #,##0_);_(* \(#,##0\);_(* &quot;-&quot;??_);_(@_)">
                  <c:v>6784</c:v>
                </c:pt>
                <c:pt idx="28" formatCode="_(* #,##0_);_(* \(#,##0\);_(* &quot;-&quot;??_);_(@_)">
                  <c:v>6746.25</c:v>
                </c:pt>
                <c:pt idx="29" formatCode="_(* #,##0_);_(* \(#,##0\);_(* &quot;-&quot;??_);_(@_)">
                  <c:v>6715.4</c:v>
                </c:pt>
                <c:pt idx="30" formatCode="_(* #,##0_);_(* \(#,##0\);_(* &quot;-&quot;??_);_(@_)">
                  <c:v>6839</c:v>
                </c:pt>
                <c:pt idx="31" formatCode="_(* #,##0_);_(* \(#,##0\);_(* &quot;-&quot;??_);_(@_)">
                  <c:v>6083.75</c:v>
                </c:pt>
                <c:pt idx="32" formatCode="_(* #,##0_);_(* \(#,##0\);_(* &quot;-&quot;??_);_(@_)">
                  <c:v>6428.2</c:v>
                </c:pt>
                <c:pt idx="33" formatCode="_(* #,##0_);_(* \(#,##0\);_(* &quot;-&quot;??_);_(@_)">
                  <c:v>5841</c:v>
                </c:pt>
                <c:pt idx="34" formatCode="_(* #,##0_);_(* \(#,##0\);_(* &quot;-&quot;??_);_(@_)">
                  <c:v>5507.6</c:v>
                </c:pt>
                <c:pt idx="35" formatCode="_(* #,##0_);_(* \(#,##0\);_(* &quot;-&quot;??_);_(@_)">
                  <c:v>6364.75</c:v>
                </c:pt>
                <c:pt idx="36" formatCode="_(* #,##0_);_(* \(#,##0\);_(* &quot;-&quot;??_);_(@_)">
                  <c:v>6126.75</c:v>
                </c:pt>
                <c:pt idx="37" formatCode="_(* #,##0_);_(* \(#,##0\);_(* &quot;-&quot;??_);_(@_)">
                  <c:v>5577.25</c:v>
                </c:pt>
                <c:pt idx="38" formatCode="_(* #,##0_);_(* \(#,##0\);_(* &quot;-&quot;??_);_(@_)">
                  <c:v>5616.6</c:v>
                </c:pt>
                <c:pt idx="39" formatCode="_(* #,##0_);_(* \(#,##0\);_(* &quot;-&quot;??_);_(@_)">
                  <c:v>5508.5</c:v>
                </c:pt>
                <c:pt idx="40" formatCode="_(* #,##0_);_(* \(#,##0\);_(* &quot;-&quot;??_);_(@_)">
                  <c:v>6080</c:v>
                </c:pt>
                <c:pt idx="41" formatCode="_(* #,##0_);_(* \(#,##0\);_(* &quot;-&quot;??_);_(@_)">
                  <c:v>5837.4</c:v>
                </c:pt>
                <c:pt idx="42" formatCode="_(* #,##0_);_(* \(#,##0\);_(* &quot;-&quot;??_);_(@_)">
                  <c:v>6130.25</c:v>
                </c:pt>
                <c:pt idx="43" formatCode="_(* #,##0_);_(* \(#,##0\);_(* &quot;-&quot;??_);_(@_)">
                  <c:v>5700.6</c:v>
                </c:pt>
                <c:pt idx="44" formatCode="_(* #,##0_);_(* \(#,##0\);_(* &quot;-&quot;??_);_(@_)">
                  <c:v>5750</c:v>
                </c:pt>
                <c:pt idx="45" formatCode="_(* #,##0_);_(* \(#,##0\);_(* &quot;-&quot;??_);_(@_)">
                  <c:v>5640.75</c:v>
                </c:pt>
                <c:pt idx="46" formatCode="_(* #,##0_);_(* \(#,##0\);_(* &quot;-&quot;??_);_(@_)">
                  <c:v>5467.8</c:v>
                </c:pt>
                <c:pt idx="47" formatCode="_(* #,##0_);_(* \(#,##0\);_(* &quot;-&quot;??_);_(@_)">
                  <c:v>6314.25</c:v>
                </c:pt>
                <c:pt idx="48" formatCode="_(* #,##0_);_(* \(#,##0\);_(* &quot;-&quot;??_);_(@_)">
                  <c:v>6207</c:v>
                </c:pt>
                <c:pt idx="49" formatCode="_(* #,##0_);_(* \(#,##0\);_(* &quot;-&quot;??_);_(@_)">
                  <c:v>5784.2</c:v>
                </c:pt>
                <c:pt idx="50" formatCode="_(* #,##0_);_(* \(#,##0\);_(* &quot;-&quot;??_);_(@_)">
                  <c:v>6289.75</c:v>
                </c:pt>
                <c:pt idx="51" formatCode="_(* #,##0_);_(* \(#,##0\);_(* &quot;-&quot;??_);_(@_)">
                  <c:v>6677.75</c:v>
                </c:pt>
                <c:pt idx="52" formatCode="_(* #,##0_);_(* \(#,##0\);_(* &quot;-&quot;??_);_(@_)">
                  <c:v>6617.6</c:v>
                </c:pt>
                <c:pt idx="53" formatCode="_(* #,##0_);_(* \(#,##0\);_(* &quot;-&quot;??_);_(@_)">
                  <c:v>6701.5</c:v>
                </c:pt>
                <c:pt idx="54" formatCode="_(* #,##0_);_(* \(#,##0\);_(* &quot;-&quot;??_);_(@_)">
                  <c:v>6537</c:v>
                </c:pt>
                <c:pt idx="55" formatCode="_(* #,##0_);_(* \(#,##0\);_(* &quot;-&quot;??_);_(@_)">
                  <c:v>6441.8</c:v>
                </c:pt>
                <c:pt idx="56" formatCode="_(* #,##0_);_(* \(#,##0\);_(* &quot;-&quot;??_);_(@_)">
                  <c:v>6470.75</c:v>
                </c:pt>
                <c:pt idx="57" formatCode="_(* #,##0_);_(* \(#,##0\);_(* &quot;-&quot;??_);_(@_)">
                  <c:v>6295.25</c:v>
                </c:pt>
                <c:pt idx="58" formatCode="_(* #,##0_);_(* \(#,##0\);_(* &quot;-&quot;??_);_(@_)">
                  <c:v>6512.2</c:v>
                </c:pt>
                <c:pt idx="59" formatCode="_(* #,##0_);_(* \(#,##0\);_(* &quot;-&quot;??_);_(@_)">
                  <c:v>6886</c:v>
                </c:pt>
                <c:pt idx="60" formatCode="_(* #,##0_);_(* \(#,##0\);_(* &quot;-&quot;??_);_(@_)">
                  <c:v>6480.5</c:v>
                </c:pt>
                <c:pt idx="61" formatCode="_(* #,##0_);_(* \(#,##0\);_(* &quot;-&quot;??_);_(@_)">
                  <c:v>6622.4</c:v>
                </c:pt>
                <c:pt idx="62" formatCode="_(* #,##0_);_(* \(#,##0\);_(* &quot;-&quot;??_);_(@_)">
                  <c:v>6600.5</c:v>
                </c:pt>
                <c:pt idx="63" formatCode="_(* #,##0_);_(* \(#,##0\);_(* &quot;-&quot;??_);_(@_)">
                  <c:v>6766.5</c:v>
                </c:pt>
                <c:pt idx="64" formatCode="_(* #,##0_);_(* \(#,##0\);_(* &quot;-&quot;??_);_(@_)">
                  <c:v>6838.8</c:v>
                </c:pt>
                <c:pt idx="65" formatCode="_(* #,##0_);_(* \(#,##0\);_(* &quot;-&quot;??_);_(@_)">
                  <c:v>7077.25</c:v>
                </c:pt>
                <c:pt idx="66" formatCode="_(* #,##0_);_(* \(#,##0\);_(* &quot;-&quot;??_);_(@_)">
                  <c:v>7349.6</c:v>
                </c:pt>
                <c:pt idx="67" formatCode="_(* #,##0_);_(* \(#,##0\);_(* &quot;-&quot;??_);_(@_)">
                  <c:v>7443.25</c:v>
                </c:pt>
                <c:pt idx="68" formatCode="_(* #,##0_);_(* \(#,##0\);_(* &quot;-&quot;??_);_(@_)">
                  <c:v>7722.25</c:v>
                </c:pt>
                <c:pt idx="69" formatCode="_(* #,##0_);_(* \(#,##0\);_(* &quot;-&quot;??_);_(@_)">
                  <c:v>7674.2</c:v>
                </c:pt>
                <c:pt idx="70" formatCode="_(* #,##0_);_(* \(#,##0\);_(* &quot;-&quot;??_);_(@_)">
                  <c:v>7809.75</c:v>
                </c:pt>
                <c:pt idx="71" formatCode="_(* #,##0_);_(* \(#,##0\);_(* &quot;-&quot;??_);_(@_)">
                  <c:v>8420.75</c:v>
                </c:pt>
                <c:pt idx="72" formatCode="_(* #,##0_);_(* \(#,##0\);_(* &quot;-&quot;??_);_(@_)">
                  <c:v>8372.7999999999993</c:v>
                </c:pt>
                <c:pt idx="73" formatCode="_(* #,##0_);_(* \(#,##0\);_(* &quot;-&quot;??_);_(@_)">
                  <c:v>8888.25</c:v>
                </c:pt>
                <c:pt idx="74" formatCode="_(* #,##0_);_(* \(#,##0\);_(* &quot;-&quot;??_);_(@_)">
                  <c:v>9445.5</c:v>
                </c:pt>
                <c:pt idx="75" formatCode="_(* #,##0_);_(* \(#,##0\);_(* &quot;-&quot;??_);_(@_)">
                  <c:v>9973</c:v>
                </c:pt>
                <c:pt idx="76" formatCode="_(* #,##0_);_(* \(#,##0\);_(* &quot;-&quot;??_);_(@_)">
                  <c:v>10495.75</c:v>
                </c:pt>
                <c:pt idx="77" formatCode="_(* #,##0_);_(* \(#,##0\);_(* &quot;-&quot;??_);_(@_)">
                  <c:v>10414</c:v>
                </c:pt>
                <c:pt idx="78" formatCode="_(* #,##0_);_(* \(#,##0\);_(* &quot;-&quot;??_);_(@_)">
                  <c:v>10958.4</c:v>
                </c:pt>
                <c:pt idx="79" formatCode="_(* #,##0_);_(* \(#,##0\);_(* &quot;-&quot;??_);_(@_)">
                  <c:v>11580.75</c:v>
                </c:pt>
                <c:pt idx="80" formatCode="_(* #,##0_);_(* \(#,##0\);_(* &quot;-&quot;??_);_(@_)">
                  <c:v>11860</c:v>
                </c:pt>
                <c:pt idx="81" formatCode="_(* #,##0_);_(* \(#,##0\);_(* &quot;-&quot;??_);_(@_)">
                  <c:v>12109</c:v>
                </c:pt>
                <c:pt idx="82" formatCode="_(* #,##0_);_(* \(#,##0\);_(* &quot;-&quot;??_);_(@_)">
                  <c:v>12316.5</c:v>
                </c:pt>
                <c:pt idx="83" formatCode="_(* #,##0_);_(* \(#,##0\);_(* &quot;-&quot;??_);_(@_)">
                  <c:v>13049</c:v>
                </c:pt>
                <c:pt idx="84" formatCode="_(* #,##0_);_(* \(#,##0\);_(* &quot;-&quot;??_);_(@_)">
                  <c:v>13620.75</c:v>
                </c:pt>
                <c:pt idx="85" formatCode="_(* #,##0_);_(* \(#,##0\);_(* &quot;-&quot;??_);_(@_)">
                  <c:v>13726.75</c:v>
                </c:pt>
                <c:pt idx="86" formatCode="_(* #,##0_);_(* \(#,##0\);_(* &quot;-&quot;??_);_(@_)">
                  <c:v>13829.5</c:v>
                </c:pt>
                <c:pt idx="87" formatCode="_(* #,##0_);_(* \(#,##0\);_(* &quot;-&quot;??_);_(@_)">
                  <c:v>14138.6</c:v>
                </c:pt>
                <c:pt idx="88" formatCode="_(* #,##0_);_(* \(#,##0\);_(* &quot;-&quot;??_);_(@_)">
                  <c:v>13824.75</c:v>
                </c:pt>
                <c:pt idx="89" formatCode="_(* #,##0_);_(* \(#,##0\);_(* &quot;-&quot;??_);_(@_)">
                  <c:v>13112</c:v>
                </c:pt>
                <c:pt idx="90" formatCode="_(* #,##0_);_(* \(#,##0\);_(* &quot;-&quot;??_);_(@_)">
                  <c:v>13031</c:v>
                </c:pt>
                <c:pt idx="91" formatCode="_(* #,##0_);_(* \(#,##0\);_(* &quot;-&quot;??_);_(@_)">
                  <c:v>12787</c:v>
                </c:pt>
                <c:pt idx="92" formatCode="_(* #,##0_);_(* \(#,##0\);_(* &quot;-&quot;??_);_(@_)">
                  <c:v>13545.2</c:v>
                </c:pt>
                <c:pt idx="93" formatCode="_(* #,##0_);_(* \(#,##0\);_(* &quot;-&quot;??_);_(@_)">
                  <c:v>14531.75</c:v>
                </c:pt>
                <c:pt idx="94" formatCode="_(* #,##0_);_(* \(#,##0\);_(* &quot;-&quot;??_);_(@_)">
                  <c:v>14438</c:v>
                </c:pt>
                <c:pt idx="95" formatCode="_(* #,##0_);_(* \(#,##0\);_(* &quot;-&quot;??_);_(@_)">
                  <c:v>14404.4</c:v>
                </c:pt>
                <c:pt idx="96" formatCode="_(* #,##0_);_(* \(#,##0\);_(* &quot;-&quot;??_);_(@_)">
                  <c:v>13878</c:v>
                </c:pt>
                <c:pt idx="97" formatCode="_(* #,##0_);_(* \(#,##0\);_(* &quot;-&quot;??_);_(@_)">
                  <c:v>14857.75</c:v>
                </c:pt>
                <c:pt idx="98" formatCode="_(* #,##0_);_(* \(#,##0\);_(* &quot;-&quot;??_);_(@_)">
                  <c:v>15052</c:v>
                </c:pt>
                <c:pt idx="99" formatCode="_(* #,##0_);_(* \(#,##0\);_(* &quot;-&quot;??_);_(@_)">
                  <c:v>14675.25</c:v>
                </c:pt>
                <c:pt idx="100" formatCode="_(* #,##0_);_(* \(#,##0\);_(* &quot;-&quot;??_);_(@_)">
                  <c:v>15008.75</c:v>
                </c:pt>
                <c:pt idx="101" formatCode="_(* #,##0_);_(* \(#,##0\);_(* &quot;-&quot;??_);_(@_)">
                  <c:v>15717.8</c:v>
                </c:pt>
              </c:numCache>
            </c:numRef>
          </c:val>
          <c:smooth val="0"/>
        </c:ser>
        <c:dLbls>
          <c:showLegendKey val="0"/>
          <c:showVal val="0"/>
          <c:showCatName val="0"/>
          <c:showSerName val="0"/>
          <c:showPercent val="0"/>
          <c:showBubbleSize val="0"/>
        </c:dLbls>
        <c:marker val="1"/>
        <c:smooth val="0"/>
        <c:axId val="186160128"/>
        <c:axId val="187054848"/>
      </c:lineChart>
      <c:lineChart>
        <c:grouping val="standard"/>
        <c:varyColors val="0"/>
        <c:ser>
          <c:idx val="1"/>
          <c:order val="1"/>
          <c:tx>
            <c:strRef>
              <c:f>Sheet1!$C$1</c:f>
              <c:strCache>
                <c:ptCount val="1"/>
                <c:pt idx="0">
                  <c:v>589825</c:v>
                </c:pt>
              </c:strCache>
            </c:strRef>
          </c:tx>
          <c:marker>
            <c:symbol val="none"/>
          </c:marker>
          <c:cat>
            <c:numRef>
              <c:f>Sheet1!$A$2:$A$103</c:f>
              <c:numCache>
                <c:formatCode>mmm\-yy</c:formatCode>
                <c:ptCount val="102"/>
                <c:pt idx="0">
                  <c:v>38749</c:v>
                </c:pt>
                <c:pt idx="1">
                  <c:v>38777</c:v>
                </c:pt>
                <c:pt idx="2">
                  <c:v>38808</c:v>
                </c:pt>
                <c:pt idx="3">
                  <c:v>38838</c:v>
                </c:pt>
                <c:pt idx="4">
                  <c:v>38869</c:v>
                </c:pt>
                <c:pt idx="5">
                  <c:v>38899</c:v>
                </c:pt>
                <c:pt idx="6">
                  <c:v>38930</c:v>
                </c:pt>
                <c:pt idx="7">
                  <c:v>38961</c:v>
                </c:pt>
                <c:pt idx="8">
                  <c:v>38991</c:v>
                </c:pt>
                <c:pt idx="9">
                  <c:v>39022</c:v>
                </c:pt>
                <c:pt idx="10">
                  <c:v>39052</c:v>
                </c:pt>
                <c:pt idx="11">
                  <c:v>39083</c:v>
                </c:pt>
                <c:pt idx="12">
                  <c:v>39114</c:v>
                </c:pt>
                <c:pt idx="13">
                  <c:v>39142</c:v>
                </c:pt>
                <c:pt idx="14">
                  <c:v>39173</c:v>
                </c:pt>
                <c:pt idx="15">
                  <c:v>39203</c:v>
                </c:pt>
                <c:pt idx="16">
                  <c:v>39234</c:v>
                </c:pt>
                <c:pt idx="17">
                  <c:v>39264</c:v>
                </c:pt>
                <c:pt idx="18">
                  <c:v>39295</c:v>
                </c:pt>
                <c:pt idx="19">
                  <c:v>39326</c:v>
                </c:pt>
                <c:pt idx="20">
                  <c:v>39356</c:v>
                </c:pt>
                <c:pt idx="21">
                  <c:v>39387</c:v>
                </c:pt>
                <c:pt idx="22">
                  <c:v>39417</c:v>
                </c:pt>
                <c:pt idx="23">
                  <c:v>39448</c:v>
                </c:pt>
                <c:pt idx="24">
                  <c:v>39479</c:v>
                </c:pt>
                <c:pt idx="25">
                  <c:v>39508</c:v>
                </c:pt>
                <c:pt idx="26">
                  <c:v>39539</c:v>
                </c:pt>
                <c:pt idx="27">
                  <c:v>39569</c:v>
                </c:pt>
                <c:pt idx="28">
                  <c:v>39600</c:v>
                </c:pt>
                <c:pt idx="29">
                  <c:v>39630</c:v>
                </c:pt>
                <c:pt idx="30">
                  <c:v>39661</c:v>
                </c:pt>
                <c:pt idx="31">
                  <c:v>39692</c:v>
                </c:pt>
                <c:pt idx="32">
                  <c:v>39722</c:v>
                </c:pt>
                <c:pt idx="33">
                  <c:v>39753</c:v>
                </c:pt>
                <c:pt idx="34">
                  <c:v>39783</c:v>
                </c:pt>
                <c:pt idx="35">
                  <c:v>39814</c:v>
                </c:pt>
                <c:pt idx="36">
                  <c:v>39845</c:v>
                </c:pt>
                <c:pt idx="37">
                  <c:v>39873</c:v>
                </c:pt>
                <c:pt idx="38">
                  <c:v>39904</c:v>
                </c:pt>
                <c:pt idx="39">
                  <c:v>39934</c:v>
                </c:pt>
                <c:pt idx="40">
                  <c:v>39965</c:v>
                </c:pt>
                <c:pt idx="41">
                  <c:v>39995</c:v>
                </c:pt>
                <c:pt idx="42">
                  <c:v>40026</c:v>
                </c:pt>
                <c:pt idx="43">
                  <c:v>40057</c:v>
                </c:pt>
                <c:pt idx="44">
                  <c:v>40087</c:v>
                </c:pt>
                <c:pt idx="45">
                  <c:v>40118</c:v>
                </c:pt>
                <c:pt idx="46">
                  <c:v>40148</c:v>
                </c:pt>
                <c:pt idx="47">
                  <c:v>40179</c:v>
                </c:pt>
                <c:pt idx="48">
                  <c:v>40210</c:v>
                </c:pt>
                <c:pt idx="49">
                  <c:v>40238</c:v>
                </c:pt>
                <c:pt idx="50">
                  <c:v>40269</c:v>
                </c:pt>
                <c:pt idx="51">
                  <c:v>40299</c:v>
                </c:pt>
                <c:pt idx="52">
                  <c:v>40330</c:v>
                </c:pt>
                <c:pt idx="53">
                  <c:v>40360</c:v>
                </c:pt>
                <c:pt idx="54">
                  <c:v>40391</c:v>
                </c:pt>
                <c:pt idx="55">
                  <c:v>40422</c:v>
                </c:pt>
                <c:pt idx="56">
                  <c:v>40452</c:v>
                </c:pt>
                <c:pt idx="57">
                  <c:v>40483</c:v>
                </c:pt>
                <c:pt idx="58">
                  <c:v>40513</c:v>
                </c:pt>
                <c:pt idx="59">
                  <c:v>40544</c:v>
                </c:pt>
                <c:pt idx="60">
                  <c:v>40575</c:v>
                </c:pt>
                <c:pt idx="61">
                  <c:v>40603</c:v>
                </c:pt>
                <c:pt idx="62">
                  <c:v>40634</c:v>
                </c:pt>
                <c:pt idx="63">
                  <c:v>40664</c:v>
                </c:pt>
                <c:pt idx="64">
                  <c:v>40695</c:v>
                </c:pt>
                <c:pt idx="65">
                  <c:v>40725</c:v>
                </c:pt>
                <c:pt idx="66">
                  <c:v>40756</c:v>
                </c:pt>
                <c:pt idx="67">
                  <c:v>40787</c:v>
                </c:pt>
                <c:pt idx="68">
                  <c:v>40817</c:v>
                </c:pt>
                <c:pt idx="69">
                  <c:v>40848</c:v>
                </c:pt>
                <c:pt idx="70">
                  <c:v>40878</c:v>
                </c:pt>
                <c:pt idx="71">
                  <c:v>40909</c:v>
                </c:pt>
                <c:pt idx="72">
                  <c:v>40940</c:v>
                </c:pt>
                <c:pt idx="73">
                  <c:v>40969</c:v>
                </c:pt>
                <c:pt idx="74">
                  <c:v>41000</c:v>
                </c:pt>
                <c:pt idx="75">
                  <c:v>41030</c:v>
                </c:pt>
                <c:pt idx="76">
                  <c:v>41061</c:v>
                </c:pt>
                <c:pt idx="77">
                  <c:v>41091</c:v>
                </c:pt>
                <c:pt idx="78">
                  <c:v>41122</c:v>
                </c:pt>
                <c:pt idx="79">
                  <c:v>41153</c:v>
                </c:pt>
                <c:pt idx="80">
                  <c:v>41183</c:v>
                </c:pt>
                <c:pt idx="81">
                  <c:v>41214</c:v>
                </c:pt>
                <c:pt idx="82">
                  <c:v>41244</c:v>
                </c:pt>
                <c:pt idx="83">
                  <c:v>41275</c:v>
                </c:pt>
                <c:pt idx="84">
                  <c:v>41306</c:v>
                </c:pt>
                <c:pt idx="85">
                  <c:v>41334</c:v>
                </c:pt>
                <c:pt idx="86">
                  <c:v>41365</c:v>
                </c:pt>
                <c:pt idx="87">
                  <c:v>41395</c:v>
                </c:pt>
                <c:pt idx="88">
                  <c:v>41426</c:v>
                </c:pt>
                <c:pt idx="89">
                  <c:v>41456</c:v>
                </c:pt>
                <c:pt idx="90">
                  <c:v>41487</c:v>
                </c:pt>
                <c:pt idx="91">
                  <c:v>41518</c:v>
                </c:pt>
                <c:pt idx="92">
                  <c:v>41548</c:v>
                </c:pt>
                <c:pt idx="93">
                  <c:v>41579</c:v>
                </c:pt>
                <c:pt idx="94">
                  <c:v>41609</c:v>
                </c:pt>
                <c:pt idx="95">
                  <c:v>41640</c:v>
                </c:pt>
                <c:pt idx="96">
                  <c:v>41671</c:v>
                </c:pt>
                <c:pt idx="97">
                  <c:v>41699</c:v>
                </c:pt>
                <c:pt idx="98">
                  <c:v>41730</c:v>
                </c:pt>
                <c:pt idx="99">
                  <c:v>41760</c:v>
                </c:pt>
                <c:pt idx="100">
                  <c:v>41791</c:v>
                </c:pt>
                <c:pt idx="101">
                  <c:v>41821</c:v>
                </c:pt>
              </c:numCache>
            </c:numRef>
          </c:cat>
          <c:val>
            <c:numRef>
              <c:f>Sheet1!$C$2:$C$103</c:f>
              <c:numCache>
                <c:formatCode>General</c:formatCode>
                <c:ptCount val="102"/>
                <c:pt idx="0">
                  <c:v>578825</c:v>
                </c:pt>
                <c:pt idx="1">
                  <c:v>575360</c:v>
                </c:pt>
                <c:pt idx="2">
                  <c:v>599975</c:v>
                </c:pt>
                <c:pt idx="3">
                  <c:v>634840</c:v>
                </c:pt>
                <c:pt idx="4">
                  <c:v>645025</c:v>
                </c:pt>
                <c:pt idx="5">
                  <c:v>627350</c:v>
                </c:pt>
                <c:pt idx="6">
                  <c:v>642180</c:v>
                </c:pt>
                <c:pt idx="7">
                  <c:v>640200</c:v>
                </c:pt>
                <c:pt idx="8">
                  <c:v>609400</c:v>
                </c:pt>
                <c:pt idx="9">
                  <c:v>621740</c:v>
                </c:pt>
                <c:pt idx="10">
                  <c:v>603700</c:v>
                </c:pt>
                <c:pt idx="11">
                  <c:v>598160</c:v>
                </c:pt>
                <c:pt idx="12">
                  <c:v>612250</c:v>
                </c:pt>
                <c:pt idx="13">
                  <c:v>615225</c:v>
                </c:pt>
                <c:pt idx="14">
                  <c:v>650225</c:v>
                </c:pt>
                <c:pt idx="15">
                  <c:v>668660</c:v>
                </c:pt>
                <c:pt idx="16">
                  <c:v>687700</c:v>
                </c:pt>
                <c:pt idx="17">
                  <c:v>655225</c:v>
                </c:pt>
                <c:pt idx="18">
                  <c:v>684400</c:v>
                </c:pt>
                <c:pt idx="19">
                  <c:v>609425</c:v>
                </c:pt>
                <c:pt idx="20">
                  <c:v>633460</c:v>
                </c:pt>
                <c:pt idx="21">
                  <c:v>656450</c:v>
                </c:pt>
                <c:pt idx="22">
                  <c:v>622000</c:v>
                </c:pt>
                <c:pt idx="23">
                  <c:v>656240</c:v>
                </c:pt>
                <c:pt idx="24">
                  <c:v>623825</c:v>
                </c:pt>
                <c:pt idx="25">
                  <c:v>650925</c:v>
                </c:pt>
                <c:pt idx="26">
                  <c:v>686580</c:v>
                </c:pt>
                <c:pt idx="27">
                  <c:v>678400</c:v>
                </c:pt>
                <c:pt idx="28">
                  <c:v>674625</c:v>
                </c:pt>
                <c:pt idx="29">
                  <c:v>671540</c:v>
                </c:pt>
                <c:pt idx="30">
                  <c:v>683900</c:v>
                </c:pt>
                <c:pt idx="31">
                  <c:v>608375</c:v>
                </c:pt>
                <c:pt idx="32">
                  <c:v>642820</c:v>
                </c:pt>
                <c:pt idx="33">
                  <c:v>584100</c:v>
                </c:pt>
                <c:pt idx="34">
                  <c:v>550760</c:v>
                </c:pt>
                <c:pt idx="35">
                  <c:v>636475</c:v>
                </c:pt>
                <c:pt idx="36">
                  <c:v>612675</c:v>
                </c:pt>
                <c:pt idx="37">
                  <c:v>557725</c:v>
                </c:pt>
                <c:pt idx="38">
                  <c:v>561660</c:v>
                </c:pt>
                <c:pt idx="39">
                  <c:v>550850</c:v>
                </c:pt>
                <c:pt idx="40">
                  <c:v>608000</c:v>
                </c:pt>
                <c:pt idx="41">
                  <c:v>583740</c:v>
                </c:pt>
                <c:pt idx="42">
                  <c:v>613025</c:v>
                </c:pt>
                <c:pt idx="43">
                  <c:v>570060</c:v>
                </c:pt>
                <c:pt idx="44">
                  <c:v>575000</c:v>
                </c:pt>
                <c:pt idx="45">
                  <c:v>564075</c:v>
                </c:pt>
                <c:pt idx="46">
                  <c:v>546780</c:v>
                </c:pt>
                <c:pt idx="47">
                  <c:v>631425</c:v>
                </c:pt>
                <c:pt idx="48">
                  <c:v>620700</c:v>
                </c:pt>
                <c:pt idx="49">
                  <c:v>578420</c:v>
                </c:pt>
                <c:pt idx="50">
                  <c:v>628975</c:v>
                </c:pt>
                <c:pt idx="51">
                  <c:v>667775</c:v>
                </c:pt>
                <c:pt idx="52">
                  <c:v>661760</c:v>
                </c:pt>
                <c:pt idx="53">
                  <c:v>670150</c:v>
                </c:pt>
                <c:pt idx="54">
                  <c:v>653700</c:v>
                </c:pt>
                <c:pt idx="55">
                  <c:v>644180</c:v>
                </c:pt>
                <c:pt idx="56">
                  <c:v>647075</c:v>
                </c:pt>
                <c:pt idx="57">
                  <c:v>629525</c:v>
                </c:pt>
                <c:pt idx="58">
                  <c:v>651220</c:v>
                </c:pt>
                <c:pt idx="59">
                  <c:v>688600</c:v>
                </c:pt>
                <c:pt idx="60">
                  <c:v>648050</c:v>
                </c:pt>
                <c:pt idx="61">
                  <c:v>662240</c:v>
                </c:pt>
                <c:pt idx="62">
                  <c:v>660050</c:v>
                </c:pt>
                <c:pt idx="63">
                  <c:v>676650</c:v>
                </c:pt>
                <c:pt idx="64">
                  <c:v>683880</c:v>
                </c:pt>
                <c:pt idx="65">
                  <c:v>707725</c:v>
                </c:pt>
                <c:pt idx="66">
                  <c:v>734960</c:v>
                </c:pt>
                <c:pt idx="67">
                  <c:v>744325</c:v>
                </c:pt>
                <c:pt idx="68">
                  <c:v>772225</c:v>
                </c:pt>
                <c:pt idx="69">
                  <c:v>767420</c:v>
                </c:pt>
                <c:pt idx="70">
                  <c:v>780975</c:v>
                </c:pt>
                <c:pt idx="71">
                  <c:v>842075</c:v>
                </c:pt>
                <c:pt idx="72">
                  <c:v>837279.99999999988</c:v>
                </c:pt>
                <c:pt idx="73">
                  <c:v>888825</c:v>
                </c:pt>
                <c:pt idx="74">
                  <c:v>944550</c:v>
                </c:pt>
                <c:pt idx="75">
                  <c:v>997300</c:v>
                </c:pt>
                <c:pt idx="76">
                  <c:v>1049575</c:v>
                </c:pt>
                <c:pt idx="77">
                  <c:v>1041400</c:v>
                </c:pt>
                <c:pt idx="78">
                  <c:v>1095840</c:v>
                </c:pt>
                <c:pt idx="79">
                  <c:v>1158075</c:v>
                </c:pt>
                <c:pt idx="80">
                  <c:v>1186000</c:v>
                </c:pt>
                <c:pt idx="81">
                  <c:v>1210900</c:v>
                </c:pt>
                <c:pt idx="82">
                  <c:v>1231650</c:v>
                </c:pt>
                <c:pt idx="83">
                  <c:v>1304900</c:v>
                </c:pt>
                <c:pt idx="84">
                  <c:v>1362075</c:v>
                </c:pt>
                <c:pt idx="85">
                  <c:v>1372675</c:v>
                </c:pt>
                <c:pt idx="86">
                  <c:v>1382950</c:v>
                </c:pt>
                <c:pt idx="87">
                  <c:v>1413860</c:v>
                </c:pt>
                <c:pt idx="88">
                  <c:v>1382475</c:v>
                </c:pt>
                <c:pt idx="89">
                  <c:v>1311200</c:v>
                </c:pt>
                <c:pt idx="90">
                  <c:v>1303100</c:v>
                </c:pt>
                <c:pt idx="91">
                  <c:v>1278700</c:v>
                </c:pt>
                <c:pt idx="92">
                  <c:v>1354520</c:v>
                </c:pt>
                <c:pt idx="93">
                  <c:v>1453175</c:v>
                </c:pt>
                <c:pt idx="94">
                  <c:v>1443800</c:v>
                </c:pt>
                <c:pt idx="95">
                  <c:v>1440440</c:v>
                </c:pt>
                <c:pt idx="96">
                  <c:v>1387800</c:v>
                </c:pt>
                <c:pt idx="97">
                  <c:v>1485775</c:v>
                </c:pt>
                <c:pt idx="98">
                  <c:v>1505200</c:v>
                </c:pt>
                <c:pt idx="99">
                  <c:v>1467525</c:v>
                </c:pt>
                <c:pt idx="100">
                  <c:v>1500875</c:v>
                </c:pt>
                <c:pt idx="101">
                  <c:v>1571780</c:v>
                </c:pt>
              </c:numCache>
            </c:numRef>
          </c:val>
          <c:smooth val="0"/>
        </c:ser>
        <c:dLbls>
          <c:showLegendKey val="0"/>
          <c:showVal val="0"/>
          <c:showCatName val="0"/>
          <c:showSerName val="0"/>
          <c:showPercent val="0"/>
          <c:showBubbleSize val="0"/>
        </c:dLbls>
        <c:marker val="1"/>
        <c:smooth val="0"/>
        <c:axId val="186161664"/>
        <c:axId val="196317696"/>
      </c:lineChart>
      <c:dateAx>
        <c:axId val="186160128"/>
        <c:scaling>
          <c:orientation val="minMax"/>
        </c:scaling>
        <c:delete val="0"/>
        <c:axPos val="b"/>
        <c:numFmt formatCode="yyyy" sourceLinked="0"/>
        <c:majorTickMark val="out"/>
        <c:minorTickMark val="none"/>
        <c:tickLblPos val="nextTo"/>
        <c:spPr>
          <a:ln w="12700">
            <a:solidFill>
              <a:schemeClr val="tx1"/>
            </a:solidFill>
          </a:ln>
        </c:spPr>
        <c:txPr>
          <a:bodyPr/>
          <a:lstStyle/>
          <a:p>
            <a:pPr>
              <a:defRPr sz="1400"/>
            </a:pPr>
            <a:endParaRPr lang="en-US"/>
          </a:p>
        </c:txPr>
        <c:crossAx val="187054848"/>
        <c:crosses val="autoZero"/>
        <c:auto val="1"/>
        <c:lblOffset val="100"/>
        <c:baseTimeUnit val="months"/>
        <c:majorUnit val="1"/>
        <c:majorTimeUnit val="years"/>
      </c:dateAx>
      <c:valAx>
        <c:axId val="187054848"/>
        <c:scaling>
          <c:orientation val="minMax"/>
        </c:scaling>
        <c:delete val="0"/>
        <c:axPos val="l"/>
        <c:majorGridlines>
          <c:spPr>
            <a:ln w="12700">
              <a:solidFill>
                <a:schemeClr val="bg1">
                  <a:lumMod val="65000"/>
                </a:schemeClr>
              </a:solidFill>
            </a:ln>
          </c:spPr>
        </c:majorGridlines>
        <c:numFmt formatCode="#,##0" sourceLinked="1"/>
        <c:majorTickMark val="out"/>
        <c:minorTickMark val="none"/>
        <c:tickLblPos val="nextTo"/>
        <c:spPr>
          <a:ln>
            <a:noFill/>
          </a:ln>
        </c:spPr>
        <c:txPr>
          <a:bodyPr/>
          <a:lstStyle/>
          <a:p>
            <a:pPr>
              <a:defRPr sz="1400"/>
            </a:pPr>
            <a:endParaRPr lang="en-US"/>
          </a:p>
        </c:txPr>
        <c:crossAx val="186160128"/>
        <c:crosses val="autoZero"/>
        <c:crossBetween val="between"/>
      </c:valAx>
      <c:valAx>
        <c:axId val="196317696"/>
        <c:scaling>
          <c:orientation val="minMax"/>
        </c:scaling>
        <c:delete val="0"/>
        <c:axPos val="r"/>
        <c:numFmt formatCode="General" sourceLinked="1"/>
        <c:majorTickMark val="out"/>
        <c:minorTickMark val="none"/>
        <c:tickLblPos val="nextTo"/>
        <c:spPr>
          <a:ln>
            <a:noFill/>
          </a:ln>
        </c:spPr>
        <c:txPr>
          <a:bodyPr/>
          <a:lstStyle/>
          <a:p>
            <a:pPr>
              <a:defRPr sz="1400"/>
            </a:pPr>
            <a:endParaRPr lang="en-US"/>
          </a:p>
        </c:txPr>
        <c:crossAx val="186161664"/>
        <c:crosses val="max"/>
        <c:crossBetween val="between"/>
        <c:dispUnits>
          <c:builtInUnit val="millions"/>
        </c:dispUnits>
      </c:valAx>
      <c:dateAx>
        <c:axId val="186161664"/>
        <c:scaling>
          <c:orientation val="minMax"/>
        </c:scaling>
        <c:delete val="1"/>
        <c:axPos val="b"/>
        <c:numFmt formatCode="mmm\-yy" sourceLinked="1"/>
        <c:majorTickMark val="out"/>
        <c:minorTickMark val="none"/>
        <c:tickLblPos val="nextTo"/>
        <c:crossAx val="196317696"/>
        <c:crosses val="autoZero"/>
        <c:auto val="1"/>
        <c:lblOffset val="100"/>
        <c:baseTimeUnit val="months"/>
      </c:date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224964688043638E-2"/>
          <c:y val="3.3939943555956475E-2"/>
          <c:w val="0.93419612999833268"/>
          <c:h val="0.86527426458014123"/>
        </c:manualLayout>
      </c:layout>
      <c:lineChart>
        <c:grouping val="standard"/>
        <c:varyColors val="0"/>
        <c:ser>
          <c:idx val="0"/>
          <c:order val="0"/>
          <c:tx>
            <c:strRef>
              <c:f>Sheet1!$B$1</c:f>
              <c:strCache>
                <c:ptCount val="1"/>
                <c:pt idx="0">
                  <c:v>US Net Imports</c:v>
                </c:pt>
              </c:strCache>
            </c:strRef>
          </c:tx>
          <c:marker>
            <c:symbol val="none"/>
          </c:marker>
          <c:cat>
            <c:numRef>
              <c:f>Sheet1!$A$2:$A$61</c:f>
              <c:numCache>
                <c:formatCode>[$-409]mmm\-yy;@</c:formatCode>
                <c:ptCount val="60"/>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numCache>
            </c:numRef>
          </c:cat>
          <c:val>
            <c:numRef>
              <c:f>Sheet1!$B$2:$B$61</c:f>
              <c:numCache>
                <c:formatCode>0.00</c:formatCode>
                <c:ptCount val="60"/>
                <c:pt idx="0">
                  <c:v>9.120000000000001</c:v>
                </c:pt>
                <c:pt idx="1">
                  <c:v>9.3299999999999983</c:v>
                </c:pt>
                <c:pt idx="2">
                  <c:v>9.24</c:v>
                </c:pt>
                <c:pt idx="3">
                  <c:v>8.66</c:v>
                </c:pt>
                <c:pt idx="4">
                  <c:v>8.3200000000000021</c:v>
                </c:pt>
                <c:pt idx="5">
                  <c:v>9.1199999999999992</c:v>
                </c:pt>
                <c:pt idx="6">
                  <c:v>8.8800000000000008</c:v>
                </c:pt>
                <c:pt idx="7">
                  <c:v>9.14</c:v>
                </c:pt>
                <c:pt idx="8">
                  <c:v>8.7800000000000011</c:v>
                </c:pt>
                <c:pt idx="9">
                  <c:v>8.33</c:v>
                </c:pt>
                <c:pt idx="10">
                  <c:v>8.27</c:v>
                </c:pt>
                <c:pt idx="11">
                  <c:v>7.9199999999999982</c:v>
                </c:pt>
                <c:pt idx="12">
                  <c:v>7.5</c:v>
                </c:pt>
                <c:pt idx="13">
                  <c:v>7.7100000000000009</c:v>
                </c:pt>
                <c:pt idx="14">
                  <c:v>7.24</c:v>
                </c:pt>
                <c:pt idx="15">
                  <c:v>7.3400000000000016</c:v>
                </c:pt>
                <c:pt idx="16">
                  <c:v>7.5600000000000005</c:v>
                </c:pt>
                <c:pt idx="17">
                  <c:v>7.9699999999999989</c:v>
                </c:pt>
                <c:pt idx="18">
                  <c:v>7.6199999999999992</c:v>
                </c:pt>
                <c:pt idx="19">
                  <c:v>8.2799999999999994</c:v>
                </c:pt>
                <c:pt idx="20">
                  <c:v>6.92</c:v>
                </c:pt>
                <c:pt idx="21">
                  <c:v>7.1700000000000017</c:v>
                </c:pt>
                <c:pt idx="22">
                  <c:v>6.8000000000000007</c:v>
                </c:pt>
                <c:pt idx="23">
                  <c:v>6.370000000000001</c:v>
                </c:pt>
                <c:pt idx="24">
                  <c:v>7.15</c:v>
                </c:pt>
                <c:pt idx="25">
                  <c:v>7</c:v>
                </c:pt>
                <c:pt idx="26">
                  <c:v>6.7600000000000016</c:v>
                </c:pt>
                <c:pt idx="27">
                  <c:v>6.4599999999999991</c:v>
                </c:pt>
                <c:pt idx="28">
                  <c:v>6.6900000000000013</c:v>
                </c:pt>
                <c:pt idx="29">
                  <c:v>6.7199999999999989</c:v>
                </c:pt>
                <c:pt idx="30">
                  <c:v>6.8000000000000007</c:v>
                </c:pt>
                <c:pt idx="31">
                  <c:v>6.5800000000000018</c:v>
                </c:pt>
                <c:pt idx="32">
                  <c:v>6.3699999999999992</c:v>
                </c:pt>
                <c:pt idx="33">
                  <c:v>6.52</c:v>
                </c:pt>
                <c:pt idx="34">
                  <c:v>6.4399999999999977</c:v>
                </c:pt>
                <c:pt idx="35">
                  <c:v>5.9400000000000013</c:v>
                </c:pt>
                <c:pt idx="36">
                  <c:v>5.9600000000000009</c:v>
                </c:pt>
                <c:pt idx="37">
                  <c:v>5.9699999999999989</c:v>
                </c:pt>
                <c:pt idx="38">
                  <c:v>5.3300000000000018</c:v>
                </c:pt>
                <c:pt idx="39">
                  <c:v>5.1000000000000014</c:v>
                </c:pt>
                <c:pt idx="40">
                  <c:v>4.8599999999999994</c:v>
                </c:pt>
                <c:pt idx="41">
                  <c:v>4.7899999999999991</c:v>
                </c:pt>
                <c:pt idx="42">
                  <c:v>5.1400000000000006</c:v>
                </c:pt>
                <c:pt idx="43">
                  <c:v>5.1900000000000013</c:v>
                </c:pt>
                <c:pt idx="44">
                  <c:v>4.7800000000000011</c:v>
                </c:pt>
                <c:pt idx="45">
                  <c:v>5</c:v>
                </c:pt>
                <c:pt idx="46">
                  <c:v>4.5999999999999996</c:v>
                </c:pt>
                <c:pt idx="47">
                  <c:v>4.6099999999999994</c:v>
                </c:pt>
                <c:pt idx="48">
                  <c:v>4.490000000000002</c:v>
                </c:pt>
                <c:pt idx="49">
                  <c:v>4.2199999999999989</c:v>
                </c:pt>
                <c:pt idx="50">
                  <c:v>4.0500000000000007</c:v>
                </c:pt>
                <c:pt idx="51">
                  <c:v>3.9400000000000013</c:v>
                </c:pt>
                <c:pt idx="52">
                  <c:v>3.8200000000000003</c:v>
                </c:pt>
                <c:pt idx="53">
                  <c:v>4.1999999999999993</c:v>
                </c:pt>
                <c:pt idx="54">
                  <c:v>4.07</c:v>
                </c:pt>
                <c:pt idx="55">
                  <c:v>4.4600000000000009</c:v>
                </c:pt>
                <c:pt idx="56">
                  <c:v>3.9700000000000006</c:v>
                </c:pt>
                <c:pt idx="57">
                  <c:v>4.0300000000000011</c:v>
                </c:pt>
                <c:pt idx="58">
                  <c:v>3.6199999999999992</c:v>
                </c:pt>
                <c:pt idx="59">
                  <c:v>3.7300000000000004</c:v>
                </c:pt>
              </c:numCache>
            </c:numRef>
          </c:val>
          <c:smooth val="0"/>
        </c:ser>
        <c:ser>
          <c:idx val="1"/>
          <c:order val="1"/>
          <c:tx>
            <c:strRef>
              <c:f>Sheet1!$C$1</c:f>
              <c:strCache>
                <c:ptCount val="1"/>
                <c:pt idx="0">
                  <c:v>China Net Imports</c:v>
                </c:pt>
              </c:strCache>
            </c:strRef>
          </c:tx>
          <c:marker>
            <c:symbol val="none"/>
          </c:marker>
          <c:cat>
            <c:numRef>
              <c:f>Sheet1!$A$2:$A$61</c:f>
              <c:numCache>
                <c:formatCode>[$-409]mmm\-yy;@</c:formatCode>
                <c:ptCount val="60"/>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numCache>
            </c:numRef>
          </c:cat>
          <c:val>
            <c:numRef>
              <c:f>Sheet1!$C$2:$C$61</c:f>
              <c:numCache>
                <c:formatCode>0.00</c:formatCode>
                <c:ptCount val="60"/>
                <c:pt idx="0">
                  <c:v>5.3199999999999994</c:v>
                </c:pt>
                <c:pt idx="1">
                  <c:v>5.6</c:v>
                </c:pt>
                <c:pt idx="2">
                  <c:v>4.95</c:v>
                </c:pt>
                <c:pt idx="3">
                  <c:v>5.3100000000000005</c:v>
                </c:pt>
                <c:pt idx="4">
                  <c:v>5.3</c:v>
                </c:pt>
                <c:pt idx="5">
                  <c:v>5.19</c:v>
                </c:pt>
                <c:pt idx="6">
                  <c:v>5.27</c:v>
                </c:pt>
                <c:pt idx="7">
                  <c:v>5.4200000000000008</c:v>
                </c:pt>
                <c:pt idx="8">
                  <c:v>5.74</c:v>
                </c:pt>
                <c:pt idx="9">
                  <c:v>5.870000000000001</c:v>
                </c:pt>
                <c:pt idx="10">
                  <c:v>6.15</c:v>
                </c:pt>
                <c:pt idx="11">
                  <c:v>6.0200000000000005</c:v>
                </c:pt>
                <c:pt idx="12">
                  <c:v>5.6700000000000008</c:v>
                </c:pt>
                <c:pt idx="13">
                  <c:v>5.6300000000000008</c:v>
                </c:pt>
                <c:pt idx="14">
                  <c:v>5.410000000000001</c:v>
                </c:pt>
                <c:pt idx="15">
                  <c:v>5.2200000000000006</c:v>
                </c:pt>
                <c:pt idx="16">
                  <c:v>5.7600000000000007</c:v>
                </c:pt>
                <c:pt idx="17">
                  <c:v>5.7200000000000006</c:v>
                </c:pt>
                <c:pt idx="18">
                  <c:v>5.8900000000000006</c:v>
                </c:pt>
                <c:pt idx="19">
                  <c:v>5.95</c:v>
                </c:pt>
                <c:pt idx="20">
                  <c:v>6.53</c:v>
                </c:pt>
                <c:pt idx="21">
                  <c:v>6.05</c:v>
                </c:pt>
                <c:pt idx="22">
                  <c:v>6.6499999999999995</c:v>
                </c:pt>
                <c:pt idx="23">
                  <c:v>6.5100000000000007</c:v>
                </c:pt>
                <c:pt idx="24">
                  <c:v>6.1499999999999995</c:v>
                </c:pt>
                <c:pt idx="25">
                  <c:v>6</c:v>
                </c:pt>
                <c:pt idx="26">
                  <c:v>5.9999999999999991</c:v>
                </c:pt>
                <c:pt idx="27">
                  <c:v>6.1799999999999988</c:v>
                </c:pt>
                <c:pt idx="28">
                  <c:v>5.9900000000000011</c:v>
                </c:pt>
                <c:pt idx="29">
                  <c:v>6.05</c:v>
                </c:pt>
                <c:pt idx="30">
                  <c:v>6.120000000000001</c:v>
                </c:pt>
                <c:pt idx="31">
                  <c:v>6.03</c:v>
                </c:pt>
                <c:pt idx="32">
                  <c:v>6.27</c:v>
                </c:pt>
                <c:pt idx="33">
                  <c:v>6.28</c:v>
                </c:pt>
                <c:pt idx="34">
                  <c:v>6.5500000000000007</c:v>
                </c:pt>
                <c:pt idx="35">
                  <c:v>6.2200000000000006</c:v>
                </c:pt>
                <c:pt idx="36">
                  <c:v>6.2599999999999989</c:v>
                </c:pt>
                <c:pt idx="37">
                  <c:v>6</c:v>
                </c:pt>
                <c:pt idx="38">
                  <c:v>6.089999999999999</c:v>
                </c:pt>
                <c:pt idx="39">
                  <c:v>6.8000000000000007</c:v>
                </c:pt>
                <c:pt idx="40">
                  <c:v>6.58</c:v>
                </c:pt>
                <c:pt idx="41">
                  <c:v>6.6499999999999995</c:v>
                </c:pt>
                <c:pt idx="42">
                  <c:v>6.69</c:v>
                </c:pt>
                <c:pt idx="43">
                  <c:v>6.5</c:v>
                </c:pt>
                <c:pt idx="44">
                  <c:v>6.7799999999999994</c:v>
                </c:pt>
                <c:pt idx="45">
                  <c:v>6.52</c:v>
                </c:pt>
                <c:pt idx="46">
                  <c:v>6.73</c:v>
                </c:pt>
                <c:pt idx="47">
                  <c:v>6.46</c:v>
                </c:pt>
                <c:pt idx="48">
                  <c:v>6.5400000000000009</c:v>
                </c:pt>
                <c:pt idx="49">
                  <c:v>6.33</c:v>
                </c:pt>
                <c:pt idx="50">
                  <c:v>6.370000000000001</c:v>
                </c:pt>
                <c:pt idx="51">
                  <c:v>7.0799999999999992</c:v>
                </c:pt>
                <c:pt idx="52">
                  <c:v>6.88</c:v>
                </c:pt>
                <c:pt idx="53">
                  <c:v>7</c:v>
                </c:pt>
                <c:pt idx="54">
                  <c:v>6.8999999999999995</c:v>
                </c:pt>
                <c:pt idx="55">
                  <c:v>6.7999999999999989</c:v>
                </c:pt>
                <c:pt idx="56">
                  <c:v>7.09</c:v>
                </c:pt>
                <c:pt idx="57">
                  <c:v>6.83</c:v>
                </c:pt>
                <c:pt idx="58">
                  <c:v>7.0500000000000007</c:v>
                </c:pt>
                <c:pt idx="59">
                  <c:v>6.7700000000000005</c:v>
                </c:pt>
              </c:numCache>
            </c:numRef>
          </c:val>
          <c:smooth val="0"/>
        </c:ser>
        <c:dLbls>
          <c:showLegendKey val="0"/>
          <c:showVal val="0"/>
          <c:showCatName val="0"/>
          <c:showSerName val="0"/>
          <c:showPercent val="0"/>
          <c:showBubbleSize val="0"/>
        </c:dLbls>
        <c:marker val="1"/>
        <c:smooth val="0"/>
        <c:axId val="186531840"/>
        <c:axId val="196320576"/>
      </c:lineChart>
      <c:dateAx>
        <c:axId val="186531840"/>
        <c:scaling>
          <c:orientation val="minMax"/>
        </c:scaling>
        <c:delete val="0"/>
        <c:axPos val="b"/>
        <c:numFmt formatCode="[$-409]mmm\-yy;@" sourceLinked="1"/>
        <c:majorTickMark val="out"/>
        <c:minorTickMark val="none"/>
        <c:tickLblPos val="nextTo"/>
        <c:spPr>
          <a:ln w="12700">
            <a:solidFill>
              <a:srgbClr val="000000"/>
            </a:solidFill>
          </a:ln>
        </c:spPr>
        <c:txPr>
          <a:bodyPr rot="0" vert="horz"/>
          <a:lstStyle/>
          <a:p>
            <a:pPr>
              <a:defRPr/>
            </a:pPr>
            <a:endParaRPr lang="en-US"/>
          </a:p>
        </c:txPr>
        <c:crossAx val="196320576"/>
        <c:crosses val="autoZero"/>
        <c:auto val="1"/>
        <c:lblOffset val="100"/>
        <c:baseTimeUnit val="months"/>
        <c:majorUnit val="6"/>
        <c:majorTimeUnit val="months"/>
      </c:dateAx>
      <c:valAx>
        <c:axId val="196320576"/>
        <c:scaling>
          <c:orientation val="minMax"/>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crossAx val="186531840"/>
        <c:crosses val="autoZero"/>
        <c:crossBetween val="between"/>
      </c:valAx>
    </c:plotArea>
    <c:plotVisOnly val="1"/>
    <c:dispBlanksAs val="gap"/>
    <c:showDLblsOverMax val="0"/>
  </c:chart>
  <c:txPr>
    <a:bodyPr/>
    <a:lstStyle/>
    <a:p>
      <a:pPr>
        <a:defRPr sz="14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609981867605429E-2"/>
          <c:y val="3.1732479926207272E-2"/>
          <c:w val="0.85226573788859028"/>
          <c:h val="0.89863073204151378"/>
        </c:manualLayout>
      </c:layout>
      <c:barChart>
        <c:barDir val="col"/>
        <c:grouping val="stacked"/>
        <c:varyColors val="0"/>
        <c:ser>
          <c:idx val="0"/>
          <c:order val="0"/>
          <c:spPr>
            <a:solidFill>
              <a:schemeClr val="tx2"/>
            </a:solidFill>
          </c:spPr>
          <c:invertIfNegative val="0"/>
          <c:cat>
            <c:numRef>
              <c:f>graph!$B$9:$B$36</c:f>
              <c:numCache>
                <c:formatCode>General</c:formatCode>
                <c:ptCount val="28"/>
              </c:numCache>
            </c:numRef>
          </c:cat>
          <c:val>
            <c:numRef>
              <c:f>graph!$C$8:$C$35</c:f>
              <c:numCache>
                <c:formatCode>0.0</c:formatCode>
                <c:ptCount val="28"/>
                <c:pt idx="1">
                  <c:v>16.846624614149565</c:v>
                </c:pt>
                <c:pt idx="5">
                  <c:v>18.022843649238084</c:v>
                </c:pt>
                <c:pt idx="9">
                  <c:v>18.961390759757297</c:v>
                </c:pt>
                <c:pt idx="13">
                  <c:v>19.748138659206042</c:v>
                </c:pt>
                <c:pt idx="17">
                  <c:v>21.852375309513555</c:v>
                </c:pt>
                <c:pt idx="21">
                  <c:v>23.887247879809159</c:v>
                </c:pt>
                <c:pt idx="25" formatCode="General">
                  <c:v>27.4</c:v>
                </c:pt>
              </c:numCache>
            </c:numRef>
          </c:val>
        </c:ser>
        <c:ser>
          <c:idx val="1"/>
          <c:order val="1"/>
          <c:spPr>
            <a:solidFill>
              <a:schemeClr val="accent1">
                <a:lumMod val="20000"/>
                <a:lumOff val="80000"/>
              </a:schemeClr>
            </a:solidFill>
          </c:spPr>
          <c:invertIfNegative val="0"/>
          <c:cat>
            <c:numRef>
              <c:f>graph!$B$9:$B$36</c:f>
              <c:numCache>
                <c:formatCode>General</c:formatCode>
                <c:ptCount val="28"/>
              </c:numCache>
            </c:numRef>
          </c:cat>
          <c:val>
            <c:numRef>
              <c:f>graph!$D$8:$D$35</c:f>
              <c:numCache>
                <c:formatCode>0.0</c:formatCode>
                <c:ptCount val="28"/>
                <c:pt idx="1">
                  <c:v>20.703289999999999</c:v>
                </c:pt>
                <c:pt idx="5">
                  <c:v>21.139600000000002</c:v>
                </c:pt>
                <c:pt idx="9">
                  <c:v>21.806270000000001</c:v>
                </c:pt>
                <c:pt idx="13">
                  <c:v>23.405840000000001</c:v>
                </c:pt>
                <c:pt idx="17">
                  <c:v>24.592390000000002</c:v>
                </c:pt>
                <c:pt idx="21">
                  <c:v>24.133122048622369</c:v>
                </c:pt>
                <c:pt idx="25" formatCode="General">
                  <c:v>25.5</c:v>
                </c:pt>
              </c:numCache>
            </c:numRef>
          </c:val>
        </c:ser>
        <c:ser>
          <c:idx val="2"/>
          <c:order val="2"/>
          <c:spPr>
            <a:solidFill>
              <a:schemeClr val="accent3">
                <a:lumMod val="50000"/>
              </a:schemeClr>
            </a:solidFill>
          </c:spPr>
          <c:invertIfNegative val="0"/>
          <c:cat>
            <c:numRef>
              <c:f>graph!$B$9:$B$36</c:f>
              <c:numCache>
                <c:formatCode>General</c:formatCode>
                <c:ptCount val="28"/>
              </c:numCache>
            </c:numRef>
          </c:cat>
          <c:val>
            <c:numRef>
              <c:f>graph!$E$8:$E$35</c:f>
              <c:numCache>
                <c:formatCode>General</c:formatCode>
                <c:ptCount val="28"/>
                <c:pt idx="2" formatCode="0.0">
                  <c:v>19.848956088548189</c:v>
                </c:pt>
                <c:pt idx="6" formatCode="0.0">
                  <c:v>20.121971720187037</c:v>
                </c:pt>
                <c:pt idx="10" formatCode="0.0">
                  <c:v>20.552274556316114</c:v>
                </c:pt>
                <c:pt idx="14" formatCode="0.0">
                  <c:v>20.742429668544677</c:v>
                </c:pt>
                <c:pt idx="18" formatCode="0.0">
                  <c:v>21.064234707588749</c:v>
                </c:pt>
                <c:pt idx="22" formatCode="0.0">
                  <c:v>21.316859925509725</c:v>
                </c:pt>
                <c:pt idx="26">
                  <c:v>21.5</c:v>
                </c:pt>
              </c:numCache>
            </c:numRef>
          </c:val>
        </c:ser>
        <c:ser>
          <c:idx val="3"/>
          <c:order val="3"/>
          <c:spPr>
            <a:solidFill>
              <a:schemeClr val="accent3">
                <a:lumMod val="60000"/>
                <a:lumOff val="40000"/>
              </a:schemeClr>
            </a:solidFill>
          </c:spPr>
          <c:invertIfNegative val="0"/>
          <c:cat>
            <c:numRef>
              <c:f>graph!$B$9:$B$36</c:f>
              <c:numCache>
                <c:formatCode>General</c:formatCode>
                <c:ptCount val="28"/>
              </c:numCache>
            </c:numRef>
          </c:cat>
          <c:val>
            <c:numRef>
              <c:f>graph!$F$8:$F$35</c:f>
              <c:numCache>
                <c:formatCode>General</c:formatCode>
                <c:ptCount val="28"/>
                <c:pt idx="2" formatCode="0.0">
                  <c:v>22.074390000000001</c:v>
                </c:pt>
                <c:pt idx="6" formatCode="0.0">
                  <c:v>19.804880000000001</c:v>
                </c:pt>
                <c:pt idx="10" formatCode="0.0">
                  <c:v>22.095939999999999</c:v>
                </c:pt>
                <c:pt idx="14" formatCode="0.0">
                  <c:v>22.790780000000002</c:v>
                </c:pt>
                <c:pt idx="18" formatCode="0.0">
                  <c:v>24.39395</c:v>
                </c:pt>
                <c:pt idx="22" formatCode="0.0">
                  <c:v>21.740057293941788</c:v>
                </c:pt>
                <c:pt idx="26">
                  <c:v>21.9</c:v>
                </c:pt>
              </c:numCache>
            </c:numRef>
          </c:val>
        </c:ser>
        <c:ser>
          <c:idx val="4"/>
          <c:order val="4"/>
          <c:spPr>
            <a:solidFill>
              <a:schemeClr val="accent5">
                <a:lumMod val="50000"/>
              </a:schemeClr>
            </a:solidFill>
          </c:spPr>
          <c:invertIfNegative val="0"/>
          <c:cat>
            <c:numRef>
              <c:f>graph!$B$9:$B$36</c:f>
              <c:numCache>
                <c:formatCode>General</c:formatCode>
                <c:ptCount val="28"/>
              </c:numCache>
            </c:numRef>
          </c:cat>
          <c:val>
            <c:numRef>
              <c:f>graph!$G$8:$G$35</c:f>
              <c:numCache>
                <c:formatCode>General</c:formatCode>
                <c:ptCount val="28"/>
                <c:pt idx="3" formatCode="0.0">
                  <c:v>21.677414013522025</c:v>
                </c:pt>
                <c:pt idx="7" formatCode="0.0">
                  <c:v>19.615960895838711</c:v>
                </c:pt>
                <c:pt idx="11" formatCode="0.0">
                  <c:v>21.120304038762004</c:v>
                </c:pt>
                <c:pt idx="15" formatCode="0.0">
                  <c:v>22.655752290299414</c:v>
                </c:pt>
                <c:pt idx="19" formatCode="0.0">
                  <c:v>23.590439047965468</c:v>
                </c:pt>
                <c:pt idx="23" formatCode="0.0">
                  <c:v>22.776870263646156</c:v>
                </c:pt>
                <c:pt idx="27">
                  <c:v>22.8</c:v>
                </c:pt>
              </c:numCache>
            </c:numRef>
          </c:val>
        </c:ser>
        <c:ser>
          <c:idx val="5"/>
          <c:order val="5"/>
          <c:spPr>
            <a:solidFill>
              <a:schemeClr val="accent5"/>
            </a:solidFill>
          </c:spPr>
          <c:invertIfNegative val="0"/>
          <c:cat>
            <c:numRef>
              <c:f>graph!$B$9:$B$36</c:f>
              <c:numCache>
                <c:formatCode>General</c:formatCode>
                <c:ptCount val="28"/>
              </c:numCache>
            </c:numRef>
          </c:cat>
          <c:val>
            <c:numRef>
              <c:f>graph!$H$8:$H$35</c:f>
              <c:numCache>
                <c:formatCode>General</c:formatCode>
                <c:ptCount val="28"/>
                <c:pt idx="3" formatCode="0.0">
                  <c:v>2.8975499999999998</c:v>
                </c:pt>
                <c:pt idx="7" formatCode="0.0">
                  <c:v>2.8258700000000001</c:v>
                </c:pt>
                <c:pt idx="11" formatCode="0.0">
                  <c:v>3.1576300000000002</c:v>
                </c:pt>
                <c:pt idx="15" formatCode="0.0">
                  <c:v>3.3233299999999999</c:v>
                </c:pt>
                <c:pt idx="19" formatCode="0.0">
                  <c:v>3.7171599999999998</c:v>
                </c:pt>
                <c:pt idx="23" formatCode="0.0">
                  <c:v>3.1068633977288691</c:v>
                </c:pt>
                <c:pt idx="27">
                  <c:v>3.2</c:v>
                </c:pt>
              </c:numCache>
            </c:numRef>
          </c:val>
        </c:ser>
        <c:dLbls>
          <c:showLegendKey val="0"/>
          <c:showVal val="0"/>
          <c:showCatName val="0"/>
          <c:showSerName val="0"/>
          <c:showPercent val="0"/>
          <c:showBubbleSize val="0"/>
        </c:dLbls>
        <c:gapWidth val="0"/>
        <c:overlap val="100"/>
        <c:axId val="186648064"/>
        <c:axId val="196323008"/>
      </c:barChart>
      <c:barChart>
        <c:barDir val="col"/>
        <c:grouping val="stacked"/>
        <c:varyColors val="0"/>
        <c:ser>
          <c:idx val="6"/>
          <c:order val="6"/>
          <c:invertIfNegative val="0"/>
          <c:cat>
            <c:numRef>
              <c:f>graph!$B$9:$B$36</c:f>
              <c:numCache>
                <c:formatCode>General</c:formatCode>
                <c:ptCount val="28"/>
              </c:numCache>
            </c:numRef>
          </c:cat>
          <c:val>
            <c:numRef>
              <c:f>graph!$I$8:$I$35</c:f>
              <c:numCache>
                <c:formatCode>General</c:formatCode>
                <c:ptCount val="28"/>
              </c:numCache>
            </c:numRef>
          </c:val>
        </c:ser>
        <c:dLbls>
          <c:showLegendKey val="0"/>
          <c:showVal val="0"/>
          <c:showCatName val="0"/>
          <c:showSerName val="0"/>
          <c:showPercent val="0"/>
          <c:showBubbleSize val="0"/>
        </c:dLbls>
        <c:gapWidth val="0"/>
        <c:overlap val="100"/>
        <c:axId val="186648576"/>
        <c:axId val="196323584"/>
      </c:barChart>
      <c:catAx>
        <c:axId val="186648064"/>
        <c:scaling>
          <c:orientation val="minMax"/>
        </c:scaling>
        <c:delete val="0"/>
        <c:axPos val="b"/>
        <c:numFmt formatCode="General" sourceLinked="1"/>
        <c:majorTickMark val="none"/>
        <c:minorTickMark val="none"/>
        <c:tickLblPos val="nextTo"/>
        <c:spPr>
          <a:ln>
            <a:solidFill>
              <a:schemeClr val="bg1">
                <a:lumMod val="50000"/>
              </a:schemeClr>
            </a:solidFill>
          </a:ln>
        </c:spPr>
        <c:crossAx val="196323008"/>
        <c:crosses val="autoZero"/>
        <c:auto val="1"/>
        <c:lblAlgn val="ctr"/>
        <c:lblOffset val="100"/>
        <c:noMultiLvlLbl val="0"/>
      </c:catAx>
      <c:valAx>
        <c:axId val="196323008"/>
        <c:scaling>
          <c:orientation val="minMax"/>
        </c:scaling>
        <c:delete val="0"/>
        <c:axPos val="l"/>
        <c:majorGridlines>
          <c:spPr>
            <a:ln>
              <a:solidFill>
                <a:schemeClr val="bg1">
                  <a:lumMod val="65000"/>
                </a:schemeClr>
              </a:solidFill>
            </a:ln>
          </c:spPr>
        </c:majorGridlines>
        <c:numFmt formatCode="0.0" sourceLinked="1"/>
        <c:majorTickMark val="out"/>
        <c:minorTickMark val="none"/>
        <c:tickLblPos val="nextTo"/>
        <c:spPr>
          <a:ln>
            <a:noFill/>
          </a:ln>
        </c:spPr>
        <c:txPr>
          <a:bodyPr/>
          <a:lstStyle/>
          <a:p>
            <a:pPr>
              <a:defRPr sz="1400">
                <a:solidFill>
                  <a:schemeClr val="bg1"/>
                </a:solidFill>
                <a:latin typeface="Arial" pitchFamily="34" charset="0"/>
                <a:cs typeface="Arial" pitchFamily="34" charset="0"/>
              </a:defRPr>
            </a:pPr>
            <a:endParaRPr lang="en-US"/>
          </a:p>
        </c:txPr>
        <c:crossAx val="186648064"/>
        <c:crosses val="autoZero"/>
        <c:crossBetween val="between"/>
      </c:valAx>
      <c:valAx>
        <c:axId val="196323584"/>
        <c:scaling>
          <c:orientation val="minMax"/>
          <c:max val="30"/>
          <c:min val="0"/>
        </c:scaling>
        <c:delete val="0"/>
        <c:axPos val="r"/>
        <c:numFmt formatCode="General" sourceLinked="1"/>
        <c:majorTickMark val="out"/>
        <c:minorTickMark val="none"/>
        <c:tickLblPos val="nextTo"/>
        <c:spPr>
          <a:ln>
            <a:noFill/>
          </a:ln>
        </c:spPr>
        <c:txPr>
          <a:bodyPr/>
          <a:lstStyle/>
          <a:p>
            <a:pPr>
              <a:defRPr sz="1400"/>
            </a:pPr>
            <a:endParaRPr lang="en-US"/>
          </a:p>
        </c:txPr>
        <c:crossAx val="186648576"/>
        <c:crosses val="max"/>
        <c:crossBetween val="between"/>
      </c:valAx>
      <c:catAx>
        <c:axId val="186648576"/>
        <c:scaling>
          <c:orientation val="minMax"/>
        </c:scaling>
        <c:delete val="1"/>
        <c:axPos val="b"/>
        <c:numFmt formatCode="General" sourceLinked="1"/>
        <c:majorTickMark val="out"/>
        <c:minorTickMark val="none"/>
        <c:tickLblPos val="nextTo"/>
        <c:crossAx val="196323584"/>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4.1549999732721797E-2"/>
          <c:w val="0.88262910798122052"/>
          <c:h val="0.80185298629931967"/>
        </c:manualLayout>
      </c:layout>
      <c:lineChart>
        <c:grouping val="standard"/>
        <c:varyColors val="0"/>
        <c:ser>
          <c:idx val="0"/>
          <c:order val="0"/>
          <c:marker>
            <c:symbol val="none"/>
          </c:marker>
          <c:dPt>
            <c:idx val="66"/>
            <c:marker>
              <c:symbol val="circle"/>
              <c:size val="5"/>
              <c:spPr>
                <a:solidFill>
                  <a:srgbClr val="0096D7"/>
                </a:solidFill>
              </c:spPr>
            </c:marker>
            <c:bubble3D val="0"/>
          </c:dPt>
          <c:cat>
            <c:numRef>
              <c:f>Sheet1!$B$1:$BP$1</c:f>
              <c:numCache>
                <c:formatCode>General</c:formatCode>
                <c:ptCount val="67"/>
                <c:pt idx="1">
                  <c:v>1950</c:v>
                </c:pt>
                <c:pt idx="11">
                  <c:v>1960</c:v>
                </c:pt>
                <c:pt idx="21">
                  <c:v>1970</c:v>
                </c:pt>
                <c:pt idx="31">
                  <c:v>1980</c:v>
                </c:pt>
                <c:pt idx="41">
                  <c:v>1990</c:v>
                </c:pt>
                <c:pt idx="51">
                  <c:v>2000</c:v>
                </c:pt>
                <c:pt idx="61">
                  <c:v>2010</c:v>
                </c:pt>
              </c:numCache>
            </c:numRef>
          </c:cat>
          <c:val>
            <c:numRef>
              <c:f>Sheet1!$B$10:$BP$10</c:f>
              <c:numCache>
                <c:formatCode>General</c:formatCode>
                <c:ptCount val="67"/>
                <c:pt idx="0">
                  <c:v>-4.730899999999999E-2</c:v>
                </c:pt>
                <c:pt idx="1">
                  <c:v>-0.217142</c:v>
                </c:pt>
                <c:pt idx="2">
                  <c:v>-0.10275599999999996</c:v>
                </c:pt>
                <c:pt idx="3">
                  <c:v>-0.11155199999999998</c:v>
                </c:pt>
                <c:pt idx="4">
                  <c:v>-0.12242199999999998</c:v>
                </c:pt>
                <c:pt idx="5">
                  <c:v>-0.16282500000000003</c:v>
                </c:pt>
                <c:pt idx="6">
                  <c:v>-0.21114600000000006</c:v>
                </c:pt>
                <c:pt idx="7">
                  <c:v>-0.23507099999999992</c:v>
                </c:pt>
                <c:pt idx="8">
                  <c:v>-0.2085999999999999</c:v>
                </c:pt>
                <c:pt idx="9">
                  <c:v>-0.54879999999999995</c:v>
                </c:pt>
                <c:pt idx="10">
                  <c:v>-0.67435300000000009</c:v>
                </c:pt>
                <c:pt idx="11">
                  <c:v>-0.68427899999999997</c:v>
                </c:pt>
                <c:pt idx="12">
                  <c:v>-0.78955600000000004</c:v>
                </c:pt>
                <c:pt idx="13">
                  <c:v>-0.87949099999999991</c:v>
                </c:pt>
                <c:pt idx="14">
                  <c:v>-0.88992600000000022</c:v>
                </c:pt>
                <c:pt idx="15">
                  <c:v>-0.99136400000000013</c:v>
                </c:pt>
                <c:pt idx="16">
                  <c:v>-1.1764020000000002</c:v>
                </c:pt>
                <c:pt idx="17">
                  <c:v>-1.3000609999999999</c:v>
                </c:pt>
                <c:pt idx="18">
                  <c:v>-1.3351569999999999</c:v>
                </c:pt>
                <c:pt idx="19">
                  <c:v>-1.489306</c:v>
                </c:pt>
                <c:pt idx="20">
                  <c:v>-1.7063610000000002</c:v>
                </c:pt>
                <c:pt idx="21">
                  <c:v>-2.0382579999999999</c:v>
                </c:pt>
                <c:pt idx="22">
                  <c:v>-2.2001040000000005</c:v>
                </c:pt>
                <c:pt idx="23">
                  <c:v>-2.4880790000000004</c:v>
                </c:pt>
                <c:pt idx="24">
                  <c:v>-2.7833200000000007</c:v>
                </c:pt>
                <c:pt idx="25">
                  <c:v>-2.4170470000000002</c:v>
                </c:pt>
                <c:pt idx="26">
                  <c:v>-1.7481070000000007</c:v>
                </c:pt>
                <c:pt idx="27">
                  <c:v>-1.8106800000000003</c:v>
                </c:pt>
                <c:pt idx="28">
                  <c:v>-1.9996539999999996</c:v>
                </c:pt>
                <c:pt idx="29">
                  <c:v>-1.803723</c:v>
                </c:pt>
                <c:pt idx="30">
                  <c:v>-1.7008390000000009</c:v>
                </c:pt>
                <c:pt idx="31">
                  <c:v>-1.3892869999999995</c:v>
                </c:pt>
                <c:pt idx="32">
                  <c:v>-1.2322240000000002</c:v>
                </c:pt>
                <c:pt idx="33">
                  <c:v>-1.0460539999999996</c:v>
                </c:pt>
                <c:pt idx="34">
                  <c:v>-1.1469700000000003</c:v>
                </c:pt>
                <c:pt idx="35">
                  <c:v>-1.4698919999999993</c:v>
                </c:pt>
                <c:pt idx="36">
                  <c:v>-1.2893289999999999</c:v>
                </c:pt>
                <c:pt idx="37">
                  <c:v>-1.4144899999999996</c:v>
                </c:pt>
                <c:pt idx="38">
                  <c:v>-1.3909370000000001</c:v>
                </c:pt>
                <c:pt idx="39">
                  <c:v>-1.6354499999999998</c:v>
                </c:pt>
                <c:pt idx="40">
                  <c:v>-1.5003640000000003</c:v>
                </c:pt>
                <c:pt idx="41" formatCode="0.00">
                  <c:v>-1.3753099999999996</c:v>
                </c:pt>
                <c:pt idx="42" formatCode="0.00">
                  <c:v>-0.95946899999999924</c:v>
                </c:pt>
                <c:pt idx="43" formatCode="0.00">
                  <c:v>-0.94379799999999991</c:v>
                </c:pt>
                <c:pt idx="44" formatCode="0.00">
                  <c:v>-0.9284900000000007</c:v>
                </c:pt>
                <c:pt idx="45" formatCode="0.00">
                  <c:v>-1.0900109999999996</c:v>
                </c:pt>
                <c:pt idx="46" formatCode="0.00">
                  <c:v>-0.75132400000000032</c:v>
                </c:pt>
                <c:pt idx="47" formatCode="0.00">
                  <c:v>-1.0997350000000004</c:v>
                </c:pt>
                <c:pt idx="48" formatCode="0.00">
                  <c:v>-1.0410849999999991</c:v>
                </c:pt>
                <c:pt idx="49" formatCode="0.00">
                  <c:v>-1.167361000000001</c:v>
                </c:pt>
                <c:pt idx="50" formatCode="0.00">
                  <c:v>-1.2996739999999991</c:v>
                </c:pt>
                <c:pt idx="51" formatCode="0.00">
                  <c:v>-1.3987150000000006</c:v>
                </c:pt>
                <c:pt idx="52" formatCode="0.00">
                  <c:v>-1.5918599999999987</c:v>
                </c:pt>
                <c:pt idx="53" formatCode="0.00">
                  <c:v>-1.4150360000000002</c:v>
                </c:pt>
                <c:pt idx="54" formatCode="0.00">
                  <c:v>-1.5844650000000005</c:v>
                </c:pt>
                <c:pt idx="55" formatCode="0.00">
                  <c:v>-2.0364890000000013</c:v>
                </c:pt>
                <c:pt idx="56" formatCode="0.00">
                  <c:v>-2.4548629999999996</c:v>
                </c:pt>
                <c:pt idx="57" formatCode="0.00">
                  <c:v>-2.2970440000000001</c:v>
                </c:pt>
                <c:pt idx="58" formatCode="0.00">
                  <c:v>-2.0311309999999994</c:v>
                </c:pt>
                <c:pt idx="59" formatCode="0.00">
                  <c:v>-1.3589670000000005</c:v>
                </c:pt>
                <c:pt idx="60" formatCode="0.00">
                  <c:v>-0.69790399999999853</c:v>
                </c:pt>
                <c:pt idx="61" formatCode="0.00">
                  <c:v>-0.2689370000000002</c:v>
                </c:pt>
                <c:pt idx="62" formatCode="0.00">
                  <c:v>0.43821100000000124</c:v>
                </c:pt>
                <c:pt idx="63" formatCode="0.00">
                  <c:v>1.0666970000000005</c:v>
                </c:pt>
                <c:pt idx="64" formatCode="0.00">
                  <c:v>1.4</c:v>
                </c:pt>
                <c:pt idx="65" formatCode="0.00">
                  <c:v>1.76</c:v>
                </c:pt>
                <c:pt idx="66" formatCode="0.00">
                  <c:v>1.88</c:v>
                </c:pt>
              </c:numCache>
            </c:numRef>
          </c:val>
          <c:smooth val="0"/>
        </c:ser>
        <c:dLbls>
          <c:showLegendKey val="0"/>
          <c:showVal val="0"/>
          <c:showCatName val="0"/>
          <c:showSerName val="0"/>
          <c:showPercent val="0"/>
          <c:showBubbleSize val="0"/>
        </c:dLbls>
        <c:marker val="1"/>
        <c:smooth val="0"/>
        <c:axId val="186988032"/>
        <c:axId val="148689984"/>
      </c:lineChart>
      <c:catAx>
        <c:axId val="186988032"/>
        <c:scaling>
          <c:orientation val="minMax"/>
        </c:scaling>
        <c:delete val="0"/>
        <c:axPos val="b"/>
        <c:numFmt formatCode="General" sourceLinked="0"/>
        <c:majorTickMark val="out"/>
        <c:minorTickMark val="none"/>
        <c:tickLblPos val="low"/>
        <c:spPr>
          <a:ln w="12700">
            <a:solidFill>
              <a:srgbClr val="000000"/>
            </a:solidFill>
          </a:ln>
        </c:spPr>
        <c:txPr>
          <a:bodyPr rot="0" vert="horz"/>
          <a:lstStyle/>
          <a:p>
            <a:pPr>
              <a:defRPr sz="1400"/>
            </a:pPr>
            <a:endParaRPr lang="en-US"/>
          </a:p>
        </c:txPr>
        <c:crossAx val="148689984"/>
        <c:crossesAt val="0"/>
        <c:auto val="1"/>
        <c:lblAlgn val="ctr"/>
        <c:lblOffset val="100"/>
        <c:tickLblSkip val="1"/>
        <c:tickMarkSkip val="10"/>
        <c:noMultiLvlLbl val="0"/>
      </c:catAx>
      <c:valAx>
        <c:axId val="148689984"/>
        <c:scaling>
          <c:orientation val="minMax"/>
          <c:max val="3"/>
          <c:min val="-3"/>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rot="0" vert="horz"/>
          <a:lstStyle/>
          <a:p>
            <a:pPr>
              <a:defRPr/>
            </a:pPr>
            <a:endParaRPr lang="en-US"/>
          </a:p>
        </c:txPr>
        <c:crossAx val="186988032"/>
        <c:crosses val="autoZero"/>
        <c:crossBetween val="midCat"/>
        <c:majorUnit val="1"/>
      </c:valAx>
      <c:spPr>
        <a:noFill/>
        <a:ln w="25400">
          <a:noFill/>
        </a:ln>
      </c:spPr>
    </c:plotArea>
    <c:plotVisOnly val="1"/>
    <c:dispBlanksAs val="zero"/>
    <c:showDLblsOverMax val="0"/>
  </c:chart>
  <c:txPr>
    <a:bodyPr/>
    <a:lstStyle/>
    <a:p>
      <a:pPr>
        <a:defRPr sz="14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14348206474187E-2"/>
          <c:y val="2.3616461849096149E-2"/>
          <c:w val="0.71018135233095858"/>
          <c:h val="0.86210334752420004"/>
        </c:manualLayout>
      </c:layout>
      <c:barChart>
        <c:barDir val="col"/>
        <c:grouping val="stacked"/>
        <c:varyColors val="0"/>
        <c:ser>
          <c:idx val="0"/>
          <c:order val="0"/>
          <c:tx>
            <c:strRef>
              <c:f>'Figure 1'!$A$2</c:f>
              <c:strCache>
                <c:ptCount val="1"/>
                <c:pt idx="0">
                  <c:v>API below 27</c:v>
                </c:pt>
              </c:strCache>
            </c:strRef>
          </c:tx>
          <c:invertIfNegative val="0"/>
          <c:cat>
            <c:numRef>
              <c:f>'Figure 1'!$B$1:$F$1</c:f>
              <c:numCache>
                <c:formatCode>General</c:formatCode>
                <c:ptCount val="5"/>
                <c:pt idx="0">
                  <c:v>2011</c:v>
                </c:pt>
                <c:pt idx="1">
                  <c:v>2012</c:v>
                </c:pt>
                <c:pt idx="2">
                  <c:v>2013</c:v>
                </c:pt>
                <c:pt idx="3">
                  <c:v>2014</c:v>
                </c:pt>
                <c:pt idx="4">
                  <c:v>2015</c:v>
                </c:pt>
              </c:numCache>
            </c:numRef>
          </c:cat>
          <c:val>
            <c:numRef>
              <c:f>'Figure 1'!$B$2:$F$2</c:f>
              <c:numCache>
                <c:formatCode>General</c:formatCode>
                <c:ptCount val="5"/>
                <c:pt idx="0">
                  <c:v>0.69446500489448537</c:v>
                </c:pt>
                <c:pt idx="1">
                  <c:v>0.68871654872342081</c:v>
                </c:pt>
                <c:pt idx="2">
                  <c:v>0.700907613131031</c:v>
                </c:pt>
                <c:pt idx="3">
                  <c:v>0.74173037060295521</c:v>
                </c:pt>
                <c:pt idx="4">
                  <c:v>0.77305405991667642</c:v>
                </c:pt>
              </c:numCache>
            </c:numRef>
          </c:val>
        </c:ser>
        <c:ser>
          <c:idx val="1"/>
          <c:order val="1"/>
          <c:tx>
            <c:strRef>
              <c:f>'Figure 1'!$A$3</c:f>
              <c:strCache>
                <c:ptCount val="1"/>
                <c:pt idx="0">
                  <c:v>API 27-35</c:v>
                </c:pt>
              </c:strCache>
            </c:strRef>
          </c:tx>
          <c:invertIfNegative val="0"/>
          <c:cat>
            <c:numRef>
              <c:f>'Figure 1'!$B$1:$F$1</c:f>
              <c:numCache>
                <c:formatCode>General</c:formatCode>
                <c:ptCount val="5"/>
                <c:pt idx="0">
                  <c:v>2011</c:v>
                </c:pt>
                <c:pt idx="1">
                  <c:v>2012</c:v>
                </c:pt>
                <c:pt idx="2">
                  <c:v>2013</c:v>
                </c:pt>
                <c:pt idx="3">
                  <c:v>2014</c:v>
                </c:pt>
                <c:pt idx="4">
                  <c:v>2015</c:v>
                </c:pt>
              </c:numCache>
            </c:numRef>
          </c:cat>
          <c:val>
            <c:numRef>
              <c:f>'Figure 1'!$B$3:$F$3</c:f>
              <c:numCache>
                <c:formatCode>General</c:formatCode>
                <c:ptCount val="5"/>
                <c:pt idx="0">
                  <c:v>2.589907681975764</c:v>
                </c:pt>
                <c:pt idx="1">
                  <c:v>2.4683847139187804</c:v>
                </c:pt>
                <c:pt idx="2">
                  <c:v>2.4733804897403697</c:v>
                </c:pt>
                <c:pt idx="3">
                  <c:v>2.5709845374957232</c:v>
                </c:pt>
                <c:pt idx="4">
                  <c:v>2.7887564328496137</c:v>
                </c:pt>
              </c:numCache>
            </c:numRef>
          </c:val>
        </c:ser>
        <c:ser>
          <c:idx val="2"/>
          <c:order val="2"/>
          <c:tx>
            <c:strRef>
              <c:f>'Figure 1'!$A$4</c:f>
              <c:strCache>
                <c:ptCount val="1"/>
                <c:pt idx="0">
                  <c:v>API 35-40</c:v>
                </c:pt>
              </c:strCache>
            </c:strRef>
          </c:tx>
          <c:spPr>
            <a:solidFill>
              <a:schemeClr val="accent3"/>
            </a:solidFill>
          </c:spPr>
          <c:invertIfNegative val="0"/>
          <c:cat>
            <c:numRef>
              <c:f>'Figure 1'!$B$1:$F$1</c:f>
              <c:numCache>
                <c:formatCode>General</c:formatCode>
                <c:ptCount val="5"/>
                <c:pt idx="0">
                  <c:v>2011</c:v>
                </c:pt>
                <c:pt idx="1">
                  <c:v>2012</c:v>
                </c:pt>
                <c:pt idx="2">
                  <c:v>2013</c:v>
                </c:pt>
                <c:pt idx="3">
                  <c:v>2014</c:v>
                </c:pt>
                <c:pt idx="4">
                  <c:v>2015</c:v>
                </c:pt>
              </c:numCache>
            </c:numRef>
          </c:cat>
          <c:val>
            <c:numRef>
              <c:f>'Figure 1'!$B$4:$F$4</c:f>
              <c:numCache>
                <c:formatCode>General</c:formatCode>
                <c:ptCount val="5"/>
                <c:pt idx="0">
                  <c:v>0.92400646364160455</c:v>
                </c:pt>
                <c:pt idx="1">
                  <c:v>0.96547350603131687</c:v>
                </c:pt>
                <c:pt idx="2">
                  <c:v>1.1097522787056393</c:v>
                </c:pt>
                <c:pt idx="3">
                  <c:v>1.2700903380924498</c:v>
                </c:pt>
                <c:pt idx="4">
                  <c:v>1.3632367479345633</c:v>
                </c:pt>
              </c:numCache>
            </c:numRef>
          </c:val>
        </c:ser>
        <c:ser>
          <c:idx val="3"/>
          <c:order val="3"/>
          <c:tx>
            <c:strRef>
              <c:f>'Figure 1'!$A$5</c:f>
              <c:strCache>
                <c:ptCount val="1"/>
                <c:pt idx="0">
                  <c:v>API 40-50</c:v>
                </c:pt>
              </c:strCache>
            </c:strRef>
          </c:tx>
          <c:spPr>
            <a:solidFill>
              <a:schemeClr val="accent4"/>
            </a:solidFill>
          </c:spPr>
          <c:invertIfNegative val="0"/>
          <c:cat>
            <c:numRef>
              <c:f>'Figure 1'!$B$1:$F$1</c:f>
              <c:numCache>
                <c:formatCode>General</c:formatCode>
                <c:ptCount val="5"/>
                <c:pt idx="0">
                  <c:v>2011</c:v>
                </c:pt>
                <c:pt idx="1">
                  <c:v>2012</c:v>
                </c:pt>
                <c:pt idx="2">
                  <c:v>2013</c:v>
                </c:pt>
                <c:pt idx="3">
                  <c:v>2014</c:v>
                </c:pt>
                <c:pt idx="4">
                  <c:v>2015</c:v>
                </c:pt>
              </c:numCache>
            </c:numRef>
          </c:cat>
          <c:val>
            <c:numRef>
              <c:f>'Figure 1'!$B$5:$F$5</c:f>
              <c:numCache>
                <c:formatCode>General</c:formatCode>
                <c:ptCount val="5"/>
                <c:pt idx="0">
                  <c:v>1.0763998956744849</c:v>
                </c:pt>
                <c:pt idx="1">
                  <c:v>1.8500823263590722</c:v>
                </c:pt>
                <c:pt idx="2">
                  <c:v>2.5456250377830552</c:v>
                </c:pt>
                <c:pt idx="3">
                  <c:v>3.1670253450664969</c:v>
                </c:pt>
                <c:pt idx="4">
                  <c:v>3.5928134728797363</c:v>
                </c:pt>
              </c:numCache>
            </c:numRef>
          </c:val>
        </c:ser>
        <c:ser>
          <c:idx val="4"/>
          <c:order val="4"/>
          <c:tx>
            <c:strRef>
              <c:f>'Figure 1'!$A$6</c:f>
              <c:strCache>
                <c:ptCount val="1"/>
                <c:pt idx="0">
                  <c:v>API 50+</c:v>
                </c:pt>
              </c:strCache>
            </c:strRef>
          </c:tx>
          <c:spPr>
            <a:solidFill>
              <a:schemeClr val="accent5"/>
            </a:solidFill>
          </c:spPr>
          <c:invertIfNegative val="0"/>
          <c:cat>
            <c:numRef>
              <c:f>'Figure 1'!$B$1:$F$1</c:f>
              <c:numCache>
                <c:formatCode>General</c:formatCode>
                <c:ptCount val="5"/>
                <c:pt idx="0">
                  <c:v>2011</c:v>
                </c:pt>
                <c:pt idx="1">
                  <c:v>2012</c:v>
                </c:pt>
                <c:pt idx="2">
                  <c:v>2013</c:v>
                </c:pt>
                <c:pt idx="3">
                  <c:v>2014</c:v>
                </c:pt>
                <c:pt idx="4">
                  <c:v>2015</c:v>
                </c:pt>
              </c:numCache>
            </c:numRef>
          </c:cat>
          <c:val>
            <c:numRef>
              <c:f>'Figure 1'!$B$6:$F$6</c:f>
              <c:numCache>
                <c:formatCode>General</c:formatCode>
                <c:ptCount val="5"/>
                <c:pt idx="0">
                  <c:v>0.36789250474841273</c:v>
                </c:pt>
                <c:pt idx="1">
                  <c:v>0.51793459582699064</c:v>
                </c:pt>
                <c:pt idx="2">
                  <c:v>0.62100667137899368</c:v>
                </c:pt>
                <c:pt idx="3">
                  <c:v>0.64324696165755246</c:v>
                </c:pt>
                <c:pt idx="4">
                  <c:v>0.63738726618223251</c:v>
                </c:pt>
              </c:numCache>
            </c:numRef>
          </c:val>
        </c:ser>
        <c:ser>
          <c:idx val="5"/>
          <c:order val="5"/>
          <c:tx>
            <c:strRef>
              <c:f>'Figure 1'!$A$7</c:f>
              <c:strCache>
                <c:ptCount val="1"/>
              </c:strCache>
            </c:strRef>
          </c:tx>
          <c:spPr>
            <a:noFill/>
          </c:spPr>
          <c:invertIfNegative val="0"/>
          <c:cat>
            <c:numRef>
              <c:f>'Figure 1'!$B$1:$F$1</c:f>
              <c:numCache>
                <c:formatCode>General</c:formatCode>
                <c:ptCount val="5"/>
                <c:pt idx="0">
                  <c:v>2011</c:v>
                </c:pt>
                <c:pt idx="1">
                  <c:v>2012</c:v>
                </c:pt>
                <c:pt idx="2">
                  <c:v>2013</c:v>
                </c:pt>
                <c:pt idx="3">
                  <c:v>2014</c:v>
                </c:pt>
                <c:pt idx="4">
                  <c:v>2015</c:v>
                </c:pt>
              </c:numCache>
            </c:numRef>
          </c:cat>
          <c:val>
            <c:numRef>
              <c:f>'Figure 1'!$B$7:$F$7</c:f>
              <c:numCache>
                <c:formatCode>General</c:formatCode>
                <c:ptCount val="5"/>
              </c:numCache>
            </c:numRef>
          </c:val>
        </c:ser>
        <c:ser>
          <c:idx val="6"/>
          <c:order val="6"/>
          <c:tx>
            <c:strRef>
              <c:f>'Figure 1'!$A$8</c:f>
              <c:strCache>
                <c:ptCount val="1"/>
              </c:strCache>
            </c:strRef>
          </c:tx>
          <c:spPr>
            <a:noFill/>
          </c:spPr>
          <c:invertIfNegative val="0"/>
          <c:cat>
            <c:numRef>
              <c:f>'Figure 1'!$B$1:$F$1</c:f>
              <c:numCache>
                <c:formatCode>General</c:formatCode>
                <c:ptCount val="5"/>
                <c:pt idx="0">
                  <c:v>2011</c:v>
                </c:pt>
                <c:pt idx="1">
                  <c:v>2012</c:v>
                </c:pt>
                <c:pt idx="2">
                  <c:v>2013</c:v>
                </c:pt>
                <c:pt idx="3">
                  <c:v>2014</c:v>
                </c:pt>
                <c:pt idx="4">
                  <c:v>2015</c:v>
                </c:pt>
              </c:numCache>
            </c:numRef>
          </c:cat>
          <c:val>
            <c:numRef>
              <c:f>'Figure 1'!$B$8:$F$8</c:f>
              <c:numCache>
                <c:formatCode>General</c:formatCode>
                <c:ptCount val="5"/>
              </c:numCache>
            </c:numRef>
          </c:val>
        </c:ser>
        <c:ser>
          <c:idx val="7"/>
          <c:order val="7"/>
          <c:tx>
            <c:strRef>
              <c:f>'Figure 1'!$A$9</c:f>
              <c:strCache>
                <c:ptCount val="1"/>
              </c:strCache>
            </c:strRef>
          </c:tx>
          <c:spPr>
            <a:noFill/>
          </c:spPr>
          <c:invertIfNegative val="0"/>
          <c:cat>
            <c:numRef>
              <c:f>'Figure 1'!$B$1:$F$1</c:f>
              <c:numCache>
                <c:formatCode>General</c:formatCode>
                <c:ptCount val="5"/>
                <c:pt idx="0">
                  <c:v>2011</c:v>
                </c:pt>
                <c:pt idx="1">
                  <c:v>2012</c:v>
                </c:pt>
                <c:pt idx="2">
                  <c:v>2013</c:v>
                </c:pt>
                <c:pt idx="3">
                  <c:v>2014</c:v>
                </c:pt>
                <c:pt idx="4">
                  <c:v>2015</c:v>
                </c:pt>
              </c:numCache>
            </c:numRef>
          </c:cat>
          <c:val>
            <c:numRef>
              <c:f>'Figure 1'!$B$9:$F$9</c:f>
              <c:numCache>
                <c:formatCode>General</c:formatCode>
                <c:ptCount val="5"/>
              </c:numCache>
            </c:numRef>
          </c:val>
        </c:ser>
        <c:ser>
          <c:idx val="8"/>
          <c:order val="8"/>
          <c:tx>
            <c:strRef>
              <c:f>'Figure 1'!$A$10</c:f>
              <c:strCache>
                <c:ptCount val="1"/>
              </c:strCache>
            </c:strRef>
          </c:tx>
          <c:spPr>
            <a:noFill/>
          </c:spPr>
          <c:invertIfNegative val="0"/>
          <c:cat>
            <c:numRef>
              <c:f>'Figure 1'!$B$1:$F$1</c:f>
              <c:numCache>
                <c:formatCode>General</c:formatCode>
                <c:ptCount val="5"/>
                <c:pt idx="0">
                  <c:v>2011</c:v>
                </c:pt>
                <c:pt idx="1">
                  <c:v>2012</c:v>
                </c:pt>
                <c:pt idx="2">
                  <c:v>2013</c:v>
                </c:pt>
                <c:pt idx="3">
                  <c:v>2014</c:v>
                </c:pt>
                <c:pt idx="4">
                  <c:v>2015</c:v>
                </c:pt>
              </c:numCache>
            </c:numRef>
          </c:cat>
          <c:val>
            <c:numRef>
              <c:f>'Figure 1'!$B$10:$F$10</c:f>
              <c:numCache>
                <c:formatCode>General</c:formatCode>
                <c:ptCount val="5"/>
              </c:numCache>
            </c:numRef>
          </c:val>
        </c:ser>
        <c:ser>
          <c:idx val="9"/>
          <c:order val="9"/>
          <c:tx>
            <c:strRef>
              <c:f>'Figure 1'!$A$11</c:f>
              <c:strCache>
                <c:ptCount val="1"/>
              </c:strCache>
            </c:strRef>
          </c:tx>
          <c:spPr>
            <a:noFill/>
          </c:spPr>
          <c:invertIfNegative val="0"/>
          <c:cat>
            <c:numRef>
              <c:f>'Figure 1'!$B$1:$F$1</c:f>
              <c:numCache>
                <c:formatCode>General</c:formatCode>
                <c:ptCount val="5"/>
                <c:pt idx="0">
                  <c:v>2011</c:v>
                </c:pt>
                <c:pt idx="1">
                  <c:v>2012</c:v>
                </c:pt>
                <c:pt idx="2">
                  <c:v>2013</c:v>
                </c:pt>
                <c:pt idx="3">
                  <c:v>2014</c:v>
                </c:pt>
                <c:pt idx="4">
                  <c:v>2015</c:v>
                </c:pt>
              </c:numCache>
            </c:numRef>
          </c:cat>
          <c:val>
            <c:numRef>
              <c:f>'Figure 1'!$B$11:$F$11</c:f>
              <c:numCache>
                <c:formatCode>General</c:formatCode>
                <c:ptCount val="5"/>
              </c:numCache>
            </c:numRef>
          </c:val>
        </c:ser>
        <c:ser>
          <c:idx val="10"/>
          <c:order val="10"/>
          <c:tx>
            <c:strRef>
              <c:f>'Figure 1'!$A$12</c:f>
              <c:strCache>
                <c:ptCount val="1"/>
              </c:strCache>
            </c:strRef>
          </c:tx>
          <c:spPr>
            <a:noFill/>
          </c:spPr>
          <c:invertIfNegative val="0"/>
          <c:cat>
            <c:numRef>
              <c:f>'Figure 1'!$B$1:$F$1</c:f>
              <c:numCache>
                <c:formatCode>General</c:formatCode>
                <c:ptCount val="5"/>
                <c:pt idx="0">
                  <c:v>2011</c:v>
                </c:pt>
                <c:pt idx="1">
                  <c:v>2012</c:v>
                </c:pt>
                <c:pt idx="2">
                  <c:v>2013</c:v>
                </c:pt>
                <c:pt idx="3">
                  <c:v>2014</c:v>
                </c:pt>
                <c:pt idx="4">
                  <c:v>2015</c:v>
                </c:pt>
              </c:numCache>
            </c:numRef>
          </c:cat>
          <c:val>
            <c:numRef>
              <c:f>'Figure 1'!$B$12:$F$12</c:f>
              <c:numCache>
                <c:formatCode>General</c:formatCode>
                <c:ptCount val="5"/>
              </c:numCache>
            </c:numRef>
          </c:val>
        </c:ser>
        <c:dLbls>
          <c:showLegendKey val="0"/>
          <c:showVal val="0"/>
          <c:showCatName val="0"/>
          <c:showSerName val="0"/>
          <c:showPercent val="0"/>
          <c:showBubbleSize val="0"/>
        </c:dLbls>
        <c:gapWidth val="150"/>
        <c:overlap val="100"/>
        <c:axId val="189432320"/>
        <c:axId val="148692288"/>
      </c:barChart>
      <c:catAx>
        <c:axId val="189432320"/>
        <c:scaling>
          <c:orientation val="minMax"/>
        </c:scaling>
        <c:delete val="0"/>
        <c:axPos val="b"/>
        <c:numFmt formatCode="General" sourceLinked="1"/>
        <c:majorTickMark val="out"/>
        <c:minorTickMark val="none"/>
        <c:tickLblPos val="nextTo"/>
        <c:spPr>
          <a:ln w="12700">
            <a:solidFill>
              <a:srgbClr val="000000"/>
            </a:solidFill>
          </a:ln>
        </c:spPr>
        <c:crossAx val="148692288"/>
        <c:crosses val="autoZero"/>
        <c:auto val="1"/>
        <c:lblAlgn val="ctr"/>
        <c:lblOffset val="100"/>
        <c:noMultiLvlLbl val="0"/>
      </c:catAx>
      <c:valAx>
        <c:axId val="148692288"/>
        <c:scaling>
          <c:orientation val="minMax"/>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crossAx val="189432320"/>
        <c:crosses val="autoZero"/>
        <c:crossBetween val="between"/>
      </c:valAx>
    </c:plotArea>
    <c:legend>
      <c:legendPos val="r"/>
      <c:layout>
        <c:manualLayout>
          <c:xMode val="edge"/>
          <c:yMode val="edge"/>
          <c:x val="0.77442657167854023"/>
          <c:y val="5.8595762905123958E-2"/>
          <c:w val="0.21604961879765033"/>
          <c:h val="0.58986746921197053"/>
        </c:manualLayout>
      </c:layout>
      <c:overlay val="1"/>
      <c:spPr>
        <a:solidFill>
          <a:schemeClr val="bg1"/>
        </a:solidFill>
      </c:spPr>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Sheet1!$B$1</c:f>
              <c:strCache>
                <c:ptCount val="1"/>
                <c:pt idx="0">
                  <c:v>Liquid fuels</c:v>
                </c:pt>
              </c:strCache>
            </c:strRef>
          </c:tx>
          <c:cat>
            <c:numRef>
              <c:f>Sheet1!$A$2:$A$52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formatCode="0">
                  <c:v>2036</c:v>
                </c:pt>
                <c:pt idx="47" formatCode="0">
                  <c:v>2037</c:v>
                </c:pt>
                <c:pt idx="48" formatCode="0">
                  <c:v>2038</c:v>
                </c:pt>
                <c:pt idx="49" formatCode="0">
                  <c:v>2039</c:v>
                </c:pt>
                <c:pt idx="50" formatCode="0">
                  <c:v>2040</c:v>
                </c:pt>
              </c:numCache>
            </c:numRef>
          </c:cat>
          <c:val>
            <c:numRef>
              <c:f>Sheet1!$B$2:$B$52</c:f>
              <c:numCache>
                <c:formatCode>0.0</c:formatCode>
                <c:ptCount val="51"/>
                <c:pt idx="0">
                  <c:v>9.1182999999999996</c:v>
                </c:pt>
                <c:pt idx="1">
                  <c:v>9.1458240900000014</c:v>
                </c:pt>
                <c:pt idx="2">
                  <c:v>9.1756962500000228</c:v>
                </c:pt>
                <c:pt idx="3">
                  <c:v>9.1928379200000006</c:v>
                </c:pt>
                <c:pt idx="4">
                  <c:v>9.29654867</c:v>
                </c:pt>
                <c:pt idx="5">
                  <c:v>9.4216618299999997</c:v>
                </c:pt>
                <c:pt idx="6">
                  <c:v>9.6046338200000037</c:v>
                </c:pt>
                <c:pt idx="7">
                  <c:v>9.8154329900000228</c:v>
                </c:pt>
                <c:pt idx="8">
                  <c:v>9.8630286900000002</c:v>
                </c:pt>
                <c:pt idx="9">
                  <c:v>10.037721039999999</c:v>
                </c:pt>
                <c:pt idx="10">
                  <c:v>10.174172789999998</c:v>
                </c:pt>
                <c:pt idx="11">
                  <c:v>10.23207253</c:v>
                </c:pt>
                <c:pt idx="12">
                  <c:v>10.307308150000001</c:v>
                </c:pt>
                <c:pt idx="13">
                  <c:v>10.562500000000014</c:v>
                </c:pt>
                <c:pt idx="14">
                  <c:v>10.9114</c:v>
                </c:pt>
                <c:pt idx="15">
                  <c:v>11.1257</c:v>
                </c:pt>
                <c:pt idx="16">
                  <c:v>11.166500000000006</c:v>
                </c:pt>
                <c:pt idx="17">
                  <c:v>11.143899999999999</c:v>
                </c:pt>
                <c:pt idx="18">
                  <c:v>11.077</c:v>
                </c:pt>
                <c:pt idx="19">
                  <c:v>10.8887</c:v>
                </c:pt>
                <c:pt idx="20">
                  <c:v>11.1805</c:v>
                </c:pt>
                <c:pt idx="21">
                  <c:v>11.319180000000006</c:v>
                </c:pt>
                <c:pt idx="22">
                  <c:v>11.42231</c:v>
                </c:pt>
                <c:pt idx="23">
                  <c:v>11.49986</c:v>
                </c:pt>
                <c:pt idx="24">
                  <c:v>11.62458</c:v>
                </c:pt>
                <c:pt idx="25">
                  <c:v>11.737740000000001</c:v>
                </c:pt>
                <c:pt idx="26">
                  <c:v>11.852600000000022</c:v>
                </c:pt>
                <c:pt idx="27">
                  <c:v>11.989690000000014</c:v>
                </c:pt>
                <c:pt idx="28">
                  <c:v>12.09848</c:v>
                </c:pt>
                <c:pt idx="29">
                  <c:v>12.191040000000001</c:v>
                </c:pt>
                <c:pt idx="30">
                  <c:v>12.274620000000001</c:v>
                </c:pt>
                <c:pt idx="31">
                  <c:v>12.337730000000002</c:v>
                </c:pt>
                <c:pt idx="32">
                  <c:v>12.411910000000001</c:v>
                </c:pt>
                <c:pt idx="33">
                  <c:v>12.490970000000001</c:v>
                </c:pt>
                <c:pt idx="34">
                  <c:v>12.610900000000001</c:v>
                </c:pt>
                <c:pt idx="35">
                  <c:v>12.728229999999998</c:v>
                </c:pt>
                <c:pt idx="36">
                  <c:v>12.840300000000001</c:v>
                </c:pt>
                <c:pt idx="37">
                  <c:v>12.948249999999998</c:v>
                </c:pt>
                <c:pt idx="38">
                  <c:v>13.05847</c:v>
                </c:pt>
                <c:pt idx="39">
                  <c:v>13.166230000000002</c:v>
                </c:pt>
                <c:pt idx="40">
                  <c:v>13.281790000000001</c:v>
                </c:pt>
                <c:pt idx="41">
                  <c:v>13.4079</c:v>
                </c:pt>
                <c:pt idx="42">
                  <c:v>13.535770000000001</c:v>
                </c:pt>
                <c:pt idx="43">
                  <c:v>13.665710000000002</c:v>
                </c:pt>
                <c:pt idx="44">
                  <c:v>13.80157</c:v>
                </c:pt>
                <c:pt idx="45">
                  <c:v>13.935970000000001</c:v>
                </c:pt>
                <c:pt idx="46">
                  <c:v>14.101570000000001</c:v>
                </c:pt>
                <c:pt idx="47">
                  <c:v>14.26108</c:v>
                </c:pt>
                <c:pt idx="48">
                  <c:v>14.392030000000014</c:v>
                </c:pt>
                <c:pt idx="49">
                  <c:v>14.529369999999998</c:v>
                </c:pt>
                <c:pt idx="50">
                  <c:v>14.671000000000001</c:v>
                </c:pt>
              </c:numCache>
            </c:numRef>
          </c:val>
        </c:ser>
        <c:ser>
          <c:idx val="1"/>
          <c:order val="1"/>
          <c:tx>
            <c:strRef>
              <c:f>Sheet1!$C$1</c:f>
              <c:strCache>
                <c:ptCount val="1"/>
                <c:pt idx="0">
                  <c:v>Natural gas</c:v>
                </c:pt>
              </c:strCache>
            </c:strRef>
          </c:tx>
          <c:spPr>
            <a:solidFill>
              <a:srgbClr val="5D9732"/>
            </a:solidFill>
          </c:spPr>
          <c:cat>
            <c:numRef>
              <c:f>Sheet1!$A$2:$A$52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formatCode="0">
                  <c:v>2036</c:v>
                </c:pt>
                <c:pt idx="47" formatCode="0">
                  <c:v>2037</c:v>
                </c:pt>
                <c:pt idx="48" formatCode="0">
                  <c:v>2038</c:v>
                </c:pt>
                <c:pt idx="49" formatCode="0">
                  <c:v>2039</c:v>
                </c:pt>
                <c:pt idx="50" formatCode="0">
                  <c:v>2040</c:v>
                </c:pt>
              </c:numCache>
            </c:numRef>
          </c:cat>
          <c:val>
            <c:numRef>
              <c:f>Sheet1!$C$2:$C$52</c:f>
              <c:numCache>
                <c:formatCode>0.0</c:formatCode>
                <c:ptCount val="51"/>
                <c:pt idx="0">
                  <c:v>3.9833000000000012</c:v>
                </c:pt>
                <c:pt idx="1">
                  <c:v>4.0639500399999902</c:v>
                </c:pt>
                <c:pt idx="2">
                  <c:v>4.0707835600000006</c:v>
                </c:pt>
                <c:pt idx="3">
                  <c:v>4.1768421900000066</c:v>
                </c:pt>
                <c:pt idx="4">
                  <c:v>4.1668231800000024</c:v>
                </c:pt>
                <c:pt idx="5">
                  <c:v>4.2857050799999934</c:v>
                </c:pt>
                <c:pt idx="6">
                  <c:v>4.4733194000000083</c:v>
                </c:pt>
                <c:pt idx="7">
                  <c:v>4.4707554700000003</c:v>
                </c:pt>
                <c:pt idx="8">
                  <c:v>4.5195614299999995</c:v>
                </c:pt>
                <c:pt idx="9">
                  <c:v>4.6395712900000001</c:v>
                </c:pt>
                <c:pt idx="10">
                  <c:v>4.8020549599999862</c:v>
                </c:pt>
                <c:pt idx="11">
                  <c:v>4.8525952099999889</c:v>
                </c:pt>
                <c:pt idx="12">
                  <c:v>5.03044607</c:v>
                </c:pt>
                <c:pt idx="13">
                  <c:v>5.1311999999999998</c:v>
                </c:pt>
                <c:pt idx="14">
                  <c:v>5.2972000000000001</c:v>
                </c:pt>
                <c:pt idx="15">
                  <c:v>5.4535</c:v>
                </c:pt>
                <c:pt idx="16">
                  <c:v>5.6020999999999965</c:v>
                </c:pt>
                <c:pt idx="17">
                  <c:v>5.7867000000000024</c:v>
                </c:pt>
                <c:pt idx="18">
                  <c:v>5.9856000000000034</c:v>
                </c:pt>
                <c:pt idx="19">
                  <c:v>5.7523999999999997</c:v>
                </c:pt>
                <c:pt idx="20">
                  <c:v>6.1831000000000005</c:v>
                </c:pt>
                <c:pt idx="21">
                  <c:v>6.2651199999999934</c:v>
                </c:pt>
                <c:pt idx="22">
                  <c:v>6.3722599999999998</c:v>
                </c:pt>
                <c:pt idx="23">
                  <c:v>6.4002500000000024</c:v>
                </c:pt>
                <c:pt idx="24">
                  <c:v>6.4593400000000072</c:v>
                </c:pt>
                <c:pt idx="25">
                  <c:v>6.57355</c:v>
                </c:pt>
                <c:pt idx="26">
                  <c:v>6.7347600000000014</c:v>
                </c:pt>
                <c:pt idx="27">
                  <c:v>6.8302600000000062</c:v>
                </c:pt>
                <c:pt idx="28">
                  <c:v>6.9537100000000001</c:v>
                </c:pt>
                <c:pt idx="29">
                  <c:v>7.0776300000000001</c:v>
                </c:pt>
                <c:pt idx="30">
                  <c:v>7.1949099999999904</c:v>
                </c:pt>
                <c:pt idx="31">
                  <c:v>7.3097799999999999</c:v>
                </c:pt>
                <c:pt idx="32">
                  <c:v>7.4183700000000004</c:v>
                </c:pt>
                <c:pt idx="33">
                  <c:v>7.5587299999999997</c:v>
                </c:pt>
                <c:pt idx="34">
                  <c:v>7.7001200000000001</c:v>
                </c:pt>
                <c:pt idx="35">
                  <c:v>7.8583699999999999</c:v>
                </c:pt>
                <c:pt idx="36">
                  <c:v>7.9980699999999993</c:v>
                </c:pt>
                <c:pt idx="37">
                  <c:v>8.1606100000000001</c:v>
                </c:pt>
                <c:pt idx="38">
                  <c:v>8.3117400000000004</c:v>
                </c:pt>
                <c:pt idx="39">
                  <c:v>8.4457000000000004</c:v>
                </c:pt>
                <c:pt idx="40">
                  <c:v>8.6100900000000014</c:v>
                </c:pt>
                <c:pt idx="41">
                  <c:v>8.7857900000000004</c:v>
                </c:pt>
                <c:pt idx="42">
                  <c:v>8.9474600000000013</c:v>
                </c:pt>
                <c:pt idx="43">
                  <c:v>9.1043900000000004</c:v>
                </c:pt>
                <c:pt idx="44">
                  <c:v>9.2535500000000024</c:v>
                </c:pt>
                <c:pt idx="45">
                  <c:v>9.398810000000001</c:v>
                </c:pt>
                <c:pt idx="46">
                  <c:v>9.5699300000000047</c:v>
                </c:pt>
                <c:pt idx="47">
                  <c:v>9.7238699999999998</c:v>
                </c:pt>
                <c:pt idx="48">
                  <c:v>9.8595800000000242</c:v>
                </c:pt>
                <c:pt idx="49">
                  <c:v>10.020020000000001</c:v>
                </c:pt>
                <c:pt idx="50">
                  <c:v>10.137169999999999</c:v>
                </c:pt>
              </c:numCache>
            </c:numRef>
          </c:val>
        </c:ser>
        <c:ser>
          <c:idx val="2"/>
          <c:order val="2"/>
          <c:tx>
            <c:strRef>
              <c:f>Sheet1!$D$1</c:f>
              <c:strCache>
                <c:ptCount val="1"/>
                <c:pt idx="0">
                  <c:v>Coal</c:v>
                </c:pt>
              </c:strCache>
            </c:strRef>
          </c:tx>
          <c:spPr>
            <a:solidFill>
              <a:srgbClr val="BD732A"/>
            </a:solidFill>
            <a:ln w="25400">
              <a:noFill/>
            </a:ln>
          </c:spPr>
          <c:cat>
            <c:numRef>
              <c:f>Sheet1!$A$2:$A$52</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formatCode="0">
                  <c:v>2036</c:v>
                </c:pt>
                <c:pt idx="47" formatCode="0">
                  <c:v>2037</c:v>
                </c:pt>
                <c:pt idx="48" formatCode="0">
                  <c:v>2038</c:v>
                </c:pt>
                <c:pt idx="49" formatCode="0">
                  <c:v>2039</c:v>
                </c:pt>
                <c:pt idx="50" formatCode="0">
                  <c:v>2040</c:v>
                </c:pt>
              </c:numCache>
            </c:numRef>
          </c:cat>
          <c:val>
            <c:numRef>
              <c:f>Sheet1!$D$2:$D$52</c:f>
              <c:numCache>
                <c:formatCode>0.0</c:formatCode>
                <c:ptCount val="51"/>
                <c:pt idx="0">
                  <c:v>8.3503000000000043</c:v>
                </c:pt>
                <c:pt idx="1">
                  <c:v>8.0645166200000027</c:v>
                </c:pt>
                <c:pt idx="2">
                  <c:v>7.9752116499999985</c:v>
                </c:pt>
                <c:pt idx="3">
                  <c:v>8.0770900800000014</c:v>
                </c:pt>
                <c:pt idx="4">
                  <c:v>8.1486142699999995</c:v>
                </c:pt>
                <c:pt idx="5">
                  <c:v>8.2402723699999889</c:v>
                </c:pt>
                <c:pt idx="6">
                  <c:v>8.3586815800000007</c:v>
                </c:pt>
                <c:pt idx="7">
                  <c:v>8.5961735999999984</c:v>
                </c:pt>
                <c:pt idx="8">
                  <c:v>8.4367041600000015</c:v>
                </c:pt>
                <c:pt idx="9">
                  <c:v>8.4623081300000003</c:v>
                </c:pt>
                <c:pt idx="10">
                  <c:v>8.6551852600000068</c:v>
                </c:pt>
                <c:pt idx="11">
                  <c:v>8.7217769899999986</c:v>
                </c:pt>
                <c:pt idx="12">
                  <c:v>9.1934846600000046</c:v>
                </c:pt>
                <c:pt idx="13">
                  <c:v>9.9810000000000034</c:v>
                </c:pt>
                <c:pt idx="14">
                  <c:v>11.083600000000002</c:v>
                </c:pt>
                <c:pt idx="15">
                  <c:v>11.472800000000014</c:v>
                </c:pt>
                <c:pt idx="16">
                  <c:v>12.051600000000002</c:v>
                </c:pt>
                <c:pt idx="17">
                  <c:v>12.608000000000001</c:v>
                </c:pt>
                <c:pt idx="18">
                  <c:v>12.991300000000001</c:v>
                </c:pt>
                <c:pt idx="19">
                  <c:v>13.0426</c:v>
                </c:pt>
                <c:pt idx="20">
                  <c:v>13.819500000000012</c:v>
                </c:pt>
                <c:pt idx="21">
                  <c:v>14.439630000000006</c:v>
                </c:pt>
                <c:pt idx="22">
                  <c:v>14.492630000000014</c:v>
                </c:pt>
                <c:pt idx="23">
                  <c:v>14.635490000000004</c:v>
                </c:pt>
                <c:pt idx="24">
                  <c:v>15.0905</c:v>
                </c:pt>
                <c:pt idx="25">
                  <c:v>15.494450000000002</c:v>
                </c:pt>
                <c:pt idx="26">
                  <c:v>15.744949999999999</c:v>
                </c:pt>
                <c:pt idx="27">
                  <c:v>16.16266999999997</c:v>
                </c:pt>
                <c:pt idx="28">
                  <c:v>16.424319999999966</c:v>
                </c:pt>
                <c:pt idx="29">
                  <c:v>16.70757</c:v>
                </c:pt>
                <c:pt idx="30">
                  <c:v>16.964929999999971</c:v>
                </c:pt>
                <c:pt idx="31">
                  <c:v>17.257150000000028</c:v>
                </c:pt>
                <c:pt idx="32">
                  <c:v>17.557060000000025</c:v>
                </c:pt>
                <c:pt idx="33">
                  <c:v>17.854710000000001</c:v>
                </c:pt>
                <c:pt idx="34">
                  <c:v>18.176810000000025</c:v>
                </c:pt>
                <c:pt idx="35">
                  <c:v>18.442649999999944</c:v>
                </c:pt>
                <c:pt idx="36">
                  <c:v>18.668659999999974</c:v>
                </c:pt>
                <c:pt idx="37">
                  <c:v>18.889500000000002</c:v>
                </c:pt>
                <c:pt idx="38">
                  <c:v>19.118400000000001</c:v>
                </c:pt>
                <c:pt idx="39">
                  <c:v>19.353009999999987</c:v>
                </c:pt>
                <c:pt idx="40">
                  <c:v>19.56101</c:v>
                </c:pt>
                <c:pt idx="41">
                  <c:v>19.761539999999968</c:v>
                </c:pt>
                <c:pt idx="42">
                  <c:v>19.941119999999966</c:v>
                </c:pt>
                <c:pt idx="43">
                  <c:v>20.104710000000001</c:v>
                </c:pt>
                <c:pt idx="44">
                  <c:v>20.253919999999987</c:v>
                </c:pt>
                <c:pt idx="45">
                  <c:v>20.380890000000001</c:v>
                </c:pt>
                <c:pt idx="46">
                  <c:v>20.465629999999944</c:v>
                </c:pt>
                <c:pt idx="47">
                  <c:v>20.534140000000001</c:v>
                </c:pt>
                <c:pt idx="48">
                  <c:v>20.61064</c:v>
                </c:pt>
                <c:pt idx="49">
                  <c:v>20.621759999999988</c:v>
                </c:pt>
                <c:pt idx="50">
                  <c:v>20.63572999999997</c:v>
                </c:pt>
              </c:numCache>
            </c:numRef>
          </c:val>
        </c:ser>
        <c:dLbls>
          <c:showLegendKey val="0"/>
          <c:showVal val="0"/>
          <c:showCatName val="0"/>
          <c:showSerName val="0"/>
          <c:showPercent val="0"/>
          <c:showBubbleSize val="0"/>
        </c:dLbls>
        <c:axId val="191805952"/>
        <c:axId val="187082432"/>
      </c:areaChart>
      <c:catAx>
        <c:axId val="191805952"/>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400"/>
            </a:pPr>
            <a:endParaRPr lang="en-US"/>
          </a:p>
        </c:txPr>
        <c:crossAx val="187082432"/>
        <c:crosses val="autoZero"/>
        <c:auto val="1"/>
        <c:lblAlgn val="ctr"/>
        <c:lblOffset val="100"/>
        <c:tickLblSkip val="5"/>
        <c:tickMarkSkip val="5"/>
        <c:noMultiLvlLbl val="0"/>
      </c:catAx>
      <c:valAx>
        <c:axId val="187082432"/>
        <c:scaling>
          <c:orientation val="minMax"/>
        </c:scaling>
        <c:delete val="0"/>
        <c:axPos val="l"/>
        <c:majorGridlines>
          <c:spPr>
            <a:ln>
              <a:solidFill>
                <a:schemeClr val="bg1">
                  <a:lumMod val="65000"/>
                </a:schemeClr>
              </a:solidFill>
            </a:ln>
          </c:spPr>
        </c:majorGridlines>
        <c:numFmt formatCode="0.0" sourceLinked="1"/>
        <c:majorTickMark val="out"/>
        <c:minorTickMark val="none"/>
        <c:tickLblPos val="nextTo"/>
        <c:spPr>
          <a:ln>
            <a:noFill/>
          </a:ln>
        </c:spPr>
        <c:txPr>
          <a:bodyPr/>
          <a:lstStyle/>
          <a:p>
            <a:pPr>
              <a:defRPr sz="1400"/>
            </a:pPr>
            <a:endParaRPr lang="en-US"/>
          </a:p>
        </c:txPr>
        <c:crossAx val="191805952"/>
        <c:crosses val="autoZero"/>
        <c:crossBetween val="between"/>
        <c:majorUnit val="10"/>
      </c:valAx>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84399994858618E-2"/>
          <c:y val="0.137413167104112"/>
          <c:w val="0.86310275402809766"/>
          <c:h val="0.71314067705943451"/>
        </c:manualLayout>
      </c:layout>
      <c:areaChart>
        <c:grouping val="stacked"/>
        <c:varyColors val="0"/>
        <c:ser>
          <c:idx val="8"/>
          <c:order val="0"/>
          <c:tx>
            <c:strRef>
              <c:f>data!$K$1</c:f>
              <c:strCache>
                <c:ptCount val="1"/>
                <c:pt idx="0">
                  <c:v>Rest of US 'shale'</c:v>
                </c:pt>
              </c:strCache>
            </c:strRef>
          </c:tx>
          <c:spPr>
            <a:solidFill>
              <a:schemeClr val="bg1">
                <a:lumMod val="75000"/>
              </a:schemeClr>
            </a:solidFill>
            <a:ln w="25400">
              <a:noFill/>
            </a:ln>
          </c:spPr>
          <c:cat>
            <c:numRef>
              <c:f>data!$A$2:$A$177</c:f>
              <c:numCache>
                <c:formatCode>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numCache>
            </c:numRef>
          </c:cat>
          <c:val>
            <c:numRef>
              <c:f>data!$K$2:$K$177</c:f>
              <c:numCache>
                <c:formatCode>General</c:formatCode>
                <c:ptCount val="176"/>
                <c:pt idx="0">
                  <c:v>1.355</c:v>
                </c:pt>
                <c:pt idx="1">
                  <c:v>1.357</c:v>
                </c:pt>
                <c:pt idx="2">
                  <c:v>1.3779999999999999</c:v>
                </c:pt>
                <c:pt idx="3">
                  <c:v>1.4</c:v>
                </c:pt>
                <c:pt idx="4">
                  <c:v>1.3939999999999999</c:v>
                </c:pt>
                <c:pt idx="5">
                  <c:v>1.361</c:v>
                </c:pt>
                <c:pt idx="6">
                  <c:v>1.347</c:v>
                </c:pt>
                <c:pt idx="7">
                  <c:v>1.3660000000000001</c:v>
                </c:pt>
                <c:pt idx="8">
                  <c:v>1.3839999999999999</c:v>
                </c:pt>
                <c:pt idx="9">
                  <c:v>1.381</c:v>
                </c:pt>
                <c:pt idx="10">
                  <c:v>1.3580000000000001</c:v>
                </c:pt>
                <c:pt idx="11">
                  <c:v>1.3520000000000001</c:v>
                </c:pt>
                <c:pt idx="12">
                  <c:v>1.351</c:v>
                </c:pt>
                <c:pt idx="13">
                  <c:v>1.355</c:v>
                </c:pt>
                <c:pt idx="14">
                  <c:v>1.3680000000000001</c:v>
                </c:pt>
                <c:pt idx="15">
                  <c:v>1.345</c:v>
                </c:pt>
                <c:pt idx="16">
                  <c:v>1.3580000000000001</c:v>
                </c:pt>
                <c:pt idx="17">
                  <c:v>1.3580000000000001</c:v>
                </c:pt>
                <c:pt idx="18">
                  <c:v>1.355</c:v>
                </c:pt>
                <c:pt idx="19">
                  <c:v>1.3740000000000001</c:v>
                </c:pt>
                <c:pt idx="20">
                  <c:v>1.3720000000000001</c:v>
                </c:pt>
                <c:pt idx="21">
                  <c:v>1.3620000000000001</c:v>
                </c:pt>
                <c:pt idx="22">
                  <c:v>1.36</c:v>
                </c:pt>
                <c:pt idx="23">
                  <c:v>1.3580000000000001</c:v>
                </c:pt>
                <c:pt idx="24">
                  <c:v>1.367</c:v>
                </c:pt>
                <c:pt idx="25">
                  <c:v>1.3640000000000001</c:v>
                </c:pt>
                <c:pt idx="26">
                  <c:v>1.367</c:v>
                </c:pt>
                <c:pt idx="27">
                  <c:v>1.369</c:v>
                </c:pt>
                <c:pt idx="28">
                  <c:v>1.3859999999999999</c:v>
                </c:pt>
                <c:pt idx="29">
                  <c:v>1.371</c:v>
                </c:pt>
                <c:pt idx="30">
                  <c:v>1.3420000000000001</c:v>
                </c:pt>
                <c:pt idx="31">
                  <c:v>1.3660000000000001</c:v>
                </c:pt>
                <c:pt idx="32">
                  <c:v>1.3620000000000001</c:v>
                </c:pt>
                <c:pt idx="33">
                  <c:v>1.3420000000000001</c:v>
                </c:pt>
                <c:pt idx="34">
                  <c:v>1.341</c:v>
                </c:pt>
                <c:pt idx="35">
                  <c:v>1.3169999999999999</c:v>
                </c:pt>
                <c:pt idx="36">
                  <c:v>1.339</c:v>
                </c:pt>
                <c:pt idx="37">
                  <c:v>1.343</c:v>
                </c:pt>
                <c:pt idx="38">
                  <c:v>1.3440000000000001</c:v>
                </c:pt>
                <c:pt idx="39">
                  <c:v>1.34</c:v>
                </c:pt>
                <c:pt idx="40">
                  <c:v>1.361</c:v>
                </c:pt>
                <c:pt idx="41">
                  <c:v>1.373</c:v>
                </c:pt>
                <c:pt idx="42">
                  <c:v>1.371</c:v>
                </c:pt>
                <c:pt idx="43">
                  <c:v>1.371</c:v>
                </c:pt>
                <c:pt idx="44">
                  <c:v>1.381</c:v>
                </c:pt>
                <c:pt idx="45">
                  <c:v>1.373</c:v>
                </c:pt>
                <c:pt idx="46">
                  <c:v>1.3819999999999999</c:v>
                </c:pt>
                <c:pt idx="47">
                  <c:v>1.369</c:v>
                </c:pt>
                <c:pt idx="48">
                  <c:v>1.359</c:v>
                </c:pt>
                <c:pt idx="49">
                  <c:v>1.369</c:v>
                </c:pt>
                <c:pt idx="50">
                  <c:v>1.377</c:v>
                </c:pt>
                <c:pt idx="51">
                  <c:v>1.3939999999999999</c:v>
                </c:pt>
                <c:pt idx="52">
                  <c:v>1.381</c:v>
                </c:pt>
                <c:pt idx="53">
                  <c:v>1.383</c:v>
                </c:pt>
                <c:pt idx="54">
                  <c:v>1.379</c:v>
                </c:pt>
                <c:pt idx="55">
                  <c:v>1.3540000000000001</c:v>
                </c:pt>
                <c:pt idx="56">
                  <c:v>1.3680000000000001</c:v>
                </c:pt>
                <c:pt idx="57">
                  <c:v>1.3819999999999999</c:v>
                </c:pt>
                <c:pt idx="58">
                  <c:v>1.387</c:v>
                </c:pt>
                <c:pt idx="59">
                  <c:v>1.3859999999999999</c:v>
                </c:pt>
                <c:pt idx="60">
                  <c:v>1.365</c:v>
                </c:pt>
                <c:pt idx="61">
                  <c:v>1.4119999999999999</c:v>
                </c:pt>
                <c:pt idx="62">
                  <c:v>1.4610000000000001</c:v>
                </c:pt>
                <c:pt idx="63">
                  <c:v>1.423</c:v>
                </c:pt>
                <c:pt idx="64">
                  <c:v>1.425</c:v>
                </c:pt>
                <c:pt idx="65">
                  <c:v>1.43</c:v>
                </c:pt>
                <c:pt idx="66">
                  <c:v>1.4450000000000001</c:v>
                </c:pt>
                <c:pt idx="67">
                  <c:v>1.462</c:v>
                </c:pt>
                <c:pt idx="68">
                  <c:v>1.4379999999999999</c:v>
                </c:pt>
                <c:pt idx="69">
                  <c:v>1.4650000000000001</c:v>
                </c:pt>
                <c:pt idx="70">
                  <c:v>1.462</c:v>
                </c:pt>
                <c:pt idx="71">
                  <c:v>1.4530000000000001</c:v>
                </c:pt>
                <c:pt idx="72">
                  <c:v>1.444</c:v>
                </c:pt>
                <c:pt idx="73">
                  <c:v>1.484</c:v>
                </c:pt>
                <c:pt idx="74">
                  <c:v>1.5109999999999999</c:v>
                </c:pt>
                <c:pt idx="75">
                  <c:v>1.5580000000000001</c:v>
                </c:pt>
                <c:pt idx="76">
                  <c:v>1.589</c:v>
                </c:pt>
                <c:pt idx="77">
                  <c:v>1.5780000000000001</c:v>
                </c:pt>
                <c:pt idx="78">
                  <c:v>1.6120000000000001</c:v>
                </c:pt>
                <c:pt idx="79">
                  <c:v>1.611</c:v>
                </c:pt>
                <c:pt idx="80">
                  <c:v>1.629</c:v>
                </c:pt>
                <c:pt idx="81">
                  <c:v>1.621</c:v>
                </c:pt>
                <c:pt idx="82">
                  <c:v>1.6279999999999999</c:v>
                </c:pt>
                <c:pt idx="83">
                  <c:v>1.6080000000000001</c:v>
                </c:pt>
                <c:pt idx="84">
                  <c:v>1.5489999999999999</c:v>
                </c:pt>
                <c:pt idx="85">
                  <c:v>1.474</c:v>
                </c:pt>
                <c:pt idx="86">
                  <c:v>1.6990000000000001</c:v>
                </c:pt>
                <c:pt idx="87">
                  <c:v>1.7390000000000001</c:v>
                </c:pt>
                <c:pt idx="88">
                  <c:v>1.7529999999999999</c:v>
                </c:pt>
                <c:pt idx="89">
                  <c:v>1.732</c:v>
                </c:pt>
                <c:pt idx="90">
                  <c:v>1.758</c:v>
                </c:pt>
                <c:pt idx="91">
                  <c:v>1.7809999999999999</c:v>
                </c:pt>
                <c:pt idx="92">
                  <c:v>1.7290000000000001</c:v>
                </c:pt>
                <c:pt idx="93">
                  <c:v>1.7410000000000001</c:v>
                </c:pt>
                <c:pt idx="94">
                  <c:v>1.7450000000000001</c:v>
                </c:pt>
                <c:pt idx="95">
                  <c:v>1.7250000000000001</c:v>
                </c:pt>
                <c:pt idx="96">
                  <c:v>1.6990000000000001</c:v>
                </c:pt>
                <c:pt idx="97">
                  <c:v>1.738</c:v>
                </c:pt>
                <c:pt idx="98">
                  <c:v>1.7669999999999999</c:v>
                </c:pt>
                <c:pt idx="99">
                  <c:v>1.7549999999999999</c:v>
                </c:pt>
                <c:pt idx="100">
                  <c:v>1.756</c:v>
                </c:pt>
                <c:pt idx="101">
                  <c:v>1.744</c:v>
                </c:pt>
                <c:pt idx="102">
                  <c:v>1.776</c:v>
                </c:pt>
                <c:pt idx="103">
                  <c:v>1.7929999999999999</c:v>
                </c:pt>
                <c:pt idx="104">
                  <c:v>1.6850000000000001</c:v>
                </c:pt>
                <c:pt idx="105">
                  <c:v>1.758</c:v>
                </c:pt>
                <c:pt idx="106">
                  <c:v>1.802</c:v>
                </c:pt>
                <c:pt idx="107">
                  <c:v>1.79</c:v>
                </c:pt>
                <c:pt idx="108">
                  <c:v>1.7849999999999999</c:v>
                </c:pt>
                <c:pt idx="109">
                  <c:v>1.8380000000000001</c:v>
                </c:pt>
                <c:pt idx="110">
                  <c:v>1.851</c:v>
                </c:pt>
                <c:pt idx="111">
                  <c:v>1.8220000000000001</c:v>
                </c:pt>
                <c:pt idx="112">
                  <c:v>1.827</c:v>
                </c:pt>
                <c:pt idx="113">
                  <c:v>1.8069999999999999</c:v>
                </c:pt>
                <c:pt idx="114">
                  <c:v>1.7889999999999999</c:v>
                </c:pt>
                <c:pt idx="115">
                  <c:v>1.798</c:v>
                </c:pt>
                <c:pt idx="116">
                  <c:v>1.7829999999999999</c:v>
                </c:pt>
                <c:pt idx="117">
                  <c:v>1.742</c:v>
                </c:pt>
                <c:pt idx="118">
                  <c:v>1.8080000000000001</c:v>
                </c:pt>
                <c:pt idx="119">
                  <c:v>1.7509999999999999</c:v>
                </c:pt>
                <c:pt idx="120">
                  <c:v>1.764</c:v>
                </c:pt>
                <c:pt idx="121">
                  <c:v>1.7929999999999999</c:v>
                </c:pt>
                <c:pt idx="122">
                  <c:v>1.81</c:v>
                </c:pt>
                <c:pt idx="123">
                  <c:v>1.835</c:v>
                </c:pt>
                <c:pt idx="124">
                  <c:v>1.86</c:v>
                </c:pt>
                <c:pt idx="125">
                  <c:v>1.847</c:v>
                </c:pt>
                <c:pt idx="126">
                  <c:v>1.8240000000000001</c:v>
                </c:pt>
                <c:pt idx="127">
                  <c:v>1.887</c:v>
                </c:pt>
                <c:pt idx="128">
                  <c:v>1.9079999999999999</c:v>
                </c:pt>
                <c:pt idx="129">
                  <c:v>1.9159999999999999</c:v>
                </c:pt>
                <c:pt idx="130">
                  <c:v>1.9059999999999999</c:v>
                </c:pt>
                <c:pt idx="131">
                  <c:v>1.9</c:v>
                </c:pt>
                <c:pt idx="132">
                  <c:v>1.8939999999999999</c:v>
                </c:pt>
                <c:pt idx="133">
                  <c:v>1.835</c:v>
                </c:pt>
                <c:pt idx="134">
                  <c:v>1.986</c:v>
                </c:pt>
                <c:pt idx="135">
                  <c:v>1.998</c:v>
                </c:pt>
                <c:pt idx="136">
                  <c:v>2.0019999999999998</c:v>
                </c:pt>
                <c:pt idx="137">
                  <c:v>2.0569999999999999</c:v>
                </c:pt>
                <c:pt idx="138">
                  <c:v>2.0960000000000001</c:v>
                </c:pt>
                <c:pt idx="139">
                  <c:v>2.1269999999999998</c:v>
                </c:pt>
                <c:pt idx="140">
                  <c:v>2.1269999999999998</c:v>
                </c:pt>
                <c:pt idx="141">
                  <c:v>2.1440000000000001</c:v>
                </c:pt>
                <c:pt idx="142">
                  <c:v>2.2389999999999999</c:v>
                </c:pt>
                <c:pt idx="143">
                  <c:v>2.2040000000000002</c:v>
                </c:pt>
                <c:pt idx="144">
                  <c:v>2.3029999999999999</c:v>
                </c:pt>
                <c:pt idx="145">
                  <c:v>2.41</c:v>
                </c:pt>
                <c:pt idx="146">
                  <c:v>2.4449999999999998</c:v>
                </c:pt>
                <c:pt idx="147">
                  <c:v>2.4420000000000002</c:v>
                </c:pt>
                <c:pt idx="148">
                  <c:v>2.5510000000000002</c:v>
                </c:pt>
                <c:pt idx="149">
                  <c:v>2.5129999999999999</c:v>
                </c:pt>
                <c:pt idx="150">
                  <c:v>2.5750000000000002</c:v>
                </c:pt>
                <c:pt idx="151">
                  <c:v>2.6030000000000002</c:v>
                </c:pt>
                <c:pt idx="152">
                  <c:v>2.7</c:v>
                </c:pt>
                <c:pt idx="153">
                  <c:v>2.7879999999999998</c:v>
                </c:pt>
                <c:pt idx="154">
                  <c:v>2.883</c:v>
                </c:pt>
                <c:pt idx="155">
                  <c:v>2.87</c:v>
                </c:pt>
                <c:pt idx="156">
                  <c:v>2.8439999999999999</c:v>
                </c:pt>
                <c:pt idx="157">
                  <c:v>2.9510000000000001</c:v>
                </c:pt>
                <c:pt idx="158">
                  <c:v>3.0270000000000001</c:v>
                </c:pt>
                <c:pt idx="159">
                  <c:v>3.141</c:v>
                </c:pt>
                <c:pt idx="160">
                  <c:v>3.1520000000000001</c:v>
                </c:pt>
                <c:pt idx="161">
                  <c:v>3.1789999999999998</c:v>
                </c:pt>
                <c:pt idx="162">
                  <c:v>3.2679999999999998</c:v>
                </c:pt>
                <c:pt idx="163">
                  <c:v>3.2970000000000002</c:v>
                </c:pt>
                <c:pt idx="164">
                  <c:v>3.3740000000000001</c:v>
                </c:pt>
                <c:pt idx="165">
                  <c:v>3.4329999999999998</c:v>
                </c:pt>
                <c:pt idx="166">
                  <c:v>3.544</c:v>
                </c:pt>
                <c:pt idx="167">
                  <c:v>3.5070000000000001</c:v>
                </c:pt>
                <c:pt idx="168">
                  <c:v>3.6339999999999999</c:v>
                </c:pt>
                <c:pt idx="169">
                  <c:v>3.714</c:v>
                </c:pt>
                <c:pt idx="170">
                  <c:v>3.8290000000000002</c:v>
                </c:pt>
                <c:pt idx="171">
                  <c:v>3.8980000000000001</c:v>
                </c:pt>
                <c:pt idx="172">
                  <c:v>3.9689999999999999</c:v>
                </c:pt>
                <c:pt idx="173">
                  <c:v>4.0419999999999998</c:v>
                </c:pt>
                <c:pt idx="174">
                  <c:v>4.1189999999999998</c:v>
                </c:pt>
                <c:pt idx="175">
                  <c:v>4.3840000000000003</c:v>
                </c:pt>
              </c:numCache>
            </c:numRef>
          </c:val>
        </c:ser>
        <c:ser>
          <c:idx val="9"/>
          <c:order val="1"/>
          <c:tx>
            <c:strRef>
              <c:f>data!$J$1</c:f>
              <c:strCache>
                <c:ptCount val="1"/>
                <c:pt idx="0">
                  <c:v>Utica (OH, PA &amp; WV)</c:v>
                </c:pt>
              </c:strCache>
            </c:strRef>
          </c:tx>
          <c:spPr>
            <a:solidFill>
              <a:srgbClr val="FF0000"/>
            </a:solidFill>
            <a:ln w="25400">
              <a:noFill/>
            </a:ln>
          </c:spPr>
          <c:val>
            <c:numRef>
              <c:f>data!$J$2:$J$177</c:f>
              <c:numCache>
                <c:formatCode>General</c:formatCode>
                <c:ptCount val="17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7.0000000000000001E-3</c:v>
                </c:pt>
                <c:pt idx="138">
                  <c:v>8.9999999999999993E-3</c:v>
                </c:pt>
                <c:pt idx="139">
                  <c:v>1.0999999999999999E-2</c:v>
                </c:pt>
                <c:pt idx="140">
                  <c:v>1.7000000000000001E-2</c:v>
                </c:pt>
                <c:pt idx="141">
                  <c:v>1.9E-2</c:v>
                </c:pt>
                <c:pt idx="142">
                  <c:v>1.9E-2</c:v>
                </c:pt>
                <c:pt idx="143">
                  <c:v>1.9E-2</c:v>
                </c:pt>
                <c:pt idx="144">
                  <c:v>1.2999999999999999E-2</c:v>
                </c:pt>
                <c:pt idx="145">
                  <c:v>1.4E-2</c:v>
                </c:pt>
                <c:pt idx="146">
                  <c:v>1.4999999999999999E-2</c:v>
                </c:pt>
                <c:pt idx="147">
                  <c:v>1.7999999999999999E-2</c:v>
                </c:pt>
                <c:pt idx="148">
                  <c:v>1.9E-2</c:v>
                </c:pt>
                <c:pt idx="149">
                  <c:v>3.1E-2</c:v>
                </c:pt>
                <c:pt idx="150">
                  <c:v>3.6999999999999998E-2</c:v>
                </c:pt>
                <c:pt idx="151">
                  <c:v>4.7E-2</c:v>
                </c:pt>
                <c:pt idx="152">
                  <c:v>6.2E-2</c:v>
                </c:pt>
                <c:pt idx="153">
                  <c:v>6.2E-2</c:v>
                </c:pt>
                <c:pt idx="154">
                  <c:v>7.3999999999999996E-2</c:v>
                </c:pt>
                <c:pt idx="155">
                  <c:v>8.5999999999999993E-2</c:v>
                </c:pt>
                <c:pt idx="156">
                  <c:v>8.4000000000000005E-2</c:v>
                </c:pt>
                <c:pt idx="157">
                  <c:v>0.104</c:v>
                </c:pt>
                <c:pt idx="158">
                  <c:v>0.114</c:v>
                </c:pt>
                <c:pt idx="159">
                  <c:v>0.153</c:v>
                </c:pt>
                <c:pt idx="160">
                  <c:v>0.16900000000000001</c:v>
                </c:pt>
                <c:pt idx="161">
                  <c:v>0.21</c:v>
                </c:pt>
                <c:pt idx="162">
                  <c:v>0.33800000000000002</c:v>
                </c:pt>
                <c:pt idx="163">
                  <c:v>0.38400000000000001</c:v>
                </c:pt>
                <c:pt idx="164">
                  <c:v>0.42199999999999999</c:v>
                </c:pt>
                <c:pt idx="165">
                  <c:v>0.41799999999999998</c:v>
                </c:pt>
                <c:pt idx="166">
                  <c:v>0.47099999999999997</c:v>
                </c:pt>
                <c:pt idx="167">
                  <c:v>0.54500000000000004</c:v>
                </c:pt>
                <c:pt idx="168">
                  <c:v>0.64700000000000002</c:v>
                </c:pt>
                <c:pt idx="169">
                  <c:v>0.69</c:v>
                </c:pt>
                <c:pt idx="170">
                  <c:v>0.76</c:v>
                </c:pt>
                <c:pt idx="171">
                  <c:v>0.77400000000000002</c:v>
                </c:pt>
                <c:pt idx="172">
                  <c:v>0.84499999999999997</c:v>
                </c:pt>
                <c:pt idx="173">
                  <c:v>0.97799999999999998</c:v>
                </c:pt>
                <c:pt idx="174">
                  <c:v>1.127</c:v>
                </c:pt>
                <c:pt idx="175">
                  <c:v>1.1739999999999999</c:v>
                </c:pt>
              </c:numCache>
            </c:numRef>
          </c:val>
        </c:ser>
        <c:ser>
          <c:idx val="0"/>
          <c:order val="2"/>
          <c:tx>
            <c:strRef>
              <c:f>data!$B$1</c:f>
              <c:strCache>
                <c:ptCount val="1"/>
                <c:pt idx="0">
                  <c:v>Antrim (MI, IN, &amp; OH)</c:v>
                </c:pt>
              </c:strCache>
            </c:strRef>
          </c:tx>
          <c:spPr>
            <a:solidFill>
              <a:schemeClr val="accent3">
                <a:lumMod val="75000"/>
              </a:schemeClr>
            </a:solidFill>
          </c:spPr>
          <c:cat>
            <c:numRef>
              <c:f>data!$A$2:$A$177</c:f>
              <c:numCache>
                <c:formatCode>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numCache>
            </c:numRef>
          </c:cat>
          <c:val>
            <c:numRef>
              <c:f>data!$B$2:$B$177</c:f>
              <c:numCache>
                <c:formatCode>General</c:formatCode>
                <c:ptCount val="176"/>
                <c:pt idx="0">
                  <c:v>0.48199999999999998</c:v>
                </c:pt>
                <c:pt idx="1">
                  <c:v>0.48399999999999999</c:v>
                </c:pt>
                <c:pt idx="2">
                  <c:v>0.49099999999999999</c:v>
                </c:pt>
                <c:pt idx="3">
                  <c:v>0.48599999999999999</c:v>
                </c:pt>
                <c:pt idx="4">
                  <c:v>0.48399999999999999</c:v>
                </c:pt>
                <c:pt idx="5">
                  <c:v>0.48199999999999998</c:v>
                </c:pt>
                <c:pt idx="6">
                  <c:v>0.48099999999999998</c:v>
                </c:pt>
                <c:pt idx="7">
                  <c:v>0.45100000000000001</c:v>
                </c:pt>
                <c:pt idx="8">
                  <c:v>0.48799999999999999</c:v>
                </c:pt>
                <c:pt idx="9">
                  <c:v>0.48699999999999999</c:v>
                </c:pt>
                <c:pt idx="10">
                  <c:v>0.48399999999999999</c:v>
                </c:pt>
                <c:pt idx="11">
                  <c:v>0.48399999999999999</c:v>
                </c:pt>
                <c:pt idx="12">
                  <c:v>0.47</c:v>
                </c:pt>
                <c:pt idx="13">
                  <c:v>0.46700000000000003</c:v>
                </c:pt>
                <c:pt idx="14">
                  <c:v>0.46400000000000002</c:v>
                </c:pt>
                <c:pt idx="15">
                  <c:v>0.46200000000000002</c:v>
                </c:pt>
                <c:pt idx="16">
                  <c:v>0.47</c:v>
                </c:pt>
                <c:pt idx="17">
                  <c:v>0.46500000000000002</c:v>
                </c:pt>
                <c:pt idx="18">
                  <c:v>0.46300000000000002</c:v>
                </c:pt>
                <c:pt idx="19">
                  <c:v>0.45800000000000002</c:v>
                </c:pt>
                <c:pt idx="20">
                  <c:v>0.45600000000000002</c:v>
                </c:pt>
                <c:pt idx="21">
                  <c:v>0.46</c:v>
                </c:pt>
                <c:pt idx="22">
                  <c:v>0.45500000000000002</c:v>
                </c:pt>
                <c:pt idx="23">
                  <c:v>0.44800000000000001</c:v>
                </c:pt>
                <c:pt idx="24">
                  <c:v>0.45</c:v>
                </c:pt>
                <c:pt idx="25">
                  <c:v>0.44600000000000001</c:v>
                </c:pt>
                <c:pt idx="26">
                  <c:v>0.443</c:v>
                </c:pt>
                <c:pt idx="27">
                  <c:v>0.441</c:v>
                </c:pt>
                <c:pt idx="28">
                  <c:v>0.439</c:v>
                </c:pt>
                <c:pt idx="29">
                  <c:v>0.432</c:v>
                </c:pt>
                <c:pt idx="30">
                  <c:v>0.44</c:v>
                </c:pt>
                <c:pt idx="31">
                  <c:v>0.442</c:v>
                </c:pt>
                <c:pt idx="32">
                  <c:v>0.435</c:v>
                </c:pt>
                <c:pt idx="33">
                  <c:v>0.42199999999999999</c:v>
                </c:pt>
                <c:pt idx="34">
                  <c:v>0.435</c:v>
                </c:pt>
                <c:pt idx="35">
                  <c:v>0.42799999999999999</c:v>
                </c:pt>
                <c:pt idx="36">
                  <c:v>0.41799999999999998</c:v>
                </c:pt>
                <c:pt idx="37">
                  <c:v>0.40300000000000002</c:v>
                </c:pt>
                <c:pt idx="38">
                  <c:v>0.40200000000000002</c:v>
                </c:pt>
                <c:pt idx="39">
                  <c:v>0.40799999999999997</c:v>
                </c:pt>
                <c:pt idx="40">
                  <c:v>0.40300000000000002</c:v>
                </c:pt>
                <c:pt idx="41">
                  <c:v>0.40500000000000003</c:v>
                </c:pt>
                <c:pt idx="42">
                  <c:v>0.41599999999999998</c:v>
                </c:pt>
                <c:pt idx="43">
                  <c:v>0.40799999999999997</c:v>
                </c:pt>
                <c:pt idx="44">
                  <c:v>0.38500000000000001</c:v>
                </c:pt>
                <c:pt idx="45">
                  <c:v>0.4</c:v>
                </c:pt>
                <c:pt idx="46">
                  <c:v>0.40799999999999997</c:v>
                </c:pt>
                <c:pt idx="47">
                  <c:v>0.41</c:v>
                </c:pt>
                <c:pt idx="48">
                  <c:v>0.39700000000000002</c:v>
                </c:pt>
                <c:pt idx="49">
                  <c:v>0.4</c:v>
                </c:pt>
                <c:pt idx="50">
                  <c:v>0.39600000000000002</c:v>
                </c:pt>
                <c:pt idx="51">
                  <c:v>0.39700000000000002</c:v>
                </c:pt>
                <c:pt idx="52">
                  <c:v>0.39400000000000002</c:v>
                </c:pt>
                <c:pt idx="53">
                  <c:v>0.39100000000000001</c:v>
                </c:pt>
                <c:pt idx="54">
                  <c:v>0.39400000000000002</c:v>
                </c:pt>
                <c:pt idx="55">
                  <c:v>0.39600000000000002</c:v>
                </c:pt>
                <c:pt idx="56">
                  <c:v>0.39400000000000002</c:v>
                </c:pt>
                <c:pt idx="57">
                  <c:v>0.39300000000000002</c:v>
                </c:pt>
                <c:pt idx="58">
                  <c:v>0.38900000000000001</c:v>
                </c:pt>
                <c:pt idx="59">
                  <c:v>0.36599999999999999</c:v>
                </c:pt>
                <c:pt idx="60">
                  <c:v>0.372</c:v>
                </c:pt>
                <c:pt idx="61">
                  <c:v>0.38</c:v>
                </c:pt>
                <c:pt idx="62">
                  <c:v>0.376</c:v>
                </c:pt>
                <c:pt idx="63">
                  <c:v>0.378</c:v>
                </c:pt>
                <c:pt idx="64">
                  <c:v>0.38100000000000001</c:v>
                </c:pt>
                <c:pt idx="65">
                  <c:v>0.377</c:v>
                </c:pt>
                <c:pt idx="66">
                  <c:v>0.38700000000000001</c:v>
                </c:pt>
                <c:pt idx="67">
                  <c:v>0.38600000000000001</c:v>
                </c:pt>
                <c:pt idx="68">
                  <c:v>0.38200000000000001</c:v>
                </c:pt>
                <c:pt idx="69">
                  <c:v>0.38600000000000001</c:v>
                </c:pt>
                <c:pt idx="70">
                  <c:v>0.38400000000000001</c:v>
                </c:pt>
                <c:pt idx="71">
                  <c:v>0.379</c:v>
                </c:pt>
                <c:pt idx="72">
                  <c:v>0.377</c:v>
                </c:pt>
                <c:pt idx="73">
                  <c:v>0.373</c:v>
                </c:pt>
                <c:pt idx="74">
                  <c:v>0.372</c:v>
                </c:pt>
                <c:pt idx="75">
                  <c:v>0.37</c:v>
                </c:pt>
                <c:pt idx="76">
                  <c:v>0.375</c:v>
                </c:pt>
                <c:pt idx="77">
                  <c:v>0.376</c:v>
                </c:pt>
                <c:pt idx="78">
                  <c:v>0.373</c:v>
                </c:pt>
                <c:pt idx="79">
                  <c:v>0.378</c:v>
                </c:pt>
                <c:pt idx="80">
                  <c:v>0.378</c:v>
                </c:pt>
                <c:pt idx="81">
                  <c:v>0.371</c:v>
                </c:pt>
                <c:pt idx="82">
                  <c:v>0.36099999999999999</c:v>
                </c:pt>
                <c:pt idx="83">
                  <c:v>0.36799999999999999</c:v>
                </c:pt>
                <c:pt idx="84">
                  <c:v>0.36799999999999999</c:v>
                </c:pt>
                <c:pt idx="85">
                  <c:v>0.35599999999999998</c:v>
                </c:pt>
                <c:pt idx="86">
                  <c:v>0.36099999999999999</c:v>
                </c:pt>
                <c:pt idx="87">
                  <c:v>0.36399999999999999</c:v>
                </c:pt>
                <c:pt idx="88">
                  <c:v>0.36299999999999999</c:v>
                </c:pt>
                <c:pt idx="89">
                  <c:v>0.36099999999999999</c:v>
                </c:pt>
                <c:pt idx="90">
                  <c:v>0.36499999999999999</c:v>
                </c:pt>
                <c:pt idx="91">
                  <c:v>0.36299999999999999</c:v>
                </c:pt>
                <c:pt idx="92">
                  <c:v>0.35399999999999998</c:v>
                </c:pt>
                <c:pt idx="93">
                  <c:v>0.36099999999999999</c:v>
                </c:pt>
                <c:pt idx="94">
                  <c:v>0.35899999999999999</c:v>
                </c:pt>
                <c:pt idx="95">
                  <c:v>0.35499999999999998</c:v>
                </c:pt>
                <c:pt idx="96">
                  <c:v>0.34</c:v>
                </c:pt>
                <c:pt idx="97">
                  <c:v>0.33600000000000002</c:v>
                </c:pt>
                <c:pt idx="98">
                  <c:v>0.33800000000000002</c:v>
                </c:pt>
                <c:pt idx="99">
                  <c:v>0.33600000000000002</c:v>
                </c:pt>
                <c:pt idx="100">
                  <c:v>0.33700000000000002</c:v>
                </c:pt>
                <c:pt idx="101">
                  <c:v>0.33700000000000002</c:v>
                </c:pt>
                <c:pt idx="102">
                  <c:v>0.33800000000000002</c:v>
                </c:pt>
                <c:pt idx="103">
                  <c:v>0.33800000000000002</c:v>
                </c:pt>
                <c:pt idx="104">
                  <c:v>0.34</c:v>
                </c:pt>
                <c:pt idx="105">
                  <c:v>0.33700000000000002</c:v>
                </c:pt>
                <c:pt idx="106">
                  <c:v>0.33100000000000002</c:v>
                </c:pt>
                <c:pt idx="107">
                  <c:v>0.33</c:v>
                </c:pt>
                <c:pt idx="108">
                  <c:v>0.32400000000000001</c:v>
                </c:pt>
                <c:pt idx="109">
                  <c:v>0.32900000000000001</c:v>
                </c:pt>
                <c:pt idx="110">
                  <c:v>0.32500000000000001</c:v>
                </c:pt>
                <c:pt idx="111">
                  <c:v>0.32700000000000001</c:v>
                </c:pt>
                <c:pt idx="112">
                  <c:v>0.32700000000000001</c:v>
                </c:pt>
                <c:pt idx="113">
                  <c:v>0.32700000000000001</c:v>
                </c:pt>
                <c:pt idx="114">
                  <c:v>0.33100000000000002</c:v>
                </c:pt>
                <c:pt idx="115">
                  <c:v>0.33100000000000002</c:v>
                </c:pt>
                <c:pt idx="116">
                  <c:v>0.33200000000000002</c:v>
                </c:pt>
                <c:pt idx="117">
                  <c:v>0.32900000000000001</c:v>
                </c:pt>
                <c:pt idx="118">
                  <c:v>0.32200000000000001</c:v>
                </c:pt>
                <c:pt idx="119">
                  <c:v>0.31900000000000001</c:v>
                </c:pt>
                <c:pt idx="120">
                  <c:v>0.311</c:v>
                </c:pt>
                <c:pt idx="121">
                  <c:v>0.314</c:v>
                </c:pt>
                <c:pt idx="122">
                  <c:v>0.311</c:v>
                </c:pt>
                <c:pt idx="123">
                  <c:v>0.31</c:v>
                </c:pt>
                <c:pt idx="124">
                  <c:v>0.308</c:v>
                </c:pt>
                <c:pt idx="125">
                  <c:v>0.30499999999999999</c:v>
                </c:pt>
                <c:pt idx="126">
                  <c:v>0.30599999999999999</c:v>
                </c:pt>
                <c:pt idx="127">
                  <c:v>0.308</c:v>
                </c:pt>
                <c:pt idx="128">
                  <c:v>0.309</c:v>
                </c:pt>
                <c:pt idx="129">
                  <c:v>0.30599999999999999</c:v>
                </c:pt>
                <c:pt idx="130">
                  <c:v>0.308</c:v>
                </c:pt>
                <c:pt idx="131">
                  <c:v>0.30099999999999999</c:v>
                </c:pt>
                <c:pt idx="132">
                  <c:v>0.3</c:v>
                </c:pt>
                <c:pt idx="133">
                  <c:v>0.29799999999999999</c:v>
                </c:pt>
                <c:pt idx="134">
                  <c:v>0.29699999999999999</c:v>
                </c:pt>
                <c:pt idx="135">
                  <c:v>0.29199999999999998</c:v>
                </c:pt>
                <c:pt idx="136">
                  <c:v>0.29099999999999998</c:v>
                </c:pt>
                <c:pt idx="137">
                  <c:v>0.29199999999999998</c:v>
                </c:pt>
                <c:pt idx="138">
                  <c:v>0.29099999999999998</c:v>
                </c:pt>
                <c:pt idx="139">
                  <c:v>0.29799999999999999</c:v>
                </c:pt>
                <c:pt idx="140">
                  <c:v>0.29499999999999998</c:v>
                </c:pt>
                <c:pt idx="141">
                  <c:v>0.29199999999999998</c:v>
                </c:pt>
                <c:pt idx="142">
                  <c:v>0.29199999999999998</c:v>
                </c:pt>
                <c:pt idx="143">
                  <c:v>0.28899999999999998</c:v>
                </c:pt>
                <c:pt idx="144">
                  <c:v>0.29799999999999999</c:v>
                </c:pt>
                <c:pt idx="145">
                  <c:v>0.29599999999999999</c:v>
                </c:pt>
                <c:pt idx="146">
                  <c:v>0.29099999999999998</c:v>
                </c:pt>
                <c:pt idx="147">
                  <c:v>0.29099999999999998</c:v>
                </c:pt>
                <c:pt idx="148">
                  <c:v>0.28899999999999998</c:v>
                </c:pt>
                <c:pt idx="149">
                  <c:v>0.28999999999999998</c:v>
                </c:pt>
                <c:pt idx="150">
                  <c:v>0.28799999999999998</c:v>
                </c:pt>
                <c:pt idx="151">
                  <c:v>0.28699999999999998</c:v>
                </c:pt>
                <c:pt idx="152">
                  <c:v>0.28699999999999998</c:v>
                </c:pt>
                <c:pt idx="153">
                  <c:v>0.28599999999999998</c:v>
                </c:pt>
                <c:pt idx="154">
                  <c:v>0.28399999999999997</c:v>
                </c:pt>
                <c:pt idx="155">
                  <c:v>0.28100000000000003</c:v>
                </c:pt>
                <c:pt idx="156">
                  <c:v>0.27700000000000002</c:v>
                </c:pt>
                <c:pt idx="157">
                  <c:v>0.27300000000000002</c:v>
                </c:pt>
                <c:pt idx="158">
                  <c:v>0.27200000000000002</c:v>
                </c:pt>
                <c:pt idx="159">
                  <c:v>0.27200000000000002</c:v>
                </c:pt>
                <c:pt idx="160">
                  <c:v>0.27100000000000002</c:v>
                </c:pt>
                <c:pt idx="161">
                  <c:v>0.27300000000000002</c:v>
                </c:pt>
                <c:pt idx="162">
                  <c:v>0.27</c:v>
                </c:pt>
                <c:pt idx="163">
                  <c:v>0.27500000000000002</c:v>
                </c:pt>
                <c:pt idx="164">
                  <c:v>0.27300000000000002</c:v>
                </c:pt>
                <c:pt idx="165">
                  <c:v>0.27100000000000002</c:v>
                </c:pt>
                <c:pt idx="166">
                  <c:v>0.25900000000000001</c:v>
                </c:pt>
                <c:pt idx="167">
                  <c:v>0.26500000000000001</c:v>
                </c:pt>
                <c:pt idx="168">
                  <c:v>0.26500000000000001</c:v>
                </c:pt>
                <c:pt idx="169">
                  <c:v>0.26300000000000001</c:v>
                </c:pt>
                <c:pt idx="170">
                  <c:v>0.26200000000000001</c:v>
                </c:pt>
                <c:pt idx="171">
                  <c:v>0.26100000000000001</c:v>
                </c:pt>
                <c:pt idx="172">
                  <c:v>0.26</c:v>
                </c:pt>
                <c:pt idx="173" formatCode="0.000">
                  <c:v>0.25900000000000001</c:v>
                </c:pt>
                <c:pt idx="174" formatCode="0.000">
                  <c:v>0.25800000000000001</c:v>
                </c:pt>
                <c:pt idx="175">
                  <c:v>0.247</c:v>
                </c:pt>
              </c:numCache>
            </c:numRef>
          </c:val>
        </c:ser>
        <c:ser>
          <c:idx val="1"/>
          <c:order val="3"/>
          <c:tx>
            <c:strRef>
              <c:f>data!$C$1</c:f>
              <c:strCache>
                <c:ptCount val="1"/>
                <c:pt idx="0">
                  <c:v>Bakken (ND)</c:v>
                </c:pt>
              </c:strCache>
            </c:strRef>
          </c:tx>
          <c:spPr>
            <a:solidFill>
              <a:schemeClr val="accent4"/>
            </a:solidFill>
          </c:spPr>
          <c:cat>
            <c:numRef>
              <c:f>data!$A$2:$A$177</c:f>
              <c:numCache>
                <c:formatCode>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numCache>
            </c:numRef>
          </c:cat>
          <c:val>
            <c:numRef>
              <c:f>data!$C$2:$C$177</c:f>
              <c:numCache>
                <c:formatCode>General</c:formatCode>
                <c:ptCount val="176"/>
                <c:pt idx="0">
                  <c:v>1.4E-2</c:v>
                </c:pt>
                <c:pt idx="1">
                  <c:v>1.2999999999999999E-2</c:v>
                </c:pt>
                <c:pt idx="2">
                  <c:v>1.2999999999999999E-2</c:v>
                </c:pt>
                <c:pt idx="3">
                  <c:v>1.2999999999999999E-2</c:v>
                </c:pt>
                <c:pt idx="4">
                  <c:v>1.2999999999999999E-2</c:v>
                </c:pt>
                <c:pt idx="5">
                  <c:v>1.2999999999999999E-2</c:v>
                </c:pt>
                <c:pt idx="6">
                  <c:v>1.2999999999999999E-2</c:v>
                </c:pt>
                <c:pt idx="7">
                  <c:v>1.2E-2</c:v>
                </c:pt>
                <c:pt idx="8">
                  <c:v>1.2999999999999999E-2</c:v>
                </c:pt>
                <c:pt idx="9">
                  <c:v>1.2999999999999999E-2</c:v>
                </c:pt>
                <c:pt idx="10">
                  <c:v>1.2E-2</c:v>
                </c:pt>
                <c:pt idx="11">
                  <c:v>1.2E-2</c:v>
                </c:pt>
                <c:pt idx="12">
                  <c:v>1.2E-2</c:v>
                </c:pt>
                <c:pt idx="13">
                  <c:v>1.2E-2</c:v>
                </c:pt>
                <c:pt idx="14">
                  <c:v>1.2E-2</c:v>
                </c:pt>
                <c:pt idx="15">
                  <c:v>1.2E-2</c:v>
                </c:pt>
                <c:pt idx="16">
                  <c:v>1.2E-2</c:v>
                </c:pt>
                <c:pt idx="17">
                  <c:v>1.2E-2</c:v>
                </c:pt>
                <c:pt idx="18">
                  <c:v>1.2E-2</c:v>
                </c:pt>
                <c:pt idx="19">
                  <c:v>1.2E-2</c:v>
                </c:pt>
                <c:pt idx="20">
                  <c:v>1.2E-2</c:v>
                </c:pt>
                <c:pt idx="21">
                  <c:v>1.2E-2</c:v>
                </c:pt>
                <c:pt idx="22">
                  <c:v>1.2E-2</c:v>
                </c:pt>
                <c:pt idx="23">
                  <c:v>1.2E-2</c:v>
                </c:pt>
                <c:pt idx="24">
                  <c:v>1.2E-2</c:v>
                </c:pt>
                <c:pt idx="25">
                  <c:v>1.0999999999999999E-2</c:v>
                </c:pt>
                <c:pt idx="26">
                  <c:v>1.0999999999999999E-2</c:v>
                </c:pt>
                <c:pt idx="27">
                  <c:v>1.2E-2</c:v>
                </c:pt>
                <c:pt idx="28">
                  <c:v>1.2E-2</c:v>
                </c:pt>
                <c:pt idx="29">
                  <c:v>1.2E-2</c:v>
                </c:pt>
                <c:pt idx="30">
                  <c:v>1.2E-2</c:v>
                </c:pt>
                <c:pt idx="31">
                  <c:v>1.2E-2</c:v>
                </c:pt>
                <c:pt idx="32">
                  <c:v>1.0999999999999999E-2</c:v>
                </c:pt>
                <c:pt idx="33">
                  <c:v>1.2E-2</c:v>
                </c:pt>
                <c:pt idx="34">
                  <c:v>1.2E-2</c:v>
                </c:pt>
                <c:pt idx="35">
                  <c:v>1.2E-2</c:v>
                </c:pt>
                <c:pt idx="36">
                  <c:v>1.2999999999999999E-2</c:v>
                </c:pt>
                <c:pt idx="37">
                  <c:v>1.2999999999999999E-2</c:v>
                </c:pt>
                <c:pt idx="38">
                  <c:v>1.2E-2</c:v>
                </c:pt>
                <c:pt idx="39">
                  <c:v>1.2999999999999999E-2</c:v>
                </c:pt>
                <c:pt idx="40">
                  <c:v>1.2E-2</c:v>
                </c:pt>
                <c:pt idx="41">
                  <c:v>1.2999999999999999E-2</c:v>
                </c:pt>
                <c:pt idx="42">
                  <c:v>1.4E-2</c:v>
                </c:pt>
                <c:pt idx="43">
                  <c:v>1.2999999999999999E-2</c:v>
                </c:pt>
                <c:pt idx="44">
                  <c:v>1.4E-2</c:v>
                </c:pt>
                <c:pt idx="45">
                  <c:v>1.4E-2</c:v>
                </c:pt>
                <c:pt idx="46">
                  <c:v>1.4999999999999999E-2</c:v>
                </c:pt>
                <c:pt idx="47">
                  <c:v>1.4999999999999999E-2</c:v>
                </c:pt>
                <c:pt idx="48">
                  <c:v>1.6E-2</c:v>
                </c:pt>
                <c:pt idx="49">
                  <c:v>1.4999999999999999E-2</c:v>
                </c:pt>
                <c:pt idx="50">
                  <c:v>1.6E-2</c:v>
                </c:pt>
                <c:pt idx="51">
                  <c:v>1.7000000000000001E-2</c:v>
                </c:pt>
                <c:pt idx="52">
                  <c:v>1.7000000000000001E-2</c:v>
                </c:pt>
                <c:pt idx="53">
                  <c:v>1.7000000000000001E-2</c:v>
                </c:pt>
                <c:pt idx="54">
                  <c:v>1.7000000000000001E-2</c:v>
                </c:pt>
                <c:pt idx="55">
                  <c:v>1.6E-2</c:v>
                </c:pt>
                <c:pt idx="56">
                  <c:v>1.7999999999999999E-2</c:v>
                </c:pt>
                <c:pt idx="57">
                  <c:v>1.7999999999999999E-2</c:v>
                </c:pt>
                <c:pt idx="58">
                  <c:v>2.1999999999999999E-2</c:v>
                </c:pt>
                <c:pt idx="59">
                  <c:v>2.4E-2</c:v>
                </c:pt>
                <c:pt idx="60">
                  <c:v>2.5000000000000001E-2</c:v>
                </c:pt>
                <c:pt idx="61">
                  <c:v>2.7E-2</c:v>
                </c:pt>
                <c:pt idx="62">
                  <c:v>2.9000000000000001E-2</c:v>
                </c:pt>
                <c:pt idx="63">
                  <c:v>0.03</c:v>
                </c:pt>
                <c:pt idx="64">
                  <c:v>3.2000000000000001E-2</c:v>
                </c:pt>
                <c:pt idx="65">
                  <c:v>3.2000000000000001E-2</c:v>
                </c:pt>
                <c:pt idx="66">
                  <c:v>3.3000000000000002E-2</c:v>
                </c:pt>
                <c:pt idx="67">
                  <c:v>3.5999999999999997E-2</c:v>
                </c:pt>
                <c:pt idx="68">
                  <c:v>3.6999999999999998E-2</c:v>
                </c:pt>
                <c:pt idx="69">
                  <c:v>3.7999999999999999E-2</c:v>
                </c:pt>
                <c:pt idx="70">
                  <c:v>3.9E-2</c:v>
                </c:pt>
                <c:pt idx="71">
                  <c:v>3.7999999999999999E-2</c:v>
                </c:pt>
                <c:pt idx="72">
                  <c:v>3.7999999999999999E-2</c:v>
                </c:pt>
                <c:pt idx="73">
                  <c:v>0.04</c:v>
                </c:pt>
                <c:pt idx="74">
                  <c:v>0.04</c:v>
                </c:pt>
                <c:pt idx="75">
                  <c:v>0.04</c:v>
                </c:pt>
                <c:pt idx="76">
                  <c:v>4.2000000000000003E-2</c:v>
                </c:pt>
                <c:pt idx="77">
                  <c:v>4.1000000000000002E-2</c:v>
                </c:pt>
                <c:pt idx="78">
                  <c:v>4.2999999999999997E-2</c:v>
                </c:pt>
                <c:pt idx="79">
                  <c:v>4.5999999999999999E-2</c:v>
                </c:pt>
                <c:pt idx="80">
                  <c:v>4.5999999999999999E-2</c:v>
                </c:pt>
                <c:pt idx="81">
                  <c:v>4.3999999999999997E-2</c:v>
                </c:pt>
                <c:pt idx="82">
                  <c:v>4.7E-2</c:v>
                </c:pt>
                <c:pt idx="83">
                  <c:v>4.7E-2</c:v>
                </c:pt>
                <c:pt idx="84">
                  <c:v>4.5999999999999999E-2</c:v>
                </c:pt>
                <c:pt idx="85">
                  <c:v>4.7E-2</c:v>
                </c:pt>
                <c:pt idx="86">
                  <c:v>4.7E-2</c:v>
                </c:pt>
                <c:pt idx="87">
                  <c:v>0.05</c:v>
                </c:pt>
                <c:pt idx="88">
                  <c:v>5.3999999999999999E-2</c:v>
                </c:pt>
                <c:pt idx="89">
                  <c:v>5.5E-2</c:v>
                </c:pt>
                <c:pt idx="90">
                  <c:v>5.6000000000000001E-2</c:v>
                </c:pt>
                <c:pt idx="91">
                  <c:v>5.7000000000000002E-2</c:v>
                </c:pt>
                <c:pt idx="92">
                  <c:v>5.7000000000000002E-2</c:v>
                </c:pt>
                <c:pt idx="93">
                  <c:v>6.2E-2</c:v>
                </c:pt>
                <c:pt idx="94">
                  <c:v>0.06</c:v>
                </c:pt>
                <c:pt idx="95">
                  <c:v>6.2E-2</c:v>
                </c:pt>
                <c:pt idx="96">
                  <c:v>4.9000000000000002E-2</c:v>
                </c:pt>
                <c:pt idx="97">
                  <c:v>4.8000000000000001E-2</c:v>
                </c:pt>
                <c:pt idx="98">
                  <c:v>5.0999999999999997E-2</c:v>
                </c:pt>
                <c:pt idx="99">
                  <c:v>5.5E-2</c:v>
                </c:pt>
                <c:pt idx="100">
                  <c:v>6.0999999999999999E-2</c:v>
                </c:pt>
                <c:pt idx="101">
                  <c:v>6.2E-2</c:v>
                </c:pt>
                <c:pt idx="102">
                  <c:v>6.5000000000000002E-2</c:v>
                </c:pt>
                <c:pt idx="103">
                  <c:v>6.9000000000000006E-2</c:v>
                </c:pt>
                <c:pt idx="104">
                  <c:v>7.0999999999999994E-2</c:v>
                </c:pt>
                <c:pt idx="105">
                  <c:v>0.08</c:v>
                </c:pt>
                <c:pt idx="106">
                  <c:v>8.5000000000000006E-2</c:v>
                </c:pt>
                <c:pt idx="107">
                  <c:v>7.0999999999999994E-2</c:v>
                </c:pt>
                <c:pt idx="108">
                  <c:v>6.9000000000000006E-2</c:v>
                </c:pt>
                <c:pt idx="109">
                  <c:v>7.1999999999999995E-2</c:v>
                </c:pt>
                <c:pt idx="110">
                  <c:v>7.6999999999999999E-2</c:v>
                </c:pt>
                <c:pt idx="111">
                  <c:v>8.2000000000000003E-2</c:v>
                </c:pt>
                <c:pt idx="112">
                  <c:v>8.5000000000000006E-2</c:v>
                </c:pt>
                <c:pt idx="113">
                  <c:v>8.6999999999999994E-2</c:v>
                </c:pt>
                <c:pt idx="114">
                  <c:v>9.4E-2</c:v>
                </c:pt>
                <c:pt idx="115">
                  <c:v>9.7000000000000003E-2</c:v>
                </c:pt>
                <c:pt idx="116">
                  <c:v>9.9000000000000005E-2</c:v>
                </c:pt>
                <c:pt idx="117">
                  <c:v>9.7000000000000003E-2</c:v>
                </c:pt>
                <c:pt idx="118">
                  <c:v>0.10100000000000001</c:v>
                </c:pt>
                <c:pt idx="119">
                  <c:v>9.9000000000000005E-2</c:v>
                </c:pt>
                <c:pt idx="120">
                  <c:v>0.104</c:v>
                </c:pt>
                <c:pt idx="121">
                  <c:v>0.112</c:v>
                </c:pt>
                <c:pt idx="122">
                  <c:v>0.11899999999999999</c:v>
                </c:pt>
                <c:pt idx="123">
                  <c:v>0.125</c:v>
                </c:pt>
                <c:pt idx="124">
                  <c:v>0.13500000000000001</c:v>
                </c:pt>
                <c:pt idx="125">
                  <c:v>0.14299999999999999</c:v>
                </c:pt>
                <c:pt idx="126">
                  <c:v>0.151</c:v>
                </c:pt>
                <c:pt idx="127">
                  <c:v>0.156</c:v>
                </c:pt>
                <c:pt idx="128">
                  <c:v>0.16800000000000001</c:v>
                </c:pt>
                <c:pt idx="129">
                  <c:v>0.16900000000000001</c:v>
                </c:pt>
                <c:pt idx="130">
                  <c:v>0.183</c:v>
                </c:pt>
                <c:pt idx="131">
                  <c:v>0.17499999999999999</c:v>
                </c:pt>
                <c:pt idx="132">
                  <c:v>0.14799999999999999</c:v>
                </c:pt>
                <c:pt idx="133">
                  <c:v>0.152</c:v>
                </c:pt>
                <c:pt idx="134">
                  <c:v>0.16200000000000001</c:v>
                </c:pt>
                <c:pt idx="135">
                  <c:v>0.161</c:v>
                </c:pt>
                <c:pt idx="136">
                  <c:v>0.16700000000000001</c:v>
                </c:pt>
                <c:pt idx="137">
                  <c:v>0.184</c:v>
                </c:pt>
                <c:pt idx="138">
                  <c:v>0.20599999999999999</c:v>
                </c:pt>
                <c:pt idx="139">
                  <c:v>0.223</c:v>
                </c:pt>
                <c:pt idx="140">
                  <c:v>0.23400000000000001</c:v>
                </c:pt>
                <c:pt idx="141">
                  <c:v>0.252</c:v>
                </c:pt>
                <c:pt idx="142">
                  <c:v>0.26600000000000001</c:v>
                </c:pt>
                <c:pt idx="143">
                  <c:v>0.27600000000000002</c:v>
                </c:pt>
                <c:pt idx="144">
                  <c:v>0.315</c:v>
                </c:pt>
                <c:pt idx="145">
                  <c:v>0.32800000000000001</c:v>
                </c:pt>
                <c:pt idx="146">
                  <c:v>0.34499999999999997</c:v>
                </c:pt>
                <c:pt idx="147">
                  <c:v>0.36</c:v>
                </c:pt>
                <c:pt idx="148">
                  <c:v>0.38300000000000001</c:v>
                </c:pt>
                <c:pt idx="149">
                  <c:v>0.39600000000000002</c:v>
                </c:pt>
                <c:pt idx="150">
                  <c:v>0.41199999999999998</c:v>
                </c:pt>
                <c:pt idx="151">
                  <c:v>0.439</c:v>
                </c:pt>
                <c:pt idx="152">
                  <c:v>0.46</c:v>
                </c:pt>
                <c:pt idx="153">
                  <c:v>0.46300000000000002</c:v>
                </c:pt>
                <c:pt idx="154">
                  <c:v>0.45400000000000001</c:v>
                </c:pt>
                <c:pt idx="155">
                  <c:v>0.47699999999999998</c:v>
                </c:pt>
                <c:pt idx="156">
                  <c:v>0.46100000000000002</c:v>
                </c:pt>
                <c:pt idx="157">
                  <c:v>0.48699999999999999</c:v>
                </c:pt>
                <c:pt idx="158">
                  <c:v>0.49399999999999999</c:v>
                </c:pt>
                <c:pt idx="159">
                  <c:v>0.49399999999999999</c:v>
                </c:pt>
                <c:pt idx="160">
                  <c:v>0.52700000000000002</c:v>
                </c:pt>
                <c:pt idx="161">
                  <c:v>0.54600000000000004</c:v>
                </c:pt>
                <c:pt idx="162">
                  <c:v>0.57699999999999996</c:v>
                </c:pt>
                <c:pt idx="163">
                  <c:v>0.59599999999999997</c:v>
                </c:pt>
                <c:pt idx="164">
                  <c:v>0.627</c:v>
                </c:pt>
                <c:pt idx="165">
                  <c:v>0.63100000000000001</c:v>
                </c:pt>
                <c:pt idx="166">
                  <c:v>0.64400000000000002</c:v>
                </c:pt>
                <c:pt idx="167">
                  <c:v>0.60499999999999998</c:v>
                </c:pt>
                <c:pt idx="168">
                  <c:v>0.61199999999999999</c:v>
                </c:pt>
                <c:pt idx="169">
                  <c:v>0.65100000000000002</c:v>
                </c:pt>
                <c:pt idx="170">
                  <c:v>0.66900000000000004</c:v>
                </c:pt>
                <c:pt idx="171">
                  <c:v>0.70199999999999996</c:v>
                </c:pt>
                <c:pt idx="172">
                  <c:v>0.72899999999999998</c:v>
                </c:pt>
                <c:pt idx="173">
                  <c:v>0.754</c:v>
                </c:pt>
                <c:pt idx="174">
                  <c:v>0.77400000000000002</c:v>
                </c:pt>
                <c:pt idx="175">
                  <c:v>0.75700000000000001</c:v>
                </c:pt>
              </c:numCache>
            </c:numRef>
          </c:val>
        </c:ser>
        <c:ser>
          <c:idx val="2"/>
          <c:order val="4"/>
          <c:tx>
            <c:strRef>
              <c:f>data!$D$1</c:f>
              <c:strCache>
                <c:ptCount val="1"/>
                <c:pt idx="0">
                  <c:v>Woodford (OK)</c:v>
                </c:pt>
              </c:strCache>
            </c:strRef>
          </c:tx>
          <c:spPr>
            <a:solidFill>
              <a:schemeClr val="accent5"/>
            </a:solidFill>
            <a:ln w="25400">
              <a:noFill/>
            </a:ln>
          </c:spPr>
          <c:cat>
            <c:numRef>
              <c:f>data!$A$2:$A$177</c:f>
              <c:numCache>
                <c:formatCode>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numCache>
            </c:numRef>
          </c:cat>
          <c:val>
            <c:numRef>
              <c:f>data!$D$2:$D$177</c:f>
              <c:numCache>
                <c:formatCode>General</c:formatCode>
                <c:ptCount val="176"/>
                <c:pt idx="0">
                  <c:v>8.9999999999999993E-3</c:v>
                </c:pt>
                <c:pt idx="1">
                  <c:v>8.9999999999999993E-3</c:v>
                </c:pt>
                <c:pt idx="2">
                  <c:v>8.9999999999999993E-3</c:v>
                </c:pt>
                <c:pt idx="3">
                  <c:v>8.9999999999999993E-3</c:v>
                </c:pt>
                <c:pt idx="4">
                  <c:v>8.9999999999999993E-3</c:v>
                </c:pt>
                <c:pt idx="5">
                  <c:v>8.0000000000000002E-3</c:v>
                </c:pt>
                <c:pt idx="6">
                  <c:v>8.0000000000000002E-3</c:v>
                </c:pt>
                <c:pt idx="7">
                  <c:v>8.0000000000000002E-3</c:v>
                </c:pt>
                <c:pt idx="8">
                  <c:v>8.9999999999999993E-3</c:v>
                </c:pt>
                <c:pt idx="9">
                  <c:v>8.0000000000000002E-3</c:v>
                </c:pt>
                <c:pt idx="10">
                  <c:v>8.0000000000000002E-3</c:v>
                </c:pt>
                <c:pt idx="11">
                  <c:v>8.0000000000000002E-3</c:v>
                </c:pt>
                <c:pt idx="12">
                  <c:v>8.0000000000000002E-3</c:v>
                </c:pt>
                <c:pt idx="13">
                  <c:v>8.0000000000000002E-3</c:v>
                </c:pt>
                <c:pt idx="14">
                  <c:v>8.0000000000000002E-3</c:v>
                </c:pt>
                <c:pt idx="15">
                  <c:v>8.0000000000000002E-3</c:v>
                </c:pt>
                <c:pt idx="16">
                  <c:v>7.0000000000000001E-3</c:v>
                </c:pt>
                <c:pt idx="17">
                  <c:v>5.0000000000000001E-3</c:v>
                </c:pt>
                <c:pt idx="18">
                  <c:v>8.0000000000000002E-3</c:v>
                </c:pt>
                <c:pt idx="19">
                  <c:v>8.0000000000000002E-3</c:v>
                </c:pt>
                <c:pt idx="20">
                  <c:v>8.9999999999999993E-3</c:v>
                </c:pt>
                <c:pt idx="21">
                  <c:v>8.0000000000000002E-3</c:v>
                </c:pt>
                <c:pt idx="22">
                  <c:v>8.0000000000000002E-3</c:v>
                </c:pt>
                <c:pt idx="23">
                  <c:v>8.0000000000000002E-3</c:v>
                </c:pt>
                <c:pt idx="24">
                  <c:v>8.9999999999999993E-3</c:v>
                </c:pt>
                <c:pt idx="25">
                  <c:v>8.0000000000000002E-3</c:v>
                </c:pt>
                <c:pt idx="26">
                  <c:v>8.0000000000000002E-3</c:v>
                </c:pt>
                <c:pt idx="27">
                  <c:v>7.0000000000000001E-3</c:v>
                </c:pt>
                <c:pt idx="28">
                  <c:v>8.0000000000000002E-3</c:v>
                </c:pt>
                <c:pt idx="29">
                  <c:v>8.0000000000000002E-3</c:v>
                </c:pt>
                <c:pt idx="30">
                  <c:v>8.0000000000000002E-3</c:v>
                </c:pt>
                <c:pt idx="31">
                  <c:v>8.9999999999999993E-3</c:v>
                </c:pt>
                <c:pt idx="32">
                  <c:v>8.9999999999999993E-3</c:v>
                </c:pt>
                <c:pt idx="33">
                  <c:v>8.0000000000000002E-3</c:v>
                </c:pt>
                <c:pt idx="34">
                  <c:v>8.0000000000000002E-3</c:v>
                </c:pt>
                <c:pt idx="35">
                  <c:v>8.0000000000000002E-3</c:v>
                </c:pt>
                <c:pt idx="36">
                  <c:v>8.0000000000000002E-3</c:v>
                </c:pt>
                <c:pt idx="37">
                  <c:v>8.0000000000000002E-3</c:v>
                </c:pt>
                <c:pt idx="38">
                  <c:v>8.9999999999999993E-3</c:v>
                </c:pt>
                <c:pt idx="39">
                  <c:v>8.9999999999999993E-3</c:v>
                </c:pt>
                <c:pt idx="40">
                  <c:v>8.9999999999999993E-3</c:v>
                </c:pt>
                <c:pt idx="41">
                  <c:v>8.9999999999999993E-3</c:v>
                </c:pt>
                <c:pt idx="42">
                  <c:v>1.0999999999999999E-2</c:v>
                </c:pt>
                <c:pt idx="43">
                  <c:v>8.9999999999999993E-3</c:v>
                </c:pt>
                <c:pt idx="44">
                  <c:v>8.9999999999999993E-3</c:v>
                </c:pt>
                <c:pt idx="45">
                  <c:v>8.9999999999999993E-3</c:v>
                </c:pt>
                <c:pt idx="46">
                  <c:v>0.01</c:v>
                </c:pt>
                <c:pt idx="47">
                  <c:v>8.9999999999999993E-3</c:v>
                </c:pt>
                <c:pt idx="48">
                  <c:v>0.01</c:v>
                </c:pt>
                <c:pt idx="49">
                  <c:v>0.01</c:v>
                </c:pt>
                <c:pt idx="50">
                  <c:v>1.0999999999999999E-2</c:v>
                </c:pt>
                <c:pt idx="51">
                  <c:v>1.2999999999999999E-2</c:v>
                </c:pt>
                <c:pt idx="52">
                  <c:v>1.2999999999999999E-2</c:v>
                </c:pt>
                <c:pt idx="53">
                  <c:v>1.4999999999999999E-2</c:v>
                </c:pt>
                <c:pt idx="54">
                  <c:v>1.6E-2</c:v>
                </c:pt>
                <c:pt idx="55">
                  <c:v>1.7999999999999999E-2</c:v>
                </c:pt>
                <c:pt idx="56">
                  <c:v>1.7000000000000001E-2</c:v>
                </c:pt>
                <c:pt idx="57">
                  <c:v>1.7000000000000001E-2</c:v>
                </c:pt>
                <c:pt idx="58">
                  <c:v>1.4999999999999999E-2</c:v>
                </c:pt>
                <c:pt idx="59">
                  <c:v>1.4E-2</c:v>
                </c:pt>
                <c:pt idx="60">
                  <c:v>1.6E-2</c:v>
                </c:pt>
                <c:pt idx="61">
                  <c:v>1.7999999999999999E-2</c:v>
                </c:pt>
                <c:pt idx="62">
                  <c:v>1.7999999999999999E-2</c:v>
                </c:pt>
                <c:pt idx="63">
                  <c:v>1.7999999999999999E-2</c:v>
                </c:pt>
                <c:pt idx="64">
                  <c:v>1.9E-2</c:v>
                </c:pt>
                <c:pt idx="65">
                  <c:v>2.3E-2</c:v>
                </c:pt>
                <c:pt idx="66">
                  <c:v>2.5000000000000001E-2</c:v>
                </c:pt>
                <c:pt idx="67">
                  <c:v>3.2000000000000001E-2</c:v>
                </c:pt>
                <c:pt idx="68">
                  <c:v>3.2000000000000001E-2</c:v>
                </c:pt>
                <c:pt idx="69">
                  <c:v>3.2000000000000001E-2</c:v>
                </c:pt>
                <c:pt idx="70">
                  <c:v>3.1E-2</c:v>
                </c:pt>
                <c:pt idx="71">
                  <c:v>3.2000000000000001E-2</c:v>
                </c:pt>
                <c:pt idx="72">
                  <c:v>3.5999999999999997E-2</c:v>
                </c:pt>
                <c:pt idx="73">
                  <c:v>3.9E-2</c:v>
                </c:pt>
                <c:pt idx="74">
                  <c:v>4.5999999999999999E-2</c:v>
                </c:pt>
                <c:pt idx="75">
                  <c:v>4.7E-2</c:v>
                </c:pt>
                <c:pt idx="76">
                  <c:v>5.2999999999999999E-2</c:v>
                </c:pt>
                <c:pt idx="77">
                  <c:v>5.8000000000000003E-2</c:v>
                </c:pt>
                <c:pt idx="78">
                  <c:v>6.5000000000000002E-2</c:v>
                </c:pt>
                <c:pt idx="79">
                  <c:v>7.0000000000000007E-2</c:v>
                </c:pt>
                <c:pt idx="80">
                  <c:v>0.08</c:v>
                </c:pt>
                <c:pt idx="81">
                  <c:v>9.0999999999999998E-2</c:v>
                </c:pt>
                <c:pt idx="82">
                  <c:v>0.115</c:v>
                </c:pt>
                <c:pt idx="83">
                  <c:v>0.128</c:v>
                </c:pt>
                <c:pt idx="84">
                  <c:v>0.127</c:v>
                </c:pt>
                <c:pt idx="85">
                  <c:v>0.14299999999999999</c:v>
                </c:pt>
                <c:pt idx="86">
                  <c:v>0.16500000000000001</c:v>
                </c:pt>
                <c:pt idx="87">
                  <c:v>0.17499999999999999</c:v>
                </c:pt>
                <c:pt idx="88">
                  <c:v>0.17199999999999999</c:v>
                </c:pt>
                <c:pt idx="89">
                  <c:v>0.188</c:v>
                </c:pt>
                <c:pt idx="90">
                  <c:v>0.21099999999999999</c:v>
                </c:pt>
                <c:pt idx="91">
                  <c:v>0.23100000000000001</c:v>
                </c:pt>
                <c:pt idx="92">
                  <c:v>0.25700000000000001</c:v>
                </c:pt>
                <c:pt idx="93">
                  <c:v>0.28199999999999997</c:v>
                </c:pt>
                <c:pt idx="94">
                  <c:v>0.29599999999999999</c:v>
                </c:pt>
                <c:pt idx="95">
                  <c:v>0.32900000000000001</c:v>
                </c:pt>
                <c:pt idx="96">
                  <c:v>0.33800000000000002</c:v>
                </c:pt>
                <c:pt idx="97">
                  <c:v>0.36499999999999999</c:v>
                </c:pt>
                <c:pt idx="98">
                  <c:v>0.39700000000000002</c:v>
                </c:pt>
                <c:pt idx="99">
                  <c:v>0.434</c:v>
                </c:pt>
                <c:pt idx="100">
                  <c:v>0.48</c:v>
                </c:pt>
                <c:pt idx="101">
                  <c:v>0.52</c:v>
                </c:pt>
                <c:pt idx="102">
                  <c:v>0.55900000000000005</c:v>
                </c:pt>
                <c:pt idx="103">
                  <c:v>0.56699999999999995</c:v>
                </c:pt>
                <c:pt idx="104">
                  <c:v>0.621</c:v>
                </c:pt>
                <c:pt idx="105">
                  <c:v>0.64200000000000002</c:v>
                </c:pt>
                <c:pt idx="106">
                  <c:v>0.68799999999999994</c:v>
                </c:pt>
                <c:pt idx="107">
                  <c:v>0.746</c:v>
                </c:pt>
                <c:pt idx="108">
                  <c:v>0.76800000000000002</c:v>
                </c:pt>
                <c:pt idx="109">
                  <c:v>0.80300000000000005</c:v>
                </c:pt>
                <c:pt idx="110">
                  <c:v>0.82899999999999996</c:v>
                </c:pt>
                <c:pt idx="111">
                  <c:v>0.83599999999999997</c:v>
                </c:pt>
                <c:pt idx="112">
                  <c:v>0.83299999999999996</c:v>
                </c:pt>
                <c:pt idx="113">
                  <c:v>0.84799999999999998</c:v>
                </c:pt>
                <c:pt idx="114">
                  <c:v>0.87</c:v>
                </c:pt>
                <c:pt idx="115">
                  <c:v>0.84</c:v>
                </c:pt>
                <c:pt idx="116">
                  <c:v>0.83199999999999996</c:v>
                </c:pt>
                <c:pt idx="117">
                  <c:v>0.878</c:v>
                </c:pt>
                <c:pt idx="118">
                  <c:v>0.90800000000000003</c:v>
                </c:pt>
                <c:pt idx="119">
                  <c:v>0.93400000000000005</c:v>
                </c:pt>
                <c:pt idx="120">
                  <c:v>0.99</c:v>
                </c:pt>
                <c:pt idx="121">
                  <c:v>1.0569999999999999</c:v>
                </c:pt>
                <c:pt idx="122">
                  <c:v>1.0660000000000001</c:v>
                </c:pt>
                <c:pt idx="123">
                  <c:v>1.0109999999999999</c:v>
                </c:pt>
                <c:pt idx="124">
                  <c:v>1.109</c:v>
                </c:pt>
                <c:pt idx="125">
                  <c:v>1.081</c:v>
                </c:pt>
                <c:pt idx="126">
                  <c:v>1.0840000000000001</c:v>
                </c:pt>
                <c:pt idx="127">
                  <c:v>1.0580000000000001</c:v>
                </c:pt>
                <c:pt idx="128">
                  <c:v>1.089</c:v>
                </c:pt>
                <c:pt idx="129">
                  <c:v>1.1240000000000001</c:v>
                </c:pt>
                <c:pt idx="130">
                  <c:v>1.153</c:v>
                </c:pt>
                <c:pt idx="131">
                  <c:v>1.1870000000000001</c:v>
                </c:pt>
                <c:pt idx="132">
                  <c:v>1.236</c:v>
                </c:pt>
                <c:pt idx="133">
                  <c:v>1.218</c:v>
                </c:pt>
                <c:pt idx="134">
                  <c:v>1.1839999999999999</c:v>
                </c:pt>
                <c:pt idx="135">
                  <c:v>1.2649999999999999</c:v>
                </c:pt>
                <c:pt idx="136">
                  <c:v>1.2190000000000001</c:v>
                </c:pt>
                <c:pt idx="137">
                  <c:v>1.1719999999999999</c:v>
                </c:pt>
                <c:pt idx="138">
                  <c:v>1.171</c:v>
                </c:pt>
                <c:pt idx="139">
                  <c:v>1.22</c:v>
                </c:pt>
                <c:pt idx="140">
                  <c:v>1.2090000000000001</c:v>
                </c:pt>
                <c:pt idx="141">
                  <c:v>1.2090000000000001</c:v>
                </c:pt>
                <c:pt idx="142">
                  <c:v>1.2929999999999999</c:v>
                </c:pt>
                <c:pt idx="143">
                  <c:v>1.304</c:v>
                </c:pt>
                <c:pt idx="144">
                  <c:v>1.248</c:v>
                </c:pt>
                <c:pt idx="145">
                  <c:v>1.242</c:v>
                </c:pt>
                <c:pt idx="146">
                  <c:v>1.4670000000000001</c:v>
                </c:pt>
                <c:pt idx="147">
                  <c:v>1.4530000000000001</c:v>
                </c:pt>
                <c:pt idx="148">
                  <c:v>1.5269999999999999</c:v>
                </c:pt>
                <c:pt idx="149">
                  <c:v>1.4690000000000001</c:v>
                </c:pt>
                <c:pt idx="150">
                  <c:v>1.373</c:v>
                </c:pt>
                <c:pt idx="151">
                  <c:v>1.4850000000000001</c:v>
                </c:pt>
                <c:pt idx="152">
                  <c:v>1.585</c:v>
                </c:pt>
                <c:pt idx="153">
                  <c:v>1.468</c:v>
                </c:pt>
                <c:pt idx="154">
                  <c:v>1.4370000000000001</c:v>
                </c:pt>
                <c:pt idx="155">
                  <c:v>1.579</c:v>
                </c:pt>
                <c:pt idx="156">
                  <c:v>1.63</c:v>
                </c:pt>
                <c:pt idx="157">
                  <c:v>1.5469999999999999</c:v>
                </c:pt>
                <c:pt idx="158">
                  <c:v>1.476</c:v>
                </c:pt>
                <c:pt idx="159">
                  <c:v>1.671</c:v>
                </c:pt>
                <c:pt idx="160">
                  <c:v>1.577</c:v>
                </c:pt>
                <c:pt idx="161">
                  <c:v>1.6140000000000001</c:v>
                </c:pt>
                <c:pt idx="162">
                  <c:v>1.5980000000000001</c:v>
                </c:pt>
                <c:pt idx="163">
                  <c:v>1.587</c:v>
                </c:pt>
                <c:pt idx="164">
                  <c:v>1.581</c:v>
                </c:pt>
                <c:pt idx="165">
                  <c:v>1.5960000000000001</c:v>
                </c:pt>
                <c:pt idx="166">
                  <c:v>1.597</c:v>
                </c:pt>
                <c:pt idx="167">
                  <c:v>1.599</c:v>
                </c:pt>
                <c:pt idx="168">
                  <c:v>1.601</c:v>
                </c:pt>
                <c:pt idx="169">
                  <c:v>1.603</c:v>
                </c:pt>
                <c:pt idx="170">
                  <c:v>1.6040000000000001</c:v>
                </c:pt>
                <c:pt idx="171">
                  <c:v>1.6060000000000001</c:v>
                </c:pt>
                <c:pt idx="172">
                  <c:v>1.6080000000000001</c:v>
                </c:pt>
                <c:pt idx="173" formatCode="0.000">
                  <c:v>1.61</c:v>
                </c:pt>
                <c:pt idx="174" formatCode="0.000">
                  <c:v>1.611</c:v>
                </c:pt>
                <c:pt idx="175">
                  <c:v>1.6970000000000001</c:v>
                </c:pt>
              </c:numCache>
            </c:numRef>
          </c:val>
        </c:ser>
        <c:ser>
          <c:idx val="3"/>
          <c:order val="5"/>
          <c:tx>
            <c:strRef>
              <c:f>data!$E$1</c:f>
              <c:strCache>
                <c:ptCount val="1"/>
                <c:pt idx="0">
                  <c:v>Barnett (TX)</c:v>
                </c:pt>
              </c:strCache>
            </c:strRef>
          </c:tx>
          <c:spPr>
            <a:solidFill>
              <a:srgbClr val="BD732A"/>
            </a:solidFill>
            <a:ln w="25400">
              <a:noFill/>
            </a:ln>
          </c:spPr>
          <c:cat>
            <c:numRef>
              <c:f>data!$A$2:$A$177</c:f>
              <c:numCache>
                <c:formatCode>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numCache>
            </c:numRef>
          </c:cat>
          <c:val>
            <c:numRef>
              <c:f>data!$E$2:$E$177</c:f>
              <c:numCache>
                <c:formatCode>General</c:formatCode>
                <c:ptCount val="176"/>
                <c:pt idx="0">
                  <c:v>0.16300000000000001</c:v>
                </c:pt>
                <c:pt idx="1">
                  <c:v>0.17499999999999999</c:v>
                </c:pt>
                <c:pt idx="2">
                  <c:v>0.188</c:v>
                </c:pt>
                <c:pt idx="3">
                  <c:v>0.19500000000000001</c:v>
                </c:pt>
                <c:pt idx="4">
                  <c:v>0.2</c:v>
                </c:pt>
                <c:pt idx="5">
                  <c:v>0.215</c:v>
                </c:pt>
                <c:pt idx="6">
                  <c:v>0.224</c:v>
                </c:pt>
                <c:pt idx="7">
                  <c:v>0.23899999999999999</c:v>
                </c:pt>
                <c:pt idx="8">
                  <c:v>0.26900000000000002</c:v>
                </c:pt>
                <c:pt idx="9">
                  <c:v>0.28899999999999998</c:v>
                </c:pt>
                <c:pt idx="10">
                  <c:v>0.28299999999999997</c:v>
                </c:pt>
                <c:pt idx="11">
                  <c:v>0.30299999999999999</c:v>
                </c:pt>
                <c:pt idx="12">
                  <c:v>0.248</c:v>
                </c:pt>
                <c:pt idx="13">
                  <c:v>0.254</c:v>
                </c:pt>
                <c:pt idx="14">
                  <c:v>0.254</c:v>
                </c:pt>
                <c:pt idx="15">
                  <c:v>0.28100000000000003</c:v>
                </c:pt>
                <c:pt idx="16">
                  <c:v>0.29499999999999998</c:v>
                </c:pt>
                <c:pt idx="17">
                  <c:v>0.30399999999999999</c:v>
                </c:pt>
                <c:pt idx="18">
                  <c:v>0.30099999999999999</c:v>
                </c:pt>
                <c:pt idx="19">
                  <c:v>0.34</c:v>
                </c:pt>
                <c:pt idx="20">
                  <c:v>0.35399999999999998</c:v>
                </c:pt>
                <c:pt idx="21">
                  <c:v>0.36499999999999999</c:v>
                </c:pt>
                <c:pt idx="22">
                  <c:v>0.38800000000000001</c:v>
                </c:pt>
                <c:pt idx="23">
                  <c:v>0.41299999999999998</c:v>
                </c:pt>
                <c:pt idx="24">
                  <c:v>0.42699999999999999</c:v>
                </c:pt>
                <c:pt idx="25">
                  <c:v>0.44500000000000001</c:v>
                </c:pt>
                <c:pt idx="26">
                  <c:v>0.46300000000000002</c:v>
                </c:pt>
                <c:pt idx="27">
                  <c:v>0.47</c:v>
                </c:pt>
                <c:pt idx="28">
                  <c:v>0.501</c:v>
                </c:pt>
                <c:pt idx="29">
                  <c:v>0.51300000000000001</c:v>
                </c:pt>
                <c:pt idx="30">
                  <c:v>0.52300000000000002</c:v>
                </c:pt>
                <c:pt idx="31">
                  <c:v>0.53300000000000003</c:v>
                </c:pt>
                <c:pt idx="32">
                  <c:v>0.54</c:v>
                </c:pt>
                <c:pt idx="33">
                  <c:v>0.56499999999999995</c:v>
                </c:pt>
                <c:pt idx="34">
                  <c:v>0.57199999999999995</c:v>
                </c:pt>
                <c:pt idx="35">
                  <c:v>0.57999999999999996</c:v>
                </c:pt>
                <c:pt idx="36">
                  <c:v>0.60399999999999998</c:v>
                </c:pt>
                <c:pt idx="37">
                  <c:v>0.61799999999999999</c:v>
                </c:pt>
                <c:pt idx="38">
                  <c:v>0.64400000000000002</c:v>
                </c:pt>
                <c:pt idx="39">
                  <c:v>0.65200000000000002</c:v>
                </c:pt>
                <c:pt idx="40">
                  <c:v>0.67</c:v>
                </c:pt>
                <c:pt idx="41">
                  <c:v>0.69699999999999995</c:v>
                </c:pt>
                <c:pt idx="42">
                  <c:v>0.72899999999999998</c:v>
                </c:pt>
                <c:pt idx="43">
                  <c:v>0.73599999999999999</c:v>
                </c:pt>
                <c:pt idx="44">
                  <c:v>0.76600000000000001</c:v>
                </c:pt>
                <c:pt idx="45">
                  <c:v>0.78200000000000003</c:v>
                </c:pt>
                <c:pt idx="46">
                  <c:v>0.80200000000000005</c:v>
                </c:pt>
                <c:pt idx="47">
                  <c:v>0.81499999999999995</c:v>
                </c:pt>
                <c:pt idx="48">
                  <c:v>0.79800000000000004</c:v>
                </c:pt>
                <c:pt idx="49">
                  <c:v>0.80800000000000005</c:v>
                </c:pt>
                <c:pt idx="50">
                  <c:v>0.80700000000000005</c:v>
                </c:pt>
                <c:pt idx="51">
                  <c:v>0.84</c:v>
                </c:pt>
                <c:pt idx="52">
                  <c:v>0.84599999999999997</c:v>
                </c:pt>
                <c:pt idx="53">
                  <c:v>0.84699999999999998</c:v>
                </c:pt>
                <c:pt idx="54">
                  <c:v>0.85499999999999998</c:v>
                </c:pt>
                <c:pt idx="55">
                  <c:v>0.873</c:v>
                </c:pt>
                <c:pt idx="56">
                  <c:v>0.89600000000000002</c:v>
                </c:pt>
                <c:pt idx="57">
                  <c:v>0.91800000000000004</c:v>
                </c:pt>
                <c:pt idx="58">
                  <c:v>0.93700000000000006</c:v>
                </c:pt>
                <c:pt idx="59">
                  <c:v>0.94299999999999995</c:v>
                </c:pt>
                <c:pt idx="60">
                  <c:v>0.94499999999999995</c:v>
                </c:pt>
                <c:pt idx="61">
                  <c:v>0.99199999999999999</c:v>
                </c:pt>
                <c:pt idx="62">
                  <c:v>1.026</c:v>
                </c:pt>
                <c:pt idx="63">
                  <c:v>1.0449999999999999</c:v>
                </c:pt>
                <c:pt idx="64">
                  <c:v>1.0589999999999999</c:v>
                </c:pt>
                <c:pt idx="65">
                  <c:v>1.107</c:v>
                </c:pt>
                <c:pt idx="66">
                  <c:v>1.1459999999999999</c:v>
                </c:pt>
                <c:pt idx="67">
                  <c:v>1.206</c:v>
                </c:pt>
                <c:pt idx="68">
                  <c:v>1.2150000000000001</c:v>
                </c:pt>
                <c:pt idx="69">
                  <c:v>1.25</c:v>
                </c:pt>
                <c:pt idx="70">
                  <c:v>1.3360000000000001</c:v>
                </c:pt>
                <c:pt idx="71">
                  <c:v>1.3580000000000001</c:v>
                </c:pt>
                <c:pt idx="72">
                  <c:v>1.38</c:v>
                </c:pt>
                <c:pt idx="73">
                  <c:v>1.403</c:v>
                </c:pt>
                <c:pt idx="74">
                  <c:v>1.4490000000000001</c:v>
                </c:pt>
                <c:pt idx="75">
                  <c:v>1.5109999999999999</c:v>
                </c:pt>
                <c:pt idx="76">
                  <c:v>1.577</c:v>
                </c:pt>
                <c:pt idx="77">
                  <c:v>1.6080000000000001</c:v>
                </c:pt>
                <c:pt idx="78">
                  <c:v>1.6319999999999999</c:v>
                </c:pt>
                <c:pt idx="79">
                  <c:v>1.671</c:v>
                </c:pt>
                <c:pt idx="80">
                  <c:v>1.7490000000000001</c:v>
                </c:pt>
                <c:pt idx="81">
                  <c:v>1.782</c:v>
                </c:pt>
                <c:pt idx="82">
                  <c:v>1.806</c:v>
                </c:pt>
                <c:pt idx="83">
                  <c:v>1.889</c:v>
                </c:pt>
                <c:pt idx="84">
                  <c:v>1.9370000000000001</c:v>
                </c:pt>
                <c:pt idx="85">
                  <c:v>2.008</c:v>
                </c:pt>
                <c:pt idx="86">
                  <c:v>2.1349999999999998</c:v>
                </c:pt>
                <c:pt idx="87">
                  <c:v>2.2229999999999999</c:v>
                </c:pt>
                <c:pt idx="88">
                  <c:v>2.347</c:v>
                </c:pt>
                <c:pt idx="89">
                  <c:v>2.4329999999999998</c:v>
                </c:pt>
                <c:pt idx="90">
                  <c:v>2.5379999999999998</c:v>
                </c:pt>
                <c:pt idx="91">
                  <c:v>2.722</c:v>
                </c:pt>
                <c:pt idx="92">
                  <c:v>2.7869999999999999</c:v>
                </c:pt>
                <c:pt idx="93">
                  <c:v>2.8919999999999999</c:v>
                </c:pt>
                <c:pt idx="94">
                  <c:v>3.0249999999999999</c:v>
                </c:pt>
                <c:pt idx="95">
                  <c:v>3.117</c:v>
                </c:pt>
                <c:pt idx="96">
                  <c:v>3.2589999999999999</c:v>
                </c:pt>
                <c:pt idx="97">
                  <c:v>3.3570000000000002</c:v>
                </c:pt>
                <c:pt idx="98">
                  <c:v>3.42</c:v>
                </c:pt>
                <c:pt idx="99">
                  <c:v>3.484</c:v>
                </c:pt>
                <c:pt idx="100">
                  <c:v>3.6219999999999999</c:v>
                </c:pt>
                <c:pt idx="101">
                  <c:v>3.653</c:v>
                </c:pt>
                <c:pt idx="102">
                  <c:v>3.7490000000000001</c:v>
                </c:pt>
                <c:pt idx="103">
                  <c:v>3.8820000000000001</c:v>
                </c:pt>
                <c:pt idx="104">
                  <c:v>3.9220000000000002</c:v>
                </c:pt>
                <c:pt idx="105">
                  <c:v>4.07</c:v>
                </c:pt>
                <c:pt idx="106">
                  <c:v>4.1360000000000001</c:v>
                </c:pt>
                <c:pt idx="107">
                  <c:v>4.1669999999999998</c:v>
                </c:pt>
                <c:pt idx="108">
                  <c:v>4.1929999999999996</c:v>
                </c:pt>
                <c:pt idx="109">
                  <c:v>4.2869999999999999</c:v>
                </c:pt>
                <c:pt idx="110">
                  <c:v>4.3099999999999996</c:v>
                </c:pt>
                <c:pt idx="111">
                  <c:v>4.2670000000000003</c:v>
                </c:pt>
                <c:pt idx="112">
                  <c:v>4.1870000000000003</c:v>
                </c:pt>
                <c:pt idx="113">
                  <c:v>4.1319999999999997</c:v>
                </c:pt>
                <c:pt idx="114">
                  <c:v>4.0780000000000003</c:v>
                </c:pt>
                <c:pt idx="115">
                  <c:v>4.0140000000000002</c:v>
                </c:pt>
                <c:pt idx="116">
                  <c:v>3.9580000000000002</c:v>
                </c:pt>
                <c:pt idx="117">
                  <c:v>3.9849999999999999</c:v>
                </c:pt>
                <c:pt idx="118">
                  <c:v>3.9689999999999999</c:v>
                </c:pt>
                <c:pt idx="119">
                  <c:v>3.952</c:v>
                </c:pt>
                <c:pt idx="120">
                  <c:v>3.9790000000000001</c:v>
                </c:pt>
                <c:pt idx="121">
                  <c:v>4.01</c:v>
                </c:pt>
                <c:pt idx="122">
                  <c:v>4.1029999999999998</c:v>
                </c:pt>
                <c:pt idx="123">
                  <c:v>3.9569999999999999</c:v>
                </c:pt>
                <c:pt idx="124">
                  <c:v>4.1980000000000004</c:v>
                </c:pt>
                <c:pt idx="125">
                  <c:v>4.17</c:v>
                </c:pt>
                <c:pt idx="126">
                  <c:v>4.28</c:v>
                </c:pt>
                <c:pt idx="127">
                  <c:v>4.3330000000000002</c:v>
                </c:pt>
                <c:pt idx="128">
                  <c:v>4.4820000000000002</c:v>
                </c:pt>
                <c:pt idx="129">
                  <c:v>4.4880000000000004</c:v>
                </c:pt>
                <c:pt idx="130">
                  <c:v>4.5439999999999996</c:v>
                </c:pt>
                <c:pt idx="131">
                  <c:v>4.5659999999999998</c:v>
                </c:pt>
                <c:pt idx="132">
                  <c:v>4.5289999999999999</c:v>
                </c:pt>
                <c:pt idx="133">
                  <c:v>4.2670000000000003</c:v>
                </c:pt>
                <c:pt idx="134">
                  <c:v>4.66</c:v>
                </c:pt>
                <c:pt idx="135">
                  <c:v>4.7320000000000002</c:v>
                </c:pt>
                <c:pt idx="136">
                  <c:v>4.8</c:v>
                </c:pt>
                <c:pt idx="137">
                  <c:v>4.74</c:v>
                </c:pt>
                <c:pt idx="138">
                  <c:v>4.7220000000000004</c:v>
                </c:pt>
                <c:pt idx="139">
                  <c:v>4.7649999999999997</c:v>
                </c:pt>
                <c:pt idx="140">
                  <c:v>4.8819999999999997</c:v>
                </c:pt>
                <c:pt idx="141">
                  <c:v>4.9210000000000003</c:v>
                </c:pt>
                <c:pt idx="142">
                  <c:v>5.0119999999999996</c:v>
                </c:pt>
                <c:pt idx="143">
                  <c:v>4.9400000000000004</c:v>
                </c:pt>
                <c:pt idx="144">
                  <c:v>4.8979999999999997</c:v>
                </c:pt>
                <c:pt idx="145">
                  <c:v>4.8529999999999998</c:v>
                </c:pt>
                <c:pt idx="146">
                  <c:v>4.9870000000000001</c:v>
                </c:pt>
                <c:pt idx="147">
                  <c:v>4.9370000000000003</c:v>
                </c:pt>
                <c:pt idx="148">
                  <c:v>4.9450000000000003</c:v>
                </c:pt>
                <c:pt idx="149">
                  <c:v>4.8949999999999996</c:v>
                </c:pt>
                <c:pt idx="150">
                  <c:v>4.9889999999999999</c:v>
                </c:pt>
                <c:pt idx="151">
                  <c:v>4.9610000000000003</c:v>
                </c:pt>
                <c:pt idx="152">
                  <c:v>4.9470000000000001</c:v>
                </c:pt>
                <c:pt idx="153">
                  <c:v>4.8879999999999999</c:v>
                </c:pt>
                <c:pt idx="154">
                  <c:v>4.5380000000000003</c:v>
                </c:pt>
                <c:pt idx="155">
                  <c:v>4.5970000000000004</c:v>
                </c:pt>
                <c:pt idx="156">
                  <c:v>4.6840000000000002</c:v>
                </c:pt>
                <c:pt idx="157">
                  <c:v>4.6689999999999996</c:v>
                </c:pt>
                <c:pt idx="158">
                  <c:v>4.6550000000000002</c:v>
                </c:pt>
                <c:pt idx="159">
                  <c:v>4.58</c:v>
                </c:pt>
                <c:pt idx="160">
                  <c:v>4.593</c:v>
                </c:pt>
                <c:pt idx="161">
                  <c:v>4.577</c:v>
                </c:pt>
                <c:pt idx="162">
                  <c:v>4.5750000000000002</c:v>
                </c:pt>
                <c:pt idx="163">
                  <c:v>4.5830000000000002</c:v>
                </c:pt>
                <c:pt idx="164">
                  <c:v>4.532</c:v>
                </c:pt>
                <c:pt idx="165">
                  <c:v>4.5170000000000003</c:v>
                </c:pt>
                <c:pt idx="166">
                  <c:v>4.46</c:v>
                </c:pt>
                <c:pt idx="167">
                  <c:v>4.4729999999999999</c:v>
                </c:pt>
                <c:pt idx="168">
                  <c:v>4.4550000000000001</c:v>
                </c:pt>
                <c:pt idx="169">
                  <c:v>4.4370000000000003</c:v>
                </c:pt>
                <c:pt idx="170">
                  <c:v>4.4189999999999996</c:v>
                </c:pt>
                <c:pt idx="171">
                  <c:v>4.4009999999999998</c:v>
                </c:pt>
                <c:pt idx="172">
                  <c:v>4.383</c:v>
                </c:pt>
                <c:pt idx="173" formatCode="0.000">
                  <c:v>4.3650000000000002</c:v>
                </c:pt>
                <c:pt idx="174" formatCode="0.000">
                  <c:v>4.3470000000000004</c:v>
                </c:pt>
                <c:pt idx="175">
                  <c:v>4.3239999999999998</c:v>
                </c:pt>
              </c:numCache>
            </c:numRef>
          </c:val>
        </c:ser>
        <c:ser>
          <c:idx val="4"/>
          <c:order val="6"/>
          <c:tx>
            <c:strRef>
              <c:f>data!$F$1</c:f>
              <c:strCache>
                <c:ptCount val="1"/>
                <c:pt idx="0">
                  <c:v>Fayetteville (AR)</c:v>
                </c:pt>
              </c:strCache>
            </c:strRef>
          </c:tx>
          <c:spPr>
            <a:solidFill>
              <a:srgbClr val="806500"/>
            </a:solidFill>
            <a:ln w="25400">
              <a:noFill/>
            </a:ln>
          </c:spPr>
          <c:cat>
            <c:numRef>
              <c:f>data!$A$2:$A$177</c:f>
              <c:numCache>
                <c:formatCode>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numCache>
            </c:numRef>
          </c:cat>
          <c:val>
            <c:numRef>
              <c:f>data!$F$2:$F$177</c:f>
              <c:numCache>
                <c:formatCode>General</c:formatCode>
                <c:ptCount val="17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1E-3</c:v>
                </c:pt>
                <c:pt idx="58">
                  <c:v>1E-3</c:v>
                </c:pt>
                <c:pt idx="59">
                  <c:v>1E-3</c:v>
                </c:pt>
                <c:pt idx="60">
                  <c:v>1E-3</c:v>
                </c:pt>
                <c:pt idx="61">
                  <c:v>1E-3</c:v>
                </c:pt>
                <c:pt idx="62">
                  <c:v>2E-3</c:v>
                </c:pt>
                <c:pt idx="63">
                  <c:v>3.0000000000000001E-3</c:v>
                </c:pt>
                <c:pt idx="64">
                  <c:v>5.0000000000000001E-3</c:v>
                </c:pt>
                <c:pt idx="65">
                  <c:v>6.0000000000000001E-3</c:v>
                </c:pt>
                <c:pt idx="66">
                  <c:v>8.0000000000000002E-3</c:v>
                </c:pt>
                <c:pt idx="67">
                  <c:v>8.9999999999999993E-3</c:v>
                </c:pt>
                <c:pt idx="68">
                  <c:v>0.01</c:v>
                </c:pt>
                <c:pt idx="69">
                  <c:v>0.01</c:v>
                </c:pt>
                <c:pt idx="70">
                  <c:v>0.01</c:v>
                </c:pt>
                <c:pt idx="71">
                  <c:v>8.9999999999999993E-3</c:v>
                </c:pt>
                <c:pt idx="72">
                  <c:v>8.0000000000000002E-3</c:v>
                </c:pt>
                <c:pt idx="73">
                  <c:v>8.0000000000000002E-3</c:v>
                </c:pt>
                <c:pt idx="74">
                  <c:v>0.01</c:v>
                </c:pt>
                <c:pt idx="75">
                  <c:v>1.4999999999999999E-2</c:v>
                </c:pt>
                <c:pt idx="76">
                  <c:v>2.1999999999999999E-2</c:v>
                </c:pt>
                <c:pt idx="77">
                  <c:v>3.2000000000000001E-2</c:v>
                </c:pt>
                <c:pt idx="78">
                  <c:v>4.2999999999999997E-2</c:v>
                </c:pt>
                <c:pt idx="79">
                  <c:v>5.0999999999999997E-2</c:v>
                </c:pt>
                <c:pt idx="80">
                  <c:v>5.8999999999999997E-2</c:v>
                </c:pt>
                <c:pt idx="81">
                  <c:v>6.9000000000000006E-2</c:v>
                </c:pt>
                <c:pt idx="82">
                  <c:v>7.3999999999999996E-2</c:v>
                </c:pt>
                <c:pt idx="83">
                  <c:v>8.5999999999999993E-2</c:v>
                </c:pt>
                <c:pt idx="84">
                  <c:v>9.9000000000000005E-2</c:v>
                </c:pt>
                <c:pt idx="85">
                  <c:v>0.115</c:v>
                </c:pt>
                <c:pt idx="86">
                  <c:v>0.13900000000000001</c:v>
                </c:pt>
                <c:pt idx="87">
                  <c:v>0.157</c:v>
                </c:pt>
                <c:pt idx="88">
                  <c:v>0.17199999999999999</c:v>
                </c:pt>
                <c:pt idx="89">
                  <c:v>0.193</c:v>
                </c:pt>
                <c:pt idx="90">
                  <c:v>0.22600000000000001</c:v>
                </c:pt>
                <c:pt idx="91">
                  <c:v>0.26100000000000001</c:v>
                </c:pt>
                <c:pt idx="92">
                  <c:v>0.28899999999999998</c:v>
                </c:pt>
                <c:pt idx="93">
                  <c:v>0.33</c:v>
                </c:pt>
                <c:pt idx="94">
                  <c:v>0.378</c:v>
                </c:pt>
                <c:pt idx="95">
                  <c:v>0.40699999999999997</c:v>
                </c:pt>
                <c:pt idx="96">
                  <c:v>0.438</c:v>
                </c:pt>
                <c:pt idx="97">
                  <c:v>0.496</c:v>
                </c:pt>
                <c:pt idx="98">
                  <c:v>0.56699999999999995</c:v>
                </c:pt>
                <c:pt idx="99">
                  <c:v>0.60199999999999998</c:v>
                </c:pt>
                <c:pt idx="100">
                  <c:v>0.63600000000000001</c:v>
                </c:pt>
                <c:pt idx="101">
                  <c:v>0.68500000000000005</c:v>
                </c:pt>
                <c:pt idx="102">
                  <c:v>0.73899999999999999</c:v>
                </c:pt>
                <c:pt idx="103">
                  <c:v>0.79400000000000004</c:v>
                </c:pt>
                <c:pt idx="104">
                  <c:v>0.877</c:v>
                </c:pt>
                <c:pt idx="105">
                  <c:v>0.90500000000000003</c:v>
                </c:pt>
                <c:pt idx="106">
                  <c:v>0.95599999999999996</c:v>
                </c:pt>
                <c:pt idx="107">
                  <c:v>1.0389999999999999</c:v>
                </c:pt>
                <c:pt idx="108">
                  <c:v>1.1140000000000001</c:v>
                </c:pt>
                <c:pt idx="109">
                  <c:v>1.135</c:v>
                </c:pt>
                <c:pt idx="110">
                  <c:v>1.2</c:v>
                </c:pt>
                <c:pt idx="111">
                  <c:v>1.2869999999999999</c:v>
                </c:pt>
                <c:pt idx="112">
                  <c:v>1.349</c:v>
                </c:pt>
                <c:pt idx="113">
                  <c:v>1.4239999999999999</c:v>
                </c:pt>
                <c:pt idx="114">
                  <c:v>1.39</c:v>
                </c:pt>
                <c:pt idx="115">
                  <c:v>1.597</c:v>
                </c:pt>
                <c:pt idx="116">
                  <c:v>1.143</c:v>
                </c:pt>
                <c:pt idx="117">
                  <c:v>1.589</c:v>
                </c:pt>
                <c:pt idx="118">
                  <c:v>1.7769999999999999</c:v>
                </c:pt>
                <c:pt idx="119">
                  <c:v>1.8160000000000001</c:v>
                </c:pt>
                <c:pt idx="120">
                  <c:v>1.8120000000000001</c:v>
                </c:pt>
                <c:pt idx="121">
                  <c:v>1.839</c:v>
                </c:pt>
                <c:pt idx="122">
                  <c:v>1.8959999999999999</c:v>
                </c:pt>
                <c:pt idx="123">
                  <c:v>1.9990000000000001</c:v>
                </c:pt>
                <c:pt idx="124">
                  <c:v>2.0289999999999999</c:v>
                </c:pt>
                <c:pt idx="125">
                  <c:v>2.0720000000000001</c:v>
                </c:pt>
                <c:pt idx="126">
                  <c:v>2.1429999999999998</c:v>
                </c:pt>
                <c:pt idx="127">
                  <c:v>2.23</c:v>
                </c:pt>
                <c:pt idx="128">
                  <c:v>2.262</c:v>
                </c:pt>
                <c:pt idx="129">
                  <c:v>2.286</c:v>
                </c:pt>
                <c:pt idx="130">
                  <c:v>2.3199999999999998</c:v>
                </c:pt>
                <c:pt idx="131">
                  <c:v>2.3820000000000001</c:v>
                </c:pt>
                <c:pt idx="132">
                  <c:v>2.3759999999999999</c:v>
                </c:pt>
                <c:pt idx="133">
                  <c:v>2.35</c:v>
                </c:pt>
                <c:pt idx="134">
                  <c:v>2.4169999999999998</c:v>
                </c:pt>
                <c:pt idx="135">
                  <c:v>2.5350000000000001</c:v>
                </c:pt>
                <c:pt idx="136">
                  <c:v>2.5379999999999998</c:v>
                </c:pt>
                <c:pt idx="137">
                  <c:v>2.5419999999999998</c:v>
                </c:pt>
                <c:pt idx="138">
                  <c:v>2.573</c:v>
                </c:pt>
                <c:pt idx="139">
                  <c:v>2.5720000000000001</c:v>
                </c:pt>
                <c:pt idx="140">
                  <c:v>2.669</c:v>
                </c:pt>
                <c:pt idx="141">
                  <c:v>2.7040000000000002</c:v>
                </c:pt>
                <c:pt idx="142">
                  <c:v>2.69</c:v>
                </c:pt>
                <c:pt idx="143">
                  <c:v>2.7109999999999999</c:v>
                </c:pt>
                <c:pt idx="144">
                  <c:v>2.7320000000000002</c:v>
                </c:pt>
                <c:pt idx="145">
                  <c:v>2.7069999999999999</c:v>
                </c:pt>
                <c:pt idx="146">
                  <c:v>2.7440000000000002</c:v>
                </c:pt>
                <c:pt idx="147">
                  <c:v>2.7789999999999999</c:v>
                </c:pt>
                <c:pt idx="148">
                  <c:v>2.7570000000000001</c:v>
                </c:pt>
                <c:pt idx="149">
                  <c:v>2.758</c:v>
                </c:pt>
                <c:pt idx="150">
                  <c:v>2.7549999999999999</c:v>
                </c:pt>
                <c:pt idx="151">
                  <c:v>2.84</c:v>
                </c:pt>
                <c:pt idx="152">
                  <c:v>2.8679999999999999</c:v>
                </c:pt>
                <c:pt idx="153">
                  <c:v>2.8769999999999998</c:v>
                </c:pt>
                <c:pt idx="154">
                  <c:v>2.899</c:v>
                </c:pt>
                <c:pt idx="155">
                  <c:v>2.8879999999999999</c:v>
                </c:pt>
                <c:pt idx="156">
                  <c:v>2.8330000000000002</c:v>
                </c:pt>
                <c:pt idx="157">
                  <c:v>2.7669999999999999</c:v>
                </c:pt>
                <c:pt idx="158">
                  <c:v>2.7490000000000001</c:v>
                </c:pt>
                <c:pt idx="159">
                  <c:v>2.7810000000000001</c:v>
                </c:pt>
                <c:pt idx="160">
                  <c:v>2.8159999999999998</c:v>
                </c:pt>
                <c:pt idx="161">
                  <c:v>2.82</c:v>
                </c:pt>
                <c:pt idx="162">
                  <c:v>2.8079999999999998</c:v>
                </c:pt>
                <c:pt idx="163">
                  <c:v>2.8340000000000001</c:v>
                </c:pt>
                <c:pt idx="164">
                  <c:v>2.8330000000000002</c:v>
                </c:pt>
                <c:pt idx="165">
                  <c:v>2.867</c:v>
                </c:pt>
                <c:pt idx="166">
                  <c:v>2.867</c:v>
                </c:pt>
                <c:pt idx="167">
                  <c:v>2.79</c:v>
                </c:pt>
                <c:pt idx="168">
                  <c:v>2.77</c:v>
                </c:pt>
                <c:pt idx="169">
                  <c:v>2.806</c:v>
                </c:pt>
                <c:pt idx="170">
                  <c:v>2.8210000000000002</c:v>
                </c:pt>
                <c:pt idx="171">
                  <c:v>2.8210000000000002</c:v>
                </c:pt>
                <c:pt idx="172">
                  <c:v>2.8460000000000001</c:v>
                </c:pt>
                <c:pt idx="173" formatCode="0.000">
                  <c:v>2.8490000000000002</c:v>
                </c:pt>
                <c:pt idx="174" formatCode="0.000">
                  <c:v>2.8140000000000001</c:v>
                </c:pt>
                <c:pt idx="175">
                  <c:v>2.8180000000000001</c:v>
                </c:pt>
              </c:numCache>
            </c:numRef>
          </c:val>
        </c:ser>
        <c:ser>
          <c:idx val="5"/>
          <c:order val="7"/>
          <c:tx>
            <c:strRef>
              <c:f>data!$G$1</c:f>
              <c:strCache>
                <c:ptCount val="1"/>
                <c:pt idx="0">
                  <c:v>Eagle Ford (TX)</c:v>
                </c:pt>
              </c:strCache>
            </c:strRef>
          </c:tx>
          <c:spPr>
            <a:solidFill>
              <a:schemeClr val="accent1"/>
            </a:solidFill>
            <a:ln w="25400">
              <a:noFill/>
            </a:ln>
          </c:spPr>
          <c:cat>
            <c:numRef>
              <c:f>data!$A$2:$A$177</c:f>
              <c:numCache>
                <c:formatCode>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numCache>
            </c:numRef>
          </c:cat>
          <c:val>
            <c:numRef>
              <c:f>data!$G$2:$G$177</c:f>
              <c:numCache>
                <c:formatCode>General</c:formatCode>
                <c:ptCount val="17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1E-3</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1E-3</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1E-3</c:v>
                </c:pt>
                <c:pt idx="100">
                  <c:v>1E-3</c:v>
                </c:pt>
                <c:pt idx="101">
                  <c:v>2E-3</c:v>
                </c:pt>
                <c:pt idx="102">
                  <c:v>0</c:v>
                </c:pt>
                <c:pt idx="103">
                  <c:v>0</c:v>
                </c:pt>
                <c:pt idx="104">
                  <c:v>2E-3</c:v>
                </c:pt>
                <c:pt idx="105">
                  <c:v>4.0000000000000001E-3</c:v>
                </c:pt>
                <c:pt idx="106">
                  <c:v>4.0000000000000001E-3</c:v>
                </c:pt>
                <c:pt idx="107">
                  <c:v>4.0000000000000001E-3</c:v>
                </c:pt>
                <c:pt idx="108">
                  <c:v>5.0000000000000001E-3</c:v>
                </c:pt>
                <c:pt idx="109">
                  <c:v>8.9999999999999993E-3</c:v>
                </c:pt>
                <c:pt idx="110">
                  <c:v>1.0999999999999999E-2</c:v>
                </c:pt>
                <c:pt idx="111">
                  <c:v>1.4E-2</c:v>
                </c:pt>
                <c:pt idx="112">
                  <c:v>1.9E-2</c:v>
                </c:pt>
                <c:pt idx="113">
                  <c:v>2.3E-2</c:v>
                </c:pt>
                <c:pt idx="114">
                  <c:v>3.2000000000000001E-2</c:v>
                </c:pt>
                <c:pt idx="115">
                  <c:v>4.1000000000000002E-2</c:v>
                </c:pt>
                <c:pt idx="116">
                  <c:v>5.1999999999999998E-2</c:v>
                </c:pt>
                <c:pt idx="117">
                  <c:v>7.4999999999999997E-2</c:v>
                </c:pt>
                <c:pt idx="118">
                  <c:v>0.109</c:v>
                </c:pt>
                <c:pt idx="119">
                  <c:v>0.108</c:v>
                </c:pt>
                <c:pt idx="120">
                  <c:v>0.11799999999999999</c:v>
                </c:pt>
                <c:pt idx="121">
                  <c:v>0.127</c:v>
                </c:pt>
                <c:pt idx="122">
                  <c:v>0.14000000000000001</c:v>
                </c:pt>
                <c:pt idx="123">
                  <c:v>0.157</c:v>
                </c:pt>
                <c:pt idx="124">
                  <c:v>0.192</c:v>
                </c:pt>
                <c:pt idx="125">
                  <c:v>0.23599999999999999</c:v>
                </c:pt>
                <c:pt idx="126">
                  <c:v>0.247</c:v>
                </c:pt>
                <c:pt idx="127">
                  <c:v>0.27900000000000003</c:v>
                </c:pt>
                <c:pt idx="128">
                  <c:v>0.32200000000000001</c:v>
                </c:pt>
                <c:pt idx="129">
                  <c:v>0.36</c:v>
                </c:pt>
                <c:pt idx="130">
                  <c:v>0.40899999999999997</c:v>
                </c:pt>
                <c:pt idx="131">
                  <c:v>0.53700000000000003</c:v>
                </c:pt>
                <c:pt idx="132">
                  <c:v>0.60499999999999998</c:v>
                </c:pt>
                <c:pt idx="133">
                  <c:v>0.64500000000000002</c:v>
                </c:pt>
                <c:pt idx="134">
                  <c:v>0.72299999999999998</c:v>
                </c:pt>
                <c:pt idx="135">
                  <c:v>0.78100000000000003</c:v>
                </c:pt>
                <c:pt idx="136">
                  <c:v>0.84499999999999997</c:v>
                </c:pt>
                <c:pt idx="137">
                  <c:v>0.89</c:v>
                </c:pt>
                <c:pt idx="138">
                  <c:v>0.98299999999999998</c:v>
                </c:pt>
                <c:pt idx="139">
                  <c:v>1.107</c:v>
                </c:pt>
                <c:pt idx="140">
                  <c:v>1.2689999999999999</c:v>
                </c:pt>
                <c:pt idx="141">
                  <c:v>1.355</c:v>
                </c:pt>
                <c:pt idx="142">
                  <c:v>1.4990000000000001</c:v>
                </c:pt>
                <c:pt idx="143">
                  <c:v>1.613</c:v>
                </c:pt>
                <c:pt idx="144">
                  <c:v>1.7130000000000001</c:v>
                </c:pt>
                <c:pt idx="145">
                  <c:v>1.748</c:v>
                </c:pt>
                <c:pt idx="146">
                  <c:v>1.8360000000000001</c:v>
                </c:pt>
                <c:pt idx="147">
                  <c:v>1.8580000000000001</c:v>
                </c:pt>
                <c:pt idx="148">
                  <c:v>2.0059999999999998</c:v>
                </c:pt>
                <c:pt idx="149">
                  <c:v>2.1059999999999999</c:v>
                </c:pt>
                <c:pt idx="150">
                  <c:v>2.2109999999999999</c:v>
                </c:pt>
                <c:pt idx="151">
                  <c:v>2.3639999999999999</c:v>
                </c:pt>
                <c:pt idx="152">
                  <c:v>2.4510000000000001</c:v>
                </c:pt>
                <c:pt idx="153">
                  <c:v>2.5870000000000002</c:v>
                </c:pt>
                <c:pt idx="154">
                  <c:v>2.6850000000000001</c:v>
                </c:pt>
                <c:pt idx="155">
                  <c:v>2.706</c:v>
                </c:pt>
                <c:pt idx="156">
                  <c:v>2.7839999999999998</c:v>
                </c:pt>
                <c:pt idx="157">
                  <c:v>2.9580000000000002</c:v>
                </c:pt>
                <c:pt idx="158">
                  <c:v>3.0990000000000002</c:v>
                </c:pt>
                <c:pt idx="159">
                  <c:v>3.177</c:v>
                </c:pt>
                <c:pt idx="160">
                  <c:v>3.2770000000000001</c:v>
                </c:pt>
                <c:pt idx="161">
                  <c:v>3.431</c:v>
                </c:pt>
                <c:pt idx="162">
                  <c:v>3.4780000000000002</c:v>
                </c:pt>
                <c:pt idx="163">
                  <c:v>3.4660000000000002</c:v>
                </c:pt>
                <c:pt idx="164">
                  <c:v>3.5230000000000001</c:v>
                </c:pt>
                <c:pt idx="165">
                  <c:v>3.6150000000000002</c:v>
                </c:pt>
                <c:pt idx="166">
                  <c:v>3.6160000000000001</c:v>
                </c:pt>
                <c:pt idx="167">
                  <c:v>3.6850000000000001</c:v>
                </c:pt>
                <c:pt idx="168">
                  <c:v>3.88</c:v>
                </c:pt>
                <c:pt idx="169">
                  <c:v>4.024</c:v>
                </c:pt>
                <c:pt idx="170">
                  <c:v>4.1020000000000003</c:v>
                </c:pt>
                <c:pt idx="171">
                  <c:v>4.181</c:v>
                </c:pt>
                <c:pt idx="172">
                  <c:v>4.258</c:v>
                </c:pt>
                <c:pt idx="173" formatCode="0.000">
                  <c:v>4.3360000000000003</c:v>
                </c:pt>
                <c:pt idx="174" formatCode="0.000">
                  <c:v>4.4139999999999997</c:v>
                </c:pt>
                <c:pt idx="175">
                  <c:v>4.6459999999999999</c:v>
                </c:pt>
              </c:numCache>
            </c:numRef>
          </c:val>
        </c:ser>
        <c:ser>
          <c:idx val="6"/>
          <c:order val="8"/>
          <c:tx>
            <c:strRef>
              <c:f>data!$H$1</c:f>
              <c:strCache>
                <c:ptCount val="1"/>
                <c:pt idx="0">
                  <c:v>Haynesville (LA &amp; TX)</c:v>
                </c:pt>
              </c:strCache>
            </c:strRef>
          </c:tx>
          <c:spPr>
            <a:solidFill>
              <a:srgbClr val="00355B"/>
            </a:solidFill>
            <a:ln w="25400">
              <a:noFill/>
            </a:ln>
          </c:spPr>
          <c:cat>
            <c:numRef>
              <c:f>data!$A$2:$A$177</c:f>
              <c:numCache>
                <c:formatCode>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numCache>
            </c:numRef>
          </c:cat>
          <c:val>
            <c:numRef>
              <c:f>data!$H$2:$H$177</c:f>
              <c:numCache>
                <c:formatCode>General</c:formatCode>
                <c:ptCount val="176"/>
                <c:pt idx="0">
                  <c:v>0.13100000000000001</c:v>
                </c:pt>
                <c:pt idx="1">
                  <c:v>0.13200000000000001</c:v>
                </c:pt>
                <c:pt idx="2">
                  <c:v>0.13200000000000001</c:v>
                </c:pt>
                <c:pt idx="3">
                  <c:v>0.13500000000000001</c:v>
                </c:pt>
                <c:pt idx="4">
                  <c:v>0.13500000000000001</c:v>
                </c:pt>
                <c:pt idx="5">
                  <c:v>0.127</c:v>
                </c:pt>
                <c:pt idx="6">
                  <c:v>0.13100000000000001</c:v>
                </c:pt>
                <c:pt idx="7">
                  <c:v>0.13200000000000001</c:v>
                </c:pt>
                <c:pt idx="8">
                  <c:v>0.13100000000000001</c:v>
                </c:pt>
                <c:pt idx="9">
                  <c:v>0.13400000000000001</c:v>
                </c:pt>
                <c:pt idx="10">
                  <c:v>0.13300000000000001</c:v>
                </c:pt>
                <c:pt idx="11">
                  <c:v>0.14199999999999999</c:v>
                </c:pt>
                <c:pt idx="12">
                  <c:v>0.115</c:v>
                </c:pt>
                <c:pt idx="13">
                  <c:v>0.11600000000000001</c:v>
                </c:pt>
                <c:pt idx="14">
                  <c:v>0.11700000000000001</c:v>
                </c:pt>
                <c:pt idx="15">
                  <c:v>0.11799999999999999</c:v>
                </c:pt>
                <c:pt idx="16">
                  <c:v>0.123</c:v>
                </c:pt>
                <c:pt idx="17">
                  <c:v>0.121</c:v>
                </c:pt>
                <c:pt idx="18">
                  <c:v>0.123</c:v>
                </c:pt>
                <c:pt idx="19">
                  <c:v>0.123</c:v>
                </c:pt>
                <c:pt idx="20">
                  <c:v>0.11700000000000001</c:v>
                </c:pt>
                <c:pt idx="21">
                  <c:v>0.11700000000000001</c:v>
                </c:pt>
                <c:pt idx="22">
                  <c:v>0.11799999999999999</c:v>
                </c:pt>
                <c:pt idx="23">
                  <c:v>0.115</c:v>
                </c:pt>
                <c:pt idx="24">
                  <c:v>0.114</c:v>
                </c:pt>
                <c:pt idx="25">
                  <c:v>0.11799999999999999</c:v>
                </c:pt>
                <c:pt idx="26">
                  <c:v>0.11600000000000001</c:v>
                </c:pt>
                <c:pt idx="27">
                  <c:v>0.11799999999999999</c:v>
                </c:pt>
                <c:pt idx="28">
                  <c:v>0.12</c:v>
                </c:pt>
                <c:pt idx="29">
                  <c:v>0.122</c:v>
                </c:pt>
                <c:pt idx="30">
                  <c:v>0.123</c:v>
                </c:pt>
                <c:pt idx="31">
                  <c:v>0.11700000000000001</c:v>
                </c:pt>
                <c:pt idx="32">
                  <c:v>0.11799999999999999</c:v>
                </c:pt>
                <c:pt idx="33">
                  <c:v>0.1</c:v>
                </c:pt>
                <c:pt idx="34">
                  <c:v>0.115</c:v>
                </c:pt>
                <c:pt idx="35">
                  <c:v>0.114</c:v>
                </c:pt>
                <c:pt idx="36">
                  <c:v>0.109</c:v>
                </c:pt>
                <c:pt idx="37">
                  <c:v>0.111</c:v>
                </c:pt>
                <c:pt idx="38">
                  <c:v>0.109</c:v>
                </c:pt>
                <c:pt idx="39">
                  <c:v>0.104</c:v>
                </c:pt>
                <c:pt idx="40">
                  <c:v>0.10299999999999999</c:v>
                </c:pt>
                <c:pt idx="41">
                  <c:v>0.1</c:v>
                </c:pt>
                <c:pt idx="42">
                  <c:v>9.8000000000000004E-2</c:v>
                </c:pt>
                <c:pt idx="43">
                  <c:v>9.4E-2</c:v>
                </c:pt>
                <c:pt idx="44">
                  <c:v>9.7000000000000003E-2</c:v>
                </c:pt>
                <c:pt idx="45">
                  <c:v>9.4E-2</c:v>
                </c:pt>
                <c:pt idx="46">
                  <c:v>9.2999999999999999E-2</c:v>
                </c:pt>
                <c:pt idx="47">
                  <c:v>9.2999999999999999E-2</c:v>
                </c:pt>
                <c:pt idx="48">
                  <c:v>8.8999999999999996E-2</c:v>
                </c:pt>
                <c:pt idx="49">
                  <c:v>8.7999999999999995E-2</c:v>
                </c:pt>
                <c:pt idx="50">
                  <c:v>8.6999999999999994E-2</c:v>
                </c:pt>
                <c:pt idx="51">
                  <c:v>8.6999999999999994E-2</c:v>
                </c:pt>
                <c:pt idx="52">
                  <c:v>8.7999999999999995E-2</c:v>
                </c:pt>
                <c:pt idx="53">
                  <c:v>8.5000000000000006E-2</c:v>
                </c:pt>
                <c:pt idx="54">
                  <c:v>9.0999999999999998E-2</c:v>
                </c:pt>
                <c:pt idx="55">
                  <c:v>9.0999999999999998E-2</c:v>
                </c:pt>
                <c:pt idx="56">
                  <c:v>9.5000000000000001E-2</c:v>
                </c:pt>
                <c:pt idx="57">
                  <c:v>9.4E-2</c:v>
                </c:pt>
                <c:pt idx="58">
                  <c:v>9.1999999999999998E-2</c:v>
                </c:pt>
                <c:pt idx="59">
                  <c:v>8.6999999999999994E-2</c:v>
                </c:pt>
                <c:pt idx="60">
                  <c:v>8.8999999999999996E-2</c:v>
                </c:pt>
                <c:pt idx="61">
                  <c:v>8.7999999999999995E-2</c:v>
                </c:pt>
                <c:pt idx="62">
                  <c:v>8.4000000000000005E-2</c:v>
                </c:pt>
                <c:pt idx="63">
                  <c:v>8.6999999999999994E-2</c:v>
                </c:pt>
                <c:pt idx="64">
                  <c:v>8.6999999999999994E-2</c:v>
                </c:pt>
                <c:pt idx="65">
                  <c:v>8.5000000000000006E-2</c:v>
                </c:pt>
                <c:pt idx="66">
                  <c:v>8.5999999999999993E-2</c:v>
                </c:pt>
                <c:pt idx="67">
                  <c:v>8.5999999999999993E-2</c:v>
                </c:pt>
                <c:pt idx="68">
                  <c:v>7.8E-2</c:v>
                </c:pt>
                <c:pt idx="69">
                  <c:v>8.4000000000000005E-2</c:v>
                </c:pt>
                <c:pt idx="70">
                  <c:v>8.3000000000000004E-2</c:v>
                </c:pt>
                <c:pt idx="71">
                  <c:v>0.08</c:v>
                </c:pt>
                <c:pt idx="72">
                  <c:v>7.9000000000000001E-2</c:v>
                </c:pt>
                <c:pt idx="73">
                  <c:v>7.8E-2</c:v>
                </c:pt>
                <c:pt idx="74">
                  <c:v>7.8E-2</c:v>
                </c:pt>
                <c:pt idx="75">
                  <c:v>7.8E-2</c:v>
                </c:pt>
                <c:pt idx="76">
                  <c:v>7.8E-2</c:v>
                </c:pt>
                <c:pt idx="77">
                  <c:v>7.4999999999999997E-2</c:v>
                </c:pt>
                <c:pt idx="78">
                  <c:v>7.4999999999999997E-2</c:v>
                </c:pt>
                <c:pt idx="79">
                  <c:v>7.4999999999999997E-2</c:v>
                </c:pt>
                <c:pt idx="80">
                  <c:v>7.3999999999999996E-2</c:v>
                </c:pt>
                <c:pt idx="81">
                  <c:v>7.3999999999999996E-2</c:v>
                </c:pt>
                <c:pt idx="82">
                  <c:v>7.4999999999999997E-2</c:v>
                </c:pt>
                <c:pt idx="83">
                  <c:v>7.3999999999999996E-2</c:v>
                </c:pt>
                <c:pt idx="84">
                  <c:v>7.5999999999999998E-2</c:v>
                </c:pt>
                <c:pt idx="85">
                  <c:v>7.4999999999999997E-2</c:v>
                </c:pt>
                <c:pt idx="86">
                  <c:v>7.3999999999999996E-2</c:v>
                </c:pt>
                <c:pt idx="87">
                  <c:v>7.0999999999999994E-2</c:v>
                </c:pt>
                <c:pt idx="88">
                  <c:v>7.2999999999999995E-2</c:v>
                </c:pt>
                <c:pt idx="89">
                  <c:v>7.0999999999999994E-2</c:v>
                </c:pt>
                <c:pt idx="90">
                  <c:v>7.0999999999999994E-2</c:v>
                </c:pt>
                <c:pt idx="91">
                  <c:v>7.1999999999999995E-2</c:v>
                </c:pt>
                <c:pt idx="92">
                  <c:v>7.2999999999999995E-2</c:v>
                </c:pt>
                <c:pt idx="93">
                  <c:v>7.3999999999999996E-2</c:v>
                </c:pt>
                <c:pt idx="94">
                  <c:v>7.3999999999999996E-2</c:v>
                </c:pt>
                <c:pt idx="95">
                  <c:v>7.3999999999999996E-2</c:v>
                </c:pt>
                <c:pt idx="96">
                  <c:v>7.9000000000000001E-2</c:v>
                </c:pt>
                <c:pt idx="97">
                  <c:v>7.6999999999999999E-2</c:v>
                </c:pt>
                <c:pt idx="98">
                  <c:v>7.8E-2</c:v>
                </c:pt>
                <c:pt idx="99">
                  <c:v>8.8999999999999996E-2</c:v>
                </c:pt>
                <c:pt idx="100">
                  <c:v>9.4E-2</c:v>
                </c:pt>
                <c:pt idx="101">
                  <c:v>9.7000000000000003E-2</c:v>
                </c:pt>
                <c:pt idx="102">
                  <c:v>0.11</c:v>
                </c:pt>
                <c:pt idx="103">
                  <c:v>0.121</c:v>
                </c:pt>
                <c:pt idx="104">
                  <c:v>0.14399999999999999</c:v>
                </c:pt>
                <c:pt idx="105">
                  <c:v>0.17399999999999999</c:v>
                </c:pt>
                <c:pt idx="106">
                  <c:v>0.23499999999999999</c:v>
                </c:pt>
                <c:pt idx="107">
                  <c:v>0.33400000000000002</c:v>
                </c:pt>
                <c:pt idx="108">
                  <c:v>0.39</c:v>
                </c:pt>
                <c:pt idx="109">
                  <c:v>0.47299999999999998</c:v>
                </c:pt>
                <c:pt idx="110">
                  <c:v>0.57199999999999995</c:v>
                </c:pt>
                <c:pt idx="111">
                  <c:v>0.72099999999999997</c:v>
                </c:pt>
                <c:pt idx="112">
                  <c:v>0.86499999999999999</c:v>
                </c:pt>
                <c:pt idx="113">
                  <c:v>1.0289999999999999</c:v>
                </c:pt>
                <c:pt idx="114">
                  <c:v>1.161</c:v>
                </c:pt>
                <c:pt idx="115">
                  <c:v>1.3640000000000001</c:v>
                </c:pt>
                <c:pt idx="116">
                  <c:v>1.5529999999999999</c:v>
                </c:pt>
                <c:pt idx="117">
                  <c:v>1.825</c:v>
                </c:pt>
                <c:pt idx="118">
                  <c:v>2.085</c:v>
                </c:pt>
                <c:pt idx="119">
                  <c:v>2.137</c:v>
                </c:pt>
                <c:pt idx="120">
                  <c:v>2.3879999999999999</c:v>
                </c:pt>
                <c:pt idx="121">
                  <c:v>2.5939999999999999</c:v>
                </c:pt>
                <c:pt idx="122">
                  <c:v>2.9489999999999998</c:v>
                </c:pt>
                <c:pt idx="123">
                  <c:v>3.0470000000000002</c:v>
                </c:pt>
                <c:pt idx="124">
                  <c:v>3.2519999999999998</c:v>
                </c:pt>
                <c:pt idx="125">
                  <c:v>3.59</c:v>
                </c:pt>
                <c:pt idx="126">
                  <c:v>3.8719999999999999</c:v>
                </c:pt>
                <c:pt idx="127">
                  <c:v>4.0999999999999996</c:v>
                </c:pt>
                <c:pt idx="128">
                  <c:v>4.2960000000000003</c:v>
                </c:pt>
                <c:pt idx="129">
                  <c:v>4.37</c:v>
                </c:pt>
                <c:pt idx="130">
                  <c:v>4.7370000000000001</c:v>
                </c:pt>
                <c:pt idx="131">
                  <c:v>5.0709999999999997</c:v>
                </c:pt>
                <c:pt idx="132">
                  <c:v>5.3310000000000004</c:v>
                </c:pt>
                <c:pt idx="133">
                  <c:v>5.5</c:v>
                </c:pt>
                <c:pt idx="134">
                  <c:v>5.968</c:v>
                </c:pt>
                <c:pt idx="135">
                  <c:v>6.2359999999999998</c:v>
                </c:pt>
                <c:pt idx="136">
                  <c:v>6.4509999999999996</c:v>
                </c:pt>
                <c:pt idx="137">
                  <c:v>6.3689999999999998</c:v>
                </c:pt>
                <c:pt idx="138">
                  <c:v>6.5369999999999999</c:v>
                </c:pt>
                <c:pt idx="139">
                  <c:v>6.7919999999999998</c:v>
                </c:pt>
                <c:pt idx="140">
                  <c:v>6.9329999999999998</c:v>
                </c:pt>
                <c:pt idx="141">
                  <c:v>6.9729999999999999</c:v>
                </c:pt>
                <c:pt idx="142">
                  <c:v>7.1719999999999997</c:v>
                </c:pt>
                <c:pt idx="143">
                  <c:v>7.1040000000000001</c:v>
                </c:pt>
                <c:pt idx="144">
                  <c:v>7.2050000000000001</c:v>
                </c:pt>
                <c:pt idx="145">
                  <c:v>6.8390000000000004</c:v>
                </c:pt>
                <c:pt idx="146">
                  <c:v>6.7839999999999998</c:v>
                </c:pt>
                <c:pt idx="147">
                  <c:v>6.75</c:v>
                </c:pt>
                <c:pt idx="148">
                  <c:v>6.8150000000000004</c:v>
                </c:pt>
                <c:pt idx="149">
                  <c:v>7.0010000000000003</c:v>
                </c:pt>
                <c:pt idx="150">
                  <c:v>6.9489999999999998</c:v>
                </c:pt>
                <c:pt idx="151">
                  <c:v>6.9429999999999996</c:v>
                </c:pt>
                <c:pt idx="152">
                  <c:v>6.7770000000000001</c:v>
                </c:pt>
                <c:pt idx="153">
                  <c:v>6.5389999999999997</c:v>
                </c:pt>
                <c:pt idx="154">
                  <c:v>6.24</c:v>
                </c:pt>
                <c:pt idx="155">
                  <c:v>6.0359999999999996</c:v>
                </c:pt>
                <c:pt idx="156">
                  <c:v>5.8109999999999999</c:v>
                </c:pt>
                <c:pt idx="157">
                  <c:v>5.694</c:v>
                </c:pt>
                <c:pt idx="158">
                  <c:v>5.4470000000000001</c:v>
                </c:pt>
                <c:pt idx="159">
                  <c:v>5.3529999999999998</c:v>
                </c:pt>
                <c:pt idx="160">
                  <c:v>5.226</c:v>
                </c:pt>
                <c:pt idx="161">
                  <c:v>5.0810000000000004</c:v>
                </c:pt>
                <c:pt idx="162">
                  <c:v>4.8920000000000003</c:v>
                </c:pt>
                <c:pt idx="163">
                  <c:v>4.6760000000000002</c:v>
                </c:pt>
                <c:pt idx="164">
                  <c:v>4.3710000000000004</c:v>
                </c:pt>
                <c:pt idx="165">
                  <c:v>4.2460000000000004</c:v>
                </c:pt>
                <c:pt idx="166">
                  <c:v>4.2409999999999997</c:v>
                </c:pt>
                <c:pt idx="167">
                  <c:v>4.1740000000000004</c:v>
                </c:pt>
                <c:pt idx="168">
                  <c:v>4.0620000000000003</c:v>
                </c:pt>
                <c:pt idx="169">
                  <c:v>4.0330000000000004</c:v>
                </c:pt>
                <c:pt idx="170">
                  <c:v>3.9940000000000002</c:v>
                </c:pt>
                <c:pt idx="171">
                  <c:v>4.0640000000000001</c:v>
                </c:pt>
                <c:pt idx="172">
                  <c:v>3.9969999999999999</c:v>
                </c:pt>
                <c:pt idx="173" formatCode="0.000">
                  <c:v>3.89</c:v>
                </c:pt>
                <c:pt idx="174" formatCode="0.000">
                  <c:v>3.7669999999999999</c:v>
                </c:pt>
                <c:pt idx="175">
                  <c:v>3.8980000000000001</c:v>
                </c:pt>
              </c:numCache>
            </c:numRef>
          </c:val>
        </c:ser>
        <c:ser>
          <c:idx val="7"/>
          <c:order val="9"/>
          <c:tx>
            <c:strRef>
              <c:f>data!$I$1</c:f>
              <c:strCache>
                <c:ptCount val="1"/>
                <c:pt idx="0">
                  <c:v>Marcellus (PA &amp; WV)</c:v>
                </c:pt>
              </c:strCache>
            </c:strRef>
          </c:tx>
          <c:spPr>
            <a:solidFill>
              <a:schemeClr val="accent3"/>
            </a:solidFill>
            <a:ln w="25400">
              <a:noFill/>
            </a:ln>
          </c:spPr>
          <c:cat>
            <c:numRef>
              <c:f>data!$A$2:$A$177</c:f>
              <c:numCache>
                <c:formatCode>mmm\-yy</c:formatCode>
                <c:ptCount val="17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numCache>
            </c:numRef>
          </c:cat>
          <c:val>
            <c:numRef>
              <c:f>data!$I$2:$I$177</c:f>
              <c:numCache>
                <c:formatCode>General</c:formatCode>
                <c:ptCount val="176"/>
                <c:pt idx="0">
                  <c:v>1E-3</c:v>
                </c:pt>
                <c:pt idx="1">
                  <c:v>1E-3</c:v>
                </c:pt>
                <c:pt idx="2">
                  <c:v>1E-3</c:v>
                </c:pt>
                <c:pt idx="3">
                  <c:v>1E-3</c:v>
                </c:pt>
                <c:pt idx="4">
                  <c:v>1E-3</c:v>
                </c:pt>
                <c:pt idx="5">
                  <c:v>1E-3</c:v>
                </c:pt>
                <c:pt idx="6">
                  <c:v>1E-3</c:v>
                </c:pt>
                <c:pt idx="7">
                  <c:v>1E-3</c:v>
                </c:pt>
                <c:pt idx="8">
                  <c:v>1E-3</c:v>
                </c:pt>
                <c:pt idx="9">
                  <c:v>1E-3</c:v>
                </c:pt>
                <c:pt idx="10">
                  <c:v>1E-3</c:v>
                </c:pt>
                <c:pt idx="11">
                  <c:v>1E-3</c:v>
                </c:pt>
                <c:pt idx="12">
                  <c:v>1E-3</c:v>
                </c:pt>
                <c:pt idx="13">
                  <c:v>1E-3</c:v>
                </c:pt>
                <c:pt idx="14">
                  <c:v>1E-3</c:v>
                </c:pt>
                <c:pt idx="15">
                  <c:v>1E-3</c:v>
                </c:pt>
                <c:pt idx="16">
                  <c:v>1E-3</c:v>
                </c:pt>
                <c:pt idx="17">
                  <c:v>1E-3</c:v>
                </c:pt>
                <c:pt idx="18">
                  <c:v>1E-3</c:v>
                </c:pt>
                <c:pt idx="19">
                  <c:v>1E-3</c:v>
                </c:pt>
                <c:pt idx="20">
                  <c:v>1E-3</c:v>
                </c:pt>
                <c:pt idx="21">
                  <c:v>1E-3</c:v>
                </c:pt>
                <c:pt idx="22">
                  <c:v>1E-3</c:v>
                </c:pt>
                <c:pt idx="23">
                  <c:v>0</c:v>
                </c:pt>
                <c:pt idx="24">
                  <c:v>0</c:v>
                </c:pt>
                <c:pt idx="25">
                  <c:v>0</c:v>
                </c:pt>
                <c:pt idx="26">
                  <c:v>0</c:v>
                </c:pt>
                <c:pt idx="27">
                  <c:v>0</c:v>
                </c:pt>
                <c:pt idx="28">
                  <c:v>0</c:v>
                </c:pt>
                <c:pt idx="29">
                  <c:v>0</c:v>
                </c:pt>
                <c:pt idx="30">
                  <c:v>0</c:v>
                </c:pt>
                <c:pt idx="31">
                  <c:v>0</c:v>
                </c:pt>
                <c:pt idx="32">
                  <c:v>0</c:v>
                </c:pt>
                <c:pt idx="33">
                  <c:v>1E-3</c:v>
                </c:pt>
                <c:pt idx="34">
                  <c:v>1E-3</c:v>
                </c:pt>
                <c:pt idx="35">
                  <c:v>1E-3</c:v>
                </c:pt>
                <c:pt idx="36">
                  <c:v>1E-3</c:v>
                </c:pt>
                <c:pt idx="37">
                  <c:v>1E-3</c:v>
                </c:pt>
                <c:pt idx="38">
                  <c:v>1E-3</c:v>
                </c:pt>
                <c:pt idx="39">
                  <c:v>1E-3</c:v>
                </c:pt>
                <c:pt idx="40">
                  <c:v>1E-3</c:v>
                </c:pt>
                <c:pt idx="41">
                  <c:v>1E-3</c:v>
                </c:pt>
                <c:pt idx="42">
                  <c:v>1E-3</c:v>
                </c:pt>
                <c:pt idx="43">
                  <c:v>1E-3</c:v>
                </c:pt>
                <c:pt idx="44">
                  <c:v>1E-3</c:v>
                </c:pt>
                <c:pt idx="45">
                  <c:v>1E-3</c:v>
                </c:pt>
                <c:pt idx="46">
                  <c:v>1E-3</c:v>
                </c:pt>
                <c:pt idx="47">
                  <c:v>1E-3</c:v>
                </c:pt>
                <c:pt idx="48">
                  <c:v>1E-3</c:v>
                </c:pt>
                <c:pt idx="49">
                  <c:v>1E-3</c:v>
                </c:pt>
                <c:pt idx="50">
                  <c:v>1E-3</c:v>
                </c:pt>
                <c:pt idx="51">
                  <c:v>1E-3</c:v>
                </c:pt>
                <c:pt idx="52">
                  <c:v>1E-3</c:v>
                </c:pt>
                <c:pt idx="53">
                  <c:v>1E-3</c:v>
                </c:pt>
                <c:pt idx="54">
                  <c:v>1E-3</c:v>
                </c:pt>
                <c:pt idx="55">
                  <c:v>1E-3</c:v>
                </c:pt>
                <c:pt idx="56">
                  <c:v>1E-3</c:v>
                </c:pt>
                <c:pt idx="57">
                  <c:v>1E-3</c:v>
                </c:pt>
                <c:pt idx="58">
                  <c:v>1E-3</c:v>
                </c:pt>
                <c:pt idx="59">
                  <c:v>1E-3</c:v>
                </c:pt>
                <c:pt idx="60">
                  <c:v>1E-3</c:v>
                </c:pt>
                <c:pt idx="61">
                  <c:v>1E-3</c:v>
                </c:pt>
                <c:pt idx="62">
                  <c:v>1E-3</c:v>
                </c:pt>
                <c:pt idx="63">
                  <c:v>1E-3</c:v>
                </c:pt>
                <c:pt idx="64">
                  <c:v>1E-3</c:v>
                </c:pt>
                <c:pt idx="65">
                  <c:v>1E-3</c:v>
                </c:pt>
                <c:pt idx="66">
                  <c:v>2E-3</c:v>
                </c:pt>
                <c:pt idx="67">
                  <c:v>3.0000000000000001E-3</c:v>
                </c:pt>
                <c:pt idx="68">
                  <c:v>5.0000000000000001E-3</c:v>
                </c:pt>
                <c:pt idx="69">
                  <c:v>5.0000000000000001E-3</c:v>
                </c:pt>
                <c:pt idx="70">
                  <c:v>6.0000000000000001E-3</c:v>
                </c:pt>
                <c:pt idx="71">
                  <c:v>6.0000000000000001E-3</c:v>
                </c:pt>
                <c:pt idx="72">
                  <c:v>7.0000000000000001E-3</c:v>
                </c:pt>
                <c:pt idx="73">
                  <c:v>8.0000000000000002E-3</c:v>
                </c:pt>
                <c:pt idx="74">
                  <c:v>8.0000000000000002E-3</c:v>
                </c:pt>
                <c:pt idx="75">
                  <c:v>8.9999999999999993E-3</c:v>
                </c:pt>
                <c:pt idx="76">
                  <c:v>8.9999999999999993E-3</c:v>
                </c:pt>
                <c:pt idx="77">
                  <c:v>8.9999999999999993E-3</c:v>
                </c:pt>
                <c:pt idx="78">
                  <c:v>1.2E-2</c:v>
                </c:pt>
                <c:pt idx="79">
                  <c:v>1.4E-2</c:v>
                </c:pt>
                <c:pt idx="80">
                  <c:v>1.9E-2</c:v>
                </c:pt>
                <c:pt idx="81">
                  <c:v>2.1000000000000001E-2</c:v>
                </c:pt>
                <c:pt idx="82">
                  <c:v>2.3E-2</c:v>
                </c:pt>
                <c:pt idx="83">
                  <c:v>2.3E-2</c:v>
                </c:pt>
                <c:pt idx="84">
                  <c:v>2.1999999999999999E-2</c:v>
                </c:pt>
                <c:pt idx="85">
                  <c:v>2.4E-2</c:v>
                </c:pt>
                <c:pt idx="86">
                  <c:v>2.5000000000000001E-2</c:v>
                </c:pt>
                <c:pt idx="87">
                  <c:v>2.7E-2</c:v>
                </c:pt>
                <c:pt idx="88">
                  <c:v>2.8000000000000001E-2</c:v>
                </c:pt>
                <c:pt idx="89">
                  <c:v>0.03</c:v>
                </c:pt>
                <c:pt idx="90">
                  <c:v>3.1E-2</c:v>
                </c:pt>
                <c:pt idx="91">
                  <c:v>3.1E-2</c:v>
                </c:pt>
                <c:pt idx="92">
                  <c:v>3.5000000000000003E-2</c:v>
                </c:pt>
                <c:pt idx="93">
                  <c:v>3.9E-2</c:v>
                </c:pt>
                <c:pt idx="94">
                  <c:v>4.2999999999999997E-2</c:v>
                </c:pt>
                <c:pt idx="95">
                  <c:v>4.4999999999999998E-2</c:v>
                </c:pt>
                <c:pt idx="96">
                  <c:v>4.4999999999999998E-2</c:v>
                </c:pt>
                <c:pt idx="97">
                  <c:v>4.7E-2</c:v>
                </c:pt>
                <c:pt idx="98">
                  <c:v>5.5E-2</c:v>
                </c:pt>
                <c:pt idx="99">
                  <c:v>5.8999999999999997E-2</c:v>
                </c:pt>
                <c:pt idx="100">
                  <c:v>6.6000000000000003E-2</c:v>
                </c:pt>
                <c:pt idx="101">
                  <c:v>7.8E-2</c:v>
                </c:pt>
                <c:pt idx="102">
                  <c:v>8.6999999999999994E-2</c:v>
                </c:pt>
                <c:pt idx="103">
                  <c:v>9.6000000000000002E-2</c:v>
                </c:pt>
                <c:pt idx="104">
                  <c:v>0.105</c:v>
                </c:pt>
                <c:pt idx="105">
                  <c:v>0.111</c:v>
                </c:pt>
                <c:pt idx="106">
                  <c:v>0.129</c:v>
                </c:pt>
                <c:pt idx="107">
                  <c:v>0.129</c:v>
                </c:pt>
                <c:pt idx="108">
                  <c:v>0.13500000000000001</c:v>
                </c:pt>
                <c:pt idx="109">
                  <c:v>0.16400000000000001</c:v>
                </c:pt>
                <c:pt idx="110">
                  <c:v>0.188</c:v>
                </c:pt>
                <c:pt idx="111">
                  <c:v>0.21199999999999999</c:v>
                </c:pt>
                <c:pt idx="112">
                  <c:v>0.22600000000000001</c:v>
                </c:pt>
                <c:pt idx="113">
                  <c:v>0.251</c:v>
                </c:pt>
                <c:pt idx="114">
                  <c:v>0.23599999999999999</c:v>
                </c:pt>
                <c:pt idx="115">
                  <c:v>0.52500000000000002</c:v>
                </c:pt>
                <c:pt idx="116">
                  <c:v>0.53700000000000003</c:v>
                </c:pt>
                <c:pt idx="117">
                  <c:v>0.51400000000000001</c:v>
                </c:pt>
                <c:pt idx="118">
                  <c:v>0.52100000000000002</c:v>
                </c:pt>
                <c:pt idx="119">
                  <c:v>0.48399999999999999</c:v>
                </c:pt>
                <c:pt idx="120">
                  <c:v>0.55100000000000005</c:v>
                </c:pt>
                <c:pt idx="121">
                  <c:v>0.70699999999999996</c:v>
                </c:pt>
                <c:pt idx="122">
                  <c:v>0.76500000000000001</c:v>
                </c:pt>
                <c:pt idx="123">
                  <c:v>0.90400000000000003</c:v>
                </c:pt>
                <c:pt idx="124">
                  <c:v>0.98499999999999999</c:v>
                </c:pt>
                <c:pt idx="125">
                  <c:v>1.159</c:v>
                </c:pt>
                <c:pt idx="126">
                  <c:v>1.2709999999999999</c:v>
                </c:pt>
                <c:pt idx="127">
                  <c:v>1.3759999999999999</c:v>
                </c:pt>
                <c:pt idx="128">
                  <c:v>1.6259999999999999</c:v>
                </c:pt>
                <c:pt idx="129">
                  <c:v>1.8520000000000001</c:v>
                </c:pt>
                <c:pt idx="130">
                  <c:v>2.0059999999999998</c:v>
                </c:pt>
                <c:pt idx="131">
                  <c:v>2.0710000000000002</c:v>
                </c:pt>
                <c:pt idx="132">
                  <c:v>2.2469999999999999</c:v>
                </c:pt>
                <c:pt idx="133">
                  <c:v>2.5710000000000002</c:v>
                </c:pt>
                <c:pt idx="134">
                  <c:v>2.6280000000000001</c:v>
                </c:pt>
                <c:pt idx="135">
                  <c:v>2.9689999999999999</c:v>
                </c:pt>
                <c:pt idx="136">
                  <c:v>3.081</c:v>
                </c:pt>
                <c:pt idx="137">
                  <c:v>3.3239999999999998</c:v>
                </c:pt>
                <c:pt idx="138">
                  <c:v>3.3370000000000002</c:v>
                </c:pt>
                <c:pt idx="139">
                  <c:v>3.4590000000000001</c:v>
                </c:pt>
                <c:pt idx="140">
                  <c:v>3.9159999999999999</c:v>
                </c:pt>
                <c:pt idx="141">
                  <c:v>4.0650000000000004</c:v>
                </c:pt>
                <c:pt idx="142">
                  <c:v>4.6269999999999998</c:v>
                </c:pt>
                <c:pt idx="143">
                  <c:v>4.7249999999999996</c:v>
                </c:pt>
                <c:pt idx="144">
                  <c:v>5.0090000000000003</c:v>
                </c:pt>
                <c:pt idx="145">
                  <c:v>5.4180000000000001</c:v>
                </c:pt>
                <c:pt idx="146">
                  <c:v>5.298</c:v>
                </c:pt>
                <c:pt idx="147">
                  <c:v>5.782</c:v>
                </c:pt>
                <c:pt idx="148">
                  <c:v>5.9850000000000003</c:v>
                </c:pt>
                <c:pt idx="149">
                  <c:v>6.2560000000000002</c:v>
                </c:pt>
                <c:pt idx="150">
                  <c:v>6.4219999999999997</c:v>
                </c:pt>
                <c:pt idx="151">
                  <c:v>6.63</c:v>
                </c:pt>
                <c:pt idx="152">
                  <c:v>6.9649999999999999</c:v>
                </c:pt>
                <c:pt idx="153">
                  <c:v>7.1319999999999997</c:v>
                </c:pt>
                <c:pt idx="154">
                  <c:v>7.78</c:v>
                </c:pt>
                <c:pt idx="155">
                  <c:v>7.694</c:v>
                </c:pt>
                <c:pt idx="156">
                  <c:v>7.883</c:v>
                </c:pt>
                <c:pt idx="157">
                  <c:v>8.7550000000000008</c:v>
                </c:pt>
                <c:pt idx="158">
                  <c:v>8.298</c:v>
                </c:pt>
                <c:pt idx="159">
                  <c:v>8.9939999999999998</c:v>
                </c:pt>
                <c:pt idx="160">
                  <c:v>9.1180000000000003</c:v>
                </c:pt>
                <c:pt idx="161">
                  <c:v>9.6669999999999998</c:v>
                </c:pt>
                <c:pt idx="162">
                  <c:v>9.5039999999999996</c:v>
                </c:pt>
                <c:pt idx="163">
                  <c:v>9.7899999999999991</c:v>
                </c:pt>
                <c:pt idx="164">
                  <c:v>10.364000000000001</c:v>
                </c:pt>
                <c:pt idx="165">
                  <c:v>10.272</c:v>
                </c:pt>
                <c:pt idx="166">
                  <c:v>10.837999999999999</c:v>
                </c:pt>
                <c:pt idx="167">
                  <c:v>11.836</c:v>
                </c:pt>
                <c:pt idx="168">
                  <c:v>11.791</c:v>
                </c:pt>
                <c:pt idx="169">
                  <c:v>11.975</c:v>
                </c:pt>
                <c:pt idx="170">
                  <c:v>12.238</c:v>
                </c:pt>
                <c:pt idx="171">
                  <c:v>12.179</c:v>
                </c:pt>
                <c:pt idx="172">
                  <c:v>12.612</c:v>
                </c:pt>
                <c:pt idx="173" formatCode="0.000">
                  <c:v>12.87</c:v>
                </c:pt>
                <c:pt idx="174" formatCode="0.000">
                  <c:v>13.161</c:v>
                </c:pt>
                <c:pt idx="175">
                  <c:v>13.08</c:v>
                </c:pt>
              </c:numCache>
            </c:numRef>
          </c:val>
        </c:ser>
        <c:dLbls>
          <c:showLegendKey val="0"/>
          <c:showVal val="0"/>
          <c:showCatName val="0"/>
          <c:showSerName val="0"/>
          <c:showPercent val="0"/>
          <c:showBubbleSize val="0"/>
        </c:dLbls>
        <c:axId val="152070656"/>
        <c:axId val="131437632"/>
      </c:areaChart>
      <c:dateAx>
        <c:axId val="152070656"/>
        <c:scaling>
          <c:orientation val="minMax"/>
        </c:scaling>
        <c:delete val="0"/>
        <c:axPos val="b"/>
        <c:numFmt formatCode="yyyy" sourceLinked="0"/>
        <c:majorTickMark val="out"/>
        <c:minorTickMark val="out"/>
        <c:tickLblPos val="nextTo"/>
        <c:spPr>
          <a:ln>
            <a:solidFill>
              <a:schemeClr val="tx1"/>
            </a:solidFill>
          </a:ln>
        </c:spPr>
        <c:txPr>
          <a:bodyPr/>
          <a:lstStyle/>
          <a:p>
            <a:pPr>
              <a:defRPr sz="1400"/>
            </a:pPr>
            <a:endParaRPr lang="en-US"/>
          </a:p>
        </c:txPr>
        <c:crossAx val="131437632"/>
        <c:crosses val="autoZero"/>
        <c:auto val="1"/>
        <c:lblOffset val="100"/>
        <c:baseTimeUnit val="months"/>
        <c:majorUnit val="24"/>
        <c:majorTimeUnit val="months"/>
        <c:minorUnit val="12"/>
        <c:minorTimeUnit val="months"/>
      </c:dateAx>
      <c:valAx>
        <c:axId val="131437632"/>
        <c:scaling>
          <c:orientation val="minMax"/>
        </c:scaling>
        <c:delete val="0"/>
        <c:axPos val="r"/>
        <c:majorGridlines>
          <c:spPr>
            <a:ln>
              <a:solidFill>
                <a:schemeClr val="bg1">
                  <a:lumMod val="65000"/>
                </a:schemeClr>
              </a:solidFill>
            </a:ln>
          </c:spPr>
        </c:majorGridlines>
        <c:numFmt formatCode="#,##0" sourceLinked="0"/>
        <c:majorTickMark val="out"/>
        <c:minorTickMark val="none"/>
        <c:tickLblPos val="nextTo"/>
        <c:spPr>
          <a:ln>
            <a:noFill/>
          </a:ln>
        </c:spPr>
        <c:txPr>
          <a:bodyPr/>
          <a:lstStyle/>
          <a:p>
            <a:pPr>
              <a:defRPr sz="1400"/>
            </a:pPr>
            <a:endParaRPr lang="en-US"/>
          </a:p>
        </c:txPr>
        <c:crossAx val="152070656"/>
        <c:crosses val="max"/>
        <c:crossBetween val="midCat"/>
      </c:valAx>
    </c:plotArea>
    <c:legend>
      <c:legendPos val="l"/>
      <c:layout>
        <c:manualLayout>
          <c:xMode val="edge"/>
          <c:yMode val="edge"/>
          <c:x val="6.1624403226910554E-2"/>
          <c:y val="0.11145975503062119"/>
          <c:w val="0.49884001607117767"/>
          <c:h val="0.61354024496937898"/>
        </c:manualLayout>
      </c:layout>
      <c:overlay val="1"/>
      <c:spPr>
        <a:solidFill>
          <a:schemeClr val="bg1"/>
        </a:solidFill>
      </c:spPr>
      <c:txPr>
        <a:bodyPr/>
        <a:lstStyle/>
        <a:p>
          <a:pPr>
            <a:defRPr sz="1200"/>
          </a:pPr>
          <a:endParaRPr lang="en-US"/>
        </a:p>
      </c:txPr>
    </c:legend>
    <c:plotVisOnly val="1"/>
    <c:dispBlanksAs val="zero"/>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6.5989847715736072E-2"/>
          <c:w val="0.88262910798122052"/>
          <c:h val="0.85527775165170972"/>
        </c:manualLayout>
      </c:layout>
      <c:areaChart>
        <c:grouping val="stacked"/>
        <c:varyColors val="0"/>
        <c:ser>
          <c:idx val="0"/>
          <c:order val="0"/>
          <c:tx>
            <c:strRef>
              <c:f>Sheet1!$A$2</c:f>
              <c:strCache>
                <c:ptCount val="1"/>
                <c:pt idx="0">
                  <c:v>Coalbed methane</c:v>
                </c:pt>
              </c:strCache>
            </c:strRef>
          </c:tx>
          <c:spPr>
            <a:solidFill>
              <a:srgbClr val="0096D7"/>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Sheet1!$B$2:$AZ$2</c:f>
              <c:numCache>
                <c:formatCode>General</c:formatCode>
                <c:ptCount val="51"/>
                <c:pt idx="0">
                  <c:v>0.295427</c:v>
                </c:pt>
                <c:pt idx="1">
                  <c:v>0.38719599999999998</c:v>
                </c:pt>
                <c:pt idx="2">
                  <c:v>0.35705500000000001</c:v>
                </c:pt>
                <c:pt idx="3">
                  <c:v>0.628023</c:v>
                </c:pt>
                <c:pt idx="4">
                  <c:v>0.67459499999999994</c:v>
                </c:pt>
                <c:pt idx="5">
                  <c:v>0.87979600000000002</c:v>
                </c:pt>
                <c:pt idx="6">
                  <c:v>1.0851729999999999</c:v>
                </c:pt>
                <c:pt idx="7">
                  <c:v>1.17699</c:v>
                </c:pt>
                <c:pt idx="8">
                  <c:v>1.3120099999999999</c:v>
                </c:pt>
                <c:pt idx="9">
                  <c:v>1.3889750000000001</c:v>
                </c:pt>
                <c:pt idx="10">
                  <c:v>1.508041</c:v>
                </c:pt>
                <c:pt idx="11">
                  <c:v>1.6040160000000001</c:v>
                </c:pt>
                <c:pt idx="12">
                  <c:v>1.657376</c:v>
                </c:pt>
                <c:pt idx="13">
                  <c:v>1.705362</c:v>
                </c:pt>
                <c:pt idx="14">
                  <c:v>1.7233050000000001</c:v>
                </c:pt>
                <c:pt idx="15">
                  <c:v>1.7540789999999999</c:v>
                </c:pt>
                <c:pt idx="16">
                  <c:v>1.838009</c:v>
                </c:pt>
                <c:pt idx="17">
                  <c:v>1.802916</c:v>
                </c:pt>
                <c:pt idx="18">
                  <c:v>1.6539919999999999</c:v>
                </c:pt>
                <c:pt idx="19">
                  <c:v>1.917017</c:v>
                </c:pt>
                <c:pt idx="20">
                  <c:v>1.8082940000000001</c:v>
                </c:pt>
                <c:pt idx="21">
                  <c:v>1.7311620000000001</c:v>
                </c:pt>
                <c:pt idx="22">
                  <c:v>1.58219</c:v>
                </c:pt>
                <c:pt idx="23">
                  <c:v>1.637238</c:v>
                </c:pt>
                <c:pt idx="24">
                  <c:v>1.55189</c:v>
                </c:pt>
                <c:pt idx="25">
                  <c:v>1.53668</c:v>
                </c:pt>
                <c:pt idx="26">
                  <c:v>1.5541240000000001</c:v>
                </c:pt>
                <c:pt idx="27">
                  <c:v>1.608223</c:v>
                </c:pt>
                <c:pt idx="28">
                  <c:v>1.669017</c:v>
                </c:pt>
                <c:pt idx="29">
                  <c:v>1.688545</c:v>
                </c:pt>
                <c:pt idx="30">
                  <c:v>1.664056</c:v>
                </c:pt>
                <c:pt idx="31">
                  <c:v>1.663116</c:v>
                </c:pt>
                <c:pt idx="32">
                  <c:v>1.6405019999999999</c:v>
                </c:pt>
                <c:pt idx="33">
                  <c:v>1.6346529999999999</c:v>
                </c:pt>
                <c:pt idx="34">
                  <c:v>1.625866</c:v>
                </c:pt>
                <c:pt idx="35">
                  <c:v>1.614336</c:v>
                </c:pt>
                <c:pt idx="36">
                  <c:v>1.593485</c:v>
                </c:pt>
                <c:pt idx="37">
                  <c:v>1.5758460000000001</c:v>
                </c:pt>
                <c:pt idx="38">
                  <c:v>1.5723469999999999</c:v>
                </c:pt>
                <c:pt idx="39">
                  <c:v>1.588716</c:v>
                </c:pt>
                <c:pt idx="40">
                  <c:v>1.6109789999999999</c:v>
                </c:pt>
                <c:pt idx="41">
                  <c:v>1.6188880000000001</c:v>
                </c:pt>
                <c:pt idx="42">
                  <c:v>1.625346</c:v>
                </c:pt>
                <c:pt idx="43">
                  <c:v>1.6318319999999999</c:v>
                </c:pt>
                <c:pt idx="44">
                  <c:v>1.6376440000000001</c:v>
                </c:pt>
                <c:pt idx="45">
                  <c:v>1.6427039999999999</c:v>
                </c:pt>
                <c:pt idx="46">
                  <c:v>1.674275</c:v>
                </c:pt>
                <c:pt idx="47">
                  <c:v>1.6825920000000001</c:v>
                </c:pt>
                <c:pt idx="48">
                  <c:v>1.677529</c:v>
                </c:pt>
                <c:pt idx="49">
                  <c:v>1.6908069999999999</c:v>
                </c:pt>
                <c:pt idx="50">
                  <c:v>1.7054020000000001</c:v>
                </c:pt>
              </c:numCache>
            </c:numRef>
          </c:val>
        </c:ser>
        <c:ser>
          <c:idx val="1"/>
          <c:order val="1"/>
          <c:tx>
            <c:strRef>
              <c:f>Sheet1!$A$3</c:f>
              <c:strCache>
                <c:ptCount val="1"/>
                <c:pt idx="0">
                  <c:v>Associated with oil</c:v>
                </c:pt>
              </c:strCache>
            </c:strRef>
          </c:tx>
          <c:spPr>
            <a:solidFill>
              <a:srgbClr val="A33340"/>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Sheet1!$B$3:$AZ$3</c:f>
              <c:numCache>
                <c:formatCode>General</c:formatCode>
                <c:ptCount val="51"/>
                <c:pt idx="0">
                  <c:v>2.6954600000000002</c:v>
                </c:pt>
                <c:pt idx="1">
                  <c:v>2.7202299999999999</c:v>
                </c:pt>
                <c:pt idx="2">
                  <c:v>2.7468599999999999</c:v>
                </c:pt>
                <c:pt idx="3">
                  <c:v>2.5571199999999998</c:v>
                </c:pt>
                <c:pt idx="4">
                  <c:v>2.5744500000000001</c:v>
                </c:pt>
                <c:pt idx="5">
                  <c:v>2.5745100000000001</c:v>
                </c:pt>
                <c:pt idx="6">
                  <c:v>2.5463899999999997</c:v>
                </c:pt>
                <c:pt idx="7">
                  <c:v>2.58582</c:v>
                </c:pt>
                <c:pt idx="8">
                  <c:v>2.7335500000000001</c:v>
                </c:pt>
                <c:pt idx="9">
                  <c:v>2.9303100000000004</c:v>
                </c:pt>
                <c:pt idx="10">
                  <c:v>2.8397000000000001</c:v>
                </c:pt>
                <c:pt idx="11">
                  <c:v>2.7793100000000002</c:v>
                </c:pt>
                <c:pt idx="12">
                  <c:v>2.5476299999999998</c:v>
                </c:pt>
                <c:pt idx="13">
                  <c:v>2.4428700000000001</c:v>
                </c:pt>
                <c:pt idx="14">
                  <c:v>2.28315</c:v>
                </c:pt>
                <c:pt idx="15">
                  <c:v>2.0361899999999999</c:v>
                </c:pt>
                <c:pt idx="16">
                  <c:v>1.9607700000000001</c:v>
                </c:pt>
                <c:pt idx="17">
                  <c:v>1.95367</c:v>
                </c:pt>
                <c:pt idx="18">
                  <c:v>2.01397</c:v>
                </c:pt>
                <c:pt idx="19">
                  <c:v>2.1067499999999999</c:v>
                </c:pt>
                <c:pt idx="20">
                  <c:v>2.0621200000000002</c:v>
                </c:pt>
                <c:pt idx="21">
                  <c:v>2.1801699999999999</c:v>
                </c:pt>
                <c:pt idx="22">
                  <c:v>2.5336099999999999</c:v>
                </c:pt>
                <c:pt idx="23">
                  <c:v>2.9248080000000001</c:v>
                </c:pt>
                <c:pt idx="24">
                  <c:v>3.1067629999999999</c:v>
                </c:pt>
                <c:pt idx="25">
                  <c:v>3.1462330000000001</c:v>
                </c:pt>
                <c:pt idx="26">
                  <c:v>3.3818840000000003</c:v>
                </c:pt>
                <c:pt idx="27">
                  <c:v>3.3503069999999999</c:v>
                </c:pt>
                <c:pt idx="28">
                  <c:v>3.3586479999999996</c:v>
                </c:pt>
                <c:pt idx="29">
                  <c:v>3.354228</c:v>
                </c:pt>
                <c:pt idx="30">
                  <c:v>3.3318940000000001</c:v>
                </c:pt>
                <c:pt idx="31">
                  <c:v>3.2987250000000001</c:v>
                </c:pt>
                <c:pt idx="32">
                  <c:v>3.2820109999999998</c:v>
                </c:pt>
                <c:pt idx="33">
                  <c:v>3.2371850000000002</c:v>
                </c:pt>
                <c:pt idx="34">
                  <c:v>3.1916649999999995</c:v>
                </c:pt>
                <c:pt idx="35">
                  <c:v>3.1648069999999997</c:v>
                </c:pt>
                <c:pt idx="36">
                  <c:v>3.0982120000000002</c:v>
                </c:pt>
                <c:pt idx="37">
                  <c:v>3.0111630000000003</c:v>
                </c:pt>
                <c:pt idx="38">
                  <c:v>2.930933</c:v>
                </c:pt>
                <c:pt idx="39">
                  <c:v>2.8610200000000003</c:v>
                </c:pt>
                <c:pt idx="40">
                  <c:v>2.833005</c:v>
                </c:pt>
                <c:pt idx="41">
                  <c:v>2.7861500000000001</c:v>
                </c:pt>
                <c:pt idx="42">
                  <c:v>2.7423190000000002</c:v>
                </c:pt>
                <c:pt idx="43">
                  <c:v>2.7026979999999998</c:v>
                </c:pt>
                <c:pt idx="44">
                  <c:v>2.6768190000000001</c:v>
                </c:pt>
                <c:pt idx="45">
                  <c:v>2.6520289999999997</c:v>
                </c:pt>
                <c:pt idx="46">
                  <c:v>2.629197</c:v>
                </c:pt>
                <c:pt idx="47">
                  <c:v>2.6392550000000004</c:v>
                </c:pt>
                <c:pt idx="48">
                  <c:v>2.6235620000000002</c:v>
                </c:pt>
                <c:pt idx="49">
                  <c:v>2.6457640000000002</c:v>
                </c:pt>
                <c:pt idx="50">
                  <c:v>2.6200030000000001</c:v>
                </c:pt>
              </c:numCache>
            </c:numRef>
          </c:val>
        </c:ser>
        <c:ser>
          <c:idx val="2"/>
          <c:order val="2"/>
          <c:tx>
            <c:strRef>
              <c:f>Sheet1!$A$4</c:f>
              <c:strCache>
                <c:ptCount val="1"/>
                <c:pt idx="0">
                  <c:v>Alaska</c:v>
                </c:pt>
              </c:strCache>
            </c:strRef>
          </c:tx>
          <c:spPr>
            <a:solidFill>
              <a:srgbClr val="5D9732"/>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Sheet1!$B$4:$AZ$4</c:f>
              <c:numCache>
                <c:formatCode>General</c:formatCode>
                <c:ptCount val="51"/>
                <c:pt idx="0">
                  <c:v>0.38143100000000002</c:v>
                </c:pt>
                <c:pt idx="1">
                  <c:v>0.40938200000000002</c:v>
                </c:pt>
                <c:pt idx="2">
                  <c:v>0.41159299999999999</c:v>
                </c:pt>
                <c:pt idx="3">
                  <c:v>0.39809299999999997</c:v>
                </c:pt>
                <c:pt idx="4">
                  <c:v>0.52445699999999995</c:v>
                </c:pt>
                <c:pt idx="5">
                  <c:v>0.434498</c:v>
                </c:pt>
                <c:pt idx="6">
                  <c:v>0.44237500000000002</c:v>
                </c:pt>
                <c:pt idx="7">
                  <c:v>0.42677599999999999</c:v>
                </c:pt>
                <c:pt idx="8">
                  <c:v>0.42652800000000002</c:v>
                </c:pt>
                <c:pt idx="9">
                  <c:v>0.42455500000000002</c:v>
                </c:pt>
                <c:pt idx="10">
                  <c:v>0.41967100000000002</c:v>
                </c:pt>
                <c:pt idx="11">
                  <c:v>0.43529099999999998</c:v>
                </c:pt>
                <c:pt idx="12">
                  <c:v>0.428595</c:v>
                </c:pt>
                <c:pt idx="13">
                  <c:v>0.45644099999999999</c:v>
                </c:pt>
                <c:pt idx="14">
                  <c:v>0.438855</c:v>
                </c:pt>
                <c:pt idx="15">
                  <c:v>0.45932600000000001</c:v>
                </c:pt>
                <c:pt idx="16">
                  <c:v>0.42008600000000001</c:v>
                </c:pt>
                <c:pt idx="17">
                  <c:v>0.40715299999999999</c:v>
                </c:pt>
                <c:pt idx="18">
                  <c:v>0.37410500000000002</c:v>
                </c:pt>
                <c:pt idx="19">
                  <c:v>0.37415199999999998</c:v>
                </c:pt>
                <c:pt idx="20">
                  <c:v>0.35339100000000001</c:v>
                </c:pt>
                <c:pt idx="21">
                  <c:v>0.334671</c:v>
                </c:pt>
                <c:pt idx="22">
                  <c:v>0.329208</c:v>
                </c:pt>
                <c:pt idx="23">
                  <c:v>0.31920700000000002</c:v>
                </c:pt>
                <c:pt idx="24">
                  <c:v>0.30534699999999998</c:v>
                </c:pt>
                <c:pt idx="25">
                  <c:v>0.29981600000000003</c:v>
                </c:pt>
                <c:pt idx="26">
                  <c:v>0.29491099999999998</c:v>
                </c:pt>
                <c:pt idx="27">
                  <c:v>0.29051300000000002</c:v>
                </c:pt>
                <c:pt idx="28">
                  <c:v>0.286246</c:v>
                </c:pt>
                <c:pt idx="29">
                  <c:v>0.28188099999999999</c:v>
                </c:pt>
                <c:pt idx="30">
                  <c:v>0.27736100000000002</c:v>
                </c:pt>
                <c:pt idx="31">
                  <c:v>0.27298099999999997</c:v>
                </c:pt>
                <c:pt idx="32">
                  <c:v>0.268619</c:v>
                </c:pt>
                <c:pt idx="33">
                  <c:v>0.264297</c:v>
                </c:pt>
                <c:pt idx="34">
                  <c:v>0.25997599999999998</c:v>
                </c:pt>
                <c:pt idx="35">
                  <c:v>0.25562499999999999</c:v>
                </c:pt>
                <c:pt idx="36">
                  <c:v>0.48916300000000001</c:v>
                </c:pt>
                <c:pt idx="37">
                  <c:v>0.72271300000000005</c:v>
                </c:pt>
                <c:pt idx="38">
                  <c:v>0.95630999999999999</c:v>
                </c:pt>
                <c:pt idx="39">
                  <c:v>1.1899679999999999</c:v>
                </c:pt>
                <c:pt idx="40">
                  <c:v>1.1858</c:v>
                </c:pt>
                <c:pt idx="41">
                  <c:v>1.181611</c:v>
                </c:pt>
                <c:pt idx="42">
                  <c:v>1.178382</c:v>
                </c:pt>
                <c:pt idx="43">
                  <c:v>1.1764699999999999</c:v>
                </c:pt>
                <c:pt idx="44">
                  <c:v>1.175475</c:v>
                </c:pt>
                <c:pt idx="45">
                  <c:v>1.1743980000000001</c:v>
                </c:pt>
                <c:pt idx="46">
                  <c:v>1.173324</c:v>
                </c:pt>
                <c:pt idx="47">
                  <c:v>1.172242</c:v>
                </c:pt>
                <c:pt idx="48">
                  <c:v>1.170828</c:v>
                </c:pt>
                <c:pt idx="49">
                  <c:v>1.1691</c:v>
                </c:pt>
                <c:pt idx="50">
                  <c:v>1.1671530000000001</c:v>
                </c:pt>
              </c:numCache>
            </c:numRef>
          </c:val>
        </c:ser>
        <c:ser>
          <c:idx val="3"/>
          <c:order val="3"/>
          <c:tx>
            <c:strRef>
              <c:f>Sheet1!$A$5</c:f>
              <c:strCache>
                <c:ptCount val="1"/>
                <c:pt idx="0">
                  <c:v>Non-associated offshore</c:v>
                </c:pt>
              </c:strCache>
            </c:strRef>
          </c:tx>
          <c:spPr>
            <a:solidFill>
              <a:srgbClr val="FFC702"/>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Sheet1!$B$5:$AZ$5</c:f>
              <c:numCache>
                <c:formatCode>General</c:formatCode>
                <c:ptCount val="51"/>
                <c:pt idx="0">
                  <c:v>4.6942170000000001</c:v>
                </c:pt>
                <c:pt idx="1">
                  <c:v>4.4567670000000001</c:v>
                </c:pt>
                <c:pt idx="2">
                  <c:v>4.3519180000000004</c:v>
                </c:pt>
                <c:pt idx="3">
                  <c:v>4.4204350000000003</c:v>
                </c:pt>
                <c:pt idx="4">
                  <c:v>4.6656459999999997</c:v>
                </c:pt>
                <c:pt idx="5">
                  <c:v>4.5629410000000004</c:v>
                </c:pt>
                <c:pt idx="6">
                  <c:v>4.7455340000000001</c:v>
                </c:pt>
                <c:pt idx="7">
                  <c:v>4.6306440000000002</c:v>
                </c:pt>
                <c:pt idx="8">
                  <c:v>4.5173430000000003</c:v>
                </c:pt>
                <c:pt idx="9">
                  <c:v>4.2003810000000001</c:v>
                </c:pt>
                <c:pt idx="10">
                  <c:v>4.1147900000000002</c:v>
                </c:pt>
                <c:pt idx="11">
                  <c:v>4.1819420000000003</c:v>
                </c:pt>
                <c:pt idx="12">
                  <c:v>3.7514020000000001</c:v>
                </c:pt>
                <c:pt idx="13">
                  <c:v>3.811966</c:v>
                </c:pt>
                <c:pt idx="14">
                  <c:v>3.3432330000000001</c:v>
                </c:pt>
                <c:pt idx="15">
                  <c:v>2.686429</c:v>
                </c:pt>
                <c:pt idx="16">
                  <c:v>2.4547829999999999</c:v>
                </c:pt>
                <c:pt idx="17">
                  <c:v>2.3666900000000002</c:v>
                </c:pt>
                <c:pt idx="18">
                  <c:v>2.0627650000000002</c:v>
                </c:pt>
                <c:pt idx="19">
                  <c:v>2.0013730000000001</c:v>
                </c:pt>
                <c:pt idx="20">
                  <c:v>1.8537239999999999</c:v>
                </c:pt>
                <c:pt idx="21">
                  <c:v>1.3506480000000001</c:v>
                </c:pt>
                <c:pt idx="22">
                  <c:v>1.182428</c:v>
                </c:pt>
                <c:pt idx="23">
                  <c:v>1.335267</c:v>
                </c:pt>
                <c:pt idx="24">
                  <c:v>1.468834</c:v>
                </c:pt>
                <c:pt idx="25">
                  <c:v>1.4728140000000001</c:v>
                </c:pt>
                <c:pt idx="26">
                  <c:v>1.577928</c:v>
                </c:pt>
                <c:pt idx="27">
                  <c:v>1.629008</c:v>
                </c:pt>
                <c:pt idx="28">
                  <c:v>1.586106</c:v>
                </c:pt>
                <c:pt idx="29">
                  <c:v>1.5154780000000001</c:v>
                </c:pt>
                <c:pt idx="30">
                  <c:v>1.4787300000000001</c:v>
                </c:pt>
                <c:pt idx="31">
                  <c:v>1.455859</c:v>
                </c:pt>
                <c:pt idx="32">
                  <c:v>1.4192450000000001</c:v>
                </c:pt>
                <c:pt idx="33">
                  <c:v>1.4925330000000001</c:v>
                </c:pt>
                <c:pt idx="34">
                  <c:v>1.5149589999999999</c:v>
                </c:pt>
                <c:pt idx="35">
                  <c:v>1.5278579999999999</c:v>
                </c:pt>
                <c:pt idx="36">
                  <c:v>1.5945929999999999</c:v>
                </c:pt>
                <c:pt idx="37">
                  <c:v>1.6628240000000001</c:v>
                </c:pt>
                <c:pt idx="38">
                  <c:v>1.7162040000000001</c:v>
                </c:pt>
                <c:pt idx="39">
                  <c:v>1.7693110000000001</c:v>
                </c:pt>
                <c:pt idx="40">
                  <c:v>1.84026</c:v>
                </c:pt>
                <c:pt idx="41">
                  <c:v>1.8740110000000001</c:v>
                </c:pt>
                <c:pt idx="42">
                  <c:v>1.8967890000000001</c:v>
                </c:pt>
                <c:pt idx="43">
                  <c:v>1.8811560000000001</c:v>
                </c:pt>
                <c:pt idx="44">
                  <c:v>1.8648340000000001</c:v>
                </c:pt>
                <c:pt idx="45">
                  <c:v>1.8721449999999999</c:v>
                </c:pt>
                <c:pt idx="46">
                  <c:v>1.93161</c:v>
                </c:pt>
                <c:pt idx="47">
                  <c:v>2.0158429999999998</c:v>
                </c:pt>
                <c:pt idx="48">
                  <c:v>2.0577649999999998</c:v>
                </c:pt>
                <c:pt idx="49">
                  <c:v>2.1671170000000002</c:v>
                </c:pt>
                <c:pt idx="50">
                  <c:v>2.2418800000000001</c:v>
                </c:pt>
              </c:numCache>
            </c:numRef>
          </c:val>
        </c:ser>
        <c:ser>
          <c:idx val="7"/>
          <c:order val="4"/>
          <c:tx>
            <c:strRef>
              <c:f>Sheet1!$A$6</c:f>
              <c:strCache>
                <c:ptCount val="1"/>
                <c:pt idx="0">
                  <c:v>Non-associated onshore</c:v>
                </c:pt>
              </c:strCache>
            </c:strRef>
          </c:tx>
          <c:spPr>
            <a:solidFill>
              <a:srgbClr val="003953"/>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Sheet1!$B$6:$AZ$6</c:f>
              <c:numCache>
                <c:formatCode>General</c:formatCode>
                <c:ptCount val="51"/>
                <c:pt idx="0">
                  <c:v>7.7574079999999999</c:v>
                </c:pt>
                <c:pt idx="1">
                  <c:v>7.6374649999999997</c:v>
                </c:pt>
                <c:pt idx="2">
                  <c:v>7.6966760000000001</c:v>
                </c:pt>
                <c:pt idx="3">
                  <c:v>7.507962</c:v>
                </c:pt>
                <c:pt idx="4">
                  <c:v>7.666048</c:v>
                </c:pt>
                <c:pt idx="5">
                  <c:v>7.3069420000000003</c:v>
                </c:pt>
                <c:pt idx="6">
                  <c:v>7.1283500000000002</c:v>
                </c:pt>
                <c:pt idx="7">
                  <c:v>6.9693630000000004</c:v>
                </c:pt>
                <c:pt idx="8">
                  <c:v>6.739274</c:v>
                </c:pt>
                <c:pt idx="9">
                  <c:v>6.5336930000000004</c:v>
                </c:pt>
                <c:pt idx="10">
                  <c:v>6.6816500000000003</c:v>
                </c:pt>
                <c:pt idx="11">
                  <c:v>6.7388139999999996</c:v>
                </c:pt>
                <c:pt idx="12">
                  <c:v>6.4532660000000002</c:v>
                </c:pt>
                <c:pt idx="13">
                  <c:v>6.3178520000000002</c:v>
                </c:pt>
                <c:pt idx="14">
                  <c:v>6.0222129999999998</c:v>
                </c:pt>
                <c:pt idx="15">
                  <c:v>5.7802170000000004</c:v>
                </c:pt>
                <c:pt idx="16">
                  <c:v>5.8406830000000003</c:v>
                </c:pt>
                <c:pt idx="17">
                  <c:v>5.8701090000000002</c:v>
                </c:pt>
                <c:pt idx="18">
                  <c:v>6.2087399999999997</c:v>
                </c:pt>
                <c:pt idx="19">
                  <c:v>5.0752220000000001</c:v>
                </c:pt>
                <c:pt idx="20">
                  <c:v>4.9000969999999997</c:v>
                </c:pt>
                <c:pt idx="21">
                  <c:v>4.0043639999999998</c:v>
                </c:pt>
                <c:pt idx="22">
                  <c:v>3.8570700000000002</c:v>
                </c:pt>
                <c:pt idx="23">
                  <c:v>3.3841239999999999</c:v>
                </c:pt>
                <c:pt idx="24">
                  <c:v>3.0608409999999999</c:v>
                </c:pt>
                <c:pt idx="25">
                  <c:v>2.9083950000000001</c:v>
                </c:pt>
                <c:pt idx="26">
                  <c:v>2.8692199999999999</c:v>
                </c:pt>
                <c:pt idx="27">
                  <c:v>2.7968890000000002</c:v>
                </c:pt>
                <c:pt idx="28">
                  <c:v>2.7494960000000002</c:v>
                </c:pt>
                <c:pt idx="29">
                  <c:v>2.6293319999999998</c:v>
                </c:pt>
                <c:pt idx="30">
                  <c:v>2.5324010000000001</c:v>
                </c:pt>
                <c:pt idx="31">
                  <c:v>2.5167760000000001</c:v>
                </c:pt>
                <c:pt idx="32">
                  <c:v>2.4172660000000001</c:v>
                </c:pt>
                <c:pt idx="33">
                  <c:v>2.3640829999999999</c:v>
                </c:pt>
                <c:pt idx="34">
                  <c:v>2.3120069999999999</c:v>
                </c:pt>
                <c:pt idx="35">
                  <c:v>2.2504919999999999</c:v>
                </c:pt>
                <c:pt idx="36">
                  <c:v>2.182553</c:v>
                </c:pt>
                <c:pt idx="37">
                  <c:v>2.131923</c:v>
                </c:pt>
                <c:pt idx="38">
                  <c:v>2.0738660000000002</c:v>
                </c:pt>
                <c:pt idx="39">
                  <c:v>2.0289630000000001</c:v>
                </c:pt>
                <c:pt idx="40">
                  <c:v>1.9837899999999999</c:v>
                </c:pt>
                <c:pt idx="41">
                  <c:v>1.9271560000000001</c:v>
                </c:pt>
                <c:pt idx="42">
                  <c:v>1.830832</c:v>
                </c:pt>
                <c:pt idx="43">
                  <c:v>1.788503</c:v>
                </c:pt>
                <c:pt idx="44">
                  <c:v>1.744394</c:v>
                </c:pt>
                <c:pt idx="45">
                  <c:v>1.717857</c:v>
                </c:pt>
                <c:pt idx="46">
                  <c:v>1.6995560000000001</c:v>
                </c:pt>
                <c:pt idx="47">
                  <c:v>1.662669</c:v>
                </c:pt>
                <c:pt idx="48">
                  <c:v>1.6329009999999999</c:v>
                </c:pt>
                <c:pt idx="49">
                  <c:v>1.6127180000000001</c:v>
                </c:pt>
                <c:pt idx="50">
                  <c:v>1.5756110000000001</c:v>
                </c:pt>
              </c:numCache>
            </c:numRef>
          </c:val>
        </c:ser>
        <c:ser>
          <c:idx val="9"/>
          <c:order val="5"/>
          <c:tx>
            <c:strRef>
              <c:f>Sheet1!$A$7</c:f>
              <c:strCache>
                <c:ptCount val="1"/>
                <c:pt idx="0">
                  <c:v>Tight gas</c:v>
                </c:pt>
              </c:strCache>
            </c:strRef>
          </c:tx>
          <c:spPr>
            <a:solidFill>
              <a:srgbClr val="BD732A"/>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Sheet1!$B$7:$AZ$7</c:f>
              <c:numCache>
                <c:formatCode>General</c:formatCode>
                <c:ptCount val="51"/>
                <c:pt idx="0">
                  <c:v>1.8137019999999999</c:v>
                </c:pt>
                <c:pt idx="1">
                  <c:v>1.8972340000000001</c:v>
                </c:pt>
                <c:pt idx="2">
                  <c:v>2.0862729999999998</c:v>
                </c:pt>
                <c:pt idx="3">
                  <c:v>2.3880189999999999</c:v>
                </c:pt>
                <c:pt idx="4">
                  <c:v>2.507806</c:v>
                </c:pt>
                <c:pt idx="5">
                  <c:v>2.6231900000000001</c:v>
                </c:pt>
                <c:pt idx="6">
                  <c:v>2.7442630000000001</c:v>
                </c:pt>
                <c:pt idx="7">
                  <c:v>2.855734</c:v>
                </c:pt>
                <c:pt idx="8">
                  <c:v>3.0348700000000002</c:v>
                </c:pt>
                <c:pt idx="9">
                  <c:v>3.0903740000000002</c:v>
                </c:pt>
                <c:pt idx="10">
                  <c:v>3.32111</c:v>
                </c:pt>
                <c:pt idx="11">
                  <c:v>3.535002</c:v>
                </c:pt>
                <c:pt idx="12">
                  <c:v>3.6655489999999999</c:v>
                </c:pt>
                <c:pt idx="13">
                  <c:v>3.8630870000000002</c:v>
                </c:pt>
                <c:pt idx="14">
                  <c:v>4.2021879999999996</c:v>
                </c:pt>
                <c:pt idx="15">
                  <c:v>4.6073950000000004</c:v>
                </c:pt>
                <c:pt idx="16">
                  <c:v>4.9703309999999998</c:v>
                </c:pt>
                <c:pt idx="17">
                  <c:v>5.3425630000000002</c:v>
                </c:pt>
                <c:pt idx="18">
                  <c:v>5.866015</c:v>
                </c:pt>
                <c:pt idx="19">
                  <c:v>5.7343029999999997</c:v>
                </c:pt>
                <c:pt idx="20">
                  <c:v>5.4744489999999999</c:v>
                </c:pt>
                <c:pt idx="21">
                  <c:v>5.0050809999999997</c:v>
                </c:pt>
                <c:pt idx="22">
                  <c:v>4.8623250000000002</c:v>
                </c:pt>
                <c:pt idx="23">
                  <c:v>5.2335830000000003</c:v>
                </c:pt>
                <c:pt idx="24">
                  <c:v>5.1598990000000002</c:v>
                </c:pt>
                <c:pt idx="25">
                  <c:v>5.3058129999999997</c:v>
                </c:pt>
                <c:pt idx="26">
                  <c:v>5.5568299999999997</c:v>
                </c:pt>
                <c:pt idx="27">
                  <c:v>5.7940810000000003</c:v>
                </c:pt>
                <c:pt idx="28">
                  <c:v>6.0910039999999999</c:v>
                </c:pt>
                <c:pt idx="29">
                  <c:v>6.3276269999999997</c:v>
                </c:pt>
                <c:pt idx="30">
                  <c:v>6.478008</c:v>
                </c:pt>
                <c:pt idx="31">
                  <c:v>6.6463400000000004</c:v>
                </c:pt>
                <c:pt idx="32">
                  <c:v>6.7597670000000001</c:v>
                </c:pt>
                <c:pt idx="33">
                  <c:v>6.8372630000000001</c:v>
                </c:pt>
                <c:pt idx="34">
                  <c:v>6.9484110000000001</c:v>
                </c:pt>
                <c:pt idx="35">
                  <c:v>7.0593640000000004</c:v>
                </c:pt>
                <c:pt idx="36">
                  <c:v>7.1682180000000004</c:v>
                </c:pt>
                <c:pt idx="37">
                  <c:v>7.3626969999999998</c:v>
                </c:pt>
                <c:pt idx="38">
                  <c:v>7.6526990000000001</c:v>
                </c:pt>
                <c:pt idx="39">
                  <c:v>7.8495210000000002</c:v>
                </c:pt>
                <c:pt idx="40">
                  <c:v>8.0565339999999992</c:v>
                </c:pt>
                <c:pt idx="41">
                  <c:v>8.1998099999999994</c:v>
                </c:pt>
                <c:pt idx="42">
                  <c:v>8.3184159999999991</c:v>
                </c:pt>
                <c:pt idx="43">
                  <c:v>8.4159609999999994</c:v>
                </c:pt>
                <c:pt idx="44">
                  <c:v>8.4824179999999991</c:v>
                </c:pt>
                <c:pt idx="45">
                  <c:v>8.5335610000000006</c:v>
                </c:pt>
                <c:pt idx="46">
                  <c:v>8.3916070000000005</c:v>
                </c:pt>
                <c:pt idx="47">
                  <c:v>8.3410039999999999</c:v>
                </c:pt>
                <c:pt idx="48">
                  <c:v>8.3202350000000003</c:v>
                </c:pt>
                <c:pt idx="49">
                  <c:v>8.3406040000000008</c:v>
                </c:pt>
                <c:pt idx="50">
                  <c:v>8.410755</c:v>
                </c:pt>
              </c:numCache>
            </c:numRef>
          </c:val>
        </c:ser>
        <c:ser>
          <c:idx val="5"/>
          <c:order val="6"/>
          <c:tx>
            <c:strRef>
              <c:f>Sheet1!$A$8</c:f>
              <c:strCache>
                <c:ptCount val="1"/>
                <c:pt idx="0">
                  <c:v>Shale gas</c:v>
                </c:pt>
              </c:strCache>
            </c:strRef>
          </c:tx>
          <c:spPr>
            <a:solidFill>
              <a:srgbClr val="000000"/>
            </a:solidFill>
            <a:ln>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Sheet1!$B$8:$AZ$8</c:f>
              <c:numCache>
                <c:formatCode>General</c:formatCode>
                <c:ptCount val="51"/>
                <c:pt idx="0">
                  <c:v>0.17202799999999999</c:v>
                </c:pt>
                <c:pt idx="1">
                  <c:v>0.189549</c:v>
                </c:pt>
                <c:pt idx="2">
                  <c:v>0.18954099999999999</c:v>
                </c:pt>
                <c:pt idx="3">
                  <c:v>0.19581699999999999</c:v>
                </c:pt>
                <c:pt idx="4">
                  <c:v>0.208042</c:v>
                </c:pt>
                <c:pt idx="5">
                  <c:v>0.216783</c:v>
                </c:pt>
                <c:pt idx="6">
                  <c:v>0.161969</c:v>
                </c:pt>
                <c:pt idx="7">
                  <c:v>0.25702999999999998</c:v>
                </c:pt>
                <c:pt idx="8">
                  <c:v>0.259992</c:v>
                </c:pt>
                <c:pt idx="9">
                  <c:v>0.26397500000000002</c:v>
                </c:pt>
                <c:pt idx="10">
                  <c:v>0.297014</c:v>
                </c:pt>
                <c:pt idx="11">
                  <c:v>0.34194400000000003</c:v>
                </c:pt>
                <c:pt idx="12">
                  <c:v>0.42398400000000003</c:v>
                </c:pt>
                <c:pt idx="13">
                  <c:v>0.50097599999999998</c:v>
                </c:pt>
                <c:pt idx="14">
                  <c:v>0.57796099999999995</c:v>
                </c:pt>
                <c:pt idx="15">
                  <c:v>0.72697100000000003</c:v>
                </c:pt>
                <c:pt idx="16">
                  <c:v>1.018956</c:v>
                </c:pt>
                <c:pt idx="17">
                  <c:v>1.522932</c:v>
                </c:pt>
                <c:pt idx="18">
                  <c:v>1.978996</c:v>
                </c:pt>
                <c:pt idx="19">
                  <c:v>3.4150459999999998</c:v>
                </c:pt>
                <c:pt idx="20">
                  <c:v>4.8634370000000002</c:v>
                </c:pt>
                <c:pt idx="21">
                  <c:v>7.9422129999999997</c:v>
                </c:pt>
                <c:pt idx="22">
                  <c:v>9.7161690000000007</c:v>
                </c:pt>
                <c:pt idx="23">
                  <c:v>9.3512229999999992</c:v>
                </c:pt>
                <c:pt idx="24">
                  <c:v>9.6252879999999994</c:v>
                </c:pt>
                <c:pt idx="25">
                  <c:v>9.9598209999999998</c:v>
                </c:pt>
                <c:pt idx="26">
                  <c:v>10.446253</c:v>
                </c:pt>
                <c:pt idx="27">
                  <c:v>10.909890000000001</c:v>
                </c:pt>
                <c:pt idx="28">
                  <c:v>11.461684999999999</c:v>
                </c:pt>
                <c:pt idx="29">
                  <c:v>12.394098</c:v>
                </c:pt>
                <c:pt idx="30">
                  <c:v>13.327061</c:v>
                </c:pt>
                <c:pt idx="31">
                  <c:v>13.847413</c:v>
                </c:pt>
                <c:pt idx="32">
                  <c:v>14.401059999999999</c:v>
                </c:pt>
                <c:pt idx="33">
                  <c:v>15.094287</c:v>
                </c:pt>
                <c:pt idx="34">
                  <c:v>15.584465</c:v>
                </c:pt>
                <c:pt idx="35">
                  <c:v>15.992255999999999</c:v>
                </c:pt>
                <c:pt idx="36">
                  <c:v>16.338856</c:v>
                </c:pt>
                <c:pt idx="37">
                  <c:v>16.603355000000001</c:v>
                </c:pt>
                <c:pt idx="38">
                  <c:v>16.745018000000002</c:v>
                </c:pt>
                <c:pt idx="39">
                  <c:v>16.799410000000002</c:v>
                </c:pt>
                <c:pt idx="40">
                  <c:v>16.918247000000001</c:v>
                </c:pt>
                <c:pt idx="41">
                  <c:v>17.076499999999999</c:v>
                </c:pt>
                <c:pt idx="42">
                  <c:v>17.44838</c:v>
                </c:pt>
                <c:pt idx="43">
                  <c:v>17.795486</c:v>
                </c:pt>
                <c:pt idx="44">
                  <c:v>18.150241999999999</c:v>
                </c:pt>
                <c:pt idx="45">
                  <c:v>18.500391</c:v>
                </c:pt>
                <c:pt idx="46">
                  <c:v>18.860706</c:v>
                </c:pt>
                <c:pt idx="47">
                  <c:v>19.168634000000001</c:v>
                </c:pt>
                <c:pt idx="48">
                  <c:v>19.558040999999999</c:v>
                </c:pt>
                <c:pt idx="49">
                  <c:v>19.734089000000001</c:v>
                </c:pt>
                <c:pt idx="50">
                  <c:v>19.823936</c:v>
                </c:pt>
              </c:numCache>
            </c:numRef>
          </c:val>
        </c:ser>
        <c:ser>
          <c:idx val="4"/>
          <c:order val="7"/>
          <c:tx>
            <c:strRef>
              <c:f>Sheet1!$A$9</c:f>
              <c:strCache>
                <c:ptCount val="1"/>
              </c:strCache>
            </c:strRef>
          </c:tx>
          <c:spPr>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Sheet1!$B$9:$AZ$9</c:f>
              <c:numCache>
                <c:formatCode>General</c:formatCode>
                <c:ptCount val="51"/>
              </c:numCache>
            </c:numRef>
          </c:val>
        </c:ser>
        <c:ser>
          <c:idx val="6"/>
          <c:order val="8"/>
          <c:tx>
            <c:strRef>
              <c:f>Sheet1!$A$10</c:f>
              <c:strCache>
                <c:ptCount val="1"/>
              </c:strCache>
            </c:strRef>
          </c:tx>
          <c:spPr>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Sheet1!$B$10:$AZ$10</c:f>
              <c:numCache>
                <c:formatCode>General</c:formatCode>
                <c:ptCount val="51"/>
              </c:numCache>
            </c:numRef>
          </c:val>
        </c:ser>
        <c:dLbls>
          <c:showLegendKey val="0"/>
          <c:showVal val="0"/>
          <c:showCatName val="0"/>
          <c:showSerName val="0"/>
          <c:showPercent val="0"/>
          <c:showBubbleSize val="0"/>
        </c:dLbls>
        <c:axId val="152544256"/>
        <c:axId val="151244160"/>
      </c:areaChart>
      <c:areaChart>
        <c:grouping val="stacked"/>
        <c:varyColors val="0"/>
        <c:ser>
          <c:idx val="8"/>
          <c:order val="9"/>
          <c:tx>
            <c:strRef>
              <c:f>Sheet1!$A$11</c:f>
              <c:strCache>
                <c:ptCount val="1"/>
                <c:pt idx="0">
                  <c:v>Coalbed methane</c:v>
                </c:pt>
              </c:strCache>
            </c:strRef>
          </c:tx>
          <c:spPr>
            <a:solidFill>
              <a:srgbClr val="A3334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Sheet1!$B$11:$AZ$11</c:f>
              <c:numCache>
                <c:formatCode>General</c:formatCode>
                <c:ptCount val="51"/>
                <c:pt idx="0">
                  <c:v>0.80938904109589038</c:v>
                </c:pt>
                <c:pt idx="1">
                  <c:v>1.0608109589041095</c:v>
                </c:pt>
                <c:pt idx="2">
                  <c:v>0.97823287671232872</c:v>
                </c:pt>
                <c:pt idx="3">
                  <c:v>1.7206109589041096</c:v>
                </c:pt>
                <c:pt idx="4">
                  <c:v>1.8482054794520546</c:v>
                </c:pt>
                <c:pt idx="5">
                  <c:v>2.4104000000000001</c:v>
                </c:pt>
                <c:pt idx="6">
                  <c:v>2.9730767123287669</c:v>
                </c:pt>
                <c:pt idx="7">
                  <c:v>3.2246301369863013</c:v>
                </c:pt>
                <c:pt idx="8">
                  <c:v>3.5945479452054792</c:v>
                </c:pt>
                <c:pt idx="9">
                  <c:v>3.8054109589041096</c:v>
                </c:pt>
                <c:pt idx="10">
                  <c:v>4.1316191780821914</c:v>
                </c:pt>
                <c:pt idx="11">
                  <c:v>4.3945643835616446</c:v>
                </c:pt>
                <c:pt idx="12">
                  <c:v>4.540756164383561</c:v>
                </c:pt>
                <c:pt idx="13">
                  <c:v>4.6722246575342465</c:v>
                </c:pt>
                <c:pt idx="14">
                  <c:v>4.7213835616438358</c:v>
                </c:pt>
                <c:pt idx="15">
                  <c:v>4.8056958904109592</c:v>
                </c:pt>
                <c:pt idx="16">
                  <c:v>5.0356410958904103</c:v>
                </c:pt>
                <c:pt idx="17">
                  <c:v>4.9394958904109592</c:v>
                </c:pt>
                <c:pt idx="18">
                  <c:v>4.5314849315068484</c:v>
                </c:pt>
                <c:pt idx="19">
                  <c:v>5.2521013698630137</c:v>
                </c:pt>
                <c:pt idx="20">
                  <c:v>4.9542301369863013</c:v>
                </c:pt>
                <c:pt idx="21">
                  <c:v>4.7429095890410959</c:v>
                </c:pt>
                <c:pt idx="22">
                  <c:v>4.3347671232876719</c:v>
                </c:pt>
                <c:pt idx="23">
                  <c:v>4.4855835616438355</c:v>
                </c:pt>
                <c:pt idx="24">
                  <c:v>4.2517534246575348</c:v>
                </c:pt>
                <c:pt idx="25">
                  <c:v>4.2100821917808213</c:v>
                </c:pt>
                <c:pt idx="26">
                  <c:v>4.2578739726027406</c:v>
                </c:pt>
                <c:pt idx="27">
                  <c:v>4.4060904109589041</c:v>
                </c:pt>
                <c:pt idx="28">
                  <c:v>4.5726493150684924</c:v>
                </c:pt>
                <c:pt idx="29">
                  <c:v>4.6261506849315062</c:v>
                </c:pt>
                <c:pt idx="30">
                  <c:v>4.5590575342465751</c:v>
                </c:pt>
                <c:pt idx="31">
                  <c:v>4.5564821917808223</c:v>
                </c:pt>
                <c:pt idx="32">
                  <c:v>4.49452602739726</c:v>
                </c:pt>
                <c:pt idx="33">
                  <c:v>4.4785013698630136</c:v>
                </c:pt>
                <c:pt idx="34">
                  <c:v>4.4544273972602735</c:v>
                </c:pt>
                <c:pt idx="35">
                  <c:v>4.4228383561643838</c:v>
                </c:pt>
                <c:pt idx="36">
                  <c:v>4.365712328767124</c:v>
                </c:pt>
                <c:pt idx="37">
                  <c:v>4.3173863013698632</c:v>
                </c:pt>
                <c:pt idx="38">
                  <c:v>4.3077999999999994</c:v>
                </c:pt>
                <c:pt idx="39">
                  <c:v>4.3526465753424652</c:v>
                </c:pt>
                <c:pt idx="40">
                  <c:v>4.4136410958904104</c:v>
                </c:pt>
                <c:pt idx="41">
                  <c:v>4.4353095890410961</c:v>
                </c:pt>
                <c:pt idx="42">
                  <c:v>4.4530027397260268</c:v>
                </c:pt>
                <c:pt idx="43">
                  <c:v>4.4707726027397259</c:v>
                </c:pt>
                <c:pt idx="44">
                  <c:v>4.4866958904109593</c:v>
                </c:pt>
                <c:pt idx="45">
                  <c:v>4.5005589041095897</c:v>
                </c:pt>
                <c:pt idx="46">
                  <c:v>4.5870547945205473</c:v>
                </c:pt>
                <c:pt idx="47">
                  <c:v>4.6098410958904106</c:v>
                </c:pt>
                <c:pt idx="48">
                  <c:v>4.5959698630136989</c:v>
                </c:pt>
                <c:pt idx="49">
                  <c:v>4.6323479452054794</c:v>
                </c:pt>
                <c:pt idx="50">
                  <c:v>4.6723342465753426</c:v>
                </c:pt>
              </c:numCache>
            </c:numRef>
          </c:val>
        </c:ser>
        <c:ser>
          <c:idx val="10"/>
          <c:order val="10"/>
          <c:tx>
            <c:strRef>
              <c:f>Sheet1!$A$12</c:f>
              <c:strCache>
                <c:ptCount val="1"/>
                <c:pt idx="0">
                  <c:v>Associated with oil</c:v>
                </c:pt>
              </c:strCache>
            </c:strRef>
          </c:tx>
          <c:spPr>
            <a:solidFill>
              <a:srgbClr val="0096D7"/>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Sheet1!$B$12:$AZ$12</c:f>
              <c:numCache>
                <c:formatCode>General</c:formatCode>
                <c:ptCount val="51"/>
                <c:pt idx="0">
                  <c:v>7.3848219178082202</c:v>
                </c:pt>
                <c:pt idx="1">
                  <c:v>7.4526849315068491</c:v>
                </c:pt>
                <c:pt idx="2">
                  <c:v>7.5256438356164379</c:v>
                </c:pt>
                <c:pt idx="3">
                  <c:v>7.0058082191780819</c:v>
                </c:pt>
                <c:pt idx="4">
                  <c:v>7.0532876712328765</c:v>
                </c:pt>
                <c:pt idx="5">
                  <c:v>7.0534520547945201</c:v>
                </c:pt>
                <c:pt idx="6">
                  <c:v>6.9764109589041086</c:v>
                </c:pt>
                <c:pt idx="7">
                  <c:v>7.0844383561643838</c:v>
                </c:pt>
                <c:pt idx="8">
                  <c:v>7.4891780821917813</c:v>
                </c:pt>
                <c:pt idx="9">
                  <c:v>8.0282465753424681</c:v>
                </c:pt>
                <c:pt idx="10">
                  <c:v>7.78</c:v>
                </c:pt>
                <c:pt idx="11">
                  <c:v>7.6145479452054801</c:v>
                </c:pt>
                <c:pt idx="12">
                  <c:v>6.9798082191780813</c:v>
                </c:pt>
                <c:pt idx="13">
                  <c:v>6.6927945205479453</c:v>
                </c:pt>
                <c:pt idx="14">
                  <c:v>6.2552054794520551</c:v>
                </c:pt>
                <c:pt idx="15">
                  <c:v>5.5786027397260272</c:v>
                </c:pt>
                <c:pt idx="16">
                  <c:v>5.3719726027397261</c:v>
                </c:pt>
                <c:pt idx="17">
                  <c:v>5.3525205479452049</c:v>
                </c:pt>
                <c:pt idx="18">
                  <c:v>5.5177260273972601</c:v>
                </c:pt>
                <c:pt idx="19">
                  <c:v>5.771917808219178</c:v>
                </c:pt>
                <c:pt idx="20">
                  <c:v>5.6496438356164393</c:v>
                </c:pt>
                <c:pt idx="21">
                  <c:v>5.9730684931506852</c:v>
                </c:pt>
                <c:pt idx="22">
                  <c:v>6.9413972602739724</c:v>
                </c:pt>
                <c:pt idx="23">
                  <c:v>8.0131726027397274</c:v>
                </c:pt>
                <c:pt idx="24">
                  <c:v>8.5116794520547945</c:v>
                </c:pt>
                <c:pt idx="25">
                  <c:v>8.619816438356164</c:v>
                </c:pt>
                <c:pt idx="26">
                  <c:v>9.2654356164383582</c:v>
                </c:pt>
                <c:pt idx="27">
                  <c:v>9.1789232876712319</c:v>
                </c:pt>
                <c:pt idx="28">
                  <c:v>9.2017753424657531</c:v>
                </c:pt>
                <c:pt idx="29">
                  <c:v>9.1896657534246575</c:v>
                </c:pt>
                <c:pt idx="30">
                  <c:v>9.1284767123287676</c:v>
                </c:pt>
                <c:pt idx="31">
                  <c:v>9.0376027397260277</c:v>
                </c:pt>
                <c:pt idx="32">
                  <c:v>8.9918109589041091</c:v>
                </c:pt>
                <c:pt idx="33">
                  <c:v>8.8689999999999998</c:v>
                </c:pt>
                <c:pt idx="34">
                  <c:v>8.7442876712328754</c:v>
                </c:pt>
                <c:pt idx="35">
                  <c:v>8.6707041095890407</c:v>
                </c:pt>
                <c:pt idx="36">
                  <c:v>8.4882520547945219</c:v>
                </c:pt>
                <c:pt idx="37">
                  <c:v>8.2497616438356172</c:v>
                </c:pt>
                <c:pt idx="38">
                  <c:v>8.0299534246575348</c:v>
                </c:pt>
                <c:pt idx="39">
                  <c:v>7.8384109589041113</c:v>
                </c:pt>
                <c:pt idx="40">
                  <c:v>7.7616575342465755</c:v>
                </c:pt>
                <c:pt idx="41">
                  <c:v>7.6332876712328774</c:v>
                </c:pt>
                <c:pt idx="42">
                  <c:v>7.5132027397260277</c:v>
                </c:pt>
                <c:pt idx="43">
                  <c:v>7.4046520547945196</c:v>
                </c:pt>
                <c:pt idx="44">
                  <c:v>7.3337506849315073</c:v>
                </c:pt>
                <c:pt idx="45">
                  <c:v>7.2658328767123281</c:v>
                </c:pt>
                <c:pt idx="46">
                  <c:v>7.2032794520547947</c:v>
                </c:pt>
                <c:pt idx="47">
                  <c:v>7.2308356164383571</c:v>
                </c:pt>
                <c:pt idx="48">
                  <c:v>7.1878410958904118</c:v>
                </c:pt>
                <c:pt idx="49">
                  <c:v>7.248668493150686</c:v>
                </c:pt>
                <c:pt idx="50">
                  <c:v>7.1780904109589043</c:v>
                </c:pt>
              </c:numCache>
            </c:numRef>
          </c:val>
        </c:ser>
        <c:ser>
          <c:idx val="11"/>
          <c:order val="11"/>
          <c:tx>
            <c:strRef>
              <c:f>Sheet1!$A$13</c:f>
              <c:strCache>
                <c:ptCount val="1"/>
                <c:pt idx="0">
                  <c:v>Alaska</c:v>
                </c:pt>
              </c:strCache>
            </c:strRef>
          </c:tx>
          <c:spPr>
            <a:solidFill>
              <a:srgbClr val="675005"/>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Sheet1!$B$13:$AZ$13</c:f>
              <c:numCache>
                <c:formatCode>General</c:formatCode>
                <c:ptCount val="51"/>
                <c:pt idx="0">
                  <c:v>1.0450164383561644</c:v>
                </c:pt>
                <c:pt idx="1">
                  <c:v>1.1215945205479454</c:v>
                </c:pt>
                <c:pt idx="2">
                  <c:v>1.1276520547945206</c:v>
                </c:pt>
                <c:pt idx="3">
                  <c:v>1.0906657534246575</c:v>
                </c:pt>
                <c:pt idx="4">
                  <c:v>1.4368684931506848</c:v>
                </c:pt>
                <c:pt idx="5">
                  <c:v>1.1904054794520547</c:v>
                </c:pt>
                <c:pt idx="6">
                  <c:v>1.2119863013698631</c:v>
                </c:pt>
                <c:pt idx="7">
                  <c:v>1.1692493150684931</c:v>
                </c:pt>
                <c:pt idx="8">
                  <c:v>1.1685698630136987</c:v>
                </c:pt>
                <c:pt idx="9">
                  <c:v>1.1631643835616441</c:v>
                </c:pt>
                <c:pt idx="10">
                  <c:v>1.1497835616438357</c:v>
                </c:pt>
                <c:pt idx="11">
                  <c:v>1.1925780821917809</c:v>
                </c:pt>
                <c:pt idx="12">
                  <c:v>1.1742328767123287</c:v>
                </c:pt>
                <c:pt idx="13">
                  <c:v>1.2505232876712329</c:v>
                </c:pt>
                <c:pt idx="14">
                  <c:v>1.2023424657534247</c:v>
                </c:pt>
                <c:pt idx="15">
                  <c:v>1.258427397260274</c:v>
                </c:pt>
                <c:pt idx="16">
                  <c:v>1.1509205479452054</c:v>
                </c:pt>
                <c:pt idx="17">
                  <c:v>1.1154876712328767</c:v>
                </c:pt>
                <c:pt idx="18">
                  <c:v>1.0249452054794521</c:v>
                </c:pt>
                <c:pt idx="19">
                  <c:v>1.0250739726027398</c:v>
                </c:pt>
                <c:pt idx="20">
                  <c:v>0.9681945205479453</c:v>
                </c:pt>
                <c:pt idx="21">
                  <c:v>0.9169068493150685</c:v>
                </c:pt>
                <c:pt idx="22">
                  <c:v>0.90193972602739736</c:v>
                </c:pt>
                <c:pt idx="23">
                  <c:v>0.87453972602739727</c:v>
                </c:pt>
                <c:pt idx="24">
                  <c:v>0.83656712328767113</c:v>
                </c:pt>
                <c:pt idx="25">
                  <c:v>0.82141369863013702</c:v>
                </c:pt>
                <c:pt idx="26">
                  <c:v>0.80797534246575342</c:v>
                </c:pt>
                <c:pt idx="27">
                  <c:v>0.79592602739726037</c:v>
                </c:pt>
                <c:pt idx="28">
                  <c:v>0.78423561643835615</c:v>
                </c:pt>
                <c:pt idx="29">
                  <c:v>0.77227671232876705</c:v>
                </c:pt>
                <c:pt idx="30">
                  <c:v>0.75989315068493157</c:v>
                </c:pt>
                <c:pt idx="31">
                  <c:v>0.74789315068493145</c:v>
                </c:pt>
                <c:pt idx="32">
                  <c:v>0.73594246575342459</c:v>
                </c:pt>
                <c:pt idx="33">
                  <c:v>0.72410136986301366</c:v>
                </c:pt>
                <c:pt idx="34">
                  <c:v>0.7122630136986301</c:v>
                </c:pt>
                <c:pt idx="35">
                  <c:v>0.70034246575342463</c:v>
                </c:pt>
                <c:pt idx="36">
                  <c:v>1.340172602739726</c:v>
                </c:pt>
                <c:pt idx="37">
                  <c:v>1.9800356164383563</c:v>
                </c:pt>
                <c:pt idx="38">
                  <c:v>2.6200273972602739</c:v>
                </c:pt>
                <c:pt idx="39">
                  <c:v>3.2601863013698624</c:v>
                </c:pt>
                <c:pt idx="40">
                  <c:v>3.2487671232876711</c:v>
                </c:pt>
                <c:pt idx="41">
                  <c:v>3.237290410958904</c:v>
                </c:pt>
                <c:pt idx="42">
                  <c:v>3.2284438356164387</c:v>
                </c:pt>
                <c:pt idx="43">
                  <c:v>3.2232054794520546</c:v>
                </c:pt>
                <c:pt idx="44">
                  <c:v>3.2204794520547946</c:v>
                </c:pt>
                <c:pt idx="45">
                  <c:v>3.2175287671232882</c:v>
                </c:pt>
                <c:pt idx="46">
                  <c:v>3.2145863013698635</c:v>
                </c:pt>
                <c:pt idx="47">
                  <c:v>3.2116219178082193</c:v>
                </c:pt>
                <c:pt idx="48">
                  <c:v>3.2077479452054796</c:v>
                </c:pt>
                <c:pt idx="49">
                  <c:v>3.2030136986301372</c:v>
                </c:pt>
                <c:pt idx="50">
                  <c:v>3.1976794520547949</c:v>
                </c:pt>
              </c:numCache>
            </c:numRef>
          </c:val>
        </c:ser>
        <c:ser>
          <c:idx val="12"/>
          <c:order val="12"/>
          <c:tx>
            <c:strRef>
              <c:f>Sheet1!$A$14</c:f>
              <c:strCache>
                <c:ptCount val="1"/>
                <c:pt idx="0">
                  <c:v>Non-associated offshore</c:v>
                </c:pt>
              </c:strCache>
            </c:strRef>
          </c:tx>
          <c:spPr>
            <a:solidFill>
              <a:srgbClr val="FFC70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Sheet1!$B$14:$AZ$14</c:f>
              <c:numCache>
                <c:formatCode>General</c:formatCode>
                <c:ptCount val="51"/>
                <c:pt idx="0">
                  <c:v>12.860868493150685</c:v>
                </c:pt>
                <c:pt idx="1">
                  <c:v>12.210320547945205</c:v>
                </c:pt>
                <c:pt idx="2">
                  <c:v>11.923063013698632</c:v>
                </c:pt>
                <c:pt idx="3">
                  <c:v>12.11078082191781</c:v>
                </c:pt>
                <c:pt idx="4">
                  <c:v>12.782591780821917</c:v>
                </c:pt>
                <c:pt idx="5">
                  <c:v>12.501208219178084</c:v>
                </c:pt>
                <c:pt idx="6">
                  <c:v>13.001463013698631</c:v>
                </c:pt>
                <c:pt idx="7">
                  <c:v>12.686695890410959</c:v>
                </c:pt>
                <c:pt idx="8">
                  <c:v>12.376282191780822</c:v>
                </c:pt>
                <c:pt idx="9">
                  <c:v>11.507893150684932</c:v>
                </c:pt>
                <c:pt idx="10">
                  <c:v>11.273397260273974</c:v>
                </c:pt>
                <c:pt idx="11">
                  <c:v>11.457375342465754</c:v>
                </c:pt>
                <c:pt idx="12">
                  <c:v>10.277813698630137</c:v>
                </c:pt>
                <c:pt idx="13">
                  <c:v>10.443742465753424</c:v>
                </c:pt>
                <c:pt idx="14">
                  <c:v>9.1595424657534252</c:v>
                </c:pt>
                <c:pt idx="15">
                  <c:v>7.3600794520547943</c:v>
                </c:pt>
                <c:pt idx="16">
                  <c:v>6.7254328767123281</c:v>
                </c:pt>
                <c:pt idx="17">
                  <c:v>6.4840821917808222</c:v>
                </c:pt>
                <c:pt idx="18">
                  <c:v>5.6514109589041093</c:v>
                </c:pt>
                <c:pt idx="19">
                  <c:v>5.483213698630137</c:v>
                </c:pt>
                <c:pt idx="20">
                  <c:v>5.0786958904109589</c:v>
                </c:pt>
                <c:pt idx="21">
                  <c:v>3.7004054794520549</c:v>
                </c:pt>
                <c:pt idx="22">
                  <c:v>3.239528767123288</c:v>
                </c:pt>
                <c:pt idx="23">
                  <c:v>3.6582657534246579</c:v>
                </c:pt>
                <c:pt idx="24">
                  <c:v>4.0242027397260269</c:v>
                </c:pt>
                <c:pt idx="25">
                  <c:v>4.0351068493150688</c:v>
                </c:pt>
                <c:pt idx="26">
                  <c:v>4.3230904109589039</c:v>
                </c:pt>
                <c:pt idx="27">
                  <c:v>4.463035616438356</c:v>
                </c:pt>
                <c:pt idx="28">
                  <c:v>4.3454958904109589</c:v>
                </c:pt>
                <c:pt idx="29">
                  <c:v>4.1519945205479463</c:v>
                </c:pt>
                <c:pt idx="30">
                  <c:v>4.0513150684931514</c:v>
                </c:pt>
                <c:pt idx="31">
                  <c:v>3.9886547945205479</c:v>
                </c:pt>
                <c:pt idx="32">
                  <c:v>3.8883424657534249</c:v>
                </c:pt>
                <c:pt idx="33">
                  <c:v>4.0891315068493155</c:v>
                </c:pt>
                <c:pt idx="34">
                  <c:v>4.1505726027397261</c:v>
                </c:pt>
                <c:pt idx="35">
                  <c:v>4.1859123287671229</c:v>
                </c:pt>
                <c:pt idx="36">
                  <c:v>4.3687479452054792</c:v>
                </c:pt>
                <c:pt idx="37">
                  <c:v>4.5556821917808223</c:v>
                </c:pt>
                <c:pt idx="38">
                  <c:v>4.7019287671232881</c:v>
                </c:pt>
                <c:pt idx="39">
                  <c:v>4.8474273972602742</c:v>
                </c:pt>
                <c:pt idx="40">
                  <c:v>5.0418082191780824</c:v>
                </c:pt>
                <c:pt idx="41">
                  <c:v>5.1342767123287674</c:v>
                </c:pt>
                <c:pt idx="42">
                  <c:v>5.1966821917808224</c:v>
                </c:pt>
                <c:pt idx="43">
                  <c:v>5.1538520547945206</c:v>
                </c:pt>
                <c:pt idx="44">
                  <c:v>5.1091342465753433</c:v>
                </c:pt>
                <c:pt idx="45">
                  <c:v>5.1291643835616441</c:v>
                </c:pt>
                <c:pt idx="46">
                  <c:v>5.2920821917808221</c:v>
                </c:pt>
                <c:pt idx="47">
                  <c:v>5.5228575342465751</c:v>
                </c:pt>
                <c:pt idx="48">
                  <c:v>5.6377123287671225</c:v>
                </c:pt>
                <c:pt idx="49">
                  <c:v>5.9373068493150685</c:v>
                </c:pt>
                <c:pt idx="50">
                  <c:v>6.1421369863013702</c:v>
                </c:pt>
              </c:numCache>
            </c:numRef>
          </c:val>
        </c:ser>
        <c:ser>
          <c:idx val="13"/>
          <c:order val="13"/>
          <c:tx>
            <c:strRef>
              <c:f>Sheet1!$A$15</c:f>
              <c:strCache>
                <c:ptCount val="1"/>
                <c:pt idx="0">
                  <c:v>Non-associated onshore</c:v>
                </c:pt>
              </c:strCache>
            </c:strRef>
          </c:tx>
          <c:spPr>
            <a:solidFill>
              <a:srgbClr val="003953"/>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Sheet1!$B$15:$AZ$15</c:f>
              <c:numCache>
                <c:formatCode>General</c:formatCode>
                <c:ptCount val="51"/>
                <c:pt idx="0">
                  <c:v>21.253172602739728</c:v>
                </c:pt>
                <c:pt idx="1">
                  <c:v>20.924561643835613</c:v>
                </c:pt>
                <c:pt idx="2">
                  <c:v>21.086783561643838</c:v>
                </c:pt>
                <c:pt idx="3">
                  <c:v>20.569758904109591</c:v>
                </c:pt>
                <c:pt idx="4">
                  <c:v>21.002871232876714</c:v>
                </c:pt>
                <c:pt idx="5">
                  <c:v>20.019019178082193</c:v>
                </c:pt>
                <c:pt idx="6">
                  <c:v>19.529726027397263</c:v>
                </c:pt>
                <c:pt idx="7">
                  <c:v>19.094145205479453</c:v>
                </c:pt>
                <c:pt idx="8">
                  <c:v>18.463764383561646</c:v>
                </c:pt>
                <c:pt idx="9">
                  <c:v>17.900528767123287</c:v>
                </c:pt>
                <c:pt idx="10">
                  <c:v>18.305890410958906</c:v>
                </c:pt>
                <c:pt idx="11">
                  <c:v>18.462504109589041</c:v>
                </c:pt>
                <c:pt idx="12">
                  <c:v>17.680180821917808</c:v>
                </c:pt>
                <c:pt idx="13">
                  <c:v>17.309183561643838</c:v>
                </c:pt>
                <c:pt idx="14">
                  <c:v>16.499213698630136</c:v>
                </c:pt>
                <c:pt idx="15">
                  <c:v>15.836210958904113</c:v>
                </c:pt>
                <c:pt idx="16">
                  <c:v>16.001871232876713</c:v>
                </c:pt>
                <c:pt idx="17">
                  <c:v>16.082490410958904</c:v>
                </c:pt>
                <c:pt idx="18">
                  <c:v>17.010246575342464</c:v>
                </c:pt>
                <c:pt idx="19">
                  <c:v>13.904717808219178</c:v>
                </c:pt>
                <c:pt idx="20">
                  <c:v>13.424923287671232</c:v>
                </c:pt>
                <c:pt idx="21">
                  <c:v>10.970860273972603</c:v>
                </c:pt>
                <c:pt idx="22">
                  <c:v>10.567315068493151</c:v>
                </c:pt>
                <c:pt idx="23">
                  <c:v>9.2715726027397256</c:v>
                </c:pt>
                <c:pt idx="24">
                  <c:v>8.3858657534246568</c:v>
                </c:pt>
                <c:pt idx="25">
                  <c:v>7.9682054794520552</c:v>
                </c:pt>
                <c:pt idx="26">
                  <c:v>7.8608767123287668</c:v>
                </c:pt>
                <c:pt idx="27">
                  <c:v>7.6627095890410963</c:v>
                </c:pt>
                <c:pt idx="28">
                  <c:v>7.5328657534246579</c:v>
                </c:pt>
                <c:pt idx="29">
                  <c:v>7.2036493150684926</c:v>
                </c:pt>
                <c:pt idx="30">
                  <c:v>6.9380849315068494</c:v>
                </c:pt>
                <c:pt idx="31">
                  <c:v>6.8952767123287675</c:v>
                </c:pt>
                <c:pt idx="32">
                  <c:v>6.6226465753424657</c:v>
                </c:pt>
                <c:pt idx="33">
                  <c:v>6.4769397260273971</c:v>
                </c:pt>
                <c:pt idx="34">
                  <c:v>6.3342657534246571</c:v>
                </c:pt>
                <c:pt idx="35">
                  <c:v>6.1657315068493146</c:v>
                </c:pt>
                <c:pt idx="36">
                  <c:v>5.9795972602739722</c:v>
                </c:pt>
                <c:pt idx="37">
                  <c:v>5.8408849315068494</c:v>
                </c:pt>
                <c:pt idx="38">
                  <c:v>5.6818246575342473</c:v>
                </c:pt>
                <c:pt idx="39">
                  <c:v>5.558802739726028</c:v>
                </c:pt>
                <c:pt idx="40">
                  <c:v>5.4350410958904112</c:v>
                </c:pt>
                <c:pt idx="41">
                  <c:v>5.2798794520547947</c:v>
                </c:pt>
                <c:pt idx="42">
                  <c:v>5.015978082191781</c:v>
                </c:pt>
                <c:pt idx="43">
                  <c:v>4.9000082191780816</c:v>
                </c:pt>
                <c:pt idx="44">
                  <c:v>4.7791616438356161</c:v>
                </c:pt>
                <c:pt idx="45">
                  <c:v>4.7064575342465753</c:v>
                </c:pt>
                <c:pt idx="46">
                  <c:v>4.6563178082191783</c:v>
                </c:pt>
                <c:pt idx="47">
                  <c:v>4.5552575342465751</c:v>
                </c:pt>
                <c:pt idx="48">
                  <c:v>4.4737013698630133</c:v>
                </c:pt>
                <c:pt idx="49">
                  <c:v>4.4184054794520549</c:v>
                </c:pt>
                <c:pt idx="50">
                  <c:v>4.3167424657534248</c:v>
                </c:pt>
              </c:numCache>
            </c:numRef>
          </c:val>
        </c:ser>
        <c:ser>
          <c:idx val="14"/>
          <c:order val="14"/>
          <c:tx>
            <c:strRef>
              <c:f>Sheet1!$A$16</c:f>
              <c:strCache>
                <c:ptCount val="1"/>
                <c:pt idx="0">
                  <c:v>Tight gas</c:v>
                </c:pt>
              </c:strCache>
            </c:strRef>
          </c:tx>
          <c:spPr>
            <a:solidFill>
              <a:srgbClr val="BD732A"/>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Sheet1!$B$16:$AZ$16</c:f>
              <c:numCache>
                <c:formatCode>General</c:formatCode>
                <c:ptCount val="51"/>
                <c:pt idx="0">
                  <c:v>4.9690465753424657</c:v>
                </c:pt>
                <c:pt idx="1">
                  <c:v>5.1979013698630139</c:v>
                </c:pt>
                <c:pt idx="2">
                  <c:v>5.715816438356164</c:v>
                </c:pt>
                <c:pt idx="3">
                  <c:v>6.5425178082191779</c:v>
                </c:pt>
                <c:pt idx="4">
                  <c:v>6.8707013698630135</c:v>
                </c:pt>
                <c:pt idx="5">
                  <c:v>7.1868219178082198</c:v>
                </c:pt>
                <c:pt idx="6">
                  <c:v>7.5185287671232874</c:v>
                </c:pt>
                <c:pt idx="7">
                  <c:v>7.823928767123288</c:v>
                </c:pt>
                <c:pt idx="8">
                  <c:v>8.3147123287671239</c:v>
                </c:pt>
                <c:pt idx="9">
                  <c:v>8.4667780821917802</c:v>
                </c:pt>
                <c:pt idx="10">
                  <c:v>9.0989315068493148</c:v>
                </c:pt>
                <c:pt idx="11">
                  <c:v>9.6849369863013699</c:v>
                </c:pt>
                <c:pt idx="12">
                  <c:v>10.0426</c:v>
                </c:pt>
                <c:pt idx="13">
                  <c:v>10.5838</c:v>
                </c:pt>
                <c:pt idx="14">
                  <c:v>11.512843835616437</c:v>
                </c:pt>
                <c:pt idx="15">
                  <c:v>12.623000000000001</c:v>
                </c:pt>
                <c:pt idx="16">
                  <c:v>13.617345205479452</c:v>
                </c:pt>
                <c:pt idx="17">
                  <c:v>14.63715890410959</c:v>
                </c:pt>
                <c:pt idx="18">
                  <c:v>16.071273972602739</c:v>
                </c:pt>
                <c:pt idx="19">
                  <c:v>15.710419178082191</c:v>
                </c:pt>
                <c:pt idx="20">
                  <c:v>14.998490410958905</c:v>
                </c:pt>
                <c:pt idx="21">
                  <c:v>13.712550684931506</c:v>
                </c:pt>
                <c:pt idx="22">
                  <c:v>13.321438356164384</c:v>
                </c:pt>
                <c:pt idx="23">
                  <c:v>14.338583561643835</c:v>
                </c:pt>
                <c:pt idx="24">
                  <c:v>14.136709589041097</c:v>
                </c:pt>
                <c:pt idx="25">
                  <c:v>14.536473972602739</c:v>
                </c:pt>
                <c:pt idx="26">
                  <c:v>15.224191780821917</c:v>
                </c:pt>
                <c:pt idx="27">
                  <c:v>15.874194520547945</c:v>
                </c:pt>
                <c:pt idx="28">
                  <c:v>16.687682191780823</c:v>
                </c:pt>
                <c:pt idx="29">
                  <c:v>17.335964383561642</c:v>
                </c:pt>
                <c:pt idx="30">
                  <c:v>17.747967123287673</c:v>
                </c:pt>
                <c:pt idx="31">
                  <c:v>18.209150684931508</c:v>
                </c:pt>
                <c:pt idx="32">
                  <c:v>18.519909589041095</c:v>
                </c:pt>
                <c:pt idx="33">
                  <c:v>18.732227397260274</c:v>
                </c:pt>
                <c:pt idx="34">
                  <c:v>19.036742465753424</c:v>
                </c:pt>
                <c:pt idx="35">
                  <c:v>19.340723287671235</c:v>
                </c:pt>
                <c:pt idx="36">
                  <c:v>19.638953424657537</c:v>
                </c:pt>
                <c:pt idx="37">
                  <c:v>20.171772602739725</c:v>
                </c:pt>
                <c:pt idx="38">
                  <c:v>20.966298630136986</c:v>
                </c:pt>
                <c:pt idx="39">
                  <c:v>21.505536986301369</c:v>
                </c:pt>
                <c:pt idx="40">
                  <c:v>22.072695890410955</c:v>
                </c:pt>
                <c:pt idx="41">
                  <c:v>22.465232876712324</c:v>
                </c:pt>
                <c:pt idx="42">
                  <c:v>22.790180821917804</c:v>
                </c:pt>
                <c:pt idx="43">
                  <c:v>23.057427397260273</c:v>
                </c:pt>
                <c:pt idx="44">
                  <c:v>23.23950136986301</c:v>
                </c:pt>
                <c:pt idx="45">
                  <c:v>23.379619178082191</c:v>
                </c:pt>
                <c:pt idx="46">
                  <c:v>22.990704109589043</c:v>
                </c:pt>
                <c:pt idx="47">
                  <c:v>22.852065753424657</c:v>
                </c:pt>
                <c:pt idx="48">
                  <c:v>22.795164383561644</c:v>
                </c:pt>
                <c:pt idx="49">
                  <c:v>22.850969863013702</c:v>
                </c:pt>
                <c:pt idx="50">
                  <c:v>23.043164383561642</c:v>
                </c:pt>
              </c:numCache>
            </c:numRef>
          </c:val>
        </c:ser>
        <c:ser>
          <c:idx val="15"/>
          <c:order val="15"/>
          <c:tx>
            <c:strRef>
              <c:f>Sheet1!$A$17</c:f>
              <c:strCache>
                <c:ptCount val="1"/>
                <c:pt idx="0">
                  <c:v>Shale gas</c:v>
                </c:pt>
              </c:strCache>
            </c:strRef>
          </c:tx>
          <c:spPr>
            <a:solidFill>
              <a:srgbClr val="5D973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Sheet1!$B$17:$AZ$17</c:f>
              <c:numCache>
                <c:formatCode>General</c:formatCode>
                <c:ptCount val="51"/>
                <c:pt idx="0">
                  <c:v>0.47130958904109582</c:v>
                </c:pt>
                <c:pt idx="1">
                  <c:v>0.5193123287671233</c:v>
                </c:pt>
                <c:pt idx="2">
                  <c:v>0.51929041095890416</c:v>
                </c:pt>
                <c:pt idx="3">
                  <c:v>0.53648493150684928</c:v>
                </c:pt>
                <c:pt idx="4">
                  <c:v>0.56997808219178081</c:v>
                </c:pt>
                <c:pt idx="5">
                  <c:v>0.5939260273972603</c:v>
                </c:pt>
                <c:pt idx="6">
                  <c:v>0.44375068493150682</c:v>
                </c:pt>
                <c:pt idx="7">
                  <c:v>0.70419178082191769</c:v>
                </c:pt>
                <c:pt idx="8">
                  <c:v>0.71230684931506849</c:v>
                </c:pt>
                <c:pt idx="9">
                  <c:v>0.72321917808219183</c:v>
                </c:pt>
                <c:pt idx="10">
                  <c:v>0.81373698630136992</c:v>
                </c:pt>
                <c:pt idx="11">
                  <c:v>0.93683287671232873</c:v>
                </c:pt>
                <c:pt idx="12">
                  <c:v>1.1616</c:v>
                </c:pt>
                <c:pt idx="13">
                  <c:v>1.3725369863013697</c:v>
                </c:pt>
                <c:pt idx="14">
                  <c:v>1.5834547945205479</c:v>
                </c:pt>
                <c:pt idx="15">
                  <c:v>1.9917013698630137</c:v>
                </c:pt>
                <c:pt idx="16">
                  <c:v>2.7916602739726026</c:v>
                </c:pt>
                <c:pt idx="17">
                  <c:v>4.1724164383561639</c:v>
                </c:pt>
                <c:pt idx="18">
                  <c:v>5.4219068493150688</c:v>
                </c:pt>
                <c:pt idx="19">
                  <c:v>9.3562904109589038</c:v>
                </c:pt>
                <c:pt idx="20">
                  <c:v>13.32448493150685</c:v>
                </c:pt>
                <c:pt idx="21">
                  <c:v>21.759487671232876</c:v>
                </c:pt>
                <c:pt idx="22">
                  <c:v>26.619641095890412</c:v>
                </c:pt>
                <c:pt idx="23">
                  <c:v>25.619789041095888</c:v>
                </c:pt>
                <c:pt idx="24">
                  <c:v>26.370652054794519</c:v>
                </c:pt>
                <c:pt idx="25">
                  <c:v>27.287180821917808</c:v>
                </c:pt>
                <c:pt idx="26">
                  <c:v>28.619871232876712</c:v>
                </c:pt>
                <c:pt idx="27">
                  <c:v>29.890109589041099</c:v>
                </c:pt>
                <c:pt idx="28">
                  <c:v>31.401876712328768</c:v>
                </c:pt>
                <c:pt idx="29">
                  <c:v>33.956432876712327</c:v>
                </c:pt>
                <c:pt idx="30">
                  <c:v>36.51249589041096</c:v>
                </c:pt>
                <c:pt idx="31">
                  <c:v>37.938117808219182</c:v>
                </c:pt>
                <c:pt idx="32">
                  <c:v>39.454958904109581</c:v>
                </c:pt>
                <c:pt idx="33">
                  <c:v>41.354210958904112</c:v>
                </c:pt>
                <c:pt idx="34">
                  <c:v>42.697164383561642</c:v>
                </c:pt>
                <c:pt idx="35">
                  <c:v>43.814399999999999</c:v>
                </c:pt>
                <c:pt idx="36">
                  <c:v>44.76398904109589</c:v>
                </c:pt>
                <c:pt idx="37">
                  <c:v>45.488643835616436</c:v>
                </c:pt>
                <c:pt idx="38">
                  <c:v>45.876761643835621</c:v>
                </c:pt>
                <c:pt idx="39">
                  <c:v>46.025780821917813</c:v>
                </c:pt>
                <c:pt idx="40">
                  <c:v>46.351361643835617</c:v>
                </c:pt>
                <c:pt idx="41">
                  <c:v>46.784931506849311</c:v>
                </c:pt>
                <c:pt idx="42">
                  <c:v>47.803780821917812</c:v>
                </c:pt>
                <c:pt idx="43">
                  <c:v>48.754756164383565</c:v>
                </c:pt>
                <c:pt idx="44">
                  <c:v>49.726690410958902</c:v>
                </c:pt>
                <c:pt idx="45">
                  <c:v>50.686002739726028</c:v>
                </c:pt>
                <c:pt idx="46">
                  <c:v>51.673167123287669</c:v>
                </c:pt>
                <c:pt idx="47">
                  <c:v>52.516805479452053</c:v>
                </c:pt>
                <c:pt idx="48">
                  <c:v>53.583673972602739</c:v>
                </c:pt>
                <c:pt idx="49">
                  <c:v>54.065997260273974</c:v>
                </c:pt>
                <c:pt idx="50">
                  <c:v>54.312153424657531</c:v>
                </c:pt>
              </c:numCache>
            </c:numRef>
          </c:val>
        </c:ser>
        <c:dLbls>
          <c:showLegendKey val="0"/>
          <c:showVal val="0"/>
          <c:showCatName val="0"/>
          <c:showSerName val="0"/>
          <c:showPercent val="0"/>
          <c:showBubbleSize val="0"/>
        </c:dLbls>
        <c:axId val="152756736"/>
        <c:axId val="151244736"/>
      </c:areaChart>
      <c:catAx>
        <c:axId val="152544256"/>
        <c:scaling>
          <c:orientation val="minMax"/>
        </c:scaling>
        <c:delete val="0"/>
        <c:axPos val="b"/>
        <c:numFmt formatCode="General" sourceLinked="0"/>
        <c:majorTickMark val="out"/>
        <c:minorTickMark val="none"/>
        <c:tickLblPos val="nextTo"/>
        <c:spPr>
          <a:ln>
            <a:solidFill>
              <a:schemeClr val="tx1"/>
            </a:solidFill>
          </a:ln>
        </c:spPr>
        <c:txPr>
          <a:bodyPr rot="0" vert="horz"/>
          <a:lstStyle/>
          <a:p>
            <a:pPr>
              <a:defRPr sz="1400"/>
            </a:pPr>
            <a:endParaRPr lang="en-US"/>
          </a:p>
        </c:txPr>
        <c:crossAx val="151244160"/>
        <c:crosses val="autoZero"/>
        <c:auto val="1"/>
        <c:lblAlgn val="ctr"/>
        <c:lblOffset val="100"/>
        <c:tickLblSkip val="5"/>
        <c:tickMarkSkip val="5"/>
        <c:noMultiLvlLbl val="0"/>
      </c:catAx>
      <c:valAx>
        <c:axId val="151244160"/>
        <c:scaling>
          <c:orientation val="minMax"/>
          <c:max val="40"/>
          <c:min val="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152544256"/>
        <c:crosses val="autoZero"/>
        <c:crossBetween val="midCat"/>
        <c:majorUnit val="5"/>
      </c:valAx>
      <c:valAx>
        <c:axId val="151244736"/>
        <c:scaling>
          <c:orientation val="minMax"/>
          <c:max val="109.589"/>
          <c:min val="0"/>
        </c:scaling>
        <c:delete val="0"/>
        <c:axPos val="r"/>
        <c:numFmt formatCode="General" sourceLinked="1"/>
        <c:majorTickMark val="out"/>
        <c:minorTickMark val="none"/>
        <c:tickLblPos val="nextTo"/>
        <c:spPr>
          <a:ln>
            <a:solidFill>
              <a:srgbClr val="FFFFFF"/>
            </a:solidFill>
          </a:ln>
        </c:spPr>
        <c:txPr>
          <a:bodyPr/>
          <a:lstStyle/>
          <a:p>
            <a:pPr>
              <a:defRPr sz="1400"/>
            </a:pPr>
            <a:endParaRPr lang="en-US"/>
          </a:p>
        </c:txPr>
        <c:crossAx val="152756736"/>
        <c:crosses val="max"/>
        <c:crossBetween val="midCat"/>
        <c:majorUnit val="10"/>
      </c:valAx>
      <c:catAx>
        <c:axId val="152756736"/>
        <c:scaling>
          <c:orientation val="minMax"/>
        </c:scaling>
        <c:delete val="1"/>
        <c:axPos val="b"/>
        <c:numFmt formatCode="General" sourceLinked="1"/>
        <c:majorTickMark val="out"/>
        <c:minorTickMark val="none"/>
        <c:tickLblPos val="none"/>
        <c:crossAx val="151244736"/>
        <c:crosses val="autoZero"/>
        <c:auto val="1"/>
        <c:lblAlgn val="ctr"/>
        <c:lblOffset val="100"/>
        <c:noMultiLvlLbl val="0"/>
      </c:catAx>
      <c:spPr>
        <a:noFill/>
        <a:ln w="25400">
          <a:noFill/>
        </a:ln>
      </c:spPr>
    </c:plotArea>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56592877069323E-2"/>
          <c:y val="3.9554552753246035E-2"/>
          <c:w val="0.8744071036810136"/>
          <c:h val="0.86633312935734419"/>
        </c:manualLayout>
      </c:layout>
      <c:barChart>
        <c:barDir val="col"/>
        <c:grouping val="stacked"/>
        <c:varyColors val="0"/>
        <c:ser>
          <c:idx val="0"/>
          <c:order val="0"/>
          <c:tx>
            <c:strRef>
              <c:f>Sheet1!$A$2</c:f>
              <c:strCache>
                <c:ptCount val="1"/>
                <c:pt idx="0">
                  <c:v>Residential</c:v>
                </c:pt>
              </c:strCache>
            </c:strRef>
          </c:tx>
          <c:spPr>
            <a:solidFill>
              <a:srgbClr val="5D9732"/>
            </a:solidFill>
          </c:spPr>
          <c:invertIfNegative val="0"/>
          <c:cat>
            <c:strRef>
              <c:f>Sheet1!$Q$1:$AZ$1</c:f>
              <c:strCache>
                <c:ptCount val="7"/>
                <c:pt idx="0">
                  <c:v>2005</c:v>
                </c:pt>
                <c:pt idx="1">
                  <c:v>2012</c:v>
                </c:pt>
                <c:pt idx="2">
                  <c:v>2020</c:v>
                </c:pt>
                <c:pt idx="3">
                  <c:v>2025</c:v>
                </c:pt>
                <c:pt idx="4">
                  <c:v>2030</c:v>
                </c:pt>
                <c:pt idx="5">
                  <c:v>2035</c:v>
                </c:pt>
                <c:pt idx="6">
                  <c:v>2040</c:v>
                </c:pt>
              </c:strCache>
            </c:strRef>
          </c:cat>
          <c:val>
            <c:numRef>
              <c:f>Sheet1!$B$2:$AZ$2</c:f>
              <c:numCache>
                <c:formatCode>0.0</c:formatCode>
                <c:ptCount val="7"/>
                <c:pt idx="0">
                  <c:v>4.8267749999999996</c:v>
                </c:pt>
                <c:pt idx="1">
                  <c:v>4.1797399999999998</c:v>
                </c:pt>
                <c:pt idx="2">
                  <c:v>4.4589970000000001</c:v>
                </c:pt>
                <c:pt idx="3">
                  <c:v>4.4037810000000004</c:v>
                </c:pt>
                <c:pt idx="4">
                  <c:v>4.3324389999999999</c:v>
                </c:pt>
                <c:pt idx="5">
                  <c:v>4.2271609999999997</c:v>
                </c:pt>
                <c:pt idx="6">
                  <c:v>4.1155860000000004</c:v>
                </c:pt>
              </c:numCache>
            </c:numRef>
          </c:val>
        </c:ser>
        <c:ser>
          <c:idx val="1"/>
          <c:order val="1"/>
          <c:tx>
            <c:strRef>
              <c:f>Sheet1!$A$3</c:f>
              <c:strCache>
                <c:ptCount val="1"/>
                <c:pt idx="0">
                  <c:v>Commercial</c:v>
                </c:pt>
              </c:strCache>
            </c:strRef>
          </c:tx>
          <c:spPr>
            <a:solidFill>
              <a:srgbClr val="FFC702"/>
            </a:solidFill>
          </c:spPr>
          <c:invertIfNegative val="0"/>
          <c:cat>
            <c:strRef>
              <c:f>Sheet1!$Q$1:$AZ$1</c:f>
              <c:strCache>
                <c:ptCount val="7"/>
                <c:pt idx="0">
                  <c:v>2005</c:v>
                </c:pt>
                <c:pt idx="1">
                  <c:v>2012</c:v>
                </c:pt>
                <c:pt idx="2">
                  <c:v>2020</c:v>
                </c:pt>
                <c:pt idx="3">
                  <c:v>2025</c:v>
                </c:pt>
                <c:pt idx="4">
                  <c:v>2030</c:v>
                </c:pt>
                <c:pt idx="5">
                  <c:v>2035</c:v>
                </c:pt>
                <c:pt idx="6">
                  <c:v>2040</c:v>
                </c:pt>
              </c:strCache>
            </c:strRef>
          </c:cat>
          <c:val>
            <c:numRef>
              <c:f>Sheet1!$B$3:$AZ$3</c:f>
              <c:numCache>
                <c:formatCode>0.0</c:formatCode>
                <c:ptCount val="7"/>
                <c:pt idx="0">
                  <c:v>2.99892</c:v>
                </c:pt>
                <c:pt idx="1">
                  <c:v>2.9068839999999998</c:v>
                </c:pt>
                <c:pt idx="2">
                  <c:v>3.1646070000000002</c:v>
                </c:pt>
                <c:pt idx="3">
                  <c:v>3.2174830000000001</c:v>
                </c:pt>
                <c:pt idx="4">
                  <c:v>3.281209</c:v>
                </c:pt>
                <c:pt idx="5">
                  <c:v>3.4046180000000001</c:v>
                </c:pt>
                <c:pt idx="6">
                  <c:v>3.5693389999999998</c:v>
                </c:pt>
              </c:numCache>
            </c:numRef>
          </c:val>
        </c:ser>
        <c:ser>
          <c:idx val="2"/>
          <c:order val="2"/>
          <c:tx>
            <c:strRef>
              <c:f>Sheet1!$A$4</c:f>
              <c:strCache>
                <c:ptCount val="1"/>
                <c:pt idx="0">
                  <c:v>Transportation</c:v>
                </c:pt>
              </c:strCache>
            </c:strRef>
          </c:tx>
          <c:spPr>
            <a:solidFill>
              <a:srgbClr val="A33340"/>
            </a:solidFill>
          </c:spPr>
          <c:invertIfNegative val="0"/>
          <c:cat>
            <c:strRef>
              <c:f>Sheet1!$Q$1:$AZ$1</c:f>
              <c:strCache>
                <c:ptCount val="7"/>
                <c:pt idx="0">
                  <c:v>2005</c:v>
                </c:pt>
                <c:pt idx="1">
                  <c:v>2012</c:v>
                </c:pt>
                <c:pt idx="2">
                  <c:v>2020</c:v>
                </c:pt>
                <c:pt idx="3">
                  <c:v>2025</c:v>
                </c:pt>
                <c:pt idx="4">
                  <c:v>2030</c:v>
                </c:pt>
                <c:pt idx="5">
                  <c:v>2035</c:v>
                </c:pt>
                <c:pt idx="6">
                  <c:v>2040</c:v>
                </c:pt>
              </c:strCache>
            </c:strRef>
          </c:cat>
          <c:val>
            <c:numRef>
              <c:f>Sheet1!$B$4:$AZ$4</c:f>
              <c:numCache>
                <c:formatCode>0.0</c:formatCode>
                <c:ptCount val="7"/>
                <c:pt idx="0">
                  <c:v>0.60690999999999995</c:v>
                </c:pt>
                <c:pt idx="1">
                  <c:v>0.74799399999999994</c:v>
                </c:pt>
                <c:pt idx="2">
                  <c:v>0.80582200000000004</c:v>
                </c:pt>
                <c:pt idx="3">
                  <c:v>0.88862099999999999</c:v>
                </c:pt>
                <c:pt idx="4">
                  <c:v>1.0785979999999999</c:v>
                </c:pt>
                <c:pt idx="5">
                  <c:v>1.295031</c:v>
                </c:pt>
                <c:pt idx="6">
                  <c:v>1.6781030000000001</c:v>
                </c:pt>
              </c:numCache>
            </c:numRef>
          </c:val>
        </c:ser>
        <c:ser>
          <c:idx val="3"/>
          <c:order val="3"/>
          <c:tx>
            <c:strRef>
              <c:f>Sheet1!$A$7</c:f>
              <c:strCache>
                <c:ptCount val="1"/>
                <c:pt idx="0">
                  <c:v>Gas to Liquids</c:v>
                </c:pt>
              </c:strCache>
            </c:strRef>
          </c:tx>
          <c:spPr>
            <a:solidFill>
              <a:srgbClr val="0096D7"/>
            </a:solidFill>
          </c:spPr>
          <c:invertIfNegative val="0"/>
          <c:cat>
            <c:strRef>
              <c:f>Sheet1!$Q$1:$AZ$1</c:f>
              <c:strCache>
                <c:ptCount val="7"/>
                <c:pt idx="0">
                  <c:v>2005</c:v>
                </c:pt>
                <c:pt idx="1">
                  <c:v>2012</c:v>
                </c:pt>
                <c:pt idx="2">
                  <c:v>2020</c:v>
                </c:pt>
                <c:pt idx="3">
                  <c:v>2025</c:v>
                </c:pt>
                <c:pt idx="4">
                  <c:v>2030</c:v>
                </c:pt>
                <c:pt idx="5">
                  <c:v>2035</c:v>
                </c:pt>
                <c:pt idx="6">
                  <c:v>2040</c:v>
                </c:pt>
              </c:strCache>
            </c:strRef>
          </c:cat>
          <c:val>
            <c:numRef>
              <c:f>Sheet1!$Q$7:$AZ$7</c:f>
              <c:numCache>
                <c:formatCode>0.0</c:formatCode>
                <c:ptCount val="7"/>
                <c:pt idx="0">
                  <c:v>0</c:v>
                </c:pt>
                <c:pt idx="1">
                  <c:v>0</c:v>
                </c:pt>
                <c:pt idx="2">
                  <c:v>0</c:v>
                </c:pt>
                <c:pt idx="3">
                  <c:v>0</c:v>
                </c:pt>
                <c:pt idx="4">
                  <c:v>0</c:v>
                </c:pt>
                <c:pt idx="5">
                  <c:v>0</c:v>
                </c:pt>
                <c:pt idx="6">
                  <c:v>0</c:v>
                </c:pt>
              </c:numCache>
            </c:numRef>
          </c:val>
        </c:ser>
        <c:ser>
          <c:idx val="5"/>
          <c:order val="4"/>
          <c:tx>
            <c:strRef>
              <c:f>Sheet1!$A$6</c:f>
              <c:strCache>
                <c:ptCount val="1"/>
                <c:pt idx="0">
                  <c:v>Industrial</c:v>
                </c:pt>
              </c:strCache>
            </c:strRef>
          </c:tx>
          <c:spPr>
            <a:solidFill>
              <a:srgbClr val="675005"/>
            </a:solidFill>
            <a:ln w="25400">
              <a:noFill/>
            </a:ln>
          </c:spPr>
          <c:invertIfNegative val="0"/>
          <c:cat>
            <c:strRef>
              <c:f>Sheet1!$Q$1:$AZ$1</c:f>
              <c:strCache>
                <c:ptCount val="7"/>
                <c:pt idx="0">
                  <c:v>2005</c:v>
                </c:pt>
                <c:pt idx="1">
                  <c:v>2012</c:v>
                </c:pt>
                <c:pt idx="2">
                  <c:v>2020</c:v>
                </c:pt>
                <c:pt idx="3">
                  <c:v>2025</c:v>
                </c:pt>
                <c:pt idx="4">
                  <c:v>2030</c:v>
                </c:pt>
                <c:pt idx="5">
                  <c:v>2035</c:v>
                </c:pt>
                <c:pt idx="6">
                  <c:v>2040</c:v>
                </c:pt>
              </c:strCache>
            </c:strRef>
          </c:cat>
          <c:val>
            <c:numRef>
              <c:f>Sheet1!$B$6:$AZ$6</c:f>
              <c:numCache>
                <c:formatCode>0.0</c:formatCode>
                <c:ptCount val="7"/>
                <c:pt idx="0">
                  <c:v>7.7126849999999996</c:v>
                </c:pt>
                <c:pt idx="1">
                  <c:v>8.5308869999999999</c:v>
                </c:pt>
                <c:pt idx="2">
                  <c:v>9.8230140000000006</c:v>
                </c:pt>
                <c:pt idx="3">
                  <c:v>10.355329999999999</c:v>
                </c:pt>
                <c:pt idx="4">
                  <c:v>10.635491</c:v>
                </c:pt>
                <c:pt idx="5">
                  <c:v>10.836292</c:v>
                </c:pt>
                <c:pt idx="6">
                  <c:v>11.035249</c:v>
                </c:pt>
              </c:numCache>
            </c:numRef>
          </c:val>
        </c:ser>
        <c:ser>
          <c:idx val="4"/>
          <c:order val="5"/>
          <c:tx>
            <c:strRef>
              <c:f>Sheet1!$A$5</c:f>
              <c:strCache>
                <c:ptCount val="1"/>
                <c:pt idx="0">
                  <c:v>Electric Power</c:v>
                </c:pt>
              </c:strCache>
            </c:strRef>
          </c:tx>
          <c:spPr>
            <a:solidFill>
              <a:srgbClr val="BD732A"/>
            </a:solidFill>
            <a:ln w="25400">
              <a:noFill/>
            </a:ln>
          </c:spPr>
          <c:invertIfNegative val="0"/>
          <c:cat>
            <c:strRef>
              <c:f>Sheet1!$Q$1:$AZ$1</c:f>
              <c:strCache>
                <c:ptCount val="7"/>
                <c:pt idx="0">
                  <c:v>2005</c:v>
                </c:pt>
                <c:pt idx="1">
                  <c:v>2012</c:v>
                </c:pt>
                <c:pt idx="2">
                  <c:v>2020</c:v>
                </c:pt>
                <c:pt idx="3">
                  <c:v>2025</c:v>
                </c:pt>
                <c:pt idx="4">
                  <c:v>2030</c:v>
                </c:pt>
                <c:pt idx="5">
                  <c:v>2035</c:v>
                </c:pt>
                <c:pt idx="6">
                  <c:v>2040</c:v>
                </c:pt>
              </c:strCache>
            </c:strRef>
          </c:cat>
          <c:val>
            <c:numRef>
              <c:f>Sheet1!$B$5:$AZ$5</c:f>
              <c:numCache>
                <c:formatCode>0.0</c:formatCode>
                <c:ptCount val="7"/>
                <c:pt idx="0">
                  <c:v>5.8691450000000005</c:v>
                </c:pt>
                <c:pt idx="1">
                  <c:v>9.1367459999999987</c:v>
                </c:pt>
                <c:pt idx="2">
                  <c:v>8.8080920000000003</c:v>
                </c:pt>
                <c:pt idx="3">
                  <c:v>9.4860240000000005</c:v>
                </c:pt>
                <c:pt idx="4">
                  <c:v>10.060587</c:v>
                </c:pt>
                <c:pt idx="5">
                  <c:v>10.673959</c:v>
                </c:pt>
                <c:pt idx="6">
                  <c:v>11.231628000000001</c:v>
                </c:pt>
              </c:numCache>
            </c:numRef>
          </c:val>
        </c:ser>
        <c:dLbls>
          <c:showLegendKey val="0"/>
          <c:showVal val="0"/>
          <c:showCatName val="0"/>
          <c:showSerName val="0"/>
          <c:showPercent val="0"/>
          <c:showBubbleSize val="0"/>
        </c:dLbls>
        <c:gapWidth val="50"/>
        <c:overlap val="100"/>
        <c:axId val="164568576"/>
        <c:axId val="164298752"/>
      </c:barChart>
      <c:catAx>
        <c:axId val="164568576"/>
        <c:scaling>
          <c:orientation val="minMax"/>
        </c:scaling>
        <c:delete val="0"/>
        <c:axPos val="b"/>
        <c:majorTickMark val="out"/>
        <c:minorTickMark val="none"/>
        <c:tickLblPos val="nextTo"/>
        <c:spPr>
          <a:ln w="12700">
            <a:solidFill>
              <a:schemeClr val="tx1"/>
            </a:solidFill>
          </a:ln>
        </c:spPr>
        <c:crossAx val="164298752"/>
        <c:crosses val="autoZero"/>
        <c:auto val="1"/>
        <c:lblAlgn val="ctr"/>
        <c:lblOffset val="100"/>
        <c:tickLblSkip val="1"/>
        <c:tickMarkSkip val="1"/>
        <c:noMultiLvlLbl val="0"/>
      </c:catAx>
      <c:valAx>
        <c:axId val="164298752"/>
        <c:scaling>
          <c:orientation val="minMax"/>
        </c:scaling>
        <c:delete val="0"/>
        <c:axPos val="l"/>
        <c:majorGridlines>
          <c:spPr>
            <a:ln>
              <a:solidFill>
                <a:schemeClr val="bg1">
                  <a:lumMod val="65000"/>
                </a:schemeClr>
              </a:solidFill>
            </a:ln>
          </c:spPr>
        </c:majorGridlines>
        <c:numFmt formatCode="0.0" sourceLinked="1"/>
        <c:majorTickMark val="out"/>
        <c:minorTickMark val="none"/>
        <c:tickLblPos val="nextTo"/>
        <c:spPr>
          <a:ln>
            <a:noFill/>
          </a:ln>
        </c:spPr>
        <c:crossAx val="164568576"/>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Net Imports</c:v>
                </c:pt>
              </c:strCache>
            </c:strRef>
          </c:tx>
          <c:spPr>
            <a:ln w="38100">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General</c:formatCode>
                <c:ptCount val="51"/>
                <c:pt idx="0">
                  <c:v>-1.4466939999999999</c:v>
                </c:pt>
                <c:pt idx="1">
                  <c:v>-1.6440680000000001</c:v>
                </c:pt>
                <c:pt idx="2">
                  <c:v>-1.921222</c:v>
                </c:pt>
                <c:pt idx="3">
                  <c:v>-2.2099310000000001</c:v>
                </c:pt>
                <c:pt idx="4">
                  <c:v>-2.4621010000000001</c:v>
                </c:pt>
                <c:pt idx="5">
                  <c:v>-2.6869290000000001</c:v>
                </c:pt>
                <c:pt idx="6">
                  <c:v>-2.7840199999999999</c:v>
                </c:pt>
                <c:pt idx="7">
                  <c:v>-2.837167</c:v>
                </c:pt>
                <c:pt idx="8">
                  <c:v>-2.9930509999999999</c:v>
                </c:pt>
                <c:pt idx="9">
                  <c:v>-3.4220900000000003</c:v>
                </c:pt>
                <c:pt idx="10">
                  <c:v>-3.537887</c:v>
                </c:pt>
                <c:pt idx="11">
                  <c:v>-3.6036610000000002</c:v>
                </c:pt>
                <c:pt idx="12">
                  <c:v>-3.4992299999999998</c:v>
                </c:pt>
                <c:pt idx="13">
                  <c:v>-3.263827</c:v>
                </c:pt>
                <c:pt idx="14">
                  <c:v>-3.4044209999999997</c:v>
                </c:pt>
                <c:pt idx="15">
                  <c:v>-3.6124340000000004</c:v>
                </c:pt>
                <c:pt idx="16">
                  <c:v>-3.462323</c:v>
                </c:pt>
                <c:pt idx="17">
                  <c:v>-3.7851280000000003</c:v>
                </c:pt>
                <c:pt idx="18">
                  <c:v>-3.0208390000000001</c:v>
                </c:pt>
                <c:pt idx="19">
                  <c:v>-2.6790030000000002</c:v>
                </c:pt>
                <c:pt idx="20">
                  <c:v>-2.6039680000000001</c:v>
                </c:pt>
                <c:pt idx="21">
                  <c:v>-1.961635</c:v>
                </c:pt>
                <c:pt idx="22">
                  <c:v>-1.518983</c:v>
                </c:pt>
                <c:pt idx="23">
                  <c:v>-1.340246</c:v>
                </c:pt>
                <c:pt idx="24">
                  <c:v>-1.345019</c:v>
                </c:pt>
                <c:pt idx="25">
                  <c:v>-1.0843290000000001</c:v>
                </c:pt>
                <c:pt idx="26">
                  <c:v>-0.75553400000000004</c:v>
                </c:pt>
                <c:pt idx="27">
                  <c:v>-3.0023999999999999E-2</c:v>
                </c:pt>
                <c:pt idx="28">
                  <c:v>0.65881900000000004</c:v>
                </c:pt>
                <c:pt idx="29">
                  <c:v>1.403079</c:v>
                </c:pt>
                <c:pt idx="30">
                  <c:v>1.926104</c:v>
                </c:pt>
                <c:pt idx="31">
                  <c:v>2.298136</c:v>
                </c:pt>
                <c:pt idx="32">
                  <c:v>2.4863689999999998</c:v>
                </c:pt>
                <c:pt idx="33">
                  <c:v>2.877875</c:v>
                </c:pt>
                <c:pt idx="34">
                  <c:v>3.1919620000000002</c:v>
                </c:pt>
                <c:pt idx="35">
                  <c:v>3.4101520000000001</c:v>
                </c:pt>
                <c:pt idx="36">
                  <c:v>3.7353960000000002</c:v>
                </c:pt>
                <c:pt idx="37">
                  <c:v>4.1115729999999999</c:v>
                </c:pt>
                <c:pt idx="38">
                  <c:v>4.4455840000000002</c:v>
                </c:pt>
                <c:pt idx="39">
                  <c:v>4.7639889999999996</c:v>
                </c:pt>
                <c:pt idx="40">
                  <c:v>4.9370260000000004</c:v>
                </c:pt>
                <c:pt idx="41">
                  <c:v>5.0411060000000001</c:v>
                </c:pt>
                <c:pt idx="42">
                  <c:v>5.2406490000000003</c:v>
                </c:pt>
                <c:pt idx="43">
                  <c:v>5.3371719999999998</c:v>
                </c:pt>
                <c:pt idx="44">
                  <c:v>5.4126799999999999</c:v>
                </c:pt>
                <c:pt idx="45">
                  <c:v>5.5311029999999999</c:v>
                </c:pt>
                <c:pt idx="46">
                  <c:v>5.622509</c:v>
                </c:pt>
                <c:pt idx="47">
                  <c:v>5.6846170000000003</c:v>
                </c:pt>
                <c:pt idx="48">
                  <c:v>5.7644510000000002</c:v>
                </c:pt>
                <c:pt idx="49">
                  <c:v>5.8489680000000002</c:v>
                </c:pt>
                <c:pt idx="50">
                  <c:v>5.7980029999999996</c:v>
                </c:pt>
              </c:numCache>
            </c:numRef>
          </c:val>
          <c:smooth val="0"/>
        </c:ser>
        <c:ser>
          <c:idx val="2"/>
          <c:order val="1"/>
          <c:tx>
            <c:strRef>
              <c:f>Sheet1!$A$3</c:f>
              <c:strCache>
                <c:ptCount val="1"/>
                <c:pt idx="0">
                  <c:v>Supply</c:v>
                </c:pt>
              </c:strCache>
            </c:strRef>
          </c:tx>
          <c:spPr>
            <a:ln w="38100">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General</c:formatCode>
                <c:ptCount val="51"/>
                <c:pt idx="0">
                  <c:v>17.726860999999996</c:v>
                </c:pt>
                <c:pt idx="1">
                  <c:v>17.917998000000001</c:v>
                </c:pt>
                <c:pt idx="2">
                  <c:v>18.307006000000001</c:v>
                </c:pt>
                <c:pt idx="3">
                  <c:v>18.579911999999997</c:v>
                </c:pt>
                <c:pt idx="4">
                  <c:v>18.784998999999999</c:v>
                </c:pt>
                <c:pt idx="5">
                  <c:v>19.519959000000004</c:v>
                </c:pt>
                <c:pt idx="6">
                  <c:v>19.825061000000002</c:v>
                </c:pt>
                <c:pt idx="7">
                  <c:v>19.900175999999995</c:v>
                </c:pt>
                <c:pt idx="8">
                  <c:v>19.252904999999998</c:v>
                </c:pt>
                <c:pt idx="9">
                  <c:v>18.983059999999998</c:v>
                </c:pt>
                <c:pt idx="10">
                  <c:v>19.795233</c:v>
                </c:pt>
                <c:pt idx="11">
                  <c:v>18.634963000000003</c:v>
                </c:pt>
                <c:pt idx="12">
                  <c:v>19.527791000000001</c:v>
                </c:pt>
                <c:pt idx="13">
                  <c:v>19.012674000000001</c:v>
                </c:pt>
                <c:pt idx="14">
                  <c:v>18.998125000000002</c:v>
                </c:pt>
                <c:pt idx="15">
                  <c:v>18.402000999999998</c:v>
                </c:pt>
                <c:pt idx="16">
                  <c:v>18.236747999999999</c:v>
                </c:pt>
                <c:pt idx="17">
                  <c:v>19.318665000000003</c:v>
                </c:pt>
                <c:pt idx="18">
                  <c:v>20.256168999999996</c:v>
                </c:pt>
                <c:pt idx="19">
                  <c:v>20.231075999999998</c:v>
                </c:pt>
                <c:pt idx="20">
                  <c:v>21.482829000000002</c:v>
                </c:pt>
                <c:pt idx="21">
                  <c:v>22.422921000000002</c:v>
                </c:pt>
                <c:pt idx="22">
                  <c:v>23.983267999999999</c:v>
                </c:pt>
                <c:pt idx="23">
                  <c:v>24.313200000000002</c:v>
                </c:pt>
                <c:pt idx="24">
                  <c:v>23.857652999999999</c:v>
                </c:pt>
                <c:pt idx="25">
                  <c:v>24.421148000000002</c:v>
                </c:pt>
                <c:pt idx="26">
                  <c:v>25.577867000000001</c:v>
                </c:pt>
                <c:pt idx="27">
                  <c:v>26.277061</c:v>
                </c:pt>
                <c:pt idx="28">
                  <c:v>27.098828999999999</c:v>
                </c:pt>
                <c:pt idx="29">
                  <c:v>28.088010000000004</c:v>
                </c:pt>
                <c:pt idx="30">
                  <c:v>28.986633000000001</c:v>
                </c:pt>
                <c:pt idx="31">
                  <c:v>29.597804000000004</c:v>
                </c:pt>
                <c:pt idx="32">
                  <c:v>30.085174000000002</c:v>
                </c:pt>
                <c:pt idx="33">
                  <c:v>30.821184000000002</c:v>
                </c:pt>
                <c:pt idx="34">
                  <c:v>31.334071000000002</c:v>
                </c:pt>
                <c:pt idx="35">
                  <c:v>31.761392000000001</c:v>
                </c:pt>
                <c:pt idx="36">
                  <c:v>32.361741000000002</c:v>
                </c:pt>
                <c:pt idx="37">
                  <c:v>32.967241999999999</c:v>
                </c:pt>
                <c:pt idx="38">
                  <c:v>33.544195000000002</c:v>
                </c:pt>
                <c:pt idx="39">
                  <c:v>33.983512000000005</c:v>
                </c:pt>
                <c:pt idx="40">
                  <c:v>34.325348999999996</c:v>
                </c:pt>
                <c:pt idx="41">
                  <c:v>34.560625999999999</c:v>
                </c:pt>
                <c:pt idx="42">
                  <c:v>34.935482999999998</c:v>
                </c:pt>
                <c:pt idx="43">
                  <c:v>35.277215999999996</c:v>
                </c:pt>
                <c:pt idx="44">
                  <c:v>35.613329</c:v>
                </c:pt>
                <c:pt idx="45">
                  <c:v>35.968162</c:v>
                </c:pt>
                <c:pt idx="46">
                  <c:v>36.237532999999999</c:v>
                </c:pt>
                <c:pt idx="47">
                  <c:v>36.559808000000004</c:v>
                </c:pt>
                <c:pt idx="48">
                  <c:v>36.915137999999999</c:v>
                </c:pt>
                <c:pt idx="49">
                  <c:v>37.231964000000005</c:v>
                </c:pt>
                <c:pt idx="50">
                  <c:v>37.427908000000002</c:v>
                </c:pt>
              </c:numCache>
            </c:numRef>
          </c:val>
          <c:smooth val="0"/>
        </c:ser>
        <c:ser>
          <c:idx val="4"/>
          <c:order val="2"/>
          <c:tx>
            <c:strRef>
              <c:f>Sheet1!$A$4</c:f>
              <c:strCache>
                <c:ptCount val="1"/>
                <c:pt idx="0">
                  <c:v>Consumption</c:v>
                </c:pt>
              </c:strCache>
            </c:strRef>
          </c:tx>
          <c:spPr>
            <a:ln w="38100">
              <a:solidFill>
                <a:srgbClr val="675005"/>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General</c:formatCode>
                <c:ptCount val="51"/>
                <c:pt idx="0">
                  <c:v>19.173555</c:v>
                </c:pt>
                <c:pt idx="1">
                  <c:v>19.562066999999999</c:v>
                </c:pt>
                <c:pt idx="2">
                  <c:v>20.228227999999998</c:v>
                </c:pt>
                <c:pt idx="3">
                  <c:v>20.789842</c:v>
                </c:pt>
                <c:pt idx="4">
                  <c:v>21.247098999999999</c:v>
                </c:pt>
                <c:pt idx="5">
                  <c:v>22.206889</c:v>
                </c:pt>
                <c:pt idx="6">
                  <c:v>22.609080000000002</c:v>
                </c:pt>
                <c:pt idx="7">
                  <c:v>22.737342000000002</c:v>
                </c:pt>
                <c:pt idx="8">
                  <c:v>22.245956</c:v>
                </c:pt>
                <c:pt idx="9">
                  <c:v>22.405151</c:v>
                </c:pt>
                <c:pt idx="10">
                  <c:v>23.333120999999998</c:v>
                </c:pt>
                <c:pt idx="11">
                  <c:v>22.238624000000002</c:v>
                </c:pt>
                <c:pt idx="12">
                  <c:v>23.027021000000001</c:v>
                </c:pt>
                <c:pt idx="13">
                  <c:v>22.276502000000001</c:v>
                </c:pt>
                <c:pt idx="14">
                  <c:v>22.402545999999997</c:v>
                </c:pt>
                <c:pt idx="15">
                  <c:v>22.014434000000001</c:v>
                </c:pt>
                <c:pt idx="16">
                  <c:v>21.699071</c:v>
                </c:pt>
                <c:pt idx="17">
                  <c:v>23.103793000000003</c:v>
                </c:pt>
                <c:pt idx="18">
                  <c:v>23.277007000000001</c:v>
                </c:pt>
                <c:pt idx="19">
                  <c:v>22.910078000000002</c:v>
                </c:pt>
                <c:pt idx="20">
                  <c:v>24.086796999999997</c:v>
                </c:pt>
                <c:pt idx="21">
                  <c:v>24.384556</c:v>
                </c:pt>
                <c:pt idx="22">
                  <c:v>25.502251000000001</c:v>
                </c:pt>
                <c:pt idx="23">
                  <c:v>25.653445999999999</c:v>
                </c:pt>
                <c:pt idx="24">
                  <c:v>25.202670999999999</c:v>
                </c:pt>
                <c:pt idx="25">
                  <c:v>25.505478</c:v>
                </c:pt>
                <c:pt idx="26">
                  <c:v>26.333400999999999</c:v>
                </c:pt>
                <c:pt idx="27">
                  <c:v>26.307085000000001</c:v>
                </c:pt>
                <c:pt idx="28">
                  <c:v>26.440010000000001</c:v>
                </c:pt>
                <c:pt idx="29">
                  <c:v>26.684933000000001</c:v>
                </c:pt>
                <c:pt idx="30">
                  <c:v>27.06053</c:v>
                </c:pt>
                <c:pt idx="31">
                  <c:v>27.299669000000002</c:v>
                </c:pt>
                <c:pt idx="32">
                  <c:v>27.598806</c:v>
                </c:pt>
                <c:pt idx="33">
                  <c:v>27.94331</c:v>
                </c:pt>
                <c:pt idx="34">
                  <c:v>28.142111</c:v>
                </c:pt>
                <c:pt idx="35">
                  <c:v>28.351240000000001</c:v>
                </c:pt>
                <c:pt idx="36">
                  <c:v>28.626346999999999</c:v>
                </c:pt>
                <c:pt idx="37">
                  <c:v>28.855671000000001</c:v>
                </c:pt>
                <c:pt idx="38">
                  <c:v>29.098611999999999</c:v>
                </c:pt>
                <c:pt idx="39">
                  <c:v>29.219524</c:v>
                </c:pt>
                <c:pt idx="40">
                  <c:v>29.388324999999998</c:v>
                </c:pt>
                <c:pt idx="41">
                  <c:v>29.519521999999998</c:v>
                </c:pt>
                <c:pt idx="42">
                  <c:v>29.694835999999999</c:v>
                </c:pt>
                <c:pt idx="43">
                  <c:v>29.940044</c:v>
                </c:pt>
                <c:pt idx="44">
                  <c:v>30.200648999999999</c:v>
                </c:pt>
                <c:pt idx="45">
                  <c:v>30.437059000000001</c:v>
                </c:pt>
                <c:pt idx="46">
                  <c:v>30.615024999999999</c:v>
                </c:pt>
                <c:pt idx="47">
                  <c:v>30.875192999999999</c:v>
                </c:pt>
                <c:pt idx="48">
                  <c:v>31.150687999999999</c:v>
                </c:pt>
                <c:pt idx="49">
                  <c:v>31.382995999999999</c:v>
                </c:pt>
                <c:pt idx="50">
                  <c:v>31.629904</c:v>
                </c:pt>
              </c:numCache>
            </c:numRef>
          </c:val>
          <c:smooth val="0"/>
        </c:ser>
        <c:dLbls>
          <c:showLegendKey val="0"/>
          <c:showVal val="0"/>
          <c:showCatName val="0"/>
          <c:showSerName val="0"/>
          <c:showPercent val="0"/>
          <c:showBubbleSize val="0"/>
        </c:dLbls>
        <c:marker val="1"/>
        <c:smooth val="0"/>
        <c:axId val="165799936"/>
        <c:axId val="164299328"/>
      </c:lineChart>
      <c:catAx>
        <c:axId val="165799936"/>
        <c:scaling>
          <c:orientation val="minMax"/>
        </c:scaling>
        <c:delete val="0"/>
        <c:axPos val="b"/>
        <c:majorTickMark val="out"/>
        <c:minorTickMark val="none"/>
        <c:tickLblPos val="low"/>
        <c:spPr>
          <a:ln w="12700">
            <a:solidFill>
              <a:srgbClr val="000000"/>
            </a:solidFill>
          </a:ln>
        </c:spPr>
        <c:crossAx val="164299328"/>
        <c:crosses val="autoZero"/>
        <c:auto val="1"/>
        <c:lblAlgn val="ctr"/>
        <c:lblOffset val="100"/>
        <c:tickLblSkip val="5"/>
        <c:tickMarkSkip val="5"/>
        <c:noMultiLvlLbl val="0"/>
      </c:catAx>
      <c:valAx>
        <c:axId val="164299328"/>
        <c:scaling>
          <c:orientation val="minMax"/>
          <c:min val="-10"/>
        </c:scaling>
        <c:delete val="0"/>
        <c:axPos val="l"/>
        <c:majorGridlines>
          <c:spPr>
            <a:ln>
              <a:solidFill>
                <a:srgbClr val="FFFFFF">
                  <a:lumMod val="65000"/>
                </a:srgbClr>
              </a:solidFill>
            </a:ln>
          </c:spPr>
        </c:majorGridlines>
        <c:numFmt formatCode="General" sourceLinked="1"/>
        <c:majorTickMark val="out"/>
        <c:minorTickMark val="none"/>
        <c:tickLblPos val="nextTo"/>
        <c:spPr>
          <a:ln>
            <a:noFill/>
          </a:ln>
        </c:spPr>
        <c:crossAx val="165799936"/>
        <c:crosses val="autoZero"/>
        <c:crossBetween val="midCat"/>
        <c:minorUnit val="10"/>
      </c:valAx>
    </c:plotArea>
    <c:plotVisOnly val="1"/>
    <c:dispBlanksAs val="gap"/>
    <c:showDLblsOverMax val="0"/>
  </c:chart>
  <c:txPr>
    <a:bodyPr/>
    <a:lstStyle/>
    <a:p>
      <a:pPr>
        <a:defRPr sz="14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1983103556785"/>
          <c:y val="2.4472266998213851E-2"/>
          <c:w val="0.8208900901348366"/>
          <c:h val="0.89932256977135727"/>
        </c:manualLayout>
      </c:layout>
      <c:areaChart>
        <c:grouping val="stacked"/>
        <c:varyColors val="0"/>
        <c:ser>
          <c:idx val="2"/>
          <c:order val="0"/>
          <c:tx>
            <c:strRef>
              <c:f>Sheet1!$A$3</c:f>
              <c:strCache>
                <c:ptCount val="1"/>
                <c:pt idx="0">
                  <c:v>Alaska LNG exports</c:v>
                </c:pt>
              </c:strCache>
            </c:strRef>
          </c:tx>
          <c:spPr>
            <a:solidFill>
              <a:srgbClr val="A33340"/>
            </a:solidFill>
            <a:ln>
              <a:noFill/>
            </a:ln>
          </c:spPr>
          <c:cat>
            <c:strRef>
              <c:f>Sheet1!$B$1:$AA$1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Sheet1!$B$3:$AA$3</c:f>
              <c:numCache>
                <c:formatCode>0.000000</c:formatCode>
                <c:ptCount val="16"/>
                <c:pt idx="0">
                  <c:v>3.0100000000000002E-2</c:v>
                </c:pt>
                <c:pt idx="1">
                  <c:v>1.6397999999999999E-2</c:v>
                </c:pt>
                <c:pt idx="2">
                  <c:v>9.3419999999999996E-3</c:v>
                </c:pt>
                <c:pt idx="3" formatCode="0.00">
                  <c:v>0</c:v>
                </c:pt>
                <c:pt idx="4" formatCode="0.00">
                  <c:v>0</c:v>
                </c:pt>
                <c:pt idx="5" formatCode="0.00">
                  <c:v>0</c:v>
                </c:pt>
                <c:pt idx="6" formatCode="0.00">
                  <c:v>0</c:v>
                </c:pt>
                <c:pt idx="7" formatCode="0.00">
                  <c:v>0</c:v>
                </c:pt>
                <c:pt idx="8" formatCode="0.00">
                  <c:v>0</c:v>
                </c:pt>
                <c:pt idx="9" formatCode="0.00">
                  <c:v>0</c:v>
                </c:pt>
                <c:pt idx="10" formatCode="0.00">
                  <c:v>0</c:v>
                </c:pt>
                <c:pt idx="11" formatCode="0.00">
                  <c:v>0</c:v>
                </c:pt>
                <c:pt idx="12" formatCode="0.00">
                  <c:v>0</c:v>
                </c:pt>
                <c:pt idx="13" formatCode="0.00">
                  <c:v>0</c:v>
                </c:pt>
                <c:pt idx="14" formatCode="0.00">
                  <c:v>0</c:v>
                </c:pt>
                <c:pt idx="15" formatCode="0.00">
                  <c:v>0</c:v>
                </c:pt>
              </c:numCache>
            </c:numRef>
          </c:val>
        </c:ser>
        <c:ser>
          <c:idx val="0"/>
          <c:order val="1"/>
          <c:tx>
            <c:strRef>
              <c:f>Sheet1!$A$4</c:f>
              <c:strCache>
                <c:ptCount val="1"/>
                <c:pt idx="0">
                  <c:v>Lower 48 states LNG exports</c:v>
                </c:pt>
              </c:strCache>
            </c:strRef>
          </c:tx>
          <c:spPr>
            <a:solidFill>
              <a:srgbClr val="0096D7"/>
            </a:solidFill>
            <a:ln>
              <a:noFill/>
            </a:ln>
          </c:spPr>
          <c:cat>
            <c:strRef>
              <c:f>Sheet1!$B$1:$AA$1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Sheet1!$B$4:$AA$4</c:f>
              <c:numCache>
                <c:formatCode>0.00</c:formatCode>
                <c:ptCount val="16"/>
                <c:pt idx="0">
                  <c:v>0</c:v>
                </c:pt>
                <c:pt idx="1">
                  <c:v>0</c:v>
                </c:pt>
                <c:pt idx="2">
                  <c:v>0</c:v>
                </c:pt>
                <c:pt idx="3">
                  <c:v>0</c:v>
                </c:pt>
                <c:pt idx="4">
                  <c:v>0</c:v>
                </c:pt>
                <c:pt idx="5">
                  <c:v>0.1</c:v>
                </c:pt>
                <c:pt idx="6">
                  <c:v>0.3</c:v>
                </c:pt>
                <c:pt idx="7">
                  <c:v>0.75</c:v>
                </c:pt>
                <c:pt idx="8">
                  <c:v>1.25</c:v>
                </c:pt>
                <c:pt idx="9">
                  <c:v>1.76</c:v>
                </c:pt>
                <c:pt idx="10">
                  <c:v>2.4700000000000002</c:v>
                </c:pt>
                <c:pt idx="11">
                  <c:v>2.87</c:v>
                </c:pt>
                <c:pt idx="12">
                  <c:v>3.11</c:v>
                </c:pt>
                <c:pt idx="13">
                  <c:v>3.51</c:v>
                </c:pt>
                <c:pt idx="14">
                  <c:v>4.1100000000000003</c:v>
                </c:pt>
                <c:pt idx="15">
                  <c:v>4.71</c:v>
                </c:pt>
              </c:numCache>
            </c:numRef>
          </c:val>
        </c:ser>
        <c:ser>
          <c:idx val="1"/>
          <c:order val="2"/>
          <c:tx>
            <c:strRef>
              <c:f>Sheet1!$A$2</c:f>
              <c:strCache>
                <c:ptCount val="1"/>
                <c:pt idx="0">
                  <c:v>Exports to Canada</c:v>
                </c:pt>
              </c:strCache>
            </c:strRef>
          </c:tx>
          <c:spPr>
            <a:solidFill>
              <a:srgbClr val="5D9732"/>
            </a:solidFill>
            <a:ln>
              <a:noFill/>
            </a:ln>
          </c:spPr>
          <c:cat>
            <c:strRef>
              <c:f>Sheet1!$B$1:$AA$1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Sheet1!$B$2:$AA$2</c:f>
              <c:numCache>
                <c:formatCode>General</c:formatCode>
                <c:ptCount val="16"/>
                <c:pt idx="0">
                  <c:v>0.73874499999999999</c:v>
                </c:pt>
                <c:pt idx="1">
                  <c:v>0.93699299999999996</c:v>
                </c:pt>
                <c:pt idx="2">
                  <c:v>0.97084899999999996</c:v>
                </c:pt>
                <c:pt idx="3" formatCode="0.00">
                  <c:v>0.99376500000000001</c:v>
                </c:pt>
                <c:pt idx="4">
                  <c:v>1.0287649999999999</c:v>
                </c:pt>
                <c:pt idx="5">
                  <c:v>0.99336599999999997</c:v>
                </c:pt>
                <c:pt idx="6" formatCode="0.00">
                  <c:v>0.94317399999999996</c:v>
                </c:pt>
                <c:pt idx="7">
                  <c:v>0.93692399999999998</c:v>
                </c:pt>
                <c:pt idx="8">
                  <c:v>0.94487100000000002</c:v>
                </c:pt>
                <c:pt idx="9">
                  <c:v>0.95502699999999996</c:v>
                </c:pt>
                <c:pt idx="10">
                  <c:v>0.95630499999999996</c:v>
                </c:pt>
                <c:pt idx="11">
                  <c:v>0.92541499999999999</c:v>
                </c:pt>
                <c:pt idx="12">
                  <c:v>0.92580300000000004</c:v>
                </c:pt>
                <c:pt idx="13">
                  <c:v>0.95409100000000002</c:v>
                </c:pt>
                <c:pt idx="14">
                  <c:v>0.98412200000000005</c:v>
                </c:pt>
                <c:pt idx="15">
                  <c:v>1.0520320000000001</c:v>
                </c:pt>
              </c:numCache>
            </c:numRef>
          </c:val>
        </c:ser>
        <c:ser>
          <c:idx val="3"/>
          <c:order val="3"/>
          <c:tx>
            <c:strRef>
              <c:f>Sheet1!$A$5</c:f>
              <c:strCache>
                <c:ptCount val="1"/>
                <c:pt idx="0">
                  <c:v>Exports to Mexico</c:v>
                </c:pt>
              </c:strCache>
            </c:strRef>
          </c:tx>
          <c:spPr>
            <a:solidFill>
              <a:srgbClr val="BD732A"/>
            </a:solidFill>
            <a:ln>
              <a:noFill/>
            </a:ln>
          </c:spPr>
          <c:cat>
            <c:strRef>
              <c:f>Sheet1!$B$1:$AA$1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Sheet1!$B$5:$AA$5</c:f>
              <c:numCache>
                <c:formatCode>0.00</c:formatCode>
                <c:ptCount val="16"/>
                <c:pt idx="0">
                  <c:v>0.33345900000000001</c:v>
                </c:pt>
                <c:pt idx="1">
                  <c:v>0.500301</c:v>
                </c:pt>
                <c:pt idx="2">
                  <c:v>0.61995500000000003</c:v>
                </c:pt>
                <c:pt idx="3">
                  <c:v>0.71373500000000001</c:v>
                </c:pt>
                <c:pt idx="4">
                  <c:v>0.75173500000000004</c:v>
                </c:pt>
                <c:pt idx="5">
                  <c:v>0.92452299999999998</c:v>
                </c:pt>
                <c:pt idx="6">
                  <c:v>1.0539179999999999</c:v>
                </c:pt>
                <c:pt idx="7">
                  <c:v>1.0746770000000001</c:v>
                </c:pt>
                <c:pt idx="8">
                  <c:v>1.1057969999999999</c:v>
                </c:pt>
                <c:pt idx="9">
                  <c:v>1.162447</c:v>
                </c:pt>
                <c:pt idx="10">
                  <c:v>1.2042550000000001</c:v>
                </c:pt>
                <c:pt idx="11">
                  <c:v>1.271887</c:v>
                </c:pt>
                <c:pt idx="12">
                  <c:v>1.3456699999999999</c:v>
                </c:pt>
                <c:pt idx="13">
                  <c:v>1.4385889999999999</c:v>
                </c:pt>
                <c:pt idx="14">
                  <c:v>1.5282439999999999</c:v>
                </c:pt>
                <c:pt idx="15">
                  <c:v>1.664212</c:v>
                </c:pt>
              </c:numCache>
            </c:numRef>
          </c:val>
        </c:ser>
        <c:dLbls>
          <c:showLegendKey val="0"/>
          <c:showVal val="0"/>
          <c:showCatName val="0"/>
          <c:showSerName val="0"/>
          <c:showPercent val="0"/>
          <c:showBubbleSize val="0"/>
        </c:dLbls>
        <c:axId val="172710400"/>
        <c:axId val="164303360"/>
      </c:areaChart>
      <c:areaChart>
        <c:grouping val="stacked"/>
        <c:varyColors val="0"/>
        <c:ser>
          <c:idx val="4"/>
          <c:order val="4"/>
          <c:tx>
            <c:strRef>
              <c:f>Sheet1!$A$6</c:f>
              <c:strCache>
                <c:ptCount val="1"/>
                <c:pt idx="0">
                  <c:v>Imports from Canada</c:v>
                </c:pt>
              </c:strCache>
            </c:strRef>
          </c:tx>
          <c:spPr>
            <a:solidFill>
              <a:srgbClr val="A33340"/>
            </a:solidFill>
            <a:ln w="25400">
              <a:noFill/>
            </a:ln>
          </c:spPr>
          <c:cat>
            <c:strRef>
              <c:f>Sheet1!$B$1:$AP$1</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Sheet1!$B$6:$AA$6</c:f>
              <c:numCache>
                <c:formatCode>0.00</c:formatCode>
                <c:ptCount val="16"/>
                <c:pt idx="0">
                  <c:v>-3.2797519999999998</c:v>
                </c:pt>
                <c:pt idx="1">
                  <c:v>-3.1170800000000001</c:v>
                </c:pt>
                <c:pt idx="2">
                  <c:v>-2.9587150000000002</c:v>
                </c:pt>
                <c:pt idx="3">
                  <c:v>-3.027212</c:v>
                </c:pt>
                <c:pt idx="4">
                  <c:v>-3.1152660000000001</c:v>
                </c:pt>
                <c:pt idx="5">
                  <c:v>-3.130109</c:v>
                </c:pt>
                <c:pt idx="6">
                  <c:v>-3.0522490000000002</c:v>
                </c:pt>
                <c:pt idx="7">
                  <c:v>-2.8090679999999999</c:v>
                </c:pt>
                <c:pt idx="8">
                  <c:v>-2.6136889999999999</c:v>
                </c:pt>
                <c:pt idx="9">
                  <c:v>-2.4506549999999998</c:v>
                </c:pt>
                <c:pt idx="10">
                  <c:v>-2.3135870000000001</c:v>
                </c:pt>
                <c:pt idx="11">
                  <c:v>-2.1999599999999999</c:v>
                </c:pt>
                <c:pt idx="12">
                  <c:v>-2.0985960000000001</c:v>
                </c:pt>
                <c:pt idx="13">
                  <c:v>-2.0480049999999999</c:v>
                </c:pt>
                <c:pt idx="14">
                  <c:v>-2.0308649999999999</c:v>
                </c:pt>
                <c:pt idx="15">
                  <c:v>-2.0191330000000001</c:v>
                </c:pt>
              </c:numCache>
            </c:numRef>
          </c:val>
        </c:ser>
        <c:ser>
          <c:idx val="5"/>
          <c:order val="5"/>
          <c:tx>
            <c:strRef>
              <c:f>Sheet1!$A$7</c:f>
              <c:strCache>
                <c:ptCount val="1"/>
                <c:pt idx="0">
                  <c:v>Imports from Mexico</c:v>
                </c:pt>
              </c:strCache>
            </c:strRef>
          </c:tx>
          <c:spPr>
            <a:ln w="25400">
              <a:noFill/>
            </a:ln>
          </c:spPr>
          <c:cat>
            <c:strRef>
              <c:f>Sheet1!$B$1:$AP$1</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Sheet1!$B$7:$AA$7</c:f>
              <c:numCache>
                <c:formatCode>0.00</c:formatCode>
                <c:ptCount val="16"/>
                <c:pt idx="0">
                  <c:v>-2.9995000000000001E-2</c:v>
                </c:pt>
                <c:pt idx="1">
                  <c:v>-2.6719999999999999E-3</c:v>
                </c:pt>
                <c:pt idx="2">
                  <c:v>-3.1399999999999999E-4</c:v>
                </c:pt>
                <c:pt idx="3">
                  <c:v>-2.9999999999999997E-4</c:v>
                </c:pt>
                <c:pt idx="4">
                  <c:v>-2.9999999999999997E-4</c:v>
                </c:pt>
                <c:pt idx="5">
                  <c:v>-2.9999999999999997E-4</c:v>
                </c:pt>
                <c:pt idx="6">
                  <c:v>-4.9105000000000003E-2</c:v>
                </c:pt>
                <c:pt idx="7">
                  <c:v>-3.0249999999999999E-3</c:v>
                </c:pt>
                <c:pt idx="8">
                  <c:v>-2.9999999999999997E-4</c:v>
                </c:pt>
                <c:pt idx="9">
                  <c:v>-2.9999999999999997E-4</c:v>
                </c:pt>
                <c:pt idx="10">
                  <c:v>-2.9999999999999997E-4</c:v>
                </c:pt>
                <c:pt idx="11">
                  <c:v>-2.9999999999999997E-4</c:v>
                </c:pt>
                <c:pt idx="12">
                  <c:v>-2.9999999999999997E-4</c:v>
                </c:pt>
                <c:pt idx="13">
                  <c:v>-2.9999999999999997E-4</c:v>
                </c:pt>
                <c:pt idx="14">
                  <c:v>-2.9999999999999997E-4</c:v>
                </c:pt>
                <c:pt idx="15">
                  <c:v>-2.9999999999999997E-4</c:v>
                </c:pt>
              </c:numCache>
            </c:numRef>
          </c:val>
        </c:ser>
        <c:ser>
          <c:idx val="6"/>
          <c:order val="6"/>
          <c:tx>
            <c:strRef>
              <c:f>Sheet1!$A$8</c:f>
              <c:strCache>
                <c:ptCount val="1"/>
                <c:pt idx="0">
                  <c:v>LNG Imports</c:v>
                </c:pt>
              </c:strCache>
            </c:strRef>
          </c:tx>
          <c:spPr>
            <a:solidFill>
              <a:srgbClr val="675005"/>
            </a:solidFill>
            <a:ln w="25400">
              <a:noFill/>
            </a:ln>
          </c:spPr>
          <c:cat>
            <c:strRef>
              <c:f>Sheet1!$B$1:$AP$1</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Sheet1!$B$8:$AA$8</c:f>
              <c:numCache>
                <c:formatCode>0.00</c:formatCode>
                <c:ptCount val="16"/>
                <c:pt idx="0">
                  <c:v>-0.43100899999999998</c:v>
                </c:pt>
                <c:pt idx="1">
                  <c:v>-0.348939</c:v>
                </c:pt>
                <c:pt idx="2">
                  <c:v>-0.17465</c:v>
                </c:pt>
                <c:pt idx="3">
                  <c:v>-0.13141</c:v>
                </c:pt>
                <c:pt idx="4">
                  <c:v>-0.1459</c:v>
                </c:pt>
                <c:pt idx="5">
                  <c:v>-0.14695</c:v>
                </c:pt>
                <c:pt idx="6">
                  <c:v>-0.14799999999999999</c:v>
                </c:pt>
                <c:pt idx="7">
                  <c:v>-0.14799999999999999</c:v>
                </c:pt>
                <c:pt idx="8">
                  <c:v>-0.14799999999999999</c:v>
                </c:pt>
                <c:pt idx="9">
                  <c:v>-0.14799999999999999</c:v>
                </c:pt>
                <c:pt idx="10">
                  <c:v>-0.14799999999999999</c:v>
                </c:pt>
                <c:pt idx="11">
                  <c:v>-0.14799999999999999</c:v>
                </c:pt>
                <c:pt idx="12">
                  <c:v>-0.14799999999999999</c:v>
                </c:pt>
                <c:pt idx="13">
                  <c:v>-0.14799999999999999</c:v>
                </c:pt>
                <c:pt idx="14">
                  <c:v>-0.14799999999999999</c:v>
                </c:pt>
                <c:pt idx="15">
                  <c:v>-0.14799999999999999</c:v>
                </c:pt>
              </c:numCache>
            </c:numRef>
          </c:val>
        </c:ser>
        <c:dLbls>
          <c:showLegendKey val="0"/>
          <c:showVal val="0"/>
          <c:showCatName val="0"/>
          <c:showSerName val="0"/>
          <c:showPercent val="0"/>
          <c:showBubbleSize val="0"/>
        </c:dLbls>
        <c:axId val="172710912"/>
        <c:axId val="164405824"/>
      </c:areaChart>
      <c:catAx>
        <c:axId val="172710400"/>
        <c:scaling>
          <c:orientation val="minMax"/>
        </c:scaling>
        <c:delete val="0"/>
        <c:axPos val="b"/>
        <c:numFmt formatCode="General" sourceLinked="0"/>
        <c:majorTickMark val="out"/>
        <c:minorTickMark val="none"/>
        <c:tickLblPos val="low"/>
        <c:spPr>
          <a:ln w="12700">
            <a:solidFill>
              <a:srgbClr val="000000"/>
            </a:solidFill>
          </a:ln>
        </c:spPr>
        <c:txPr>
          <a:bodyPr rot="0" vert="horz"/>
          <a:lstStyle/>
          <a:p>
            <a:pPr>
              <a:defRPr/>
            </a:pPr>
            <a:endParaRPr lang="en-US"/>
          </a:p>
        </c:txPr>
        <c:crossAx val="164303360"/>
        <c:crossesAt val="0"/>
        <c:auto val="1"/>
        <c:lblAlgn val="ctr"/>
        <c:lblOffset val="100"/>
        <c:tickLblSkip val="5"/>
        <c:tickMarkSkip val="5"/>
        <c:noMultiLvlLbl val="0"/>
      </c:catAx>
      <c:valAx>
        <c:axId val="164303360"/>
        <c:scaling>
          <c:orientation val="minMax"/>
          <c:max val="8"/>
          <c:min val="-4"/>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rot="0" vert="horz"/>
          <a:lstStyle/>
          <a:p>
            <a:pPr>
              <a:defRPr/>
            </a:pPr>
            <a:endParaRPr lang="en-US"/>
          </a:p>
        </c:txPr>
        <c:crossAx val="172710400"/>
        <c:crosses val="autoZero"/>
        <c:crossBetween val="midCat"/>
        <c:majorUnit val="2"/>
      </c:valAx>
      <c:valAx>
        <c:axId val="164405824"/>
        <c:scaling>
          <c:orientation val="minMax"/>
          <c:max val="6"/>
          <c:min val="-6"/>
        </c:scaling>
        <c:delete val="1"/>
        <c:axPos val="r"/>
        <c:numFmt formatCode="0" sourceLinked="0"/>
        <c:majorTickMark val="out"/>
        <c:minorTickMark val="none"/>
        <c:tickLblPos val="none"/>
        <c:crossAx val="172710912"/>
        <c:crosses val="max"/>
        <c:crossBetween val="midCat"/>
        <c:majorUnit val="2"/>
      </c:valAx>
      <c:catAx>
        <c:axId val="172710912"/>
        <c:scaling>
          <c:orientation val="minMax"/>
        </c:scaling>
        <c:delete val="1"/>
        <c:axPos val="b"/>
        <c:majorTickMark val="out"/>
        <c:minorTickMark val="none"/>
        <c:tickLblPos val="none"/>
        <c:crossAx val="164405824"/>
        <c:crosses val="autoZero"/>
        <c:auto val="1"/>
        <c:lblAlgn val="ctr"/>
        <c:lblOffset val="100"/>
        <c:noMultiLvlLbl val="0"/>
      </c:catAx>
      <c:spPr>
        <a:noFill/>
        <a:ln w="25400">
          <a:noFill/>
        </a:ln>
      </c:spPr>
    </c:plotArea>
    <c:plotVisOnly val="1"/>
    <c:dispBlanksAs val="zero"/>
    <c:showDLblsOverMax val="0"/>
  </c:chart>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2.3341787839164841E-2"/>
          <c:w val="0.82111561557221968"/>
          <c:h val="0.9533164243216703"/>
        </c:manualLayout>
      </c:layout>
      <c:areaChart>
        <c:grouping val="stacked"/>
        <c:varyColors val="0"/>
        <c:ser>
          <c:idx val="2"/>
          <c:order val="0"/>
          <c:tx>
            <c:strRef>
              <c:f>Sheet1!$A$3</c:f>
              <c:strCache>
                <c:ptCount val="1"/>
                <c:pt idx="0">
                  <c:v>Alaska LNG exports</c:v>
                </c:pt>
              </c:strCache>
            </c:strRef>
          </c:tx>
          <c:spPr>
            <a:solidFill>
              <a:srgbClr val="A33340"/>
            </a:solidFill>
            <a:ln>
              <a:noFill/>
            </a:ln>
          </c:spPr>
          <c:cat>
            <c:strRef>
              <c:f>Sheet1!$B$1:$AA$1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Sheet1!$B$3:$AA$3</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ser>
        <c:ser>
          <c:idx val="0"/>
          <c:order val="1"/>
          <c:tx>
            <c:strRef>
              <c:f>Sheet1!$A$4</c:f>
              <c:strCache>
                <c:ptCount val="1"/>
                <c:pt idx="0">
                  <c:v>Lower 48 states LNG exports</c:v>
                </c:pt>
              </c:strCache>
            </c:strRef>
          </c:tx>
          <c:spPr>
            <a:solidFill>
              <a:srgbClr val="0096D7"/>
            </a:solidFill>
            <a:ln>
              <a:noFill/>
            </a:ln>
          </c:spPr>
          <c:cat>
            <c:strRef>
              <c:f>Sheet1!$B$1:$AA$1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Sheet1!$B$4:$AA$4</c:f>
              <c:numCache>
                <c:formatCode>General</c:formatCode>
                <c:ptCount val="16"/>
                <c:pt idx="0">
                  <c:v>6.4585000000000004E-2</c:v>
                </c:pt>
                <c:pt idx="1">
                  <c:v>6.9764999999999994E-2</c:v>
                </c:pt>
                <c:pt idx="2">
                  <c:v>2.8143000000000001E-2</c:v>
                </c:pt>
                <c:pt idx="3">
                  <c:v>8.0000000000000002E-3</c:v>
                </c:pt>
                <c:pt idx="4">
                  <c:v>8.0000000000000002E-3</c:v>
                </c:pt>
                <c:pt idx="5">
                  <c:v>0.108</c:v>
                </c:pt>
                <c:pt idx="6">
                  <c:v>0.308</c:v>
                </c:pt>
                <c:pt idx="7">
                  <c:v>0.75800000000000001</c:v>
                </c:pt>
                <c:pt idx="8">
                  <c:v>1.258</c:v>
                </c:pt>
                <c:pt idx="9">
                  <c:v>1.768</c:v>
                </c:pt>
                <c:pt idx="10">
                  <c:v>2.0779999999999998</c:v>
                </c:pt>
                <c:pt idx="11">
                  <c:v>2.3180000000000001</c:v>
                </c:pt>
                <c:pt idx="12">
                  <c:v>2.3180000000000001</c:v>
                </c:pt>
                <c:pt idx="13">
                  <c:v>2.5179999999999998</c:v>
                </c:pt>
                <c:pt idx="14">
                  <c:v>2.718</c:v>
                </c:pt>
                <c:pt idx="15">
                  <c:v>2.718</c:v>
                </c:pt>
              </c:numCache>
            </c:numRef>
          </c:val>
        </c:ser>
        <c:ser>
          <c:idx val="1"/>
          <c:order val="2"/>
          <c:tx>
            <c:strRef>
              <c:f>Sheet1!$A$2</c:f>
              <c:strCache>
                <c:ptCount val="1"/>
                <c:pt idx="0">
                  <c:v>Exports to Canada</c:v>
                </c:pt>
              </c:strCache>
            </c:strRef>
          </c:tx>
          <c:spPr>
            <a:solidFill>
              <a:srgbClr val="5D9732"/>
            </a:solidFill>
            <a:ln>
              <a:noFill/>
            </a:ln>
          </c:spPr>
          <c:cat>
            <c:strRef>
              <c:f>Sheet1!$B$1:$AA$1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Sheet1!$B$2:$AA$2</c:f>
              <c:numCache>
                <c:formatCode>General</c:formatCode>
                <c:ptCount val="16"/>
                <c:pt idx="0">
                  <c:v>0.73874499999999999</c:v>
                </c:pt>
                <c:pt idx="1">
                  <c:v>0.93699299999999996</c:v>
                </c:pt>
                <c:pt idx="2">
                  <c:v>0.97084899999999996</c:v>
                </c:pt>
                <c:pt idx="3">
                  <c:v>0.99376500000000001</c:v>
                </c:pt>
                <c:pt idx="4">
                  <c:v>1.0287649999999999</c:v>
                </c:pt>
                <c:pt idx="5">
                  <c:v>1.0143070000000001</c:v>
                </c:pt>
                <c:pt idx="6">
                  <c:v>0.99200699999999997</c:v>
                </c:pt>
                <c:pt idx="7">
                  <c:v>1.0228870000000001</c:v>
                </c:pt>
                <c:pt idx="8">
                  <c:v>1.0446009999999999</c:v>
                </c:pt>
                <c:pt idx="9">
                  <c:v>1.0591459999999999</c:v>
                </c:pt>
                <c:pt idx="10">
                  <c:v>1.080964</c:v>
                </c:pt>
                <c:pt idx="11">
                  <c:v>1.0778909999999999</c:v>
                </c:pt>
                <c:pt idx="12">
                  <c:v>1.106967</c:v>
                </c:pt>
                <c:pt idx="13">
                  <c:v>1.1326039999999999</c:v>
                </c:pt>
                <c:pt idx="14">
                  <c:v>1.1436630000000001</c:v>
                </c:pt>
                <c:pt idx="15">
                  <c:v>1.18302</c:v>
                </c:pt>
              </c:numCache>
            </c:numRef>
          </c:val>
        </c:ser>
        <c:ser>
          <c:idx val="3"/>
          <c:order val="3"/>
          <c:tx>
            <c:strRef>
              <c:f>Sheet1!$A$5</c:f>
              <c:strCache>
                <c:ptCount val="1"/>
                <c:pt idx="0">
                  <c:v>Exports to Mexico</c:v>
                </c:pt>
              </c:strCache>
            </c:strRef>
          </c:tx>
          <c:spPr>
            <a:solidFill>
              <a:srgbClr val="BD732A"/>
            </a:solidFill>
            <a:ln>
              <a:noFill/>
            </a:ln>
          </c:spPr>
          <c:cat>
            <c:strRef>
              <c:f>Sheet1!$B$1:$AA$1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Sheet1!$B$5:$AA$5</c:f>
              <c:numCache>
                <c:formatCode>General</c:formatCode>
                <c:ptCount val="16"/>
                <c:pt idx="0">
                  <c:v>0.33345900000000001</c:v>
                </c:pt>
                <c:pt idx="1">
                  <c:v>0.500301</c:v>
                </c:pt>
                <c:pt idx="2">
                  <c:v>0.61995500000000003</c:v>
                </c:pt>
                <c:pt idx="3">
                  <c:v>0.71373500000000001</c:v>
                </c:pt>
                <c:pt idx="4">
                  <c:v>0.75173500000000004</c:v>
                </c:pt>
                <c:pt idx="5">
                  <c:v>0.90138200000000002</c:v>
                </c:pt>
                <c:pt idx="6">
                  <c:v>1.0195700000000001</c:v>
                </c:pt>
                <c:pt idx="7">
                  <c:v>1.0243660000000001</c:v>
                </c:pt>
                <c:pt idx="8">
                  <c:v>1.035801</c:v>
                </c:pt>
                <c:pt idx="9">
                  <c:v>1.073572</c:v>
                </c:pt>
                <c:pt idx="10">
                  <c:v>1.102581</c:v>
                </c:pt>
                <c:pt idx="11">
                  <c:v>1.155446</c:v>
                </c:pt>
                <c:pt idx="12">
                  <c:v>1.2156039999999999</c:v>
                </c:pt>
                <c:pt idx="13">
                  <c:v>1.297234</c:v>
                </c:pt>
                <c:pt idx="14">
                  <c:v>1.3738349999999999</c:v>
                </c:pt>
                <c:pt idx="15">
                  <c:v>1.4977119999999999</c:v>
                </c:pt>
              </c:numCache>
            </c:numRef>
          </c:val>
        </c:ser>
        <c:dLbls>
          <c:showLegendKey val="0"/>
          <c:showVal val="0"/>
          <c:showCatName val="0"/>
          <c:showSerName val="0"/>
          <c:showPercent val="0"/>
          <c:showBubbleSize val="0"/>
        </c:dLbls>
        <c:axId val="172698624"/>
        <c:axId val="164407552"/>
      </c:areaChart>
      <c:areaChart>
        <c:grouping val="stacked"/>
        <c:varyColors val="0"/>
        <c:ser>
          <c:idx val="4"/>
          <c:order val="4"/>
          <c:tx>
            <c:strRef>
              <c:f>Sheet1!$A$6</c:f>
              <c:strCache>
                <c:ptCount val="1"/>
                <c:pt idx="0">
                  <c:v>Imports from Canada</c:v>
                </c:pt>
              </c:strCache>
            </c:strRef>
          </c:tx>
          <c:spPr>
            <a:solidFill>
              <a:srgbClr val="A33340"/>
            </a:solidFill>
            <a:ln w="25400">
              <a:noFill/>
            </a:ln>
          </c:spPr>
          <c:cat>
            <c:strRef>
              <c:f>Sheet1!$B$1:$AP$1</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Sheet1!$B$6:$AA$6</c:f>
              <c:numCache>
                <c:formatCode>0.00</c:formatCode>
                <c:ptCount val="16"/>
                <c:pt idx="0">
                  <c:v>-3.2797519999999998</c:v>
                </c:pt>
                <c:pt idx="1">
                  <c:v>-3.1170800000000001</c:v>
                </c:pt>
                <c:pt idx="2">
                  <c:v>-2.9587150000000002</c:v>
                </c:pt>
                <c:pt idx="3">
                  <c:v>-2.9240370000000002</c:v>
                </c:pt>
                <c:pt idx="4">
                  <c:v>-2.9873189999999998</c:v>
                </c:pt>
                <c:pt idx="5">
                  <c:v>-2.9582510000000002</c:v>
                </c:pt>
                <c:pt idx="6">
                  <c:v>-2.8747340000000001</c:v>
                </c:pt>
                <c:pt idx="7">
                  <c:v>-2.6819190000000002</c:v>
                </c:pt>
                <c:pt idx="8">
                  <c:v>-2.5312830000000002</c:v>
                </c:pt>
                <c:pt idx="9">
                  <c:v>-2.3493390000000001</c:v>
                </c:pt>
                <c:pt idx="10">
                  <c:v>-2.187141</c:v>
                </c:pt>
                <c:pt idx="11">
                  <c:v>-2.1049020000000001</c:v>
                </c:pt>
                <c:pt idx="12">
                  <c:v>-2.005903</c:v>
                </c:pt>
                <c:pt idx="13">
                  <c:v>-1.921662</c:v>
                </c:pt>
                <c:pt idx="14">
                  <c:v>-1.8952359999999999</c:v>
                </c:pt>
                <c:pt idx="15">
                  <c:v>-1.840279</c:v>
                </c:pt>
              </c:numCache>
            </c:numRef>
          </c:val>
        </c:ser>
        <c:ser>
          <c:idx val="5"/>
          <c:order val="5"/>
          <c:tx>
            <c:strRef>
              <c:f>Sheet1!$A$7</c:f>
              <c:strCache>
                <c:ptCount val="1"/>
                <c:pt idx="0">
                  <c:v>Imports from Mexico</c:v>
                </c:pt>
              </c:strCache>
            </c:strRef>
          </c:tx>
          <c:spPr>
            <a:ln w="25400">
              <a:noFill/>
            </a:ln>
          </c:spPr>
          <c:cat>
            <c:strRef>
              <c:f>Sheet1!$B$1:$AP$1</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Sheet1!$B$7:$AA$7</c:f>
              <c:numCache>
                <c:formatCode>0.00</c:formatCode>
                <c:ptCount val="16"/>
                <c:pt idx="0">
                  <c:v>-2.9995000000000001E-2</c:v>
                </c:pt>
                <c:pt idx="1">
                  <c:v>-2.6719999999999999E-3</c:v>
                </c:pt>
                <c:pt idx="2">
                  <c:v>-3.1399999999999999E-4</c:v>
                </c:pt>
                <c:pt idx="3">
                  <c:v>-2.9999999999999997E-4</c:v>
                </c:pt>
                <c:pt idx="4">
                  <c:v>-2.9999999999999997E-4</c:v>
                </c:pt>
                <c:pt idx="5">
                  <c:v>-2.8159999999999999E-3</c:v>
                </c:pt>
                <c:pt idx="6">
                  <c:v>-5.2375999999999999E-2</c:v>
                </c:pt>
                <c:pt idx="7">
                  <c:v>-5.3569999999999998E-3</c:v>
                </c:pt>
                <c:pt idx="8">
                  <c:v>-2.9999999999999997E-4</c:v>
                </c:pt>
                <c:pt idx="9">
                  <c:v>-2.9999999999999997E-4</c:v>
                </c:pt>
                <c:pt idx="10">
                  <c:v>-2.9999999999999997E-4</c:v>
                </c:pt>
                <c:pt idx="11">
                  <c:v>-2.9999999999999997E-4</c:v>
                </c:pt>
                <c:pt idx="12">
                  <c:v>-2.9999999999999997E-4</c:v>
                </c:pt>
                <c:pt idx="13">
                  <c:v>-2.9999999999999997E-4</c:v>
                </c:pt>
                <c:pt idx="14">
                  <c:v>-2.9999999999999997E-4</c:v>
                </c:pt>
                <c:pt idx="15">
                  <c:v>-2.9999999999999997E-4</c:v>
                </c:pt>
              </c:numCache>
            </c:numRef>
          </c:val>
        </c:ser>
        <c:ser>
          <c:idx val="6"/>
          <c:order val="6"/>
          <c:tx>
            <c:strRef>
              <c:f>Sheet1!$A$8</c:f>
              <c:strCache>
                <c:ptCount val="1"/>
                <c:pt idx="0">
                  <c:v>LNG Imports</c:v>
                </c:pt>
              </c:strCache>
            </c:strRef>
          </c:tx>
          <c:spPr>
            <a:solidFill>
              <a:srgbClr val="675005"/>
            </a:solidFill>
            <a:ln w="25400">
              <a:noFill/>
            </a:ln>
          </c:spPr>
          <c:cat>
            <c:strRef>
              <c:f>Sheet1!$B$1:$AP$1</c:f>
              <c:strCach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strCache>
            </c:strRef>
          </c:cat>
          <c:val>
            <c:numRef>
              <c:f>Sheet1!$B$8:$AA$8</c:f>
              <c:numCache>
                <c:formatCode>0.00</c:formatCode>
                <c:ptCount val="16"/>
                <c:pt idx="0">
                  <c:v>-0.43100899999999998</c:v>
                </c:pt>
                <c:pt idx="1">
                  <c:v>-0.348939</c:v>
                </c:pt>
                <c:pt idx="2">
                  <c:v>-0.17465</c:v>
                </c:pt>
                <c:pt idx="3">
                  <c:v>-0.13141</c:v>
                </c:pt>
                <c:pt idx="4">
                  <c:v>-0.1459</c:v>
                </c:pt>
                <c:pt idx="5">
                  <c:v>-0.14695</c:v>
                </c:pt>
                <c:pt idx="6">
                  <c:v>-0.14799999999999999</c:v>
                </c:pt>
                <c:pt idx="7">
                  <c:v>-0.14799999999999999</c:v>
                </c:pt>
                <c:pt idx="8">
                  <c:v>-0.14799999999999999</c:v>
                </c:pt>
                <c:pt idx="9">
                  <c:v>-0.14799999999999999</c:v>
                </c:pt>
                <c:pt idx="10">
                  <c:v>-0.14799999999999999</c:v>
                </c:pt>
                <c:pt idx="11">
                  <c:v>-0.14799999999999999</c:v>
                </c:pt>
                <c:pt idx="12">
                  <c:v>-0.14799999999999999</c:v>
                </c:pt>
                <c:pt idx="13">
                  <c:v>-0.14799999999999999</c:v>
                </c:pt>
                <c:pt idx="14">
                  <c:v>-0.14799999999999999</c:v>
                </c:pt>
                <c:pt idx="15">
                  <c:v>-0.14799999999999999</c:v>
                </c:pt>
              </c:numCache>
            </c:numRef>
          </c:val>
        </c:ser>
        <c:dLbls>
          <c:showLegendKey val="0"/>
          <c:showVal val="0"/>
          <c:showCatName val="0"/>
          <c:showSerName val="0"/>
          <c:showPercent val="0"/>
          <c:showBubbleSize val="0"/>
        </c:dLbls>
        <c:axId val="172707840"/>
        <c:axId val="164408128"/>
      </c:areaChart>
      <c:catAx>
        <c:axId val="172698624"/>
        <c:scaling>
          <c:orientation val="minMax"/>
        </c:scaling>
        <c:delete val="0"/>
        <c:axPos val="b"/>
        <c:numFmt formatCode="General" sourceLinked="0"/>
        <c:majorTickMark val="out"/>
        <c:minorTickMark val="none"/>
        <c:tickLblPos val="low"/>
        <c:spPr>
          <a:ln w="12700">
            <a:solidFill>
              <a:srgbClr val="000000"/>
            </a:solidFill>
          </a:ln>
        </c:spPr>
        <c:txPr>
          <a:bodyPr rot="0" vert="horz"/>
          <a:lstStyle/>
          <a:p>
            <a:pPr>
              <a:defRPr/>
            </a:pPr>
            <a:endParaRPr lang="en-US"/>
          </a:p>
        </c:txPr>
        <c:crossAx val="164407552"/>
        <c:crossesAt val="0"/>
        <c:auto val="1"/>
        <c:lblAlgn val="ctr"/>
        <c:lblOffset val="100"/>
        <c:tickLblSkip val="5"/>
        <c:tickMarkSkip val="5"/>
        <c:noMultiLvlLbl val="0"/>
      </c:catAx>
      <c:valAx>
        <c:axId val="164407552"/>
        <c:scaling>
          <c:orientation val="minMax"/>
          <c:max val="8"/>
          <c:min val="-4"/>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rot="0" vert="horz"/>
          <a:lstStyle/>
          <a:p>
            <a:pPr>
              <a:defRPr/>
            </a:pPr>
            <a:endParaRPr lang="en-US"/>
          </a:p>
        </c:txPr>
        <c:crossAx val="172698624"/>
        <c:crosses val="autoZero"/>
        <c:crossBetween val="midCat"/>
        <c:majorUnit val="2"/>
      </c:valAx>
      <c:valAx>
        <c:axId val="164408128"/>
        <c:scaling>
          <c:orientation val="minMax"/>
          <c:max val="6"/>
          <c:min val="-6"/>
        </c:scaling>
        <c:delete val="1"/>
        <c:axPos val="r"/>
        <c:numFmt formatCode="0" sourceLinked="0"/>
        <c:majorTickMark val="out"/>
        <c:minorTickMark val="none"/>
        <c:tickLblPos val="none"/>
        <c:crossAx val="172707840"/>
        <c:crosses val="max"/>
        <c:crossBetween val="midCat"/>
        <c:majorUnit val="2"/>
      </c:valAx>
      <c:catAx>
        <c:axId val="172707840"/>
        <c:scaling>
          <c:orientation val="minMax"/>
        </c:scaling>
        <c:delete val="1"/>
        <c:axPos val="b"/>
        <c:majorTickMark val="out"/>
        <c:minorTickMark val="none"/>
        <c:tickLblPos val="none"/>
        <c:crossAx val="164408128"/>
        <c:crosses val="autoZero"/>
        <c:auto val="1"/>
        <c:lblAlgn val="ctr"/>
        <c:lblOffset val="100"/>
        <c:noMultiLvlLbl val="0"/>
      </c:catAx>
      <c:spPr>
        <a:noFill/>
        <a:ln w="25400">
          <a:noFill/>
        </a:ln>
      </c:spPr>
    </c:plotArea>
    <c:plotVisOnly val="1"/>
    <c:dispBlanksAs val="zero"/>
    <c:showDLblsOverMax val="0"/>
  </c:chart>
  <c:txPr>
    <a:bodyPr/>
    <a:lstStyle/>
    <a:p>
      <a:pPr>
        <a:defRPr sz="14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99492285888537E-2"/>
          <c:y val="2.37363171107886E-2"/>
          <c:w val="0.84332949333949414"/>
          <c:h val="0.89945260317061559"/>
        </c:manualLayout>
      </c:layout>
      <c:areaChart>
        <c:grouping val="stacked"/>
        <c:varyColors val="0"/>
        <c:ser>
          <c:idx val="0"/>
          <c:order val="0"/>
          <c:tx>
            <c:strRef>
              <c:f>Sheet1!$A$2</c:f>
              <c:strCache>
                <c:ptCount val="1"/>
                <c:pt idx="0">
                  <c:v>Alaska</c:v>
                </c:pt>
              </c:strCache>
            </c:strRef>
          </c:tx>
          <c:spPr>
            <a:solidFill>
              <a:schemeClr val="accent1">
                <a:lumMod val="40000"/>
                <a:lumOff val="60000"/>
              </a:schemeClr>
            </a:solidFill>
            <a:ln>
              <a:noFill/>
            </a:ln>
          </c:spPr>
          <c:cat>
            <c:numRef>
              <c:f>Sheet1!$B$1:$AK$1</c:f>
              <c:numCache>
                <c:formatCode>General</c:formatCode>
                <c:ptCount val="36"/>
                <c:pt idx="0">
                  <c:v>1990</c:v>
                </c:pt>
                <c:pt idx="5">
                  <c:v>1995</c:v>
                </c:pt>
                <c:pt idx="10">
                  <c:v>2000</c:v>
                </c:pt>
                <c:pt idx="15">
                  <c:v>2005</c:v>
                </c:pt>
                <c:pt idx="20">
                  <c:v>2010</c:v>
                </c:pt>
                <c:pt idx="25">
                  <c:v>2015</c:v>
                </c:pt>
                <c:pt idx="30">
                  <c:v>2020</c:v>
                </c:pt>
                <c:pt idx="35">
                  <c:v>2025</c:v>
                </c:pt>
              </c:numCache>
            </c:numRef>
          </c:cat>
          <c:val>
            <c:numRef>
              <c:f>Sheet1!$B$2:$AK$2</c:f>
              <c:numCache>
                <c:formatCode>General</c:formatCode>
                <c:ptCount val="36"/>
                <c:pt idx="0">
                  <c:v>1.774</c:v>
                </c:pt>
                <c:pt idx="1">
                  <c:v>1.798</c:v>
                </c:pt>
                <c:pt idx="2">
                  <c:v>1.7143029999999999</c:v>
                </c:pt>
                <c:pt idx="3">
                  <c:v>1.5840000000000001</c:v>
                </c:pt>
                <c:pt idx="4">
                  <c:v>1.5589999999999999</c:v>
                </c:pt>
                <c:pt idx="5">
                  <c:v>1.4810000000000001</c:v>
                </c:pt>
                <c:pt idx="6">
                  <c:v>1.3921859999999999</c:v>
                </c:pt>
                <c:pt idx="7">
                  <c:v>1.296</c:v>
                </c:pt>
                <c:pt idx="8">
                  <c:v>1.175</c:v>
                </c:pt>
                <c:pt idx="9">
                  <c:v>1.0503</c:v>
                </c:pt>
                <c:pt idx="10">
                  <c:v>0.97034200000000004</c:v>
                </c:pt>
                <c:pt idx="11">
                  <c:v>0.96299999999999997</c:v>
                </c:pt>
                <c:pt idx="12">
                  <c:v>0.98499999999999999</c:v>
                </c:pt>
                <c:pt idx="13">
                  <c:v>0.97499999999999998</c:v>
                </c:pt>
                <c:pt idx="14">
                  <c:v>0.90851099999999996</c:v>
                </c:pt>
                <c:pt idx="15">
                  <c:v>0.86399999999999999</c:v>
                </c:pt>
                <c:pt idx="16">
                  <c:v>0.74099999999999999</c:v>
                </c:pt>
                <c:pt idx="17">
                  <c:v>0.72199999999999998</c:v>
                </c:pt>
                <c:pt idx="18">
                  <c:v>0.68500000000000005</c:v>
                </c:pt>
                <c:pt idx="19">
                  <c:v>0.64600000000000002</c:v>
                </c:pt>
                <c:pt idx="20">
                  <c:v>0.59899999999999998</c:v>
                </c:pt>
                <c:pt idx="21">
                  <c:v>0.57199999999999995</c:v>
                </c:pt>
                <c:pt idx="22">
                  <c:v>0.53</c:v>
                </c:pt>
                <c:pt idx="23">
                  <c:v>0.51</c:v>
                </c:pt>
                <c:pt idx="24">
                  <c:v>0.4738</c:v>
                </c:pt>
                <c:pt idx="25">
                  <c:v>0.462835</c:v>
                </c:pt>
                <c:pt idx="26">
                  <c:v>0.46215800000000001</c:v>
                </c:pt>
                <c:pt idx="27">
                  <c:v>0.46993800000000002</c:v>
                </c:pt>
                <c:pt idx="28">
                  <c:v>0.47195500000000001</c:v>
                </c:pt>
                <c:pt idx="29">
                  <c:v>0.45399899999999999</c:v>
                </c:pt>
                <c:pt idx="30">
                  <c:v>0.43714199999999998</c:v>
                </c:pt>
                <c:pt idx="31">
                  <c:v>0.41283700000000001</c:v>
                </c:pt>
                <c:pt idx="32">
                  <c:v>0.388714</c:v>
                </c:pt>
                <c:pt idx="33">
                  <c:v>0.36631000000000002</c:v>
                </c:pt>
                <c:pt idx="34">
                  <c:v>0.34568500000000002</c:v>
                </c:pt>
                <c:pt idx="35">
                  <c:v>0.32666899999999999</c:v>
                </c:pt>
              </c:numCache>
            </c:numRef>
          </c:val>
        </c:ser>
        <c:ser>
          <c:idx val="1"/>
          <c:order val="1"/>
          <c:tx>
            <c:strRef>
              <c:f>Sheet1!$A$3</c:f>
              <c:strCache>
                <c:ptCount val="1"/>
                <c:pt idx="0">
                  <c:v>Offshore</c:v>
                </c:pt>
              </c:strCache>
            </c:strRef>
          </c:tx>
          <c:spPr>
            <a:solidFill>
              <a:srgbClr val="A33340"/>
            </a:solidFill>
            <a:ln>
              <a:noFill/>
            </a:ln>
          </c:spPr>
          <c:cat>
            <c:numRef>
              <c:f>Sheet1!$B$1:$AK$1</c:f>
              <c:numCache>
                <c:formatCode>General</c:formatCode>
                <c:ptCount val="36"/>
                <c:pt idx="0">
                  <c:v>1990</c:v>
                </c:pt>
                <c:pt idx="5">
                  <c:v>1995</c:v>
                </c:pt>
                <c:pt idx="10">
                  <c:v>2000</c:v>
                </c:pt>
                <c:pt idx="15">
                  <c:v>2005</c:v>
                </c:pt>
                <c:pt idx="20">
                  <c:v>2010</c:v>
                </c:pt>
                <c:pt idx="25">
                  <c:v>2015</c:v>
                </c:pt>
                <c:pt idx="30">
                  <c:v>2020</c:v>
                </c:pt>
                <c:pt idx="35">
                  <c:v>2025</c:v>
                </c:pt>
              </c:numCache>
            </c:numRef>
          </c:cat>
          <c:val>
            <c:numRef>
              <c:f>Sheet1!$B$3:$AK$3</c:f>
              <c:numCache>
                <c:formatCode>General</c:formatCode>
                <c:ptCount val="36"/>
                <c:pt idx="0">
                  <c:v>0.95399999999999996</c:v>
                </c:pt>
                <c:pt idx="1">
                  <c:v>1.0229999999999999</c:v>
                </c:pt>
                <c:pt idx="2">
                  <c:v>1.0690710000000001</c:v>
                </c:pt>
                <c:pt idx="3">
                  <c:v>1.0900000000000001</c:v>
                </c:pt>
                <c:pt idx="4">
                  <c:v>1.1379999999999999</c:v>
                </c:pt>
                <c:pt idx="5">
                  <c:v>1.2609999999999999</c:v>
                </c:pt>
                <c:pt idx="6">
                  <c:v>1.3143990000000001</c:v>
                </c:pt>
                <c:pt idx="7">
                  <c:v>1.401</c:v>
                </c:pt>
                <c:pt idx="8">
                  <c:v>1.4730000000000001</c:v>
                </c:pt>
                <c:pt idx="9">
                  <c:v>1.5580000000000001</c:v>
                </c:pt>
                <c:pt idx="10">
                  <c:v>1.612582</c:v>
                </c:pt>
                <c:pt idx="11">
                  <c:v>1.7050000000000001</c:v>
                </c:pt>
                <c:pt idx="12">
                  <c:v>1.7150000000000001</c:v>
                </c:pt>
                <c:pt idx="13">
                  <c:v>1.7170000000000001</c:v>
                </c:pt>
                <c:pt idx="14">
                  <c:v>1.5986199999999999</c:v>
                </c:pt>
                <c:pt idx="15">
                  <c:v>1.421</c:v>
                </c:pt>
                <c:pt idx="16">
                  <c:v>1.4339999999999999</c:v>
                </c:pt>
                <c:pt idx="17">
                  <c:v>1.4059999999999999</c:v>
                </c:pt>
                <c:pt idx="18">
                  <c:v>1.274</c:v>
                </c:pt>
                <c:pt idx="19">
                  <c:v>1.6739999999999999</c:v>
                </c:pt>
                <c:pt idx="20">
                  <c:v>1.669</c:v>
                </c:pt>
                <c:pt idx="21">
                  <c:v>1.425</c:v>
                </c:pt>
                <c:pt idx="22">
                  <c:v>1.365</c:v>
                </c:pt>
                <c:pt idx="23">
                  <c:v>1.37</c:v>
                </c:pt>
                <c:pt idx="24">
                  <c:v>1.49</c:v>
                </c:pt>
                <c:pt idx="25">
                  <c:v>1.6311960000000001</c:v>
                </c:pt>
                <c:pt idx="26">
                  <c:v>2.0072209999999999</c:v>
                </c:pt>
                <c:pt idx="27">
                  <c:v>1.9698990000000001</c:v>
                </c:pt>
                <c:pt idx="28">
                  <c:v>1.961592</c:v>
                </c:pt>
                <c:pt idx="29">
                  <c:v>1.9756039999999999</c:v>
                </c:pt>
                <c:pt idx="30">
                  <c:v>1.903324</c:v>
                </c:pt>
                <c:pt idx="31">
                  <c:v>1.79237</c:v>
                </c:pt>
                <c:pt idx="32">
                  <c:v>1.7115499999999999</c:v>
                </c:pt>
                <c:pt idx="33">
                  <c:v>1.6741950000000001</c:v>
                </c:pt>
                <c:pt idx="34">
                  <c:v>1.6192850000000001</c:v>
                </c:pt>
                <c:pt idx="35">
                  <c:v>1.6371800000000001</c:v>
                </c:pt>
              </c:numCache>
            </c:numRef>
          </c:val>
        </c:ser>
        <c:ser>
          <c:idx val="2"/>
          <c:order val="2"/>
          <c:tx>
            <c:strRef>
              <c:f>Sheet1!$A$4</c:f>
              <c:strCache>
                <c:ptCount val="1"/>
                <c:pt idx="0">
                  <c:v>Other onshore</c:v>
                </c:pt>
              </c:strCache>
            </c:strRef>
          </c:tx>
          <c:spPr>
            <a:solidFill>
              <a:schemeClr val="accent3"/>
            </a:solidFill>
            <a:ln>
              <a:noFill/>
            </a:ln>
          </c:spPr>
          <c:cat>
            <c:numRef>
              <c:f>Sheet1!$B$1:$AK$1</c:f>
              <c:numCache>
                <c:formatCode>General</c:formatCode>
                <c:ptCount val="36"/>
                <c:pt idx="0">
                  <c:v>1990</c:v>
                </c:pt>
                <c:pt idx="5">
                  <c:v>1995</c:v>
                </c:pt>
                <c:pt idx="10">
                  <c:v>2000</c:v>
                </c:pt>
                <c:pt idx="15">
                  <c:v>2005</c:v>
                </c:pt>
                <c:pt idx="20">
                  <c:v>2010</c:v>
                </c:pt>
                <c:pt idx="25">
                  <c:v>2015</c:v>
                </c:pt>
                <c:pt idx="30">
                  <c:v>2020</c:v>
                </c:pt>
                <c:pt idx="35">
                  <c:v>2025</c:v>
                </c:pt>
              </c:numCache>
            </c:numRef>
          </c:cat>
          <c:val>
            <c:numRef>
              <c:f>Sheet1!$B$4:$AK$4</c:f>
              <c:numCache>
                <c:formatCode>General</c:formatCode>
                <c:ptCount val="36"/>
                <c:pt idx="0">
                  <c:v>4.6259990000000002</c:v>
                </c:pt>
                <c:pt idx="1">
                  <c:v>4.5880000000000001</c:v>
                </c:pt>
                <c:pt idx="2">
                  <c:v>4.3829760000000002</c:v>
                </c:pt>
                <c:pt idx="3">
                  <c:v>4.17</c:v>
                </c:pt>
                <c:pt idx="4">
                  <c:v>3.96</c:v>
                </c:pt>
                <c:pt idx="5">
                  <c:v>3.8119999999999998</c:v>
                </c:pt>
                <c:pt idx="6">
                  <c:v>3.7547079999999999</c:v>
                </c:pt>
                <c:pt idx="7">
                  <c:v>3.7519999999999998</c:v>
                </c:pt>
                <c:pt idx="8">
                  <c:v>3.6019999999999999</c:v>
                </c:pt>
                <c:pt idx="9">
                  <c:v>3.2719999999999998</c:v>
                </c:pt>
                <c:pt idx="10">
                  <c:v>3.0851259999999998</c:v>
                </c:pt>
                <c:pt idx="11">
                  <c:v>2.9830000000000001</c:v>
                </c:pt>
                <c:pt idx="12">
                  <c:v>2.903</c:v>
                </c:pt>
                <c:pt idx="13">
                  <c:v>2.843</c:v>
                </c:pt>
                <c:pt idx="14">
                  <c:v>2.7520250000000002</c:v>
                </c:pt>
                <c:pt idx="15">
                  <c:v>2.7070000000000003</c:v>
                </c:pt>
                <c:pt idx="16">
                  <c:v>2.7269999999999999</c:v>
                </c:pt>
                <c:pt idx="17">
                  <c:v>2.71</c:v>
                </c:pt>
                <c:pt idx="18">
                  <c:v>2.3970000000000002</c:v>
                </c:pt>
                <c:pt idx="19">
                  <c:v>2.3600000000000003</c:v>
                </c:pt>
                <c:pt idx="20">
                  <c:v>2.3380009999999998</c:v>
                </c:pt>
                <c:pt idx="21">
                  <c:v>2.347</c:v>
                </c:pt>
                <c:pt idx="22">
                  <c:v>2.3450000000000002</c:v>
                </c:pt>
                <c:pt idx="23">
                  <c:v>2.36646</c:v>
                </c:pt>
                <c:pt idx="24">
                  <c:v>2.491431</c:v>
                </c:pt>
                <c:pt idx="25">
                  <c:v>2.4493400000000003</c:v>
                </c:pt>
                <c:pt idx="26">
                  <c:v>2.4046940000000001</c:v>
                </c:pt>
                <c:pt idx="27">
                  <c:v>2.3986979999999996</c:v>
                </c:pt>
                <c:pt idx="28">
                  <c:v>2.3843000000000001</c:v>
                </c:pt>
                <c:pt idx="29">
                  <c:v>2.3978069999999998</c:v>
                </c:pt>
                <c:pt idx="30">
                  <c:v>2.4233630000000002</c:v>
                </c:pt>
                <c:pt idx="31">
                  <c:v>2.4100519999999999</c:v>
                </c:pt>
                <c:pt idx="32">
                  <c:v>2.4438690000000003</c:v>
                </c:pt>
                <c:pt idx="33">
                  <c:v>2.4734570000000002</c:v>
                </c:pt>
                <c:pt idx="34">
                  <c:v>2.4958739999999997</c:v>
                </c:pt>
                <c:pt idx="35">
                  <c:v>2.4985729999999999</c:v>
                </c:pt>
              </c:numCache>
            </c:numRef>
          </c:val>
        </c:ser>
        <c:ser>
          <c:idx val="3"/>
          <c:order val="3"/>
          <c:tx>
            <c:strRef>
              <c:f>Sheet1!$A$5</c:f>
              <c:strCache>
                <c:ptCount val="1"/>
                <c:pt idx="0">
                  <c:v>Tight oil</c:v>
                </c:pt>
              </c:strCache>
            </c:strRef>
          </c:tx>
          <c:spPr>
            <a:solidFill>
              <a:srgbClr val="333333"/>
            </a:solidFill>
            <a:ln>
              <a:noFill/>
            </a:ln>
          </c:spPr>
          <c:cat>
            <c:numRef>
              <c:f>Sheet1!$B$1:$AK$1</c:f>
              <c:numCache>
                <c:formatCode>General</c:formatCode>
                <c:ptCount val="36"/>
                <c:pt idx="0">
                  <c:v>1990</c:v>
                </c:pt>
                <c:pt idx="5">
                  <c:v>1995</c:v>
                </c:pt>
                <c:pt idx="10">
                  <c:v>2000</c:v>
                </c:pt>
                <c:pt idx="15">
                  <c:v>2005</c:v>
                </c:pt>
                <c:pt idx="20">
                  <c:v>2010</c:v>
                </c:pt>
                <c:pt idx="25">
                  <c:v>2015</c:v>
                </c:pt>
                <c:pt idx="30">
                  <c:v>2020</c:v>
                </c:pt>
                <c:pt idx="35">
                  <c:v>2025</c:v>
                </c:pt>
              </c:numCache>
            </c:numRef>
          </c:cat>
          <c:val>
            <c:numRef>
              <c:f>Sheet1!$B$5:$AK$5</c:f>
              <c:numCache>
                <c:formatCode>General</c:formatCode>
                <c:ptCount val="36"/>
                <c:pt idx="0">
                  <c:v>4.0000000000000001E-3</c:v>
                </c:pt>
                <c:pt idx="1">
                  <c:v>7.0000000000000001E-3</c:v>
                </c:pt>
                <c:pt idx="2">
                  <c:v>6.0000000000000001E-3</c:v>
                </c:pt>
                <c:pt idx="3">
                  <c:v>5.0000000000000001E-3</c:v>
                </c:pt>
                <c:pt idx="4">
                  <c:v>4.0000000000000001E-3</c:v>
                </c:pt>
                <c:pt idx="5">
                  <c:v>3.0000000000000001E-3</c:v>
                </c:pt>
                <c:pt idx="6">
                  <c:v>2E-3</c:v>
                </c:pt>
                <c:pt idx="7">
                  <c:v>2E-3</c:v>
                </c:pt>
                <c:pt idx="8">
                  <c:v>2E-3</c:v>
                </c:pt>
                <c:pt idx="9">
                  <c:v>1E-3</c:v>
                </c:pt>
                <c:pt idx="10">
                  <c:v>0.154</c:v>
                </c:pt>
                <c:pt idx="11">
                  <c:v>0.151</c:v>
                </c:pt>
                <c:pt idx="12">
                  <c:v>0.14199999999999999</c:v>
                </c:pt>
                <c:pt idx="13">
                  <c:v>0.14599999999999999</c:v>
                </c:pt>
                <c:pt idx="14">
                  <c:v>0.159</c:v>
                </c:pt>
                <c:pt idx="15">
                  <c:v>0.185</c:v>
                </c:pt>
                <c:pt idx="16">
                  <c:v>0.2</c:v>
                </c:pt>
                <c:pt idx="17">
                  <c:v>0.22700000000000001</c:v>
                </c:pt>
                <c:pt idx="18">
                  <c:v>0.60799999999999998</c:v>
                </c:pt>
                <c:pt idx="19">
                  <c:v>0.68700000000000006</c:v>
                </c:pt>
                <c:pt idx="20">
                  <c:v>0.86799999999999999</c:v>
                </c:pt>
                <c:pt idx="21">
                  <c:v>1.3140000000000001</c:v>
                </c:pt>
                <c:pt idx="22">
                  <c:v>2.254</c:v>
                </c:pt>
                <c:pt idx="23">
                  <c:v>3.4755400000000001</c:v>
                </c:pt>
                <c:pt idx="24">
                  <c:v>4.073569</c:v>
                </c:pt>
                <c:pt idx="25">
                  <c:v>4.4944300000000004</c:v>
                </c:pt>
                <c:pt idx="26">
                  <c:v>4.6677099999999996</c:v>
                </c:pt>
                <c:pt idx="27">
                  <c:v>4.7182690000000003</c:v>
                </c:pt>
                <c:pt idx="28">
                  <c:v>4.757638</c:v>
                </c:pt>
                <c:pt idx="29">
                  <c:v>4.780837</c:v>
                </c:pt>
                <c:pt idx="30">
                  <c:v>4.7887130000000004</c:v>
                </c:pt>
                <c:pt idx="31">
                  <c:v>4.8012439999999996</c:v>
                </c:pt>
                <c:pt idx="32">
                  <c:v>4.7446919999999997</c:v>
                </c:pt>
                <c:pt idx="33">
                  <c:v>4.676774</c:v>
                </c:pt>
                <c:pt idx="34">
                  <c:v>4.6120039999999998</c:v>
                </c:pt>
                <c:pt idx="35">
                  <c:v>4.5417620000000003</c:v>
                </c:pt>
              </c:numCache>
            </c:numRef>
          </c:val>
        </c:ser>
        <c:dLbls>
          <c:showLegendKey val="0"/>
          <c:showVal val="0"/>
          <c:showCatName val="0"/>
          <c:showSerName val="0"/>
          <c:showPercent val="0"/>
          <c:showBubbleSize val="0"/>
        </c:dLbls>
        <c:axId val="195781632"/>
        <c:axId val="164411008"/>
      </c:areaChart>
      <c:lineChart>
        <c:grouping val="standard"/>
        <c:varyColors val="0"/>
        <c:ser>
          <c:idx val="4"/>
          <c:order val="4"/>
          <c:tx>
            <c:strRef>
              <c:f>Sheet1!$A$6</c:f>
              <c:strCache>
                <c:ptCount val="1"/>
                <c:pt idx="0">
                  <c:v>STEO</c:v>
                </c:pt>
              </c:strCache>
            </c:strRef>
          </c:tx>
          <c:spPr>
            <a:ln w="50800">
              <a:solidFill>
                <a:srgbClr val="FF0000"/>
              </a:solidFill>
              <a:prstDash val="sysDash"/>
            </a:ln>
          </c:spPr>
          <c:marker>
            <c:symbol val="none"/>
          </c:marker>
          <c:cat>
            <c:numRef>
              <c:f>Sheet1!$B$1:$AK$1</c:f>
              <c:numCache>
                <c:formatCode>General</c:formatCode>
                <c:ptCount val="36"/>
                <c:pt idx="0">
                  <c:v>1990</c:v>
                </c:pt>
                <c:pt idx="5">
                  <c:v>1995</c:v>
                </c:pt>
                <c:pt idx="10">
                  <c:v>2000</c:v>
                </c:pt>
                <c:pt idx="15">
                  <c:v>2005</c:v>
                </c:pt>
                <c:pt idx="20">
                  <c:v>2010</c:v>
                </c:pt>
                <c:pt idx="25">
                  <c:v>2015</c:v>
                </c:pt>
                <c:pt idx="30">
                  <c:v>2020</c:v>
                </c:pt>
                <c:pt idx="35">
                  <c:v>2025</c:v>
                </c:pt>
              </c:numCache>
            </c:numRef>
          </c:cat>
          <c:val>
            <c:numRef>
              <c:f>Sheet1!$B$6:$AK$6</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6.5</c:v>
                </c:pt>
                <c:pt idx="23">
                  <c:v>7.44</c:v>
                </c:pt>
                <c:pt idx="24">
                  <c:v>8.5399999999999991</c:v>
                </c:pt>
                <c:pt idx="25">
                  <c:v>9.5</c:v>
                </c:pt>
                <c:pt idx="26">
                  <c:v>#N/A</c:v>
                </c:pt>
                <c:pt idx="27">
                  <c:v>#N/A</c:v>
                </c:pt>
                <c:pt idx="28">
                  <c:v>#N/A</c:v>
                </c:pt>
                <c:pt idx="29">
                  <c:v>#N/A</c:v>
                </c:pt>
                <c:pt idx="30">
                  <c:v>#N/A</c:v>
                </c:pt>
                <c:pt idx="31">
                  <c:v>#N/A</c:v>
                </c:pt>
                <c:pt idx="32">
                  <c:v>#N/A</c:v>
                </c:pt>
                <c:pt idx="33">
                  <c:v>#N/A</c:v>
                </c:pt>
                <c:pt idx="34">
                  <c:v>#N/A</c:v>
                </c:pt>
                <c:pt idx="35">
                  <c:v>#N/A</c:v>
                </c:pt>
              </c:numCache>
            </c:numRef>
          </c:val>
          <c:smooth val="0"/>
        </c:ser>
        <c:dLbls>
          <c:showLegendKey val="0"/>
          <c:showVal val="0"/>
          <c:showCatName val="0"/>
          <c:showSerName val="0"/>
          <c:showPercent val="0"/>
          <c:showBubbleSize val="0"/>
        </c:dLbls>
        <c:marker val="1"/>
        <c:smooth val="0"/>
        <c:axId val="195781632"/>
        <c:axId val="164411008"/>
      </c:lineChart>
      <c:catAx>
        <c:axId val="195781632"/>
        <c:scaling>
          <c:orientation val="minMax"/>
        </c:scaling>
        <c:delete val="0"/>
        <c:axPos val="b"/>
        <c:numFmt formatCode="General" sourceLinked="0"/>
        <c:majorTickMark val="out"/>
        <c:minorTickMark val="none"/>
        <c:tickLblPos val="nextTo"/>
        <c:spPr>
          <a:ln>
            <a:solidFill>
              <a:schemeClr val="tx1"/>
            </a:solidFill>
          </a:ln>
        </c:spPr>
        <c:txPr>
          <a:bodyPr rot="0" vert="horz"/>
          <a:lstStyle/>
          <a:p>
            <a:pPr>
              <a:defRPr sz="1400"/>
            </a:pPr>
            <a:endParaRPr lang="en-US"/>
          </a:p>
        </c:txPr>
        <c:crossAx val="164411008"/>
        <c:crosses val="autoZero"/>
        <c:auto val="1"/>
        <c:lblAlgn val="ctr"/>
        <c:lblOffset val="100"/>
        <c:tickLblSkip val="10"/>
        <c:tickMarkSkip val="10"/>
        <c:noMultiLvlLbl val="0"/>
      </c:catAx>
      <c:valAx>
        <c:axId val="164411008"/>
        <c:scaling>
          <c:orientation val="minMax"/>
          <c:max val="14"/>
          <c:min val="0"/>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rot="0" vert="horz"/>
          <a:lstStyle/>
          <a:p>
            <a:pPr>
              <a:defRPr sz="1400"/>
            </a:pPr>
            <a:endParaRPr lang="en-US"/>
          </a:p>
        </c:txPr>
        <c:crossAx val="195781632"/>
        <c:crosses val="autoZero"/>
        <c:crossBetween val="midCat"/>
        <c:majorUnit val="2"/>
      </c:valAx>
      <c:spPr>
        <a:noFill/>
        <a:ln w="25400">
          <a:noFill/>
        </a:ln>
      </c:spPr>
    </c:plotArea>
    <c:plotVisOnly val="1"/>
    <c:dispBlanksAs val="zero"/>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634445556186159E-2"/>
          <c:y val="2.3726313429625171E-2"/>
          <c:w val="0.84326768546196262"/>
          <c:h val="0.89949497891471408"/>
        </c:manualLayout>
      </c:layout>
      <c:areaChart>
        <c:grouping val="stacked"/>
        <c:varyColors val="0"/>
        <c:ser>
          <c:idx val="1"/>
          <c:order val="0"/>
          <c:tx>
            <c:strRef>
              <c:f>Sheet1!$A$2</c:f>
              <c:strCache>
                <c:ptCount val="1"/>
                <c:pt idx="0">
                  <c:v>Alaska</c:v>
                </c:pt>
              </c:strCache>
            </c:strRef>
          </c:tx>
          <c:spPr>
            <a:solidFill>
              <a:schemeClr val="accent1">
                <a:lumMod val="40000"/>
                <a:lumOff val="60000"/>
              </a:schemeClr>
            </a:solidFill>
          </c:spPr>
          <c:cat>
            <c:strRef>
              <c:f>Sheet1!$B$1:$AK$1</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Sheet1!$B$2:$AK$2</c:f>
              <c:numCache>
                <c:formatCode>General</c:formatCode>
                <c:ptCount val="36"/>
                <c:pt idx="0">
                  <c:v>1.774</c:v>
                </c:pt>
                <c:pt idx="1">
                  <c:v>1.798</c:v>
                </c:pt>
                <c:pt idx="2">
                  <c:v>1.7143029999999999</c:v>
                </c:pt>
                <c:pt idx="3">
                  <c:v>1.5840000000000001</c:v>
                </c:pt>
                <c:pt idx="4">
                  <c:v>1.5589999999999999</c:v>
                </c:pt>
                <c:pt idx="5">
                  <c:v>1.4810000000000001</c:v>
                </c:pt>
                <c:pt idx="6">
                  <c:v>1.3921859999999999</c:v>
                </c:pt>
                <c:pt idx="7">
                  <c:v>1.296</c:v>
                </c:pt>
                <c:pt idx="8">
                  <c:v>1.175</c:v>
                </c:pt>
                <c:pt idx="9">
                  <c:v>1.0503</c:v>
                </c:pt>
                <c:pt idx="10">
                  <c:v>0.97034150362014771</c:v>
                </c:pt>
                <c:pt idx="11">
                  <c:v>0.96299999952316284</c:v>
                </c:pt>
                <c:pt idx="12">
                  <c:v>0.98499995470046997</c:v>
                </c:pt>
                <c:pt idx="13">
                  <c:v>0.97500002384185791</c:v>
                </c:pt>
                <c:pt idx="14">
                  <c:v>0.90851086378097534</c:v>
                </c:pt>
                <c:pt idx="15">
                  <c:v>0.86400002241134644</c:v>
                </c:pt>
                <c:pt idx="16">
                  <c:v>0.74099987745285034</c:v>
                </c:pt>
                <c:pt idx="17">
                  <c:v>0.72200000286102295</c:v>
                </c:pt>
                <c:pt idx="18">
                  <c:v>0.68500000000000005</c:v>
                </c:pt>
                <c:pt idx="19">
                  <c:v>0.64600000000000002</c:v>
                </c:pt>
                <c:pt idx="20">
                  <c:v>0.59899999999999998</c:v>
                </c:pt>
                <c:pt idx="21">
                  <c:v>0.57199999999999995</c:v>
                </c:pt>
                <c:pt idx="22">
                  <c:v>0.53</c:v>
                </c:pt>
                <c:pt idx="23">
                  <c:v>0.51</c:v>
                </c:pt>
                <c:pt idx="24">
                  <c:v>0.4738</c:v>
                </c:pt>
                <c:pt idx="25">
                  <c:v>0.462835</c:v>
                </c:pt>
                <c:pt idx="26">
                  <c:v>0.46215800000000001</c:v>
                </c:pt>
                <c:pt idx="27">
                  <c:v>0.46993800000000002</c:v>
                </c:pt>
                <c:pt idx="28">
                  <c:v>0.47195500000000001</c:v>
                </c:pt>
                <c:pt idx="29">
                  <c:v>0.475163</c:v>
                </c:pt>
                <c:pt idx="30">
                  <c:v>0.48652600000000001</c:v>
                </c:pt>
                <c:pt idx="31">
                  <c:v>0.48338500000000001</c:v>
                </c:pt>
                <c:pt idx="32">
                  <c:v>0.49735800000000002</c:v>
                </c:pt>
                <c:pt idx="33">
                  <c:v>0.52574799999999999</c:v>
                </c:pt>
                <c:pt idx="34">
                  <c:v>0.53475300000000003</c:v>
                </c:pt>
                <c:pt idx="35">
                  <c:v>0.56754800000000005</c:v>
                </c:pt>
              </c:numCache>
            </c:numRef>
          </c:val>
        </c:ser>
        <c:ser>
          <c:idx val="2"/>
          <c:order val="1"/>
          <c:tx>
            <c:strRef>
              <c:f>Sheet1!$A$3</c:f>
              <c:strCache>
                <c:ptCount val="1"/>
                <c:pt idx="0">
                  <c:v>Offshore</c:v>
                </c:pt>
              </c:strCache>
            </c:strRef>
          </c:tx>
          <c:spPr>
            <a:solidFill>
              <a:schemeClr val="accent5"/>
            </a:solidFill>
            <a:ln w="25400">
              <a:noFill/>
            </a:ln>
          </c:spPr>
          <c:cat>
            <c:strRef>
              <c:f>Sheet1!$B$1:$AK$1</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Sheet1!$B$3:$AK$3</c:f>
              <c:numCache>
                <c:formatCode>General</c:formatCode>
                <c:ptCount val="36"/>
                <c:pt idx="0">
                  <c:v>0.95399999999999996</c:v>
                </c:pt>
                <c:pt idx="1">
                  <c:v>1.0229999999999999</c:v>
                </c:pt>
                <c:pt idx="2">
                  <c:v>1.0690710000000001</c:v>
                </c:pt>
                <c:pt idx="3">
                  <c:v>1.0900000000000001</c:v>
                </c:pt>
                <c:pt idx="4">
                  <c:v>1.1379999999999999</c:v>
                </c:pt>
                <c:pt idx="5">
                  <c:v>1.2609999999999999</c:v>
                </c:pt>
                <c:pt idx="6">
                  <c:v>1.3143990000000001</c:v>
                </c:pt>
                <c:pt idx="7">
                  <c:v>1.401</c:v>
                </c:pt>
                <c:pt idx="8">
                  <c:v>1.4730000000000001</c:v>
                </c:pt>
                <c:pt idx="9">
                  <c:v>1.5580000000000001</c:v>
                </c:pt>
                <c:pt idx="10">
                  <c:v>1.6125818490982056</c:v>
                </c:pt>
                <c:pt idx="11">
                  <c:v>1.7049999237060547</c:v>
                </c:pt>
                <c:pt idx="12">
                  <c:v>1.7149999141693115</c:v>
                </c:pt>
                <c:pt idx="13">
                  <c:v>1.716999888420105</c:v>
                </c:pt>
                <c:pt idx="14">
                  <c:v>1.5986201763153076</c:v>
                </c:pt>
                <c:pt idx="15">
                  <c:v>1.4209998846054077</c:v>
                </c:pt>
                <c:pt idx="16">
                  <c:v>1.4340001344680786</c:v>
                </c:pt>
                <c:pt idx="17">
                  <c:v>1.4059998989105225</c:v>
                </c:pt>
                <c:pt idx="18">
                  <c:v>1.274</c:v>
                </c:pt>
                <c:pt idx="19">
                  <c:v>1.6739999999999999</c:v>
                </c:pt>
                <c:pt idx="20">
                  <c:v>1.669</c:v>
                </c:pt>
                <c:pt idx="21">
                  <c:v>1.425</c:v>
                </c:pt>
                <c:pt idx="22">
                  <c:v>1.365</c:v>
                </c:pt>
                <c:pt idx="23">
                  <c:v>1.37</c:v>
                </c:pt>
                <c:pt idx="24">
                  <c:v>1.49</c:v>
                </c:pt>
                <c:pt idx="25">
                  <c:v>1.8222959999999999</c:v>
                </c:pt>
                <c:pt idx="26">
                  <c:v>2.0875539999999999</c:v>
                </c:pt>
                <c:pt idx="27">
                  <c:v>2.1139019999999999</c:v>
                </c:pt>
                <c:pt idx="28">
                  <c:v>2.1261510000000001</c:v>
                </c:pt>
                <c:pt idx="29">
                  <c:v>2.1350319999999998</c:v>
                </c:pt>
                <c:pt idx="30">
                  <c:v>2.1079330000000001</c:v>
                </c:pt>
                <c:pt idx="31">
                  <c:v>2.0035970000000001</c:v>
                </c:pt>
                <c:pt idx="32">
                  <c:v>1.9337599999999999</c:v>
                </c:pt>
                <c:pt idx="33">
                  <c:v>1.8244309999999999</c:v>
                </c:pt>
                <c:pt idx="34">
                  <c:v>1.802505</c:v>
                </c:pt>
                <c:pt idx="35">
                  <c:v>1.7839430000000001</c:v>
                </c:pt>
              </c:numCache>
            </c:numRef>
          </c:val>
        </c:ser>
        <c:ser>
          <c:idx val="3"/>
          <c:order val="2"/>
          <c:tx>
            <c:strRef>
              <c:f>Sheet1!$A$4</c:f>
              <c:strCache>
                <c:ptCount val="1"/>
                <c:pt idx="0">
                  <c:v>Other onshore</c:v>
                </c:pt>
              </c:strCache>
            </c:strRef>
          </c:tx>
          <c:spPr>
            <a:solidFill>
              <a:schemeClr val="accent3"/>
            </a:solidFill>
            <a:ln w="25400">
              <a:noFill/>
            </a:ln>
          </c:spPr>
          <c:cat>
            <c:strRef>
              <c:f>Sheet1!$B$1:$AK$1</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Sheet1!$B$4:$AK$4</c:f>
              <c:numCache>
                <c:formatCode>General</c:formatCode>
                <c:ptCount val="36"/>
                <c:pt idx="0">
                  <c:v>4.6259990000000002</c:v>
                </c:pt>
                <c:pt idx="1">
                  <c:v>4.5880000000000001</c:v>
                </c:pt>
                <c:pt idx="2">
                  <c:v>4.3829760000000002</c:v>
                </c:pt>
                <c:pt idx="3">
                  <c:v>4.17</c:v>
                </c:pt>
                <c:pt idx="4">
                  <c:v>3.96</c:v>
                </c:pt>
                <c:pt idx="5">
                  <c:v>3.8119999999999998</c:v>
                </c:pt>
                <c:pt idx="6">
                  <c:v>3.7547079999999999</c:v>
                </c:pt>
                <c:pt idx="7">
                  <c:v>3.7519999999999998</c:v>
                </c:pt>
                <c:pt idx="8">
                  <c:v>3.6019999999999999</c:v>
                </c:pt>
                <c:pt idx="9">
                  <c:v>3.2719999999999998</c:v>
                </c:pt>
                <c:pt idx="10">
                  <c:v>3.0851256847381592</c:v>
                </c:pt>
                <c:pt idx="11">
                  <c:v>2.9829998016357422</c:v>
                </c:pt>
                <c:pt idx="12">
                  <c:v>2.9030001163482666</c:v>
                </c:pt>
                <c:pt idx="13">
                  <c:v>2.8429999351501465</c:v>
                </c:pt>
                <c:pt idx="14">
                  <c:v>2.7520248889923096</c:v>
                </c:pt>
                <c:pt idx="15">
                  <c:v>2.7070003002882004</c:v>
                </c:pt>
                <c:pt idx="16">
                  <c:v>2.7270000874996185</c:v>
                </c:pt>
                <c:pt idx="17">
                  <c:v>2.710000067949295</c:v>
                </c:pt>
                <c:pt idx="18">
                  <c:v>2.3970000000000002</c:v>
                </c:pt>
                <c:pt idx="19">
                  <c:v>2.3600000000000003</c:v>
                </c:pt>
                <c:pt idx="20">
                  <c:v>2.3380009999999998</c:v>
                </c:pt>
                <c:pt idx="21">
                  <c:v>2.347</c:v>
                </c:pt>
                <c:pt idx="22">
                  <c:v>2.3450000000000002</c:v>
                </c:pt>
                <c:pt idx="23">
                  <c:v>2.3614170000000003</c:v>
                </c:pt>
                <c:pt idx="24">
                  <c:v>2.4605600000000001</c:v>
                </c:pt>
                <c:pt idx="25">
                  <c:v>2.430294</c:v>
                </c:pt>
                <c:pt idx="26">
                  <c:v>2.3307390000000003</c:v>
                </c:pt>
                <c:pt idx="27">
                  <c:v>2.337885</c:v>
                </c:pt>
                <c:pt idx="28">
                  <c:v>2.3140350000000001</c:v>
                </c:pt>
                <c:pt idx="29">
                  <c:v>2.3183560000000001</c:v>
                </c:pt>
                <c:pt idx="30">
                  <c:v>2.326219</c:v>
                </c:pt>
                <c:pt idx="31">
                  <c:v>2.3316129999999999</c:v>
                </c:pt>
                <c:pt idx="32">
                  <c:v>2.3816160000000002</c:v>
                </c:pt>
                <c:pt idx="33">
                  <c:v>2.4552739999999997</c:v>
                </c:pt>
                <c:pt idx="34">
                  <c:v>2.5184559999999996</c:v>
                </c:pt>
                <c:pt idx="35">
                  <c:v>2.4927839999999999</c:v>
                </c:pt>
              </c:numCache>
            </c:numRef>
          </c:val>
        </c:ser>
        <c:ser>
          <c:idx val="4"/>
          <c:order val="3"/>
          <c:tx>
            <c:strRef>
              <c:f>Sheet1!$A$5</c:f>
              <c:strCache>
                <c:ptCount val="1"/>
                <c:pt idx="0">
                  <c:v>Tight oil</c:v>
                </c:pt>
              </c:strCache>
            </c:strRef>
          </c:tx>
          <c:spPr>
            <a:solidFill>
              <a:schemeClr val="tx1">
                <a:lumMod val="85000"/>
                <a:lumOff val="15000"/>
              </a:schemeClr>
            </a:solidFill>
            <a:ln w="25400">
              <a:noFill/>
            </a:ln>
          </c:spPr>
          <c:cat>
            <c:strRef>
              <c:f>Sheet1!$B$1:$AK$1</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Sheet1!$B$5:$AK$5</c:f>
              <c:numCache>
                <c:formatCode>General</c:formatCode>
                <c:ptCount val="36"/>
                <c:pt idx="0">
                  <c:v>4.0000000000000001E-3</c:v>
                </c:pt>
                <c:pt idx="1">
                  <c:v>7.0000000000000001E-3</c:v>
                </c:pt>
                <c:pt idx="2">
                  <c:v>6.0000000000000001E-3</c:v>
                </c:pt>
                <c:pt idx="3">
                  <c:v>5.0000000000000001E-3</c:v>
                </c:pt>
                <c:pt idx="4">
                  <c:v>4.0000000000000001E-3</c:v>
                </c:pt>
                <c:pt idx="5">
                  <c:v>3.0000000000000001E-3</c:v>
                </c:pt>
                <c:pt idx="6">
                  <c:v>2E-3</c:v>
                </c:pt>
                <c:pt idx="7">
                  <c:v>2E-3</c:v>
                </c:pt>
                <c:pt idx="8">
                  <c:v>2E-3</c:v>
                </c:pt>
                <c:pt idx="9">
                  <c:v>1E-3</c:v>
                </c:pt>
                <c:pt idx="10">
                  <c:v>0.15399999916553497</c:v>
                </c:pt>
                <c:pt idx="11">
                  <c:v>0.1510000079870224</c:v>
                </c:pt>
                <c:pt idx="12">
                  <c:v>0.14200000464916229</c:v>
                </c:pt>
                <c:pt idx="13">
                  <c:v>0.14599999785423279</c:v>
                </c:pt>
                <c:pt idx="14">
                  <c:v>0.15899999439716339</c:v>
                </c:pt>
                <c:pt idx="15">
                  <c:v>0.18500000238418579</c:v>
                </c:pt>
                <c:pt idx="16">
                  <c:v>0.20000000298023224</c:v>
                </c:pt>
                <c:pt idx="17">
                  <c:v>0.22699999809265137</c:v>
                </c:pt>
                <c:pt idx="18">
                  <c:v>0.60799999999999998</c:v>
                </c:pt>
                <c:pt idx="19">
                  <c:v>0.68700000000000006</c:v>
                </c:pt>
                <c:pt idx="20">
                  <c:v>0.86799999999999999</c:v>
                </c:pt>
                <c:pt idx="21">
                  <c:v>1.3140000000000001</c:v>
                </c:pt>
                <c:pt idx="22">
                  <c:v>2.254</c:v>
                </c:pt>
                <c:pt idx="23">
                  <c:v>3.6328369999999999</c:v>
                </c:pt>
                <c:pt idx="24">
                  <c:v>4.4975740000000002</c:v>
                </c:pt>
                <c:pt idx="25">
                  <c:v>5.1261190000000001</c:v>
                </c:pt>
                <c:pt idx="26">
                  <c:v>5.4290560000000001</c:v>
                </c:pt>
                <c:pt idx="27">
                  <c:v>5.8757400000000004</c:v>
                </c:pt>
                <c:pt idx="28">
                  <c:v>6.1860609999999996</c:v>
                </c:pt>
                <c:pt idx="29">
                  <c:v>6.3727549999999997</c:v>
                </c:pt>
                <c:pt idx="30">
                  <c:v>6.4923710000000003</c:v>
                </c:pt>
                <c:pt idx="31">
                  <c:v>6.8481139999999998</c:v>
                </c:pt>
                <c:pt idx="32">
                  <c:v>7.162649</c:v>
                </c:pt>
                <c:pt idx="33">
                  <c:v>7.3142339999999999</c:v>
                </c:pt>
                <c:pt idx="34">
                  <c:v>7.4918620000000002</c:v>
                </c:pt>
                <c:pt idx="35">
                  <c:v>7.6648899999999998</c:v>
                </c:pt>
              </c:numCache>
            </c:numRef>
          </c:val>
        </c:ser>
        <c:dLbls>
          <c:showLegendKey val="0"/>
          <c:showVal val="0"/>
          <c:showCatName val="0"/>
          <c:showSerName val="0"/>
          <c:showPercent val="0"/>
          <c:showBubbleSize val="0"/>
        </c:dLbls>
        <c:axId val="202063360"/>
        <c:axId val="196314816"/>
      </c:areaChart>
      <c:lineChart>
        <c:grouping val="standard"/>
        <c:varyColors val="0"/>
        <c:ser>
          <c:idx val="5"/>
          <c:order val="4"/>
          <c:tx>
            <c:strRef>
              <c:f>Sheet1!$A$6</c:f>
              <c:strCache>
                <c:ptCount val="1"/>
                <c:pt idx="0">
                  <c:v>STEO</c:v>
                </c:pt>
              </c:strCache>
            </c:strRef>
          </c:tx>
          <c:spPr>
            <a:ln w="50800">
              <a:solidFill>
                <a:srgbClr val="FF0000"/>
              </a:solidFill>
              <a:prstDash val="sysDash"/>
            </a:ln>
          </c:spPr>
          <c:marker>
            <c:symbol val="none"/>
          </c:marker>
          <c:cat>
            <c:strRef>
              <c:f>Sheet1!$B$1:$AK$1</c:f>
              <c:strCach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strCache>
            </c:strRef>
          </c:cat>
          <c:val>
            <c:numRef>
              <c:f>Sheet1!$B$6:$AK$6</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6.5</c:v>
                </c:pt>
                <c:pt idx="23">
                  <c:v>7.44</c:v>
                </c:pt>
                <c:pt idx="24">
                  <c:v>8.5399999999999991</c:v>
                </c:pt>
                <c:pt idx="25">
                  <c:v>9.5</c:v>
                </c:pt>
                <c:pt idx="26">
                  <c:v>#N/A</c:v>
                </c:pt>
                <c:pt idx="27">
                  <c:v>#N/A</c:v>
                </c:pt>
                <c:pt idx="28">
                  <c:v>#N/A</c:v>
                </c:pt>
                <c:pt idx="29">
                  <c:v>#N/A</c:v>
                </c:pt>
                <c:pt idx="30">
                  <c:v>#N/A</c:v>
                </c:pt>
                <c:pt idx="31">
                  <c:v>#N/A</c:v>
                </c:pt>
                <c:pt idx="32">
                  <c:v>#N/A</c:v>
                </c:pt>
                <c:pt idx="33">
                  <c:v>#N/A</c:v>
                </c:pt>
                <c:pt idx="34">
                  <c:v>#N/A</c:v>
                </c:pt>
                <c:pt idx="35">
                  <c:v>#N/A</c:v>
                </c:pt>
              </c:numCache>
            </c:numRef>
          </c:val>
          <c:smooth val="0"/>
        </c:ser>
        <c:dLbls>
          <c:showLegendKey val="0"/>
          <c:showVal val="0"/>
          <c:showCatName val="0"/>
          <c:showSerName val="0"/>
          <c:showPercent val="0"/>
          <c:showBubbleSize val="0"/>
        </c:dLbls>
        <c:marker val="1"/>
        <c:smooth val="0"/>
        <c:axId val="202063360"/>
        <c:axId val="196314816"/>
      </c:lineChart>
      <c:catAx>
        <c:axId val="202063360"/>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400"/>
            </a:pPr>
            <a:endParaRPr lang="en-US"/>
          </a:p>
        </c:txPr>
        <c:crossAx val="196314816"/>
        <c:crosses val="autoZero"/>
        <c:auto val="1"/>
        <c:lblAlgn val="ctr"/>
        <c:lblOffset val="100"/>
        <c:tickLblSkip val="10"/>
        <c:tickMarkSkip val="10"/>
        <c:noMultiLvlLbl val="0"/>
      </c:catAx>
      <c:valAx>
        <c:axId val="196314816"/>
        <c:scaling>
          <c:orientation val="minMax"/>
          <c:max val="14"/>
          <c:min val="0"/>
        </c:scaling>
        <c:delete val="0"/>
        <c:axPos val="l"/>
        <c:majorGridlines>
          <c:spPr>
            <a:ln>
              <a:solidFill>
                <a:schemeClr val="bg1">
                  <a:lumMod val="65000"/>
                </a:schemeClr>
              </a:solidFill>
            </a:ln>
          </c:spPr>
        </c:majorGridlines>
        <c:numFmt formatCode="General" sourceLinked="1"/>
        <c:majorTickMark val="out"/>
        <c:minorTickMark val="none"/>
        <c:tickLblPos val="nextTo"/>
        <c:spPr>
          <a:ln>
            <a:noFill/>
          </a:ln>
        </c:spPr>
        <c:txPr>
          <a:bodyPr/>
          <a:lstStyle/>
          <a:p>
            <a:pPr>
              <a:defRPr sz="1400"/>
            </a:pPr>
            <a:endParaRPr lang="en-US"/>
          </a:p>
        </c:txPr>
        <c:crossAx val="202063360"/>
        <c:crosses val="autoZero"/>
        <c:crossBetween val="midCat"/>
        <c:majorUnit val="2"/>
      </c:valAx>
    </c:plotArea>
    <c:plotVisOnly val="1"/>
    <c:dispBlanksAs val="zero"/>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0.07391</cdr:x>
      <cdr:y>0</cdr:y>
    </cdr:from>
    <cdr:to>
      <cdr:x>1</cdr:x>
      <cdr:y>0.1195</cdr:y>
    </cdr:to>
    <cdr:sp macro="" textlink="">
      <cdr:nvSpPr>
        <cdr:cNvPr id="2" name="Text Placeholder 6"/>
        <cdr:cNvSpPr>
          <a:spLocks xmlns:a="http://schemas.openxmlformats.org/drawingml/2006/main" noGrp="1"/>
        </cdr:cNvSpPr>
      </cdr:nvSpPr>
      <cdr:spPr>
        <a:xfrm xmlns:a="http://schemas.openxmlformats.org/drawingml/2006/main">
          <a:off x="310896" y="-1326086"/>
          <a:ext cx="3895344" cy="548640"/>
        </a:xfrm>
        <a:prstGeom xmlns:a="http://schemas.openxmlformats.org/drawingml/2006/main" prst="rect">
          <a:avLst/>
        </a:prstGeom>
      </cdr:spPr>
      <cdr:txBody>
        <a:bodyPr xmlns:a="http://schemas.openxmlformats.org/drawingml/2006/main" anchor="b" anchorCtr="0"/>
        <a:lstStyle xmlns:a="http://schemas.openxmlformats.org/drawingml/2006/main">
          <a:lvl1pPr marL="342900" marR="0" indent="-342900" algn="r" defTabSz="914400" rtl="0" eaLnBrk="1" fontAlgn="base" latinLnBrk="0" hangingPunct="1">
            <a:lnSpc>
              <a:spcPct val="100000"/>
            </a:lnSpc>
            <a:spcBef>
              <a:spcPct val="20000"/>
            </a:spcBef>
            <a:spcAft>
              <a:spcPct val="0"/>
            </a:spcAft>
            <a:buClrTx/>
            <a:buSzTx/>
            <a:buFontTx/>
            <a:buNone/>
            <a:tabLst/>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US" dirty="0" smtClean="0"/>
            <a:t>U.S. tight oil production</a:t>
          </a:r>
        </a:p>
        <a:p xmlns:a="http://schemas.openxmlformats.org/drawingml/2006/main">
          <a:r>
            <a:rPr lang="en-US" dirty="0" smtClean="0"/>
            <a:t>million barrels of oil per day</a:t>
          </a:r>
        </a:p>
      </cdr:txBody>
    </cdr:sp>
  </cdr:relSizeAnchor>
</c:userShapes>
</file>

<file path=ppt/drawings/drawing2.xml><?xml version="1.0" encoding="utf-8"?>
<c:userShapes xmlns:c="http://schemas.openxmlformats.org/drawingml/2006/chart">
  <cdr:relSizeAnchor xmlns:cdr="http://schemas.openxmlformats.org/drawingml/2006/chartDrawing">
    <cdr:from>
      <cdr:x>0.07391</cdr:x>
      <cdr:y>0</cdr:y>
    </cdr:from>
    <cdr:to>
      <cdr:x>1</cdr:x>
      <cdr:y>0.1195</cdr:y>
    </cdr:to>
    <cdr:sp macro="" textlink="">
      <cdr:nvSpPr>
        <cdr:cNvPr id="2" name="Text Placeholder 6"/>
        <cdr:cNvSpPr>
          <a:spLocks xmlns:a="http://schemas.openxmlformats.org/drawingml/2006/main" noGrp="1"/>
        </cdr:cNvSpPr>
      </cdr:nvSpPr>
      <cdr:spPr>
        <a:xfrm xmlns:a="http://schemas.openxmlformats.org/drawingml/2006/main">
          <a:off x="310896" y="-1316038"/>
          <a:ext cx="3895344" cy="548640"/>
        </a:xfrm>
        <a:prstGeom xmlns:a="http://schemas.openxmlformats.org/drawingml/2006/main" prst="rect">
          <a:avLst/>
        </a:prstGeom>
      </cdr:spPr>
      <cdr:txBody>
        <a:bodyPr xmlns:a="http://schemas.openxmlformats.org/drawingml/2006/main" anchor="b" anchorCtr="0"/>
        <a:lstStyle xmlns:a="http://schemas.openxmlformats.org/drawingml/2006/main">
          <a:lvl1pPr marL="342900" marR="0" indent="-342900" algn="r" defTabSz="914400" rtl="0" eaLnBrk="1" fontAlgn="base" latinLnBrk="0" hangingPunct="1">
            <a:lnSpc>
              <a:spcPct val="100000"/>
            </a:lnSpc>
            <a:spcBef>
              <a:spcPct val="20000"/>
            </a:spcBef>
            <a:spcAft>
              <a:spcPct val="0"/>
            </a:spcAft>
            <a:buClrTx/>
            <a:buSzTx/>
            <a:buFontTx/>
            <a:buNone/>
            <a:tabLst/>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US" dirty="0" smtClean="0"/>
            <a:t>U.S. dry shale gas production</a:t>
          </a:r>
        </a:p>
        <a:p xmlns:a="http://schemas.openxmlformats.org/drawingml/2006/main">
          <a:r>
            <a:rPr lang="en-US" dirty="0" smtClean="0"/>
            <a:t>billion cubic feet per day</a:t>
          </a:r>
        </a:p>
      </cdr:txBody>
    </cdr:sp>
  </cdr:relSizeAnchor>
</c:userShapes>
</file>

<file path=ppt/drawings/drawing3.xml><?xml version="1.0" encoding="utf-8"?>
<c:userShapes xmlns:c="http://schemas.openxmlformats.org/drawingml/2006/chart">
  <cdr:relSizeAnchor xmlns:cdr="http://schemas.openxmlformats.org/drawingml/2006/chartDrawing">
    <cdr:from>
      <cdr:x>0.7383</cdr:x>
      <cdr:y>0.11268</cdr:y>
    </cdr:from>
    <cdr:to>
      <cdr:x>1</cdr:x>
      <cdr:y>0.32537</cdr:y>
    </cdr:to>
    <cdr:sp macro="" textlink="">
      <cdr:nvSpPr>
        <cdr:cNvPr id="2" name="TextBox 1"/>
        <cdr:cNvSpPr txBox="1"/>
      </cdr:nvSpPr>
      <cdr:spPr>
        <a:xfrm xmlns:a="http://schemas.openxmlformats.org/drawingml/2006/main">
          <a:off x="3244172" y="4844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0.22372</cdr:x>
      <cdr:y>0.10408</cdr:y>
    </cdr:from>
    <cdr:to>
      <cdr:x>0.40881</cdr:x>
      <cdr:y>0.17435</cdr:y>
    </cdr:to>
    <cdr:sp macro="" textlink="">
      <cdr:nvSpPr>
        <cdr:cNvPr id="9" name="TextBox 8"/>
        <cdr:cNvSpPr txBox="1"/>
      </cdr:nvSpPr>
      <cdr:spPr>
        <a:xfrm xmlns:a="http://schemas.openxmlformats.org/drawingml/2006/main">
          <a:off x="1775228" y="455882"/>
          <a:ext cx="1468672"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solidFill>
                <a:schemeClr val="tx2">
                  <a:lumMod val="75000"/>
                  <a:lumOff val="25000"/>
                </a:schemeClr>
              </a:solidFill>
            </a:rPr>
            <a:t>U.S. net imports</a:t>
          </a:r>
          <a:endParaRPr lang="en-US" sz="1400" dirty="0">
            <a:solidFill>
              <a:schemeClr val="tx2">
                <a:lumMod val="75000"/>
                <a:lumOff val="25000"/>
              </a:schemeClr>
            </a:solidFill>
          </a:endParaRPr>
        </a:p>
      </cdr:txBody>
    </cdr:sp>
  </cdr:relSizeAnchor>
  <cdr:relSizeAnchor xmlns:cdr="http://schemas.openxmlformats.org/drawingml/2006/chartDrawing">
    <cdr:from>
      <cdr:x>0.22307</cdr:x>
      <cdr:y>0.46932</cdr:y>
    </cdr:from>
    <cdr:to>
      <cdr:x>0.4231</cdr:x>
      <cdr:y>0.53959</cdr:y>
    </cdr:to>
    <cdr:sp macro="" textlink="">
      <cdr:nvSpPr>
        <cdr:cNvPr id="10" name="TextBox 1"/>
        <cdr:cNvSpPr txBox="1"/>
      </cdr:nvSpPr>
      <cdr:spPr>
        <a:xfrm xmlns:a="http://schemas.openxmlformats.org/drawingml/2006/main">
          <a:off x="1770044" y="2055562"/>
          <a:ext cx="158729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solidFill>
                <a:schemeClr val="accent2"/>
              </a:solidFill>
            </a:rPr>
            <a:t>China net imports</a:t>
          </a:r>
          <a:endParaRPr lang="en-US" sz="1400" dirty="0">
            <a:solidFill>
              <a:schemeClr val="accent2"/>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0.90727</cdr:x>
      <cdr:y>0.23759</cdr:y>
    </cdr:from>
    <cdr:to>
      <cdr:x>0.98019</cdr:x>
      <cdr:y>0.29749</cdr:y>
    </cdr:to>
    <cdr:sp macro="" textlink="">
      <cdr:nvSpPr>
        <cdr:cNvPr id="10" name="TextBox 9"/>
        <cdr:cNvSpPr txBox="1"/>
      </cdr:nvSpPr>
      <cdr:spPr bwMode="auto">
        <a:xfrm xmlns:a="http://schemas.openxmlformats.org/drawingml/2006/main">
          <a:off x="4977654" y="869017"/>
          <a:ext cx="400050" cy="2190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endParaRPr lang="en-US" sz="1600" i="0" dirty="0" smtClean="0">
            <a:solidFill>
              <a:srgbClr val="333333"/>
            </a:solidFill>
            <a:latin typeface="Tekton Pro Cond" pitchFamily="34" charset="0"/>
            <a:ea typeface="Times New Roman" charset="0"/>
            <a:cs typeface="Times New Roman" charset="0"/>
          </a:endParaRPr>
        </a:p>
      </cdr:txBody>
    </cdr:sp>
  </cdr:relSizeAnchor>
  <cdr:relSizeAnchor xmlns:cdr="http://schemas.openxmlformats.org/drawingml/2006/chartDrawing">
    <cdr:from>
      <cdr:x>0.17467</cdr:x>
      <cdr:y>0.33558</cdr:y>
    </cdr:from>
    <cdr:to>
      <cdr:x>0.17467</cdr:x>
      <cdr:y>0.561</cdr:y>
    </cdr:to>
    <cdr:cxnSp macro="">
      <cdr:nvCxnSpPr>
        <cdr:cNvPr id="4" name="Straight Connector 3"/>
        <cdr:cNvCxnSpPr/>
      </cdr:nvCxnSpPr>
      <cdr:spPr>
        <a:xfrm xmlns:a="http://schemas.openxmlformats.org/drawingml/2006/main" flipH="1" flipV="1">
          <a:off x="1399179" y="1251508"/>
          <a:ext cx="0" cy="840666"/>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0.4716</cdr:x>
      <cdr:y>0.02541</cdr:y>
    </cdr:from>
    <cdr:to>
      <cdr:x>0.4716</cdr:x>
      <cdr:y>0.89056</cdr:y>
    </cdr:to>
    <cdr:cxnSp macro="">
      <cdr:nvCxnSpPr>
        <cdr:cNvPr id="6" name="Straight Connector 3"/>
        <cdr:cNvCxnSpPr/>
      </cdr:nvCxnSpPr>
      <cdr:spPr>
        <a:xfrm xmlns:a="http://schemas.openxmlformats.org/drawingml/2006/main" flipV="1">
          <a:off x="3773286" y="106859"/>
          <a:ext cx="0" cy="3638200"/>
        </a:xfrm>
        <a:prstGeom xmlns:a="http://schemas.openxmlformats.org/drawingml/2006/main" prst="line">
          <a:avLst/>
        </a:prstGeom>
        <a:ln xmlns:a="http://schemas.openxmlformats.org/drawingml/2006/main" w="9525">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503"/>
          </a:xfrm>
          <a:prstGeom prst="rect">
            <a:avLst/>
          </a:prstGeom>
        </p:spPr>
        <p:txBody>
          <a:bodyPr vert="horz" lIns="91200" tIns="45599" rIns="91200" bIns="4559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5953" y="1"/>
            <a:ext cx="3027466" cy="464503"/>
          </a:xfrm>
          <a:prstGeom prst="rect">
            <a:avLst/>
          </a:prstGeom>
        </p:spPr>
        <p:txBody>
          <a:bodyPr vert="horz" lIns="91200" tIns="45599" rIns="91200" bIns="4559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11/17/2014</a:t>
            </a:fld>
            <a:endParaRPr lang="en-US" dirty="0"/>
          </a:p>
        </p:txBody>
      </p:sp>
      <p:sp>
        <p:nvSpPr>
          <p:cNvPr id="4" name="Footer Placeholder 3"/>
          <p:cNvSpPr>
            <a:spLocks noGrp="1"/>
          </p:cNvSpPr>
          <p:nvPr>
            <p:ph type="ftr" sz="quarter" idx="2"/>
          </p:nvPr>
        </p:nvSpPr>
        <p:spPr>
          <a:xfrm>
            <a:off x="2" y="8817612"/>
            <a:ext cx="3027466" cy="464503"/>
          </a:xfrm>
          <a:prstGeom prst="rect">
            <a:avLst/>
          </a:prstGeom>
        </p:spPr>
        <p:txBody>
          <a:bodyPr vert="horz" lIns="91200" tIns="45599" rIns="91200" bIns="4559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00" tIns="45599" rIns="91200" bIns="4559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503"/>
          </a:xfrm>
          <a:prstGeom prst="rect">
            <a:avLst/>
          </a:prstGeom>
        </p:spPr>
        <p:txBody>
          <a:bodyPr vert="horz" lIns="92926" tIns="46464" rIns="92926" bIns="4646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5953" y="1"/>
            <a:ext cx="3027466" cy="464503"/>
          </a:xfrm>
          <a:prstGeom prst="rect">
            <a:avLst/>
          </a:prstGeom>
        </p:spPr>
        <p:txBody>
          <a:bodyPr vert="horz" lIns="92926" tIns="46464" rIns="92926" bIns="46464"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11/17/2014</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26" tIns="46464" rIns="92926" bIns="46464" rtlCol="0" anchor="ctr"/>
          <a:lstStyle/>
          <a:p>
            <a:pPr lvl="0"/>
            <a:endParaRPr lang="en-US" noProof="0" dirty="0"/>
          </a:p>
        </p:txBody>
      </p:sp>
      <p:sp>
        <p:nvSpPr>
          <p:cNvPr id="5" name="Notes Placeholder 4"/>
          <p:cNvSpPr>
            <a:spLocks noGrp="1"/>
          </p:cNvSpPr>
          <p:nvPr>
            <p:ph type="body" sz="quarter" idx="3"/>
          </p:nvPr>
        </p:nvSpPr>
        <p:spPr>
          <a:xfrm>
            <a:off x="699133" y="4410392"/>
            <a:ext cx="5586735" cy="4177348"/>
          </a:xfrm>
          <a:prstGeom prst="rect">
            <a:avLst/>
          </a:prstGeom>
        </p:spPr>
        <p:txBody>
          <a:bodyPr vert="horz" lIns="92926" tIns="46464" rIns="92926" bIns="4646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17612"/>
            <a:ext cx="3027466" cy="464503"/>
          </a:xfrm>
          <a:prstGeom prst="rect">
            <a:avLst/>
          </a:prstGeom>
        </p:spPr>
        <p:txBody>
          <a:bodyPr vert="horz" lIns="92926" tIns="46464" rIns="92926" bIns="4646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lIns="92926" tIns="46464" rIns="92926" bIns="46464"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baseline="0" dirty="0" smtClean="0"/>
          </a:p>
        </p:txBody>
      </p:sp>
      <p:sp>
        <p:nvSpPr>
          <p:cNvPr id="4" name="Slide Number Placeholder 3"/>
          <p:cNvSpPr>
            <a:spLocks noGrp="1"/>
          </p:cNvSpPr>
          <p:nvPr>
            <p:ph type="sldNum" sz="quarter" idx="5"/>
          </p:nvPr>
        </p:nvSpPr>
        <p:spPr/>
        <p:txBody>
          <a:bodyPr/>
          <a:lstStyle/>
          <a:p>
            <a:pPr>
              <a:defRPr/>
            </a:pPr>
            <a:fld id="{CBA20FFC-0C66-41FA-820D-8C3C4E7FBD7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13</a:t>
            </a:fld>
            <a:endParaRPr lang="en-US" dirty="0"/>
          </a:p>
        </p:txBody>
      </p:sp>
    </p:spTree>
    <p:extLst>
      <p:ext uri="{BB962C8B-B14F-4D97-AF65-F5344CB8AC3E}">
        <p14:creationId xmlns:p14="http://schemas.microsoft.com/office/powerpoint/2010/main" val="66914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14</a:t>
            </a:fld>
            <a:endParaRPr lang="en-US" dirty="0"/>
          </a:p>
        </p:txBody>
      </p:sp>
    </p:spTree>
    <p:extLst>
      <p:ext uri="{BB962C8B-B14F-4D97-AF65-F5344CB8AC3E}">
        <p14:creationId xmlns:p14="http://schemas.microsoft.com/office/powerpoint/2010/main" val="207112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55954" y="8817617"/>
            <a:ext cx="3027466" cy="464503"/>
          </a:xfrm>
          <a:prstGeom prst="rect">
            <a:avLst/>
          </a:prstGeom>
          <a:noFill/>
          <a:ln w="9525">
            <a:noFill/>
            <a:miter lim="800000"/>
            <a:headEnd/>
            <a:tailEnd/>
          </a:ln>
        </p:spPr>
        <p:txBody>
          <a:bodyPr lIns="92876" tIns="46438" rIns="92876" bIns="46438" anchor="b"/>
          <a:lstStyle/>
          <a:p>
            <a:pPr algn="r" defTabSz="927530"/>
            <a:fld id="{10E5EEC7-062D-4A4F-B235-43C101952428}" type="slidenum">
              <a:rPr lang="en-US" sz="1200">
                <a:solidFill>
                  <a:prstClr val="black"/>
                </a:solidFill>
              </a:rPr>
              <a:pPr algn="r" defTabSz="927530"/>
              <a:t>16</a:t>
            </a:fld>
            <a:endParaRPr lang="en-US" sz="1200" dirty="0">
              <a:solidFill>
                <a:prstClr val="black"/>
              </a:solidFill>
            </a:endParaRPr>
          </a:p>
        </p:txBody>
      </p:sp>
      <p:sp>
        <p:nvSpPr>
          <p:cNvPr id="27650" name="Rectangle 7"/>
          <p:cNvSpPr txBox="1">
            <a:spLocks noGrp="1" noChangeArrowheads="1"/>
          </p:cNvSpPr>
          <p:nvPr/>
        </p:nvSpPr>
        <p:spPr bwMode="auto">
          <a:xfrm>
            <a:off x="3955954" y="8819203"/>
            <a:ext cx="3027466" cy="462917"/>
          </a:xfrm>
          <a:prstGeom prst="rect">
            <a:avLst/>
          </a:prstGeom>
          <a:noFill/>
          <a:ln w="9525">
            <a:noFill/>
            <a:miter lim="800000"/>
            <a:headEnd/>
            <a:tailEnd/>
          </a:ln>
        </p:spPr>
        <p:txBody>
          <a:bodyPr lIns="92961" tIns="46482" rIns="92961" bIns="46482" anchor="b"/>
          <a:lstStyle/>
          <a:p>
            <a:pPr algn="r" defTabSz="929114"/>
            <a:fld id="{82F1F28D-463C-4AD6-BC28-DCFFF59488E5}" type="slidenum">
              <a:rPr lang="en-US" sz="1200">
                <a:solidFill>
                  <a:prstClr val="black"/>
                </a:solidFill>
              </a:rPr>
              <a:pPr algn="r" defTabSz="929114"/>
              <a:t>16</a:t>
            </a:fld>
            <a:endParaRPr lang="en-US" sz="1200" dirty="0">
              <a:solidFill>
                <a:prstClr val="black"/>
              </a:solidFill>
            </a:endParaRPr>
          </a:p>
        </p:txBody>
      </p:sp>
      <p:sp>
        <p:nvSpPr>
          <p:cNvPr id="27651" name="Rectangle 2"/>
          <p:cNvSpPr>
            <a:spLocks noGrp="1" noRot="1" noChangeAspect="1" noChangeArrowheads="1" noTextEdit="1"/>
          </p:cNvSpPr>
          <p:nvPr>
            <p:ph type="sldImg"/>
          </p:nvPr>
        </p:nvSpPr>
        <p:spPr>
          <a:xfrm>
            <a:off x="1436688" y="493713"/>
            <a:ext cx="4127500" cy="3097212"/>
          </a:xfrm>
          <a:ln/>
        </p:spPr>
      </p:sp>
      <p:sp>
        <p:nvSpPr>
          <p:cNvPr id="27652" name="Rectangle 94"/>
          <p:cNvSpPr>
            <a:spLocks noGrp="1" noChangeArrowheads="1"/>
          </p:cNvSpPr>
          <p:nvPr>
            <p:ph type="body" idx="1"/>
          </p:nvPr>
        </p:nvSpPr>
        <p:spPr>
          <a:xfrm>
            <a:off x="4" y="3670666"/>
            <a:ext cx="6984999" cy="5290456"/>
          </a:xfrm>
          <a:noFill/>
          <a:ln/>
        </p:spPr>
        <p:txBody>
          <a:bodyPr lIns="92876" tIns="46438" rIns="92876" bIns="46438">
            <a:normAutofit fontScale="77500" lnSpcReduction="20000"/>
          </a:bodyPr>
          <a:lstStyle/>
          <a:p>
            <a:pPr marL="228474" indent="-228474">
              <a:spcAft>
                <a:spcPts val="1197"/>
              </a:spcAft>
              <a:buFont typeface="Arial" pitchFamily="34" charset="0"/>
              <a:buChar cha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18</a:t>
            </a:fld>
            <a:endParaRPr lang="en-US" dirty="0"/>
          </a:p>
        </p:txBody>
      </p:sp>
    </p:spTree>
    <p:extLst>
      <p:ext uri="{BB962C8B-B14F-4D97-AF65-F5344CB8AC3E}">
        <p14:creationId xmlns:p14="http://schemas.microsoft.com/office/powerpoint/2010/main" val="322706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19</a:t>
            </a:fld>
            <a:endParaRPr lang="en-US" dirty="0"/>
          </a:p>
        </p:txBody>
      </p:sp>
    </p:spTree>
    <p:extLst>
      <p:ext uri="{BB962C8B-B14F-4D97-AF65-F5344CB8AC3E}">
        <p14:creationId xmlns:p14="http://schemas.microsoft.com/office/powerpoint/2010/main" val="678303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388197"/>
            <a:ext cx="5588000" cy="4199228"/>
          </a:xfrm>
        </p:spPr>
        <p:txBody>
          <a:bodyPr>
            <a:noAutofit/>
          </a:bodyPr>
          <a:lstStyle/>
          <a:p>
            <a:pPr eaLnBrk="1" hangingPunct="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24</a:t>
            </a:fld>
            <a:endParaRPr lang="en-US" dirty="0"/>
          </a:p>
        </p:txBody>
      </p:sp>
    </p:spTree>
    <p:extLst>
      <p:ext uri="{BB962C8B-B14F-4D97-AF65-F5344CB8AC3E}">
        <p14:creationId xmlns:p14="http://schemas.microsoft.com/office/powerpoint/2010/main" val="62612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a:t>
            </a:fld>
            <a:endParaRPr lang="en-US" dirty="0"/>
          </a:p>
        </p:txBody>
      </p:sp>
    </p:spTree>
    <p:extLst>
      <p:ext uri="{BB962C8B-B14F-4D97-AF65-F5344CB8AC3E}">
        <p14:creationId xmlns:p14="http://schemas.microsoft.com/office/powerpoint/2010/main" val="377497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0500" y="4267200"/>
            <a:ext cx="6591300" cy="4772025"/>
          </a:xfrm>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0500" y="4267200"/>
            <a:ext cx="6591300" cy="4772025"/>
          </a:xfrm>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55953" y="8817615"/>
            <a:ext cx="3027466" cy="464503"/>
          </a:xfrm>
          <a:prstGeom prst="rect">
            <a:avLst/>
          </a:prstGeom>
          <a:noFill/>
          <a:ln w="9525">
            <a:noFill/>
            <a:miter lim="800000"/>
            <a:headEnd/>
            <a:tailEnd/>
          </a:ln>
        </p:spPr>
        <p:txBody>
          <a:bodyPr lIns="92924" tIns="46462" rIns="92924" bIns="46462" anchor="b"/>
          <a:lstStyle/>
          <a:p>
            <a:pPr algn="r" defTabSz="928015"/>
            <a:fld id="{10E5EEC7-062D-4A4F-B235-43C101952428}" type="slidenum">
              <a:rPr lang="en-US" sz="1200"/>
              <a:pPr algn="r" defTabSz="928015"/>
              <a:t>5</a:t>
            </a:fld>
            <a:endParaRPr lang="en-US" sz="1200" dirty="0"/>
          </a:p>
        </p:txBody>
      </p:sp>
      <p:sp>
        <p:nvSpPr>
          <p:cNvPr id="27650" name="Rectangle 7"/>
          <p:cNvSpPr txBox="1">
            <a:spLocks noGrp="1" noChangeArrowheads="1"/>
          </p:cNvSpPr>
          <p:nvPr/>
        </p:nvSpPr>
        <p:spPr bwMode="auto">
          <a:xfrm>
            <a:off x="3955953" y="8819200"/>
            <a:ext cx="3027466" cy="462917"/>
          </a:xfrm>
          <a:prstGeom prst="rect">
            <a:avLst/>
          </a:prstGeom>
          <a:noFill/>
          <a:ln w="9525">
            <a:noFill/>
            <a:miter lim="800000"/>
            <a:headEnd/>
            <a:tailEnd/>
          </a:ln>
        </p:spPr>
        <p:txBody>
          <a:bodyPr lIns="93009" tIns="46507" rIns="93009" bIns="46507" anchor="b"/>
          <a:lstStyle/>
          <a:p>
            <a:pPr algn="r" defTabSz="929600"/>
            <a:fld id="{82F1F28D-463C-4AD6-BC28-DCFFF59488E5}" type="slidenum">
              <a:rPr lang="en-US" sz="1200"/>
              <a:pPr algn="r" defTabSz="929600"/>
              <a:t>5</a:t>
            </a:fld>
            <a:endParaRPr lang="en-US" sz="1200" dirty="0"/>
          </a:p>
        </p:txBody>
      </p:sp>
      <p:sp>
        <p:nvSpPr>
          <p:cNvPr id="27651" name="Rectangle 2"/>
          <p:cNvSpPr>
            <a:spLocks noGrp="1" noRot="1" noChangeAspect="1" noChangeArrowheads="1" noTextEdit="1"/>
          </p:cNvSpPr>
          <p:nvPr>
            <p:ph type="sldImg"/>
          </p:nvPr>
        </p:nvSpPr>
        <p:spPr>
          <a:xfrm>
            <a:off x="1711325" y="92075"/>
            <a:ext cx="3265488" cy="2451100"/>
          </a:xfrm>
          <a:ln/>
        </p:spPr>
      </p:sp>
      <p:sp>
        <p:nvSpPr>
          <p:cNvPr id="27652" name="Rectangle 94"/>
          <p:cNvSpPr>
            <a:spLocks noGrp="1" noChangeArrowheads="1"/>
          </p:cNvSpPr>
          <p:nvPr>
            <p:ph type="body" idx="1"/>
          </p:nvPr>
        </p:nvSpPr>
        <p:spPr>
          <a:xfrm>
            <a:off x="164502" y="2752727"/>
            <a:ext cx="6605380" cy="4067175"/>
          </a:xfrm>
          <a:noFill/>
          <a:ln/>
        </p:spPr>
        <p:txBody>
          <a:bodyPr lIns="92924" tIns="46462" rIns="92924" bIns="46462">
            <a:normAutofit/>
          </a:bodyPr>
          <a:lstStyle/>
          <a:p>
            <a:pPr marL="237719" indent="-237719">
              <a:spcBef>
                <a:spcPts val="600"/>
              </a:spcBef>
              <a:buFont typeface="Arial" pitchFamily="34" charset="0"/>
              <a:buChar char="•"/>
            </a:pPr>
            <a:endParaRPr lang="en-US" dirty="0"/>
          </a:p>
        </p:txBody>
      </p:sp>
      <p:graphicFrame>
        <p:nvGraphicFramePr>
          <p:cNvPr id="7" name="Table 6"/>
          <p:cNvGraphicFramePr>
            <a:graphicFrameLocks noGrp="1"/>
          </p:cNvGraphicFramePr>
          <p:nvPr/>
        </p:nvGraphicFramePr>
        <p:xfrm>
          <a:off x="185062" y="6600828"/>
          <a:ext cx="6530066" cy="2438395"/>
        </p:xfrm>
        <a:graphic>
          <a:graphicData uri="http://schemas.openxmlformats.org/drawingml/2006/table">
            <a:tbl>
              <a:tblPr/>
              <a:tblGrid>
                <a:gridCol w="1584218"/>
                <a:gridCol w="618231"/>
                <a:gridCol w="618231"/>
                <a:gridCol w="618231"/>
                <a:gridCol w="618231"/>
                <a:gridCol w="618231"/>
                <a:gridCol w="618231"/>
                <a:gridCol w="618231"/>
                <a:gridCol w="618231"/>
              </a:tblGrid>
              <a:tr h="407281">
                <a:tc>
                  <a:txBody>
                    <a:bodyPr/>
                    <a:lstStyle/>
                    <a:p>
                      <a:pPr algn="l" fontAlgn="b"/>
                      <a:r>
                        <a:rPr lang="en-US" sz="800" b="1" i="0" u="none" strike="noStrike" dirty="0">
                          <a:solidFill>
                            <a:srgbClr val="000000"/>
                          </a:solidFill>
                          <a:latin typeface="Arial" pitchFamily="34" charset="0"/>
                          <a:cs typeface="Arial" pitchFamily="34" charset="0"/>
                        </a:rPr>
                        <a:t>trillion cubic feet</a:t>
                      </a:r>
                    </a:p>
                  </a:txBody>
                  <a:tcPr marL="7214" marR="7214" marT="72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14" marR="7214" marT="72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14" marR="7214" marT="72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14" marR="7214" marT="72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14" marR="7214" marT="72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14" marR="7214" marT="72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7214" marR="7214" marT="72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2012-2040</a:t>
                      </a:r>
                    </a:p>
                  </a:txBody>
                  <a:tcPr marL="7214" marR="7214" marT="72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2012-2040</a:t>
                      </a:r>
                    </a:p>
                  </a:txBody>
                  <a:tcPr marL="7214" marR="7214" marT="7214" marB="0" anchor="b">
                    <a:lnL>
                      <a:noFill/>
                    </a:lnL>
                    <a:lnR>
                      <a:noFill/>
                    </a:lnR>
                    <a:lnT>
                      <a:noFill/>
                    </a:lnT>
                    <a:lnB w="6350" cap="flat" cmpd="sng" algn="ctr">
                      <a:solidFill>
                        <a:srgbClr val="000000"/>
                      </a:solidFill>
                      <a:prstDash val="solid"/>
                      <a:round/>
                      <a:headEnd type="none" w="med" len="med"/>
                      <a:tailEnd type="none" w="med" len="med"/>
                    </a:lnB>
                  </a:tcPr>
                </a:tc>
              </a:tr>
              <a:tr h="225016">
                <a:tc>
                  <a:txBody>
                    <a:bodyPr/>
                    <a:lstStyle/>
                    <a:p>
                      <a:pPr algn="l" fontAlgn="b"/>
                      <a:r>
                        <a:rPr lang="en-US" sz="800" b="0" i="0" u="none" strike="noStrike" dirty="0">
                          <a:solidFill>
                            <a:srgbClr val="000000"/>
                          </a:solidFill>
                          <a:latin typeface="Arial" pitchFamily="34" charset="0"/>
                          <a:cs typeface="Arial" pitchFamily="34" charset="0"/>
                        </a:rPr>
                        <a:t> </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1990</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2000</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2012</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2015</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2025</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2040</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%change</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AAGR, %</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16">
                <a:tc>
                  <a:txBody>
                    <a:bodyPr/>
                    <a:lstStyle/>
                    <a:p>
                      <a:pPr algn="r" fontAlgn="b"/>
                      <a:r>
                        <a:rPr lang="en-US" sz="800" b="0" i="0" u="none" strike="noStrike" dirty="0" err="1">
                          <a:solidFill>
                            <a:srgbClr val="000000"/>
                          </a:solidFill>
                          <a:latin typeface="Arial" pitchFamily="34" charset="0"/>
                          <a:cs typeface="Arial" pitchFamily="34" charset="0"/>
                        </a:rPr>
                        <a:t>Coalbed</a:t>
                      </a:r>
                      <a:r>
                        <a:rPr lang="en-US" sz="800" b="0" i="0" u="none" strike="noStrike" dirty="0">
                          <a:solidFill>
                            <a:srgbClr val="000000"/>
                          </a:solidFill>
                          <a:latin typeface="Arial" pitchFamily="34" charset="0"/>
                          <a:cs typeface="Arial" pitchFamily="34" charset="0"/>
                        </a:rPr>
                        <a:t> methane</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0.3</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1.5</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1.6</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1.5</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1.6</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1.7</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7.8%</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0.3%</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16">
                <a:tc>
                  <a:txBody>
                    <a:bodyPr/>
                    <a:lstStyle/>
                    <a:p>
                      <a:pPr algn="r" fontAlgn="b"/>
                      <a:r>
                        <a:rPr lang="en-US" sz="800" b="0" i="0" u="none" strike="noStrike" dirty="0">
                          <a:solidFill>
                            <a:srgbClr val="000000"/>
                          </a:solidFill>
                          <a:latin typeface="Arial" pitchFamily="34" charset="0"/>
                          <a:cs typeface="Arial" pitchFamily="34" charset="0"/>
                        </a:rPr>
                        <a:t>Associated with oil</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2.7</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2.8</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2.5</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3.2</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3.2</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2.6</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3.4%</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0.1%</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979">
                <a:tc>
                  <a:txBody>
                    <a:bodyPr/>
                    <a:lstStyle/>
                    <a:p>
                      <a:pPr algn="r" fontAlgn="b"/>
                      <a:r>
                        <a:rPr lang="en-US" sz="800" b="0" i="0" u="none" strike="noStrike" dirty="0">
                          <a:solidFill>
                            <a:srgbClr val="000000"/>
                          </a:solidFill>
                          <a:latin typeface="Arial" pitchFamily="34" charset="0"/>
                          <a:cs typeface="Arial" pitchFamily="34" charset="0"/>
                        </a:rPr>
                        <a:t>Alaska</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0.4</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0.4</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0.3</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0.3</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0.3</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1.2</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254.5%</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4.6%</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16">
                <a:tc>
                  <a:txBody>
                    <a:bodyPr/>
                    <a:lstStyle/>
                    <a:p>
                      <a:pPr algn="r" fontAlgn="b"/>
                      <a:r>
                        <a:rPr lang="en-US" sz="800" b="0" i="0" u="none" strike="noStrike" dirty="0">
                          <a:solidFill>
                            <a:srgbClr val="000000"/>
                          </a:solidFill>
                          <a:latin typeface="Arial" pitchFamily="34" charset="0"/>
                          <a:cs typeface="Arial" pitchFamily="34" charset="0"/>
                        </a:rPr>
                        <a:t>Non-associated offshore</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4.7</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4.1</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1.2</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1.5</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1.5</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2.2</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89.6%</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2.3%</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16">
                <a:tc>
                  <a:txBody>
                    <a:bodyPr/>
                    <a:lstStyle/>
                    <a:p>
                      <a:pPr algn="r" fontAlgn="b"/>
                      <a:r>
                        <a:rPr lang="en-US" sz="800" b="0" i="0" u="none" strike="noStrike" dirty="0">
                          <a:solidFill>
                            <a:srgbClr val="000000"/>
                          </a:solidFill>
                          <a:latin typeface="Arial" pitchFamily="34" charset="0"/>
                          <a:cs typeface="Arial" pitchFamily="34" charset="0"/>
                        </a:rPr>
                        <a:t>Non-associated onshore</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7.8</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6.7</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3.9</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2.9</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2.3</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1.6</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-59.2%</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-3.1%</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16">
                <a:tc>
                  <a:txBody>
                    <a:bodyPr/>
                    <a:lstStyle/>
                    <a:p>
                      <a:pPr algn="r" fontAlgn="b"/>
                      <a:r>
                        <a:rPr lang="en-US" sz="800" b="0" i="0" u="none" strike="noStrike" dirty="0">
                          <a:solidFill>
                            <a:srgbClr val="000000"/>
                          </a:solidFill>
                          <a:latin typeface="Arial" pitchFamily="34" charset="0"/>
                          <a:cs typeface="Arial" pitchFamily="34" charset="0"/>
                        </a:rPr>
                        <a:t>Tight gas</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1.8</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3.3</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4.9</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5.3</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7.1</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8.4</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73.0%</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2.0%</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16">
                <a:tc>
                  <a:txBody>
                    <a:bodyPr/>
                    <a:lstStyle/>
                    <a:p>
                      <a:pPr algn="r" fontAlgn="b"/>
                      <a:r>
                        <a:rPr lang="en-US" sz="800" b="0" i="0" u="none" strike="noStrike" dirty="0">
                          <a:solidFill>
                            <a:srgbClr val="000000"/>
                          </a:solidFill>
                          <a:latin typeface="Arial" pitchFamily="34" charset="0"/>
                          <a:cs typeface="Arial" pitchFamily="34" charset="0"/>
                        </a:rPr>
                        <a:t>Shale gas</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0.2</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0.3</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9.7</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10.0</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16.0</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19.2</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104.0%</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2.6%</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016">
                <a:tc>
                  <a:txBody>
                    <a:bodyPr/>
                    <a:lstStyle/>
                    <a:p>
                      <a:pPr algn="r" fontAlgn="b"/>
                      <a:r>
                        <a:rPr lang="en-US" sz="800" b="0" i="0" u="none" strike="noStrike" dirty="0">
                          <a:solidFill>
                            <a:srgbClr val="000000"/>
                          </a:solidFill>
                          <a:latin typeface="Arial" pitchFamily="34" charset="0"/>
                          <a:cs typeface="Arial" pitchFamily="34" charset="0"/>
                        </a:rPr>
                        <a:t>Total</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17.8</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19.2</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24.1</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24.6</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31.9</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37.5</a:t>
                      </a:r>
                      <a:endParaRPr lang="en-US" sz="800" b="0" i="0" u="none" strike="noStrike" dirty="0">
                        <a:solidFill>
                          <a:srgbClr val="000000"/>
                        </a:solidFill>
                        <a:latin typeface="Arial" pitchFamily="34" charset="0"/>
                        <a:cs typeface="Arial" pitchFamily="34" charset="0"/>
                      </a:endParaRP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Arial" pitchFamily="34" charset="0"/>
                          <a:cs typeface="Arial" pitchFamily="34" charset="0"/>
                        </a:rPr>
                        <a:t>56.0%</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1.6%</a:t>
                      </a:r>
                    </a:p>
                  </a:txBody>
                  <a:tcPr marL="7214" marR="7214" marT="72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50" y="4295776"/>
            <a:ext cx="6686586" cy="4684867"/>
          </a:xfrm>
        </p:spPr>
        <p:txBody>
          <a:bodyPr>
            <a:normAutofit/>
          </a:bodyPr>
          <a:lstStyle/>
          <a:p>
            <a:pPr marL="238751" indent="-238751">
              <a:spcBef>
                <a:spcPts val="60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4327" y="4267200"/>
            <a:ext cx="6419850" cy="3867150"/>
          </a:xfrm>
        </p:spPr>
        <p:txBody>
          <a:bodyPr>
            <a:noAutofit/>
          </a:bodyPr>
          <a:lstStyle/>
          <a:p>
            <a:pPr marL="228529" indent="-228529">
              <a:spcBef>
                <a:spcPts val="600"/>
              </a:spcBef>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7</a:t>
            </a:fld>
            <a:endParaRPr lang="en-US" dirty="0">
              <a:solidFill>
                <a:prstClr val="black"/>
              </a:solidFill>
            </a:endParaRPr>
          </a:p>
        </p:txBody>
      </p:sp>
      <p:graphicFrame>
        <p:nvGraphicFramePr>
          <p:cNvPr id="5" name="Table 4"/>
          <p:cNvGraphicFramePr>
            <a:graphicFrameLocks noGrp="1"/>
          </p:cNvGraphicFramePr>
          <p:nvPr/>
        </p:nvGraphicFramePr>
        <p:xfrm>
          <a:off x="304805" y="7872617"/>
          <a:ext cx="6296019" cy="1252334"/>
        </p:xfrm>
        <a:graphic>
          <a:graphicData uri="http://schemas.openxmlformats.org/drawingml/2006/table">
            <a:tbl>
              <a:tblPr/>
              <a:tblGrid>
                <a:gridCol w="1307703"/>
                <a:gridCol w="554258"/>
                <a:gridCol w="554258"/>
                <a:gridCol w="554258"/>
                <a:gridCol w="554258"/>
                <a:gridCol w="554258"/>
                <a:gridCol w="554258"/>
                <a:gridCol w="554258"/>
                <a:gridCol w="554258"/>
                <a:gridCol w="554258"/>
              </a:tblGrid>
              <a:tr h="398470">
                <a:tc>
                  <a:txBody>
                    <a:bodyPr/>
                    <a:lstStyle/>
                    <a:p>
                      <a:pPr algn="l" fontAlgn="b"/>
                      <a:r>
                        <a:rPr lang="en-US" sz="800" b="1" i="0" u="none" strike="noStrike" dirty="0">
                          <a:solidFill>
                            <a:srgbClr val="000000"/>
                          </a:solidFill>
                          <a:latin typeface="Arial" pitchFamily="34" charset="0"/>
                          <a:cs typeface="Arial" pitchFamily="34" charset="0"/>
                        </a:rPr>
                        <a:t>trillion cubic feet</a:t>
                      </a: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2012-2040</a:t>
                      </a: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2012-2040</a:t>
                      </a:r>
                    </a:p>
                  </a:txBody>
                  <a:tcPr marL="6712" marR="6712" marT="6711" marB="0" anchor="b">
                    <a:lnL>
                      <a:noFill/>
                    </a:lnL>
                    <a:lnR>
                      <a:noFill/>
                    </a:lnR>
                    <a:lnT>
                      <a:noFill/>
                    </a:lnT>
                    <a:lnB w="6350" cap="flat" cmpd="sng" algn="ctr">
                      <a:solidFill>
                        <a:srgbClr val="000000"/>
                      </a:solidFill>
                      <a:prstDash val="solid"/>
                      <a:round/>
                      <a:headEnd type="none" w="med" len="med"/>
                      <a:tailEnd type="none" w="med" len="med"/>
                    </a:lnB>
                  </a:tcPr>
                </a:tc>
              </a:tr>
              <a:tr h="213466">
                <a:tc>
                  <a:txBody>
                    <a:bodyPr/>
                    <a:lstStyle/>
                    <a:p>
                      <a:pPr algn="l" fontAlgn="b"/>
                      <a:r>
                        <a:rPr lang="en-US" sz="800" b="0" i="0" u="none" strike="noStrike" dirty="0">
                          <a:solidFill>
                            <a:srgbClr val="000000"/>
                          </a:solidFill>
                          <a:latin typeface="Arial" pitchFamily="34" charset="0"/>
                          <a:cs typeface="Arial" pitchFamily="34" charset="0"/>
                        </a:rPr>
                        <a:t> </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1990</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2000</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2008</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2012</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2017</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2025</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2040</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%change</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AAGR, %</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466">
                <a:tc>
                  <a:txBody>
                    <a:bodyPr/>
                    <a:lstStyle/>
                    <a:p>
                      <a:pPr algn="r" fontAlgn="b"/>
                      <a:r>
                        <a:rPr lang="en-US" sz="800" b="0" i="0" u="none" strike="noStrike" dirty="0">
                          <a:solidFill>
                            <a:srgbClr val="000000"/>
                          </a:solidFill>
                          <a:latin typeface="Arial" pitchFamily="34" charset="0"/>
                          <a:cs typeface="Arial" pitchFamily="34" charset="0"/>
                        </a:rPr>
                        <a:t>Consumption</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19.2</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23.3</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23.3</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25.5</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26.3</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28.4</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31.6</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24.0%</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0.8%</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466">
                <a:tc>
                  <a:txBody>
                    <a:bodyPr/>
                    <a:lstStyle/>
                    <a:p>
                      <a:pPr algn="r" fontAlgn="b"/>
                      <a:r>
                        <a:rPr lang="en-US" sz="800" b="0" i="0" u="none" strike="noStrike" dirty="0">
                          <a:solidFill>
                            <a:srgbClr val="000000"/>
                          </a:solidFill>
                          <a:latin typeface="Arial" pitchFamily="34" charset="0"/>
                          <a:cs typeface="Arial" pitchFamily="34" charset="0"/>
                        </a:rPr>
                        <a:t>Supply</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17.7</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19.8</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20.3</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24.0</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26.3</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31.8</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37.4</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56.1%</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1.6%</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466">
                <a:tc>
                  <a:txBody>
                    <a:bodyPr/>
                    <a:lstStyle/>
                    <a:p>
                      <a:pPr algn="r" fontAlgn="b"/>
                      <a:r>
                        <a:rPr lang="en-US" sz="800" b="0" i="0" u="none" strike="noStrike" dirty="0">
                          <a:solidFill>
                            <a:srgbClr val="000000"/>
                          </a:solidFill>
                          <a:latin typeface="Arial" pitchFamily="34" charset="0"/>
                          <a:cs typeface="Arial" pitchFamily="34" charset="0"/>
                        </a:rPr>
                        <a:t>Net </a:t>
                      </a:r>
                      <a:r>
                        <a:rPr lang="en-US" sz="800" b="0" i="0" u="none" strike="noStrike" dirty="0" smtClean="0">
                          <a:solidFill>
                            <a:srgbClr val="000000"/>
                          </a:solidFill>
                          <a:latin typeface="Arial" pitchFamily="34" charset="0"/>
                          <a:cs typeface="Arial" pitchFamily="34" charset="0"/>
                        </a:rPr>
                        <a:t>Exports</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-1.5</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-3.5</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-3.0</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-1.6</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0.0</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3.4</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5.8</a:t>
                      </a:r>
                      <a:endParaRPr lang="en-US" sz="800" b="0" i="0" u="none" strike="noStrike" dirty="0">
                        <a:solidFill>
                          <a:srgbClr val="000000"/>
                        </a:solidFill>
                        <a:latin typeface="Arial" pitchFamily="34" charset="0"/>
                        <a:cs typeface="Arial" pitchFamily="34" charset="0"/>
                      </a:endParaRP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481.7</a:t>
                      </a:r>
                      <a:r>
                        <a:rPr lang="en-US" sz="800" b="0" i="0" u="none" strike="noStrike" dirty="0">
                          <a:solidFill>
                            <a:srgbClr val="000000"/>
                          </a:solidFill>
                          <a:latin typeface="Arial" pitchFamily="34" charset="0"/>
                          <a:cs typeface="Arial" pitchFamily="34" charset="0"/>
                        </a:rPr>
                        <a:t>%</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NA</a:t>
                      </a:r>
                    </a:p>
                  </a:txBody>
                  <a:tcPr marL="6712" marR="6712" marT="67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0500" y="4267200"/>
            <a:ext cx="6591300" cy="4772025"/>
          </a:xfrm>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t>Independent Petroleum Association of America                                                                            November 13, 2014</a:t>
            </a:r>
            <a:endParaRPr lang="en-US" dirty="0"/>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t>Independent Petroleum Association of America                                                                            November 13, 2014</a:t>
            </a:r>
            <a:endParaRPr lang="en-US" dirty="0"/>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pPr>
                <a:defRPr/>
              </a:pPr>
              <a:t>‹#›</a:t>
            </a:fld>
            <a:endParaRPr lang="en-US" dirty="0"/>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t>Independent Petroleum Association of America                                                                            November 13, 2014</a:t>
            </a:r>
            <a:endParaRPr lang="en-US" dirty="0"/>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pPr>
                <a:defRPr/>
              </a:pPr>
              <a:t>‹#›</a:t>
            </a:fld>
            <a:endParaRPr lang="en-US" dirty="0"/>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t>Independent Petroleum Association of America                                                                            November 13, 2014</a:t>
            </a:r>
            <a:endParaRPr lang="en-US" dirty="0"/>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F776D14B-D58F-4DC6-9B5B-852704BCEF63}" type="slidenum">
              <a:rPr lang="en-US" smtClean="0"/>
              <a:pPr/>
              <a:t>‹#›</a:t>
            </a:fld>
            <a:endParaRPr lang="en-US" dirty="0"/>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Footer Placeholder 3"/>
          <p:cNvSpPr>
            <a:spLocks noGrp="1"/>
          </p:cNvSpPr>
          <p:nvPr>
            <p:ph type="ftr" sz="quarter" idx="11"/>
          </p:nvPr>
        </p:nvSpPr>
        <p:spPr>
          <a:xfrm>
            <a:off x="667512" y="6391274"/>
            <a:ext cx="2809113" cy="396997"/>
          </a:xfrm>
        </p:spPr>
        <p:txBody>
          <a:bodyPr/>
          <a:lstStyle/>
          <a:p>
            <a:r>
              <a:rPr lang="en-US" smtClean="0"/>
              <a:t>Independent Petroleum Association of America                                                                            November 13, 2014</a:t>
            </a:r>
            <a:endParaRPr lang="en-US" dirty="0"/>
          </a:p>
        </p:txBody>
      </p:sp>
    </p:spTree>
    <p:extLst>
      <p:ext uri="{BB962C8B-B14F-4D97-AF65-F5344CB8AC3E}">
        <p14:creationId xmlns:p14="http://schemas.microsoft.com/office/powerpoint/2010/main" val="3027781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ine or bar graph">
    <p:spTree>
      <p:nvGrpSpPr>
        <p:cNvPr id="1" name=""/>
        <p:cNvGrpSpPr/>
        <p:nvPr/>
      </p:nvGrpSpPr>
      <p:grpSpPr>
        <a:xfrm>
          <a:off x="0" y="0"/>
          <a:ext cx="0" cy="0"/>
          <a:chOff x="0" y="0"/>
          <a:chExt cx="0" cy="0"/>
        </a:xfrm>
      </p:grpSpPr>
      <p:sp>
        <p:nvSpPr>
          <p:cNvPr id="14"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cxnSp>
        <p:nvCxnSpPr>
          <p:cNvPr id="16"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latin typeface="+mj-lt"/>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Independent Petroleum Association of America                                                                            November 13, 2014</a:t>
            </a:r>
            <a:endParaRPr lang="en-US" dirty="0"/>
          </a:p>
        </p:txBody>
      </p:sp>
      <p:sp>
        <p:nvSpPr>
          <p:cNvPr id="9" name="Chart Placeholder 8"/>
          <p:cNvSpPr>
            <a:spLocks noGrp="1"/>
          </p:cNvSpPr>
          <p:nvPr>
            <p:ph type="chart" sz="quarter" idx="12"/>
          </p:nvPr>
        </p:nvSpPr>
        <p:spPr>
          <a:xfrm>
            <a:off x="636998" y="1524000"/>
            <a:ext cx="7945027" cy="4381500"/>
          </a:xfrm>
          <a:prstGeom prst="rect">
            <a:avLst/>
          </a:prstGeom>
        </p:spPr>
        <p:txBody>
          <a:bodyPr/>
          <a:lstStyle>
            <a:lvl1pPr>
              <a:buNone/>
              <a:defRPr sz="1200" i="0">
                <a:solidFill>
                  <a:schemeClr val="tx1"/>
                </a:solidFill>
                <a:latin typeface="+mn-lt"/>
                <a:cs typeface="Arial" pitchFamily="34" charset="0"/>
              </a:defRPr>
            </a:lvl1pPr>
          </a:lstStyle>
          <a:p>
            <a:r>
              <a:rPr lang="en-US" smtClean="0"/>
              <a:t>Click icon to add chart</a:t>
            </a:r>
            <a:endParaRPr lang="en-US" dirty="0"/>
          </a:p>
        </p:txBody>
      </p:sp>
      <p:sp>
        <p:nvSpPr>
          <p:cNvPr id="11" name="Text Placeholder 10"/>
          <p:cNvSpPr>
            <a:spLocks noGrp="1"/>
          </p:cNvSpPr>
          <p:nvPr>
            <p:ph type="body" sz="quarter" idx="13" hasCustomPrompt="1"/>
          </p:nvPr>
        </p:nvSpPr>
        <p:spPr>
          <a:xfrm>
            <a:off x="638175" y="895350"/>
            <a:ext cx="4000500" cy="552450"/>
          </a:xfrm>
          <a:prstGeom prst="rect">
            <a:avLst/>
          </a:prstGeom>
        </p:spPr>
        <p:txBody>
          <a:bodyPr lIns="91440" anchor="b"/>
          <a:lstStyle>
            <a:lvl1pPr marL="0" marR="0" indent="0" algn="l" defTabSz="914400" rtl="0" eaLnBrk="1" fontAlgn="base" latinLnBrk="0" hangingPunct="1">
              <a:lnSpc>
                <a:spcPct val="100000"/>
              </a:lnSpc>
              <a:spcBef>
                <a:spcPct val="20000"/>
              </a:spcBef>
              <a:spcAft>
                <a:spcPct val="0"/>
              </a:spcAft>
              <a:buClrTx/>
              <a:buSzTx/>
              <a:buFontTx/>
              <a:buNone/>
              <a:tabLst/>
              <a:defRPr sz="1400" i="0" baseline="0">
                <a:solidFill>
                  <a:schemeClr val="tx1"/>
                </a:solidFill>
                <a:latin typeface="+mn-lt"/>
                <a:cs typeface="Arial" pitchFamily="34" charset="0"/>
              </a:defRPr>
            </a:lvl1pPr>
            <a:lvl2pPr>
              <a:buNone/>
              <a:defRPr sz="1400"/>
            </a:lvl2pPr>
            <a:lvl3pPr>
              <a:buNone/>
              <a:defRPr sz="1400"/>
            </a:lvl3pPr>
            <a:lvl4pPr>
              <a:buNone/>
              <a:defRPr sz="1400"/>
            </a:lvl4pPr>
            <a:lvl5pPr>
              <a:buNone/>
              <a:defRPr sz="1400"/>
            </a:lvl5pPr>
          </a:lstStyle>
          <a:p>
            <a:pPr marL="342900" lvl="0" indent="-342900" algn="l" rtl="0" eaLnBrk="1" fontAlgn="base" hangingPunct="1">
              <a:spcBef>
                <a:spcPct val="20000"/>
              </a:spcBef>
              <a:spcAft>
                <a:spcPct val="0"/>
              </a:spcAft>
            </a:pPr>
            <a:r>
              <a:rPr lang="en-US" dirty="0" smtClean="0"/>
              <a:t>y-axis title here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dirty="0" smtClean="0"/>
              <a:t>y-axis units here</a:t>
            </a:r>
          </a:p>
        </p:txBody>
      </p:sp>
      <p:sp>
        <p:nvSpPr>
          <p:cNvPr id="13" name="Text Placeholder 12"/>
          <p:cNvSpPr>
            <a:spLocks noGrp="1"/>
          </p:cNvSpPr>
          <p:nvPr>
            <p:ph type="body" sz="quarter" idx="14" hasCustomPrompt="1"/>
          </p:nvPr>
        </p:nvSpPr>
        <p:spPr>
          <a:xfrm>
            <a:off x="4686299" y="898016"/>
            <a:ext cx="3895726" cy="549783"/>
          </a:xfrm>
          <a:prstGeom prst="rect">
            <a:avLst/>
          </a:prstGeom>
        </p:spPr>
        <p:txBody>
          <a:bodyPr anchor="b"/>
          <a:lstStyle>
            <a:lvl1pPr marL="0" marR="0" indent="0" algn="r" defTabSz="914400" rtl="0" eaLnBrk="1" fontAlgn="base" latinLnBrk="0" hangingPunct="1">
              <a:lnSpc>
                <a:spcPct val="100000"/>
              </a:lnSpc>
              <a:spcBef>
                <a:spcPct val="20000"/>
              </a:spcBef>
              <a:spcAft>
                <a:spcPct val="0"/>
              </a:spcAft>
              <a:buClrTx/>
              <a:buSzTx/>
              <a:buFontTx/>
              <a:buNone/>
              <a:tabLst/>
              <a:defRPr lang="en-US" sz="1400" i="0" baseline="0" dirty="0" smtClean="0">
                <a:solidFill>
                  <a:schemeClr val="tx1"/>
                </a:solidFill>
                <a:latin typeface="+mn-lt"/>
                <a:ea typeface="+mn-ea"/>
                <a:cs typeface="Arial" pitchFamily="34" charset="0"/>
              </a:defRPr>
            </a:lvl1pPr>
          </a:lstStyle>
          <a:p>
            <a:pPr marL="342900" lvl="0" indent="-342900" algn="l" rtl="0" eaLnBrk="1" fontAlgn="base" hangingPunct="1">
              <a:spcBef>
                <a:spcPct val="20000"/>
              </a:spcBef>
              <a:spcAft>
                <a:spcPct val="0"/>
              </a:spcAft>
            </a:pPr>
            <a:r>
              <a:rPr lang="en-US" dirty="0" smtClean="0"/>
              <a:t>secondary y-axis title here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dirty="0" smtClean="0"/>
              <a:t>secondary y-axis units here</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0" name="Text Placeholder 19"/>
          <p:cNvSpPr>
            <a:spLocks noGrp="1"/>
          </p:cNvSpPr>
          <p:nvPr>
            <p:ph type="body" sz="quarter" idx="15" hasCustomPrompt="1"/>
          </p:nvPr>
        </p:nvSpPr>
        <p:spPr>
          <a:xfrm>
            <a:off x="638175" y="5953125"/>
            <a:ext cx="7943849" cy="247650"/>
          </a:xfrm>
          <a:prstGeom prst="rect">
            <a:avLst/>
          </a:prstGeom>
        </p:spPr>
        <p:txBody>
          <a:bodyPr anchor="b"/>
          <a:lstStyle>
            <a:lvl1pPr>
              <a:buNone/>
              <a:defRPr sz="1200">
                <a:solidFill>
                  <a:schemeClr val="tx1"/>
                </a:solidFill>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1830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t>Independent Petroleum Association of America                                                                            November 13, 2014</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t>Independent Petroleum Association of America                                                                            November 13, 2014</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t>Independent Petroleum Association of America                                                                            November 13, 2014</a:t>
            </a:r>
            <a:endParaRPr lang="en-US" dirty="0"/>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pPr>
                <a:defRPr/>
              </a:pPr>
              <a:t>‹#›</a:t>
            </a:fld>
            <a:endParaRPr lang="en-US" dirty="0"/>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t>Independent Petroleum Association of America                                                                            November 13, 2014</a:t>
            </a:r>
            <a:endParaRPr lang="en-US" dirty="0"/>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pPr>
                <a:defRPr/>
              </a:pPr>
              <a:t>‹#›</a:t>
            </a:fld>
            <a:endParaRPr lang="en-US" dirty="0"/>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t>Independent Petroleum Association of America                                                                            November 13, 2014</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t>Independent Petroleum Association of America                                                                            November 13, 2014</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t>Independent Petroleum Association of America                                                                            November 13, 2014</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8"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t>Independent Petroleum Association of America                                                                            November 13, 2014</a:t>
            </a:r>
            <a:endParaRPr lang="en-US" dirty="0"/>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62" r:id="rId7"/>
    <p:sldLayoutId id="2147485263" r:id="rId8"/>
    <p:sldLayoutId id="2147485264" r:id="rId9"/>
    <p:sldLayoutId id="2147485265" r:id="rId10"/>
    <p:sldLayoutId id="2147485266" r:id="rId11"/>
    <p:sldLayoutId id="2147485267" r:id="rId12"/>
    <p:sldLayoutId id="2147485268" r:id="rId13"/>
    <p:sldLayoutId id="2147485269" r:id="rId14"/>
    <p:sldLayoutId id="2147485273" r:id="rId15"/>
    <p:sldLayoutId id="2147485274"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cid:image003.png@01CFEDF3.55129230" TargetMode="External"/><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www.eia.gov/analysis/petroleum/crudetyp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www.eia.gov/todayinenergy" TargetMode="External"/><Relationship Id="rId3" Type="http://schemas.openxmlformats.org/officeDocument/2006/relationships/hyperlink" Target="http://www.eia.gov/" TargetMode="External"/><Relationship Id="rId7" Type="http://schemas.openxmlformats.org/officeDocument/2006/relationships/hyperlink" Target="http://www.eia.gov/mer"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www.eia.gov/ieo" TargetMode="External"/><Relationship Id="rId5" Type="http://schemas.openxmlformats.org/officeDocument/2006/relationships/hyperlink" Target="http://www.eia.gov/steo" TargetMode="External"/><Relationship Id="rId10" Type="http://schemas.openxmlformats.org/officeDocument/2006/relationships/hyperlink" Target="http://www.eia.gov/petroleum/drilling/" TargetMode="External"/><Relationship Id="rId4" Type="http://schemas.openxmlformats.org/officeDocument/2006/relationships/hyperlink" Target="http://www.eia.gov/aeo" TargetMode="External"/><Relationship Id="rId9" Type="http://schemas.openxmlformats.org/officeDocument/2006/relationships/hyperlink" Target="http://www.eia.gov/sta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7571" y="1444752"/>
            <a:ext cx="7892143" cy="731520"/>
          </a:xfrm>
        </p:spPr>
        <p:txBody>
          <a:bodyPr/>
          <a:lstStyle/>
          <a:p>
            <a:r>
              <a:rPr lang="en-US" dirty="0" smtClean="0"/>
              <a:t>Oil and Gas Outlook</a:t>
            </a:r>
            <a:endParaRPr lang="en-US" dirty="0"/>
          </a:p>
        </p:txBody>
      </p:sp>
      <p:sp>
        <p:nvSpPr>
          <p:cNvPr id="8" name="Text Placeholder 2"/>
          <p:cNvSpPr>
            <a:spLocks noGrp="1"/>
          </p:cNvSpPr>
          <p:nvPr>
            <p:ph type="body" sz="quarter" idx="10"/>
          </p:nvPr>
        </p:nvSpPr>
        <p:spPr/>
        <p:txBody>
          <a:bodyPr/>
          <a:lstStyle/>
          <a:p>
            <a:r>
              <a:rPr lang="en-US" dirty="0" smtClean="0"/>
              <a:t>For</a:t>
            </a:r>
          </a:p>
          <a:p>
            <a:r>
              <a:rPr lang="en-US" dirty="0" smtClean="0"/>
              <a:t>Independent Petroleum Association of America</a:t>
            </a:r>
            <a:endParaRPr lang="en-US" dirty="0"/>
          </a:p>
          <a:p>
            <a:r>
              <a:rPr lang="en-US" dirty="0" smtClean="0"/>
              <a:t>November 13, </a:t>
            </a:r>
            <a:r>
              <a:rPr lang="en-US" dirty="0"/>
              <a:t>2014 | </a:t>
            </a:r>
            <a:r>
              <a:rPr lang="en-US" dirty="0" smtClean="0"/>
              <a:t>Palm Beach, FL</a:t>
            </a:r>
            <a:endParaRPr lang="en-US" dirty="0"/>
          </a:p>
          <a:p>
            <a:endParaRPr lang="en-US" dirty="0" smtClean="0"/>
          </a:p>
          <a:p>
            <a:r>
              <a:rPr lang="en-US" dirty="0" smtClean="0"/>
              <a:t>By</a:t>
            </a:r>
          </a:p>
          <a:p>
            <a:r>
              <a:rPr lang="en-US" dirty="0" smtClean="0"/>
              <a:t>Adam Sieminski, Administrator</a:t>
            </a:r>
          </a:p>
          <a:p>
            <a:r>
              <a:rPr lang="en-US" dirty="0" smtClean="0"/>
              <a:t>U.S. Energy Information Administration</a:t>
            </a:r>
          </a:p>
        </p:txBody>
      </p:sp>
    </p:spTree>
    <p:extLst>
      <p:ext uri="{BB962C8B-B14F-4D97-AF65-F5344CB8AC3E}">
        <p14:creationId xmlns:p14="http://schemas.microsoft.com/office/powerpoint/2010/main" val="3248689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512638" y="0"/>
            <a:ext cx="8631362" cy="914400"/>
          </a:xfrm>
        </p:spPr>
        <p:txBody>
          <a:bodyPr/>
          <a:lstStyle/>
          <a:p>
            <a:r>
              <a:rPr lang="en-US" sz="2200" dirty="0" smtClean="0"/>
              <a:t>Resource and technology assumptions have major implications for projected U.S. crude oil production beyond the next few years</a:t>
            </a:r>
          </a:p>
        </p:txBody>
      </p:sp>
      <p:graphicFrame>
        <p:nvGraphicFramePr>
          <p:cNvPr id="3" name="Object 2"/>
          <p:cNvGraphicFramePr>
            <a:graphicFrameLocks noChangeAspect="1"/>
          </p:cNvGraphicFramePr>
          <p:nvPr>
            <p:extLst>
              <p:ext uri="{D42A27DB-BD31-4B8C-83A1-F6EECF244321}">
                <p14:modId xmlns:p14="http://schemas.microsoft.com/office/powerpoint/2010/main" val="432056162"/>
              </p:ext>
            </p:extLst>
          </p:nvPr>
        </p:nvGraphicFramePr>
        <p:xfrm>
          <a:off x="407194" y="1688889"/>
          <a:ext cx="4024312" cy="42237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4"/>
          <p:cNvGraphicFramePr>
            <a:graphicFrameLocks/>
          </p:cNvGraphicFramePr>
          <p:nvPr>
            <p:extLst>
              <p:ext uri="{D42A27DB-BD31-4B8C-83A1-F6EECF244321}">
                <p14:modId xmlns:p14="http://schemas.microsoft.com/office/powerpoint/2010/main" val="1877350199"/>
              </p:ext>
            </p:extLst>
          </p:nvPr>
        </p:nvGraphicFramePr>
        <p:xfrm>
          <a:off x="4654550" y="1683293"/>
          <a:ext cx="4022725" cy="4223794"/>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3"/>
          <p:cNvSpPr>
            <a:spLocks noGrp="1"/>
          </p:cNvSpPr>
          <p:nvPr>
            <p:ph type="sldNum" sz="quarter" idx="4294967295"/>
          </p:nvPr>
        </p:nvSpPr>
        <p:spPr>
          <a:xfrm>
            <a:off x="8685693" y="6408964"/>
            <a:ext cx="384175" cy="365125"/>
          </a:xfrm>
          <a:prstGeom prst="rect">
            <a:avLst/>
          </a:prstGeom>
        </p:spPr>
        <p:txBody>
          <a:bodyPr/>
          <a:lstStyle/>
          <a:p>
            <a:fld id="{B3424F81-F06C-4AD8-AE56-B62176B75971}" type="slidenum">
              <a:rPr lang="en-US" sz="1200" smtClean="0"/>
              <a:pPr/>
              <a:t>10</a:t>
            </a:fld>
            <a:endParaRPr lang="en-US" sz="1200" dirty="0"/>
          </a:p>
        </p:txBody>
      </p:sp>
      <p:sp>
        <p:nvSpPr>
          <p:cNvPr id="6" name="Text Placeholder 35"/>
          <p:cNvSpPr>
            <a:spLocks noGrp="1"/>
          </p:cNvSpPr>
          <p:nvPr>
            <p:ph type="body" sz="quarter" idx="4294967295"/>
          </p:nvPr>
        </p:nvSpPr>
        <p:spPr>
          <a:xfrm>
            <a:off x="628629" y="5943601"/>
            <a:ext cx="6874254" cy="285750"/>
          </a:xfrm>
          <a:prstGeom prst="rect">
            <a:avLst/>
          </a:prstGeom>
        </p:spPr>
        <p:txBody>
          <a:bodyPr/>
          <a:lstStyle/>
          <a:p>
            <a:pPr>
              <a:buNone/>
            </a:pPr>
            <a:r>
              <a:rPr lang="en-US" sz="1200" i="1" dirty="0" smtClean="0"/>
              <a:t>Source:  EIA, Annual Energy Outlook 2014; Short Term Energy Outlook, October 2014 </a:t>
            </a:r>
          </a:p>
        </p:txBody>
      </p:sp>
      <p:cxnSp>
        <p:nvCxnSpPr>
          <p:cNvPr id="7" name="Straight Connector 6"/>
          <p:cNvCxnSpPr/>
          <p:nvPr/>
        </p:nvCxnSpPr>
        <p:spPr bwMode="auto">
          <a:xfrm flipV="1">
            <a:off x="2905389" y="1789867"/>
            <a:ext cx="0" cy="3789238"/>
          </a:xfrm>
          <a:prstGeom prst="line">
            <a:avLst/>
          </a:prstGeom>
          <a:solidFill>
            <a:srgbClr val="0096D7"/>
          </a:solidFill>
          <a:ln w="12700" cap="flat" cmpd="sng" algn="ctr">
            <a:solidFill>
              <a:srgbClr val="FFFFFF">
                <a:lumMod val="65000"/>
              </a:srgbClr>
            </a:solidFill>
            <a:prstDash val="dash"/>
            <a:round/>
            <a:headEnd type="none" w="med" len="med"/>
            <a:tailEnd type="none" w="med" len="med"/>
          </a:ln>
          <a:effectLst/>
        </p:spPr>
      </p:cxnSp>
      <p:sp>
        <p:nvSpPr>
          <p:cNvPr id="8" name="Text Box 6"/>
          <p:cNvSpPr txBox="1">
            <a:spLocks noChangeArrowheads="1"/>
          </p:cNvSpPr>
          <p:nvPr/>
        </p:nvSpPr>
        <p:spPr bwMode="auto">
          <a:xfrm>
            <a:off x="632899" y="5237594"/>
            <a:ext cx="1469543" cy="310896"/>
          </a:xfrm>
          <a:prstGeom prst="rect">
            <a:avLst/>
          </a:prstGeom>
          <a:noFill/>
          <a:ln w="9525" algn="ctr">
            <a:noFill/>
            <a:miter lim="800000"/>
            <a:headEnd/>
            <a:tailEnd/>
          </a:ln>
        </p:spPr>
        <p:txBody>
          <a:bodyPr/>
          <a:lstStyle/>
          <a:p>
            <a:pPr algn="ctr"/>
            <a:r>
              <a:rPr lang="en-US" sz="1400" dirty="0">
                <a:cs typeface="Arial" pitchFamily="34" charset="0"/>
              </a:rPr>
              <a:t>Alaska</a:t>
            </a:r>
          </a:p>
        </p:txBody>
      </p:sp>
      <p:sp>
        <p:nvSpPr>
          <p:cNvPr id="9" name="Text Box 15"/>
          <p:cNvSpPr txBox="1">
            <a:spLocks noChangeArrowheads="1"/>
          </p:cNvSpPr>
          <p:nvPr/>
        </p:nvSpPr>
        <p:spPr bwMode="auto">
          <a:xfrm>
            <a:off x="2247901" y="3396390"/>
            <a:ext cx="2516187" cy="409575"/>
          </a:xfrm>
          <a:prstGeom prst="rect">
            <a:avLst/>
          </a:prstGeom>
          <a:noFill/>
          <a:ln w="9525" algn="ctr">
            <a:noFill/>
            <a:miter lim="800000"/>
            <a:headEnd/>
            <a:tailEnd/>
          </a:ln>
        </p:spPr>
        <p:txBody>
          <a:bodyPr/>
          <a:lstStyle/>
          <a:p>
            <a:pPr algn="ctr"/>
            <a:r>
              <a:rPr lang="en-US" sz="1400" dirty="0">
                <a:solidFill>
                  <a:schemeClr val="bg1"/>
                </a:solidFill>
                <a:cs typeface="Arial" pitchFamily="34" charset="0"/>
              </a:rPr>
              <a:t>t</a:t>
            </a:r>
            <a:r>
              <a:rPr lang="en-US" sz="1400" dirty="0" smtClean="0">
                <a:solidFill>
                  <a:schemeClr val="bg1"/>
                </a:solidFill>
                <a:cs typeface="Arial" pitchFamily="34" charset="0"/>
              </a:rPr>
              <a:t>ight oil</a:t>
            </a:r>
            <a:endParaRPr lang="en-US" sz="1400" dirty="0">
              <a:solidFill>
                <a:schemeClr val="bg1"/>
              </a:solidFill>
              <a:cs typeface="Arial" pitchFamily="34" charset="0"/>
            </a:endParaRPr>
          </a:p>
        </p:txBody>
      </p:sp>
      <p:sp>
        <p:nvSpPr>
          <p:cNvPr id="10" name="Text Box 15"/>
          <p:cNvSpPr txBox="1">
            <a:spLocks noChangeArrowheads="1"/>
          </p:cNvSpPr>
          <p:nvPr/>
        </p:nvSpPr>
        <p:spPr bwMode="auto">
          <a:xfrm>
            <a:off x="794695" y="4299210"/>
            <a:ext cx="1815156" cy="510915"/>
          </a:xfrm>
          <a:prstGeom prst="rect">
            <a:avLst/>
          </a:prstGeom>
          <a:noFill/>
          <a:ln w="9525" algn="ctr">
            <a:noFill/>
            <a:miter lim="800000"/>
            <a:headEnd/>
            <a:tailEnd/>
          </a:ln>
        </p:spPr>
        <p:txBody>
          <a:bodyPr/>
          <a:lstStyle/>
          <a:p>
            <a:pPr algn="ctr"/>
            <a:r>
              <a:rPr lang="en-US" sz="1400" dirty="0">
                <a:solidFill>
                  <a:schemeClr val="bg1"/>
                </a:solidFill>
                <a:cs typeface="Arial" pitchFamily="34" charset="0"/>
              </a:rPr>
              <a:t>o</a:t>
            </a:r>
            <a:r>
              <a:rPr lang="en-US" sz="1400" dirty="0" smtClean="0">
                <a:solidFill>
                  <a:schemeClr val="bg1"/>
                </a:solidFill>
                <a:cs typeface="Arial" pitchFamily="34" charset="0"/>
              </a:rPr>
              <a:t>ther lower 48 states onshore</a:t>
            </a:r>
            <a:endParaRPr lang="en-US" sz="1400" dirty="0">
              <a:solidFill>
                <a:schemeClr val="bg1"/>
              </a:solidFill>
              <a:cs typeface="Arial" pitchFamily="34" charset="0"/>
            </a:endParaRPr>
          </a:p>
        </p:txBody>
      </p:sp>
      <p:sp>
        <p:nvSpPr>
          <p:cNvPr id="11" name="Text Box 14"/>
          <p:cNvSpPr txBox="1">
            <a:spLocks noChangeArrowheads="1"/>
          </p:cNvSpPr>
          <p:nvPr/>
        </p:nvSpPr>
        <p:spPr bwMode="auto">
          <a:xfrm>
            <a:off x="1161872" y="4863144"/>
            <a:ext cx="1681466" cy="374450"/>
          </a:xfrm>
          <a:prstGeom prst="rect">
            <a:avLst/>
          </a:prstGeom>
          <a:noFill/>
          <a:ln w="9525" algn="ctr">
            <a:noFill/>
            <a:miter lim="800000"/>
            <a:headEnd/>
            <a:tailEnd/>
          </a:ln>
        </p:spPr>
        <p:txBody>
          <a:bodyPr/>
          <a:lstStyle/>
          <a:p>
            <a:pPr algn="ctr"/>
            <a:r>
              <a:rPr lang="en-US" sz="1400" dirty="0">
                <a:solidFill>
                  <a:schemeClr val="bg1"/>
                </a:solidFill>
                <a:cs typeface="Arial" pitchFamily="34" charset="0"/>
              </a:rPr>
              <a:t>l</a:t>
            </a:r>
            <a:r>
              <a:rPr lang="en-US" sz="1400" dirty="0" smtClean="0">
                <a:solidFill>
                  <a:schemeClr val="bg1"/>
                </a:solidFill>
                <a:cs typeface="Arial" pitchFamily="34" charset="0"/>
              </a:rPr>
              <a:t>ower 48 states offshore</a:t>
            </a:r>
            <a:endParaRPr lang="en-US" sz="1400" dirty="0">
              <a:solidFill>
                <a:schemeClr val="bg1"/>
              </a:solidFill>
              <a:cs typeface="Arial" pitchFamily="34" charset="0"/>
            </a:endParaRPr>
          </a:p>
        </p:txBody>
      </p:sp>
      <p:sp>
        <p:nvSpPr>
          <p:cNvPr id="12" name="Text Box 15"/>
          <p:cNvSpPr txBox="1">
            <a:spLocks noChangeArrowheads="1"/>
          </p:cNvSpPr>
          <p:nvPr/>
        </p:nvSpPr>
        <p:spPr bwMode="auto">
          <a:xfrm>
            <a:off x="2873374" y="2408172"/>
            <a:ext cx="4000880" cy="366952"/>
          </a:xfrm>
          <a:prstGeom prst="rect">
            <a:avLst/>
          </a:prstGeom>
          <a:noFill/>
          <a:ln w="9525" algn="ctr">
            <a:noFill/>
            <a:miter lim="800000"/>
            <a:headEnd/>
            <a:tailEnd/>
          </a:ln>
        </p:spPr>
        <p:txBody>
          <a:bodyPr/>
          <a:lstStyle/>
          <a:p>
            <a:pPr algn="ctr"/>
            <a:r>
              <a:rPr lang="en-US" sz="1400" dirty="0" smtClean="0">
                <a:solidFill>
                  <a:srgbClr val="FF0000"/>
                </a:solidFill>
                <a:cs typeface="Arial" pitchFamily="34" charset="0"/>
              </a:rPr>
              <a:t>STEO October 2014 U.S. crude oil projection</a:t>
            </a:r>
            <a:endParaRPr lang="en-US" sz="1400" dirty="0">
              <a:solidFill>
                <a:srgbClr val="FF0000"/>
              </a:solidFill>
              <a:cs typeface="Arial" pitchFamily="34" charset="0"/>
            </a:endParaRPr>
          </a:p>
        </p:txBody>
      </p:sp>
      <p:sp>
        <p:nvSpPr>
          <p:cNvPr id="13" name="Line 19"/>
          <p:cNvSpPr>
            <a:spLocks noChangeShapeType="1"/>
          </p:cNvSpPr>
          <p:nvPr/>
        </p:nvSpPr>
        <p:spPr bwMode="auto">
          <a:xfrm flipH="1">
            <a:off x="3171820" y="2668556"/>
            <a:ext cx="84851" cy="301750"/>
          </a:xfrm>
          <a:prstGeom prst="line">
            <a:avLst/>
          </a:prstGeom>
          <a:noFill/>
          <a:ln w="19050">
            <a:solidFill>
              <a:schemeClr val="tx1"/>
            </a:solidFill>
            <a:round/>
            <a:headEnd/>
            <a:tailEnd type="triangle" w="med" len="med"/>
          </a:ln>
        </p:spPr>
        <p:txBody>
          <a:bodyPr/>
          <a:lstStyle/>
          <a:p>
            <a:endParaRPr lang="en-US" dirty="0"/>
          </a:p>
        </p:txBody>
      </p:sp>
      <p:cxnSp>
        <p:nvCxnSpPr>
          <p:cNvPr id="14" name="Straight Connector 13"/>
          <p:cNvCxnSpPr/>
          <p:nvPr/>
        </p:nvCxnSpPr>
        <p:spPr bwMode="auto">
          <a:xfrm flipV="1">
            <a:off x="7145147" y="1786797"/>
            <a:ext cx="0" cy="3797071"/>
          </a:xfrm>
          <a:prstGeom prst="line">
            <a:avLst/>
          </a:prstGeom>
          <a:solidFill>
            <a:srgbClr val="0096D7"/>
          </a:solidFill>
          <a:ln w="12700" cap="flat" cmpd="sng" algn="ctr">
            <a:solidFill>
              <a:schemeClr val="bg1">
                <a:lumMod val="65000"/>
              </a:schemeClr>
            </a:solidFill>
            <a:prstDash val="dash"/>
            <a:round/>
            <a:headEnd type="none" w="med" len="med"/>
            <a:tailEnd type="none" w="med" len="med"/>
          </a:ln>
          <a:effectLst/>
        </p:spPr>
      </p:cxnSp>
      <p:grpSp>
        <p:nvGrpSpPr>
          <p:cNvPr id="15" name="Group 45"/>
          <p:cNvGrpSpPr/>
          <p:nvPr/>
        </p:nvGrpSpPr>
        <p:grpSpPr>
          <a:xfrm>
            <a:off x="512638" y="1537453"/>
            <a:ext cx="8631362" cy="587695"/>
            <a:chOff x="512638" y="1535285"/>
            <a:chExt cx="8631362" cy="587695"/>
          </a:xfrm>
        </p:grpSpPr>
        <p:sp>
          <p:nvSpPr>
            <p:cNvPr id="16" name="Text Box 4"/>
            <p:cNvSpPr txBox="1">
              <a:spLocks noChangeArrowheads="1"/>
            </p:cNvSpPr>
            <p:nvPr/>
          </p:nvSpPr>
          <p:spPr bwMode="auto">
            <a:xfrm>
              <a:off x="2467433" y="1545073"/>
              <a:ext cx="9144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000000"/>
                  </a:solidFill>
                  <a:latin typeface="Arial" pitchFamily="34" charset="0"/>
                  <a:cs typeface="Arial" pitchFamily="34" charset="0"/>
                </a:rPr>
                <a:t>2012</a:t>
              </a:r>
              <a:endParaRPr lang="en-GB" sz="1400" dirty="0">
                <a:solidFill>
                  <a:srgbClr val="000000"/>
                </a:solidFill>
                <a:latin typeface="Arial" pitchFamily="34" charset="0"/>
                <a:cs typeface="Arial" pitchFamily="34" charset="0"/>
              </a:endParaRPr>
            </a:p>
          </p:txBody>
        </p:sp>
        <p:grpSp>
          <p:nvGrpSpPr>
            <p:cNvPr id="17" name="Group 43"/>
            <p:cNvGrpSpPr/>
            <p:nvPr/>
          </p:nvGrpSpPr>
          <p:grpSpPr>
            <a:xfrm>
              <a:off x="512638" y="1535285"/>
              <a:ext cx="8631362" cy="587695"/>
              <a:chOff x="512638" y="1535285"/>
              <a:chExt cx="8631362" cy="587695"/>
            </a:xfrm>
          </p:grpSpPr>
          <p:sp>
            <p:nvSpPr>
              <p:cNvPr id="18" name="Text Box 8"/>
              <p:cNvSpPr txBox="1">
                <a:spLocks noChangeArrowheads="1"/>
              </p:cNvSpPr>
              <p:nvPr/>
            </p:nvSpPr>
            <p:spPr bwMode="auto">
              <a:xfrm>
                <a:off x="2750288" y="1806109"/>
                <a:ext cx="1953861" cy="316871"/>
              </a:xfrm>
              <a:prstGeom prst="rect">
                <a:avLst/>
              </a:prstGeom>
              <a:noFill/>
              <a:ln w="9525" algn="ctr">
                <a:noFill/>
                <a:miter lim="800000"/>
                <a:headEnd/>
                <a:tailEnd/>
              </a:ln>
            </p:spPr>
            <p:txBody>
              <a:bodyPr/>
              <a:lstStyle/>
              <a:p>
                <a:pPr algn="ctr"/>
                <a:r>
                  <a:rPr lang="en-US" sz="1400" dirty="0" smtClean="0">
                    <a:solidFill>
                      <a:srgbClr val="000000"/>
                    </a:solidFill>
                    <a:latin typeface="Arial" pitchFamily="34" charset="0"/>
                    <a:cs typeface="Arial" pitchFamily="34" charset="0"/>
                  </a:rPr>
                  <a:t>projections</a:t>
                </a:r>
                <a:endParaRPr lang="en-US" sz="1400" dirty="0">
                  <a:solidFill>
                    <a:srgbClr val="000000"/>
                  </a:solidFill>
                  <a:latin typeface="Arial" pitchFamily="34" charset="0"/>
                  <a:cs typeface="Arial" pitchFamily="34" charset="0"/>
                </a:endParaRPr>
              </a:p>
            </p:txBody>
          </p:sp>
          <p:sp>
            <p:nvSpPr>
              <p:cNvPr id="19" name="Text Box 9"/>
              <p:cNvSpPr txBox="1">
                <a:spLocks noChangeArrowheads="1"/>
              </p:cNvSpPr>
              <p:nvPr/>
            </p:nvSpPr>
            <p:spPr bwMode="auto">
              <a:xfrm>
                <a:off x="512638" y="1806109"/>
                <a:ext cx="1906712" cy="316871"/>
              </a:xfrm>
              <a:prstGeom prst="rect">
                <a:avLst/>
              </a:prstGeom>
              <a:noFill/>
              <a:ln w="9525" algn="ctr">
                <a:noFill/>
                <a:miter lim="800000"/>
                <a:headEnd/>
                <a:tailEnd/>
              </a:ln>
            </p:spPr>
            <p:txBody>
              <a:bodyPr/>
              <a:lstStyle/>
              <a:p>
                <a:pPr algn="ctr"/>
                <a:r>
                  <a:rPr lang="en-US" sz="1400" dirty="0">
                    <a:solidFill>
                      <a:srgbClr val="000000"/>
                    </a:solidFill>
                    <a:latin typeface="Arial" pitchFamily="34" charset="0"/>
                    <a:cs typeface="Arial" pitchFamily="34" charset="0"/>
                  </a:rPr>
                  <a:t>h</a:t>
                </a:r>
                <a:r>
                  <a:rPr lang="en-US" sz="1400" dirty="0" smtClean="0">
                    <a:solidFill>
                      <a:srgbClr val="000000"/>
                    </a:solidFill>
                    <a:latin typeface="Arial" pitchFamily="34" charset="0"/>
                    <a:cs typeface="Arial" pitchFamily="34" charset="0"/>
                  </a:rPr>
                  <a:t>istory</a:t>
                </a:r>
                <a:endParaRPr lang="en-US" sz="1400" dirty="0">
                  <a:solidFill>
                    <a:srgbClr val="000000"/>
                  </a:solidFill>
                  <a:latin typeface="Arial" pitchFamily="34" charset="0"/>
                  <a:cs typeface="Arial" pitchFamily="34" charset="0"/>
                </a:endParaRPr>
              </a:p>
            </p:txBody>
          </p:sp>
          <p:sp>
            <p:nvSpPr>
              <p:cNvPr id="20" name="Text Box 8"/>
              <p:cNvSpPr txBox="1">
                <a:spLocks noChangeArrowheads="1"/>
              </p:cNvSpPr>
              <p:nvPr/>
            </p:nvSpPr>
            <p:spPr bwMode="auto">
              <a:xfrm>
                <a:off x="6627812" y="1794574"/>
                <a:ext cx="2516188" cy="328406"/>
              </a:xfrm>
              <a:prstGeom prst="rect">
                <a:avLst/>
              </a:prstGeom>
              <a:noFill/>
              <a:ln w="9525" algn="ctr">
                <a:noFill/>
                <a:miter lim="800000"/>
                <a:headEnd/>
                <a:tailEnd/>
              </a:ln>
            </p:spPr>
            <p:txBody>
              <a:bodyPr/>
              <a:lstStyle/>
              <a:p>
                <a:pPr algn="ctr"/>
                <a:r>
                  <a:rPr lang="en-US" sz="1400" dirty="0">
                    <a:solidFill>
                      <a:srgbClr val="000000"/>
                    </a:solidFill>
                    <a:latin typeface="Arial" pitchFamily="34" charset="0"/>
                    <a:cs typeface="Arial" pitchFamily="34" charset="0"/>
                  </a:rPr>
                  <a:t>p</a:t>
                </a:r>
                <a:r>
                  <a:rPr lang="en-US" sz="1400" dirty="0" smtClean="0">
                    <a:solidFill>
                      <a:srgbClr val="000000"/>
                    </a:solidFill>
                    <a:latin typeface="Arial" pitchFamily="34" charset="0"/>
                    <a:cs typeface="Arial" pitchFamily="34" charset="0"/>
                  </a:rPr>
                  <a:t>rojections</a:t>
                </a:r>
                <a:endParaRPr lang="en-US" sz="1400" dirty="0">
                  <a:solidFill>
                    <a:srgbClr val="000000"/>
                  </a:solidFill>
                  <a:latin typeface="Arial" pitchFamily="34" charset="0"/>
                  <a:cs typeface="Arial" pitchFamily="34" charset="0"/>
                </a:endParaRPr>
              </a:p>
            </p:txBody>
          </p:sp>
          <p:sp>
            <p:nvSpPr>
              <p:cNvPr id="21" name="Text Box 9"/>
              <p:cNvSpPr txBox="1">
                <a:spLocks noChangeArrowheads="1"/>
              </p:cNvSpPr>
              <p:nvPr/>
            </p:nvSpPr>
            <p:spPr bwMode="auto">
              <a:xfrm>
                <a:off x="4389277" y="1789519"/>
                <a:ext cx="2516188" cy="328406"/>
              </a:xfrm>
              <a:prstGeom prst="rect">
                <a:avLst/>
              </a:prstGeom>
              <a:noFill/>
              <a:ln w="9525" algn="ctr">
                <a:noFill/>
                <a:miter lim="800000"/>
                <a:headEnd/>
                <a:tailEnd/>
              </a:ln>
            </p:spPr>
            <p:txBody>
              <a:bodyPr/>
              <a:lstStyle/>
              <a:p>
                <a:pPr algn="ctr"/>
                <a:r>
                  <a:rPr lang="en-US" sz="1400" dirty="0">
                    <a:solidFill>
                      <a:srgbClr val="000000"/>
                    </a:solidFill>
                    <a:latin typeface="Arial" pitchFamily="34" charset="0"/>
                    <a:cs typeface="Arial" pitchFamily="34" charset="0"/>
                  </a:rPr>
                  <a:t>h</a:t>
                </a:r>
                <a:r>
                  <a:rPr lang="en-US" sz="1400" dirty="0" smtClean="0">
                    <a:solidFill>
                      <a:srgbClr val="000000"/>
                    </a:solidFill>
                    <a:latin typeface="Arial" pitchFamily="34" charset="0"/>
                    <a:cs typeface="Arial" pitchFamily="34" charset="0"/>
                  </a:rPr>
                  <a:t>istory</a:t>
                </a:r>
                <a:endParaRPr lang="en-US" sz="1400" dirty="0">
                  <a:solidFill>
                    <a:srgbClr val="000000"/>
                  </a:solidFill>
                  <a:latin typeface="Arial" pitchFamily="34" charset="0"/>
                  <a:cs typeface="Arial" pitchFamily="34" charset="0"/>
                </a:endParaRPr>
              </a:p>
            </p:txBody>
          </p:sp>
          <p:sp>
            <p:nvSpPr>
              <p:cNvPr id="22" name="Text Box 4"/>
              <p:cNvSpPr txBox="1">
                <a:spLocks noChangeArrowheads="1"/>
              </p:cNvSpPr>
              <p:nvPr/>
            </p:nvSpPr>
            <p:spPr bwMode="auto">
              <a:xfrm>
                <a:off x="6686660" y="1535285"/>
                <a:ext cx="9144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000000"/>
                    </a:solidFill>
                    <a:latin typeface="Arial" pitchFamily="34" charset="0"/>
                    <a:cs typeface="Arial" pitchFamily="34" charset="0"/>
                  </a:rPr>
                  <a:t>2012</a:t>
                </a:r>
                <a:endParaRPr lang="en-GB" sz="1400" dirty="0">
                  <a:solidFill>
                    <a:srgbClr val="000000"/>
                  </a:solidFill>
                  <a:latin typeface="Arial" pitchFamily="34" charset="0"/>
                  <a:cs typeface="Arial" pitchFamily="34" charset="0"/>
                </a:endParaRPr>
              </a:p>
            </p:txBody>
          </p:sp>
        </p:grpSp>
      </p:grpSp>
      <p:sp>
        <p:nvSpPr>
          <p:cNvPr id="23" name="Text Box 6"/>
          <p:cNvSpPr txBox="1">
            <a:spLocks noChangeArrowheads="1"/>
          </p:cNvSpPr>
          <p:nvPr/>
        </p:nvSpPr>
        <p:spPr bwMode="auto">
          <a:xfrm>
            <a:off x="4704149" y="5272972"/>
            <a:ext cx="1469543" cy="310896"/>
          </a:xfrm>
          <a:prstGeom prst="rect">
            <a:avLst/>
          </a:prstGeom>
          <a:noFill/>
          <a:ln w="9525" algn="ctr">
            <a:noFill/>
            <a:miter lim="800000"/>
            <a:headEnd/>
            <a:tailEnd/>
          </a:ln>
        </p:spPr>
        <p:txBody>
          <a:bodyPr/>
          <a:lstStyle/>
          <a:p>
            <a:pPr algn="ctr"/>
            <a:r>
              <a:rPr lang="en-US" sz="1400" dirty="0">
                <a:cs typeface="Arial" pitchFamily="34" charset="0"/>
              </a:rPr>
              <a:t>Alaska</a:t>
            </a:r>
          </a:p>
        </p:txBody>
      </p:sp>
      <p:sp>
        <p:nvSpPr>
          <p:cNvPr id="24" name="Text Box 15"/>
          <p:cNvSpPr txBox="1">
            <a:spLocks noChangeArrowheads="1"/>
          </p:cNvSpPr>
          <p:nvPr/>
        </p:nvSpPr>
        <p:spPr bwMode="auto">
          <a:xfrm>
            <a:off x="6627813" y="2970305"/>
            <a:ext cx="2516187" cy="409575"/>
          </a:xfrm>
          <a:prstGeom prst="rect">
            <a:avLst/>
          </a:prstGeom>
          <a:noFill/>
          <a:ln w="9525" algn="ctr">
            <a:noFill/>
            <a:miter lim="800000"/>
            <a:headEnd/>
            <a:tailEnd/>
          </a:ln>
        </p:spPr>
        <p:txBody>
          <a:bodyPr/>
          <a:lstStyle/>
          <a:p>
            <a:pPr algn="ctr"/>
            <a:r>
              <a:rPr lang="en-US" sz="1400" dirty="0">
                <a:solidFill>
                  <a:schemeClr val="bg1"/>
                </a:solidFill>
                <a:cs typeface="Arial" pitchFamily="34" charset="0"/>
              </a:rPr>
              <a:t>t</a:t>
            </a:r>
            <a:r>
              <a:rPr lang="en-US" sz="1400" dirty="0" smtClean="0">
                <a:solidFill>
                  <a:schemeClr val="bg1"/>
                </a:solidFill>
                <a:cs typeface="Arial" pitchFamily="34" charset="0"/>
              </a:rPr>
              <a:t>ight oil</a:t>
            </a:r>
            <a:endParaRPr lang="en-US" sz="1400" dirty="0">
              <a:solidFill>
                <a:schemeClr val="bg1"/>
              </a:solidFill>
              <a:cs typeface="Arial" pitchFamily="34" charset="0"/>
            </a:endParaRPr>
          </a:p>
        </p:txBody>
      </p:sp>
      <p:sp>
        <p:nvSpPr>
          <p:cNvPr id="25" name="Text Box 15"/>
          <p:cNvSpPr txBox="1">
            <a:spLocks noChangeArrowheads="1"/>
          </p:cNvSpPr>
          <p:nvPr/>
        </p:nvSpPr>
        <p:spPr bwMode="auto">
          <a:xfrm>
            <a:off x="5056445" y="4365882"/>
            <a:ext cx="1668205" cy="497261"/>
          </a:xfrm>
          <a:prstGeom prst="rect">
            <a:avLst/>
          </a:prstGeom>
          <a:noFill/>
          <a:ln w="9525" algn="ctr">
            <a:noFill/>
            <a:miter lim="800000"/>
            <a:headEnd/>
            <a:tailEnd/>
          </a:ln>
        </p:spPr>
        <p:txBody>
          <a:bodyPr/>
          <a:lstStyle/>
          <a:p>
            <a:pPr algn="ctr"/>
            <a:r>
              <a:rPr lang="en-US" sz="1400" dirty="0">
                <a:solidFill>
                  <a:schemeClr val="bg1"/>
                </a:solidFill>
                <a:cs typeface="Arial" pitchFamily="34" charset="0"/>
              </a:rPr>
              <a:t>o</a:t>
            </a:r>
            <a:r>
              <a:rPr lang="en-US" sz="1400" dirty="0" smtClean="0">
                <a:solidFill>
                  <a:schemeClr val="bg1"/>
                </a:solidFill>
                <a:cs typeface="Arial" pitchFamily="34" charset="0"/>
              </a:rPr>
              <a:t>ther lower 48 states onshore</a:t>
            </a:r>
            <a:endParaRPr lang="en-US" sz="1400" dirty="0">
              <a:solidFill>
                <a:schemeClr val="bg1"/>
              </a:solidFill>
              <a:cs typeface="Arial" pitchFamily="34" charset="0"/>
            </a:endParaRPr>
          </a:p>
        </p:txBody>
      </p:sp>
      <p:sp>
        <p:nvSpPr>
          <p:cNvPr id="26" name="Line 19"/>
          <p:cNvSpPr>
            <a:spLocks noChangeShapeType="1"/>
          </p:cNvSpPr>
          <p:nvPr/>
        </p:nvSpPr>
        <p:spPr bwMode="auto">
          <a:xfrm>
            <a:off x="6627811" y="2668556"/>
            <a:ext cx="696363" cy="598520"/>
          </a:xfrm>
          <a:prstGeom prst="line">
            <a:avLst/>
          </a:prstGeom>
          <a:noFill/>
          <a:ln w="19050">
            <a:solidFill>
              <a:schemeClr val="tx1"/>
            </a:solidFill>
            <a:round/>
            <a:headEnd/>
            <a:tailEnd type="triangle" w="med" len="med"/>
          </a:ln>
        </p:spPr>
        <p:txBody>
          <a:bodyPr/>
          <a:lstStyle/>
          <a:p>
            <a:endParaRPr lang="en-US" dirty="0"/>
          </a:p>
        </p:txBody>
      </p:sp>
      <p:sp>
        <p:nvSpPr>
          <p:cNvPr id="27" name="TextBox 26"/>
          <p:cNvSpPr txBox="1"/>
          <p:nvPr/>
        </p:nvSpPr>
        <p:spPr>
          <a:xfrm>
            <a:off x="292552" y="987026"/>
            <a:ext cx="1935145" cy="523220"/>
          </a:xfrm>
          <a:prstGeom prst="rect">
            <a:avLst/>
          </a:prstGeom>
          <a:noFill/>
        </p:spPr>
        <p:txBody>
          <a:bodyPr wrap="none" rtlCol="0">
            <a:spAutoFit/>
          </a:bodyPr>
          <a:lstStyle/>
          <a:p>
            <a:r>
              <a:rPr lang="en-US" sz="1400" dirty="0" smtClean="0"/>
              <a:t>Reference case</a:t>
            </a:r>
          </a:p>
          <a:p>
            <a:r>
              <a:rPr lang="en-US" sz="1400" dirty="0"/>
              <a:t>m</a:t>
            </a:r>
            <a:r>
              <a:rPr lang="en-US" sz="1400" dirty="0" smtClean="0"/>
              <a:t>illion barrels per day</a:t>
            </a:r>
            <a:endParaRPr lang="en-US" sz="1400" dirty="0"/>
          </a:p>
        </p:txBody>
      </p:sp>
      <p:sp>
        <p:nvSpPr>
          <p:cNvPr id="28" name="TextBox 27"/>
          <p:cNvSpPr txBox="1"/>
          <p:nvPr/>
        </p:nvSpPr>
        <p:spPr>
          <a:xfrm>
            <a:off x="4576210" y="985645"/>
            <a:ext cx="3782308" cy="523220"/>
          </a:xfrm>
          <a:prstGeom prst="rect">
            <a:avLst/>
          </a:prstGeom>
          <a:noFill/>
        </p:spPr>
        <p:txBody>
          <a:bodyPr wrap="square" rtlCol="0">
            <a:spAutoFit/>
          </a:bodyPr>
          <a:lstStyle/>
          <a:p>
            <a:r>
              <a:rPr lang="en-US" sz="1400" dirty="0" smtClean="0"/>
              <a:t>High Oil and Gas Resource case</a:t>
            </a:r>
          </a:p>
          <a:p>
            <a:r>
              <a:rPr lang="en-US" sz="1400" dirty="0"/>
              <a:t>m</a:t>
            </a:r>
            <a:r>
              <a:rPr lang="en-US" sz="1400" dirty="0" smtClean="0"/>
              <a:t>illion barrels per day</a:t>
            </a:r>
            <a:endParaRPr lang="en-US" sz="1400" dirty="0"/>
          </a:p>
        </p:txBody>
      </p:sp>
      <p:sp>
        <p:nvSpPr>
          <p:cNvPr id="29" name="Text Box 14"/>
          <p:cNvSpPr txBox="1">
            <a:spLocks noChangeArrowheads="1"/>
          </p:cNvSpPr>
          <p:nvPr/>
        </p:nvSpPr>
        <p:spPr bwMode="auto">
          <a:xfrm>
            <a:off x="5438919" y="4892197"/>
            <a:ext cx="1885255" cy="409575"/>
          </a:xfrm>
          <a:prstGeom prst="rect">
            <a:avLst/>
          </a:prstGeom>
          <a:noFill/>
          <a:ln w="9525" algn="ctr">
            <a:noFill/>
            <a:miter lim="800000"/>
            <a:headEnd/>
            <a:tailEnd/>
          </a:ln>
        </p:spPr>
        <p:txBody>
          <a:bodyPr/>
          <a:lstStyle/>
          <a:p>
            <a:pPr algn="ctr"/>
            <a:r>
              <a:rPr lang="en-US" sz="1400" dirty="0">
                <a:solidFill>
                  <a:schemeClr val="bg1"/>
                </a:solidFill>
                <a:cs typeface="Arial" pitchFamily="34" charset="0"/>
              </a:rPr>
              <a:t>l</a:t>
            </a:r>
            <a:r>
              <a:rPr lang="en-US" sz="1400" dirty="0" smtClean="0">
                <a:solidFill>
                  <a:schemeClr val="bg1"/>
                </a:solidFill>
                <a:cs typeface="Arial" pitchFamily="34" charset="0"/>
              </a:rPr>
              <a:t>ower 48 states offshore</a:t>
            </a:r>
            <a:endParaRPr lang="en-US" sz="1400" dirty="0">
              <a:solidFill>
                <a:schemeClr val="bg1"/>
              </a:solidFill>
              <a:cs typeface="Arial" pitchFamily="34" charset="0"/>
            </a:endParaRPr>
          </a:p>
        </p:txBody>
      </p:sp>
      <p:sp>
        <p:nvSpPr>
          <p:cNvPr id="30" name="Footer Placeholder 2"/>
          <p:cNvSpPr>
            <a:spLocks noGrp="1"/>
          </p:cNvSpPr>
          <p:nvPr>
            <p:ph type="ftr" sz="quarter" idx="4294967295"/>
          </p:nvPr>
        </p:nvSpPr>
        <p:spPr>
          <a:xfrm>
            <a:off x="667512" y="6391656"/>
            <a:ext cx="3908698" cy="393192"/>
          </a:xfrm>
          <a:prstGeom prst="rect">
            <a:avLst/>
          </a:prstGeom>
        </p:spPr>
        <p:txBody>
          <a:bodyPr/>
          <a:lstStyle/>
          <a:p>
            <a:r>
              <a:rPr lang="en-US" sz="1200" i="1" smtClean="0">
                <a:solidFill>
                  <a:schemeClr val="bg1"/>
                </a:solidFill>
              </a:rPr>
              <a:t>Independent Petroleum Association of America                                                                            November 13, 2014</a:t>
            </a:r>
            <a:endParaRPr lang="en-US" sz="1200" i="1" dirty="0">
              <a:solidFill>
                <a:schemeClr val="bg1"/>
              </a:solidFill>
            </a:endParaRPr>
          </a:p>
        </p:txBody>
      </p:sp>
    </p:spTree>
    <p:extLst>
      <p:ext uri="{BB962C8B-B14F-4D97-AF65-F5344CB8AC3E}">
        <p14:creationId xmlns:p14="http://schemas.microsoft.com/office/powerpoint/2010/main" val="2099686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2"/>
            <p:extLst>
              <p:ext uri="{D42A27DB-BD31-4B8C-83A1-F6EECF244321}">
                <p14:modId xmlns:p14="http://schemas.microsoft.com/office/powerpoint/2010/main" val="3075999036"/>
              </p:ext>
            </p:extLst>
          </p:nvPr>
        </p:nvGraphicFramePr>
        <p:xfrm>
          <a:off x="474032" y="1545371"/>
          <a:ext cx="8481621" cy="450417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640080" y="-12573"/>
            <a:ext cx="8046720" cy="641965"/>
          </a:xfrm>
        </p:spPr>
        <p:txBody>
          <a:bodyPr/>
          <a:lstStyle/>
          <a:p>
            <a:r>
              <a:rPr lang="en-US" dirty="0" smtClean="0"/>
              <a:t>U.S. oil production growth helping to offset unplanned outages</a:t>
            </a:r>
            <a:endParaRPr lang="en-US" dirty="0"/>
          </a:p>
        </p:txBody>
      </p:sp>
      <p:sp>
        <p:nvSpPr>
          <p:cNvPr id="4" name="Slide Number Placeholder 3"/>
          <p:cNvSpPr>
            <a:spLocks noGrp="1"/>
          </p:cNvSpPr>
          <p:nvPr>
            <p:ph type="sldNum" sz="quarter" idx="4294967295"/>
          </p:nvPr>
        </p:nvSpPr>
        <p:spPr>
          <a:xfrm>
            <a:off x="8719458" y="6440860"/>
            <a:ext cx="384048" cy="365125"/>
          </a:xfrm>
          <a:prstGeom prst="rect">
            <a:avLst/>
          </a:prstGeom>
        </p:spPr>
        <p:txBody>
          <a:bodyPr/>
          <a:lstStyle/>
          <a:p>
            <a:fld id="{2D80C5C9-96E0-47EC-B500-37C5FE284639}" type="slidenum">
              <a:rPr lang="en-US" sz="1200" smtClean="0">
                <a:latin typeface="+mj-lt"/>
              </a:rPr>
              <a:pPr/>
              <a:t>11</a:t>
            </a:fld>
            <a:endParaRPr lang="en-US" sz="1200" dirty="0">
              <a:latin typeface="+mj-lt"/>
            </a:endParaRPr>
          </a:p>
        </p:txBody>
      </p:sp>
      <p:sp>
        <p:nvSpPr>
          <p:cNvPr id="8" name="Text Placeholder 7"/>
          <p:cNvSpPr>
            <a:spLocks noGrp="1"/>
          </p:cNvSpPr>
          <p:nvPr>
            <p:ph type="body" sz="quarter" idx="13"/>
          </p:nvPr>
        </p:nvSpPr>
        <p:spPr>
          <a:xfrm>
            <a:off x="640079" y="896112"/>
            <a:ext cx="5431112" cy="548640"/>
          </a:xfrm>
        </p:spPr>
        <p:txBody>
          <a:bodyPr/>
          <a:lstStyle/>
          <a:p>
            <a:pPr eaLnBrk="0" hangingPunct="0"/>
            <a:r>
              <a:rPr lang="en-US" dirty="0" smtClean="0">
                <a:solidFill>
                  <a:sysClr val="windowText" lastClr="000000"/>
                </a:solidFill>
                <a:ea typeface="Times New Roman" charset="0"/>
                <a:cs typeface="Times New Roman" charset="0"/>
              </a:rPr>
              <a:t>estimated unplanned </a:t>
            </a:r>
            <a:r>
              <a:rPr lang="en-US" dirty="0">
                <a:solidFill>
                  <a:sysClr val="windowText" lastClr="000000"/>
                </a:solidFill>
                <a:ea typeface="Times New Roman" charset="0"/>
                <a:cs typeface="Times New Roman" charset="0"/>
              </a:rPr>
              <a:t>crude oil production </a:t>
            </a:r>
            <a:r>
              <a:rPr lang="en-US" dirty="0" smtClean="0">
                <a:solidFill>
                  <a:sysClr val="windowText" lastClr="000000"/>
                </a:solidFill>
                <a:ea typeface="Times New Roman" charset="0"/>
                <a:cs typeface="Times New Roman" charset="0"/>
              </a:rPr>
              <a:t>outages</a:t>
            </a:r>
          </a:p>
          <a:p>
            <a:pPr eaLnBrk="0" hangingPunct="0"/>
            <a:r>
              <a:rPr lang="en-US" dirty="0" smtClean="0">
                <a:solidFill>
                  <a:sysClr val="windowText" lastClr="000000"/>
                </a:solidFill>
                <a:ea typeface="Times New Roman" charset="0"/>
                <a:cs typeface="Times New Roman" charset="0"/>
              </a:rPr>
              <a:t>million barrels </a:t>
            </a:r>
            <a:r>
              <a:rPr lang="en-US" dirty="0">
                <a:solidFill>
                  <a:sysClr val="windowText" lastClr="000000"/>
                </a:solidFill>
                <a:ea typeface="Times New Roman" charset="0"/>
                <a:cs typeface="Times New Roman" charset="0"/>
              </a:rPr>
              <a:t>per </a:t>
            </a:r>
            <a:r>
              <a:rPr lang="en-US" dirty="0" smtClean="0">
                <a:solidFill>
                  <a:sysClr val="windowText" lastClr="000000"/>
                </a:solidFill>
                <a:ea typeface="Times New Roman" charset="0"/>
                <a:cs typeface="Times New Roman" charset="0"/>
              </a:rPr>
              <a:t>day</a:t>
            </a:r>
            <a:endParaRPr lang="en-US" dirty="0"/>
          </a:p>
        </p:txBody>
      </p:sp>
      <p:sp>
        <p:nvSpPr>
          <p:cNvPr id="10" name="Text Placeholder 9"/>
          <p:cNvSpPr>
            <a:spLocks noGrp="1"/>
          </p:cNvSpPr>
          <p:nvPr>
            <p:ph type="body" sz="quarter" idx="15"/>
          </p:nvPr>
        </p:nvSpPr>
        <p:spPr>
          <a:xfrm>
            <a:off x="685800" y="5715000"/>
            <a:ext cx="8001000" cy="502920"/>
          </a:xfrm>
        </p:spPr>
        <p:txBody>
          <a:bodyPr/>
          <a:lstStyle/>
          <a:p>
            <a:r>
              <a:rPr lang="en-US" dirty="0" smtClean="0"/>
              <a:t>Source: EIA, Short-Term Energy Outlook, November 2014</a:t>
            </a:r>
          </a:p>
          <a:p>
            <a:r>
              <a:rPr lang="en-US" dirty="0" smtClean="0"/>
              <a:t>*monthly </a:t>
            </a:r>
            <a:r>
              <a:rPr lang="en-US" dirty="0"/>
              <a:t>production delta versus </a:t>
            </a:r>
            <a:r>
              <a:rPr lang="en-US" dirty="0" smtClean="0"/>
              <a:t>Jan</a:t>
            </a:r>
            <a:r>
              <a:rPr lang="en-US" dirty="0"/>
              <a:t>. 2011 production </a:t>
            </a:r>
            <a:r>
              <a:rPr lang="en-US" dirty="0" smtClean="0"/>
              <a:t>level</a:t>
            </a:r>
            <a:endParaRPr lang="en-US" dirty="0"/>
          </a:p>
        </p:txBody>
      </p:sp>
      <p:sp>
        <p:nvSpPr>
          <p:cNvPr id="12" name="TextBox 1"/>
          <p:cNvSpPr txBox="1"/>
          <p:nvPr/>
        </p:nvSpPr>
        <p:spPr bwMode="auto">
          <a:xfrm>
            <a:off x="8447863" y="2477386"/>
            <a:ext cx="627736" cy="754912"/>
          </a:xfrm>
          <a:prstGeom prst="rect">
            <a:avLst/>
          </a:prstGeom>
          <a:noFill/>
          <a:ln w="9525">
            <a:noFill/>
            <a:miter lim="800000"/>
            <a:headEnd/>
            <a:tailEnd/>
          </a:ln>
        </p:spPr>
        <p:txBody>
          <a:bodyPr wrap="none" lIns="45720" tIns="4572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500" dirty="0">
                <a:solidFill>
                  <a:schemeClr val="accent1"/>
                </a:solidFill>
                <a:ea typeface="Times New Roman" charset="0"/>
                <a:cs typeface="Times New Roman" charset="0"/>
              </a:rPr>
              <a:t>N</a:t>
            </a:r>
            <a:r>
              <a:rPr lang="en-US" sz="1500" i="0" dirty="0" smtClean="0">
                <a:solidFill>
                  <a:schemeClr val="accent1"/>
                </a:solidFill>
                <a:ea typeface="Times New Roman" charset="0"/>
                <a:cs typeface="Times New Roman" charset="0"/>
              </a:rPr>
              <a:t>on-</a:t>
            </a:r>
          </a:p>
          <a:p>
            <a:pPr eaLnBrk="0" hangingPunct="0"/>
            <a:r>
              <a:rPr lang="en-US" sz="1500" i="0" dirty="0" smtClean="0">
                <a:solidFill>
                  <a:schemeClr val="accent1"/>
                </a:solidFill>
                <a:ea typeface="Times New Roman" charset="0"/>
                <a:cs typeface="Times New Roman" charset="0"/>
              </a:rPr>
              <a:t>OPEC</a:t>
            </a:r>
          </a:p>
          <a:p>
            <a:pPr eaLnBrk="0" hangingPunct="0"/>
            <a:endParaRPr lang="en-US" sz="1500" i="0" dirty="0" smtClean="0">
              <a:solidFill>
                <a:schemeClr val="accent6"/>
              </a:solidFill>
              <a:ea typeface="Times New Roman" charset="0"/>
              <a:cs typeface="Times New Roman" charset="0"/>
            </a:endParaRPr>
          </a:p>
        </p:txBody>
      </p:sp>
      <p:sp>
        <p:nvSpPr>
          <p:cNvPr id="13" name="TextBox 1"/>
          <p:cNvSpPr txBox="1"/>
          <p:nvPr/>
        </p:nvSpPr>
        <p:spPr bwMode="auto">
          <a:xfrm>
            <a:off x="8482197" y="4257539"/>
            <a:ext cx="627736" cy="754912"/>
          </a:xfrm>
          <a:prstGeom prst="rect">
            <a:avLst/>
          </a:prstGeom>
          <a:noFill/>
          <a:ln w="9525">
            <a:noFill/>
            <a:miter lim="800000"/>
            <a:headEnd/>
            <a:tailEnd/>
          </a:ln>
        </p:spPr>
        <p:txBody>
          <a:bodyPr wrap="none" lIns="45720" tIns="4572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500" i="0" dirty="0" smtClean="0">
                <a:solidFill>
                  <a:schemeClr val="accent3"/>
                </a:solidFill>
                <a:ea typeface="Times New Roman" charset="0"/>
                <a:cs typeface="Times New Roman" charset="0"/>
              </a:rPr>
              <a:t>OPEC</a:t>
            </a:r>
          </a:p>
        </p:txBody>
      </p:sp>
      <p:sp>
        <p:nvSpPr>
          <p:cNvPr id="14" name="Footer Placeholder 37"/>
          <p:cNvSpPr>
            <a:spLocks noGrp="1"/>
          </p:cNvSpPr>
          <p:nvPr>
            <p:ph type="ftr" sz="quarter" idx="4294967295"/>
          </p:nvPr>
        </p:nvSpPr>
        <p:spPr>
          <a:xfrm>
            <a:off x="667511" y="6391656"/>
            <a:ext cx="3414632" cy="393192"/>
          </a:xfrm>
          <a:prstGeom prst="rect">
            <a:avLst/>
          </a:prstGeom>
        </p:spPr>
        <p:txBody>
          <a:bodyPr/>
          <a:lstStyle/>
          <a:p>
            <a:r>
              <a:rPr lang="en-US" sz="1200" i="1" smtClean="0">
                <a:solidFill>
                  <a:schemeClr val="bg1"/>
                </a:solidFill>
              </a:rPr>
              <a:t>Independent Petroleum Association of America                                                                            November 13, 2014</a:t>
            </a:r>
            <a:endParaRPr lang="en-US" dirty="0"/>
          </a:p>
        </p:txBody>
      </p:sp>
      <p:sp>
        <p:nvSpPr>
          <p:cNvPr id="15" name="Right Brace 14"/>
          <p:cNvSpPr/>
          <p:nvPr/>
        </p:nvSpPr>
        <p:spPr bwMode="auto">
          <a:xfrm>
            <a:off x="8162905" y="2075128"/>
            <a:ext cx="284957" cy="144631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16" name="Right Brace 15"/>
          <p:cNvSpPr/>
          <p:nvPr/>
        </p:nvSpPr>
        <p:spPr bwMode="auto">
          <a:xfrm>
            <a:off x="8128569" y="3521438"/>
            <a:ext cx="353628" cy="1774955"/>
          </a:xfrm>
          <a:prstGeom prst="rightBrace">
            <a:avLst>
              <a:gd name="adj1" fmla="val 10851"/>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cxnSp>
        <p:nvCxnSpPr>
          <p:cNvPr id="7" name="Straight Connector 6"/>
          <p:cNvCxnSpPr/>
          <p:nvPr/>
        </p:nvCxnSpPr>
        <p:spPr>
          <a:xfrm flipV="1">
            <a:off x="2818366" y="2075128"/>
            <a:ext cx="0" cy="189123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85480" y="1767351"/>
            <a:ext cx="2097049" cy="307777"/>
          </a:xfrm>
          <a:prstGeom prst="rect">
            <a:avLst/>
          </a:prstGeom>
          <a:noFill/>
        </p:spPr>
        <p:txBody>
          <a:bodyPr wrap="none" rtlCol="0">
            <a:spAutoFit/>
          </a:bodyPr>
          <a:lstStyle/>
          <a:p>
            <a:r>
              <a:rPr lang="en-US" sz="1400" dirty="0" smtClean="0">
                <a:solidFill>
                  <a:schemeClr val="accent5"/>
                </a:solidFill>
              </a:rPr>
              <a:t>U.S. Production growth*</a:t>
            </a:r>
            <a:endParaRPr lang="en-US" sz="1400" dirty="0">
              <a:solidFill>
                <a:schemeClr val="accent5"/>
              </a:solidFill>
            </a:endParaRPr>
          </a:p>
        </p:txBody>
      </p:sp>
    </p:spTree>
    <p:extLst>
      <p:ext uri="{BB962C8B-B14F-4D97-AF65-F5344CB8AC3E}">
        <p14:creationId xmlns:p14="http://schemas.microsoft.com/office/powerpoint/2010/main" val="3553555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rail carloads of crude oil and petroleum products exceed 1.5 million b/d in 2014</a:t>
            </a:r>
            <a:endParaRPr lang="en-US" dirty="0"/>
          </a:p>
        </p:txBody>
      </p:sp>
      <p:sp>
        <p:nvSpPr>
          <p:cNvPr id="3" name="Footer Placeholder 2"/>
          <p:cNvSpPr>
            <a:spLocks noGrp="1"/>
          </p:cNvSpPr>
          <p:nvPr>
            <p:ph type="ftr" sz="quarter" idx="4294967295"/>
          </p:nvPr>
        </p:nvSpPr>
        <p:spPr>
          <a:xfrm>
            <a:off x="667511" y="6391656"/>
            <a:ext cx="3814177" cy="393192"/>
          </a:xfrm>
          <a:prstGeom prst="rect">
            <a:avLst/>
          </a:prstGeom>
        </p:spPr>
        <p:txBody>
          <a:bodyPr/>
          <a:lstStyle/>
          <a:p>
            <a:r>
              <a:rPr lang="en-US" sz="1200" i="1" smtClean="0">
                <a:solidFill>
                  <a:schemeClr val="bg1"/>
                </a:solidFill>
              </a:rPr>
              <a:t>Independent Petroleum Association of America                                                                            November 13, 2014</a:t>
            </a:r>
            <a:endParaRPr lang="en-US" sz="1200" i="1" dirty="0">
              <a:solidFill>
                <a:schemeClr val="bg1"/>
              </a:solidFill>
            </a:endParaRPr>
          </a:p>
        </p:txBody>
      </p:sp>
      <p:sp>
        <p:nvSpPr>
          <p:cNvPr id="4" name="Slide Number Placeholder 3"/>
          <p:cNvSpPr>
            <a:spLocks noGrp="1"/>
          </p:cNvSpPr>
          <p:nvPr>
            <p:ph type="sldNum" sz="quarter" idx="4294967295"/>
          </p:nvPr>
        </p:nvSpPr>
        <p:spPr>
          <a:xfrm>
            <a:off x="8686800" y="6397316"/>
            <a:ext cx="384048" cy="365125"/>
          </a:xfrm>
          <a:prstGeom prst="rect">
            <a:avLst/>
          </a:prstGeom>
        </p:spPr>
        <p:txBody>
          <a:bodyPr/>
          <a:lstStyle/>
          <a:p>
            <a:fld id="{2D80C5C9-96E0-47EC-B500-37C5FE284639}" type="slidenum">
              <a:rPr lang="en-US" sz="1200" smtClean="0">
                <a:latin typeface="+mj-lt"/>
              </a:rPr>
              <a:pPr/>
              <a:t>12</a:t>
            </a:fld>
            <a:endParaRPr lang="en-US" sz="1200" dirty="0">
              <a:latin typeface="+mj-lt"/>
            </a:endParaRPr>
          </a:p>
        </p:txBody>
      </p:sp>
      <p:graphicFrame>
        <p:nvGraphicFramePr>
          <p:cNvPr id="12" name="Chart Placeholder 11"/>
          <p:cNvGraphicFramePr>
            <a:graphicFrameLocks noGrp="1"/>
          </p:cNvGraphicFramePr>
          <p:nvPr>
            <p:ph type="chart" sz="quarter" idx="12"/>
            <p:extLst>
              <p:ext uri="{D42A27DB-BD31-4B8C-83A1-F6EECF244321}">
                <p14:modId xmlns:p14="http://schemas.microsoft.com/office/powerpoint/2010/main" val="3670122893"/>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quarter" idx="13"/>
          </p:nvPr>
        </p:nvSpPr>
        <p:spPr/>
        <p:txBody>
          <a:bodyPr/>
          <a:lstStyle/>
          <a:p>
            <a:r>
              <a:rPr lang="en-US" dirty="0" smtClean="0"/>
              <a:t>number of rail carloads per week</a:t>
            </a:r>
          </a:p>
        </p:txBody>
      </p:sp>
      <p:sp>
        <p:nvSpPr>
          <p:cNvPr id="10" name="Text Placeholder 9"/>
          <p:cNvSpPr>
            <a:spLocks noGrp="1"/>
          </p:cNvSpPr>
          <p:nvPr>
            <p:ph type="body" sz="quarter" idx="15"/>
          </p:nvPr>
        </p:nvSpPr>
        <p:spPr/>
        <p:txBody>
          <a:bodyPr/>
          <a:lstStyle/>
          <a:p>
            <a:r>
              <a:rPr lang="en-US" dirty="0" smtClean="0"/>
              <a:t>Source: </a:t>
            </a:r>
            <a:r>
              <a:rPr lang="en-US" dirty="0"/>
              <a:t>U.S. Energy Information Administration, based on Association of American Railroads</a:t>
            </a:r>
            <a:r>
              <a:rPr lang="en-US" dirty="0" smtClean="0"/>
              <a:t> </a:t>
            </a:r>
            <a:endParaRPr lang="en-US" dirty="0"/>
          </a:p>
        </p:txBody>
      </p:sp>
      <p:sp>
        <p:nvSpPr>
          <p:cNvPr id="8" name="Text Placeholder 5"/>
          <p:cNvSpPr>
            <a:spLocks noGrp="1"/>
          </p:cNvSpPr>
          <p:nvPr>
            <p:ph type="body" sz="quarter" idx="13"/>
          </p:nvPr>
        </p:nvSpPr>
        <p:spPr>
          <a:xfrm>
            <a:off x="4624253" y="983196"/>
            <a:ext cx="4005072" cy="548640"/>
          </a:xfrm>
        </p:spPr>
        <p:txBody>
          <a:bodyPr/>
          <a:lstStyle/>
          <a:p>
            <a:pPr algn="r"/>
            <a:r>
              <a:rPr lang="en-US" dirty="0" smtClean="0"/>
              <a:t>million barrels per day</a:t>
            </a:r>
          </a:p>
        </p:txBody>
      </p:sp>
    </p:spTree>
    <p:extLst>
      <p:ext uri="{BB962C8B-B14F-4D97-AF65-F5344CB8AC3E}">
        <p14:creationId xmlns:p14="http://schemas.microsoft.com/office/powerpoint/2010/main" val="492187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U.S. oil production and rising demand in China have together made China the world’s largest net oil importer</a:t>
            </a:r>
            <a:endParaRPr lang="en-US" dirty="0"/>
          </a:p>
        </p:txBody>
      </p:sp>
      <p:sp>
        <p:nvSpPr>
          <p:cNvPr id="3" name="Footer Placeholder 2"/>
          <p:cNvSpPr>
            <a:spLocks noGrp="1"/>
          </p:cNvSpPr>
          <p:nvPr>
            <p:ph type="ftr" sz="quarter" idx="4294967295"/>
          </p:nvPr>
        </p:nvSpPr>
        <p:spPr>
          <a:xfrm>
            <a:off x="667512" y="6391656"/>
            <a:ext cx="3447288" cy="393192"/>
          </a:xfrm>
          <a:prstGeom prst="rect">
            <a:avLst/>
          </a:prstGeom>
        </p:spPr>
        <p:txBody>
          <a:bodyPr/>
          <a:lstStyle/>
          <a:p>
            <a:r>
              <a:rPr lang="en-US" sz="1200" i="1" smtClean="0">
                <a:solidFill>
                  <a:schemeClr val="bg1"/>
                </a:solidFill>
              </a:rPr>
              <a:t>Independent Petroleum Association of America                                                                            November 13, 2014</a:t>
            </a:r>
            <a:endParaRPr lang="en-US" sz="1200" i="1" dirty="0">
              <a:solidFill>
                <a:schemeClr val="bg1"/>
              </a:solidFill>
            </a:endParaRPr>
          </a:p>
        </p:txBody>
      </p:sp>
      <p:sp>
        <p:nvSpPr>
          <p:cNvPr id="4" name="Slide Number Placeholder 3"/>
          <p:cNvSpPr>
            <a:spLocks noGrp="1"/>
          </p:cNvSpPr>
          <p:nvPr>
            <p:ph type="sldNum" sz="quarter" idx="4294967295"/>
          </p:nvPr>
        </p:nvSpPr>
        <p:spPr>
          <a:xfrm>
            <a:off x="8686800" y="6408202"/>
            <a:ext cx="384048" cy="365125"/>
          </a:xfrm>
          <a:prstGeom prst="rect">
            <a:avLst/>
          </a:prstGeom>
        </p:spPr>
        <p:txBody>
          <a:bodyPr/>
          <a:lstStyle/>
          <a:p>
            <a:fld id="{2D80C5C9-96E0-47EC-B500-37C5FE284639}" type="slidenum">
              <a:rPr lang="en-US" sz="1200" smtClean="0">
                <a:latin typeface="+mj-lt"/>
              </a:rPr>
              <a:pPr/>
              <a:t>13</a:t>
            </a:fld>
            <a:endParaRPr lang="en-US" sz="1200" dirty="0">
              <a:latin typeface="+mj-lt"/>
            </a:endParaRPr>
          </a:p>
        </p:txBody>
      </p:sp>
      <p:graphicFrame>
        <p:nvGraphicFramePr>
          <p:cNvPr id="14" name="Chart Placeholder 13"/>
          <p:cNvGraphicFramePr>
            <a:graphicFrameLocks noGrp="1"/>
          </p:cNvGraphicFramePr>
          <p:nvPr>
            <p:ph type="chart" sz="quarter" idx="12"/>
            <p:extLst>
              <p:ext uri="{D42A27DB-BD31-4B8C-83A1-F6EECF244321}">
                <p14:modId xmlns:p14="http://schemas.microsoft.com/office/powerpoint/2010/main" val="3376086948"/>
              </p:ext>
            </p:extLst>
          </p:nvPr>
        </p:nvGraphicFramePr>
        <p:xfrm>
          <a:off x="639764" y="1461861"/>
          <a:ext cx="7935070"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p:txBody>
          <a:bodyPr/>
          <a:lstStyle/>
          <a:p>
            <a:r>
              <a:rPr lang="en-US" dirty="0"/>
              <a:t>n</a:t>
            </a:r>
            <a:r>
              <a:rPr lang="en-US" dirty="0" smtClean="0"/>
              <a:t>et imports for China and the United States</a:t>
            </a:r>
          </a:p>
          <a:p>
            <a:r>
              <a:rPr lang="en-US" dirty="0" smtClean="0"/>
              <a:t>million barrels per day</a:t>
            </a:r>
            <a:endParaRPr lang="en-US" dirty="0"/>
          </a:p>
        </p:txBody>
      </p:sp>
      <p:sp>
        <p:nvSpPr>
          <p:cNvPr id="8" name="Text Placeholder 7"/>
          <p:cNvSpPr>
            <a:spLocks noGrp="1"/>
          </p:cNvSpPr>
          <p:nvPr>
            <p:ph type="body" sz="quarter" idx="15"/>
          </p:nvPr>
        </p:nvSpPr>
        <p:spPr>
          <a:xfrm>
            <a:off x="640080" y="5739493"/>
            <a:ext cx="7946136" cy="460139"/>
          </a:xfrm>
        </p:spPr>
        <p:txBody>
          <a:bodyPr/>
          <a:lstStyle/>
          <a:p>
            <a:r>
              <a:rPr lang="en-US" dirty="0" smtClean="0"/>
              <a:t>Note: Net oil imports are defined as total liquid fuels consumption less domestic production</a:t>
            </a:r>
          </a:p>
          <a:p>
            <a:r>
              <a:rPr lang="en-US" dirty="0" smtClean="0"/>
              <a:t>Source: EIA, Short-Term Energy Outlook, October 2014</a:t>
            </a:r>
            <a:endParaRPr lang="en-US" dirty="0"/>
          </a:p>
        </p:txBody>
      </p:sp>
      <p:cxnSp>
        <p:nvCxnSpPr>
          <p:cNvPr id="16" name="Straight Connector 15"/>
          <p:cNvCxnSpPr/>
          <p:nvPr/>
        </p:nvCxnSpPr>
        <p:spPr bwMode="auto">
          <a:xfrm flipV="1">
            <a:off x="6389401" y="1593924"/>
            <a:ext cx="0" cy="3789238"/>
          </a:xfrm>
          <a:prstGeom prst="line">
            <a:avLst/>
          </a:prstGeom>
          <a:solidFill>
            <a:srgbClr val="0096D7"/>
          </a:solidFill>
          <a:ln w="12700" cap="flat" cmpd="sng" algn="ctr">
            <a:solidFill>
              <a:srgbClr val="FFFFFF">
                <a:lumMod val="65000"/>
              </a:srgbClr>
            </a:solidFill>
            <a:prstDash val="dash"/>
            <a:round/>
            <a:headEnd type="none" w="med" len="med"/>
            <a:tailEnd type="none" w="med" len="med"/>
          </a:ln>
          <a:effectLst/>
        </p:spPr>
      </p:cxnSp>
      <p:sp>
        <p:nvSpPr>
          <p:cNvPr id="17" name="Text Box 8"/>
          <p:cNvSpPr txBox="1">
            <a:spLocks noChangeArrowheads="1"/>
          </p:cNvSpPr>
          <p:nvPr/>
        </p:nvSpPr>
        <p:spPr bwMode="auto">
          <a:xfrm>
            <a:off x="6525694" y="1628511"/>
            <a:ext cx="1953861" cy="316871"/>
          </a:xfrm>
          <a:prstGeom prst="rect">
            <a:avLst/>
          </a:prstGeom>
          <a:noFill/>
          <a:ln w="9525" algn="ctr">
            <a:noFill/>
            <a:miter lim="800000"/>
            <a:headEnd/>
            <a:tailEnd/>
          </a:ln>
        </p:spPr>
        <p:txBody>
          <a:bodyPr/>
          <a:lstStyle/>
          <a:p>
            <a:pPr algn="ctr"/>
            <a:r>
              <a:rPr lang="en-US" sz="1400" dirty="0" smtClean="0">
                <a:solidFill>
                  <a:srgbClr val="000000"/>
                </a:solidFill>
                <a:latin typeface="Arial" pitchFamily="34" charset="0"/>
                <a:cs typeface="Arial" pitchFamily="34" charset="0"/>
              </a:rPr>
              <a:t>projections</a:t>
            </a:r>
            <a:endParaRPr lang="en-US" sz="1400" dirty="0">
              <a:solidFill>
                <a:srgbClr val="000000"/>
              </a:solidFill>
              <a:latin typeface="Arial" pitchFamily="34" charset="0"/>
              <a:cs typeface="Arial" pitchFamily="34" charset="0"/>
            </a:endParaRPr>
          </a:p>
        </p:txBody>
      </p:sp>
      <p:sp>
        <p:nvSpPr>
          <p:cNvPr id="18" name="Text Box 9"/>
          <p:cNvSpPr txBox="1">
            <a:spLocks noChangeArrowheads="1"/>
          </p:cNvSpPr>
          <p:nvPr/>
        </p:nvSpPr>
        <p:spPr bwMode="auto">
          <a:xfrm>
            <a:off x="3650547" y="1603464"/>
            <a:ext cx="2516188" cy="328406"/>
          </a:xfrm>
          <a:prstGeom prst="rect">
            <a:avLst/>
          </a:prstGeom>
          <a:noFill/>
          <a:ln w="9525" algn="ctr">
            <a:noFill/>
            <a:miter lim="800000"/>
            <a:headEnd/>
            <a:tailEnd/>
          </a:ln>
        </p:spPr>
        <p:txBody>
          <a:bodyPr/>
          <a:lstStyle/>
          <a:p>
            <a:pPr algn="ctr"/>
            <a:r>
              <a:rPr lang="en-US" sz="1400" dirty="0">
                <a:solidFill>
                  <a:srgbClr val="000000"/>
                </a:solidFill>
                <a:latin typeface="Arial" pitchFamily="34" charset="0"/>
                <a:cs typeface="Arial" pitchFamily="34" charset="0"/>
              </a:rPr>
              <a:t>h</a:t>
            </a:r>
            <a:r>
              <a:rPr lang="en-US" sz="1400" dirty="0" smtClean="0">
                <a:solidFill>
                  <a:srgbClr val="000000"/>
                </a:solidFill>
                <a:latin typeface="Arial" pitchFamily="34" charset="0"/>
                <a:cs typeface="Arial" pitchFamily="34" charset="0"/>
              </a:rPr>
              <a:t>istory</a:t>
            </a:r>
            <a:endParaRPr lang="en-US" sz="1400" dirty="0">
              <a:solidFill>
                <a:srgbClr val="000000"/>
              </a:solidFill>
              <a:latin typeface="Arial" pitchFamily="34" charset="0"/>
              <a:cs typeface="Arial" pitchFamily="34" charset="0"/>
            </a:endParaRPr>
          </a:p>
        </p:txBody>
      </p:sp>
      <p:sp>
        <p:nvSpPr>
          <p:cNvPr id="19" name="Text Box 9"/>
          <p:cNvSpPr txBox="1">
            <a:spLocks noChangeArrowheads="1"/>
          </p:cNvSpPr>
          <p:nvPr/>
        </p:nvSpPr>
        <p:spPr bwMode="auto">
          <a:xfrm>
            <a:off x="5072739" y="1300105"/>
            <a:ext cx="2516188" cy="328406"/>
          </a:xfrm>
          <a:prstGeom prst="rect">
            <a:avLst/>
          </a:prstGeom>
          <a:noFill/>
          <a:ln w="9525" algn="ctr">
            <a:noFill/>
            <a:miter lim="800000"/>
            <a:headEnd/>
            <a:tailEnd/>
          </a:ln>
        </p:spPr>
        <p:txBody>
          <a:bodyPr/>
          <a:lstStyle/>
          <a:p>
            <a:pPr algn="ctr"/>
            <a:r>
              <a:rPr lang="en-US" sz="1400" dirty="0" smtClean="0">
                <a:solidFill>
                  <a:srgbClr val="000000"/>
                </a:solidFill>
                <a:latin typeface="Arial" pitchFamily="34" charset="0"/>
                <a:cs typeface="Arial" pitchFamily="34" charset="0"/>
              </a:rPr>
              <a:t>Aug-14</a:t>
            </a:r>
            <a:endParaRPr 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578126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041220931"/>
              </p:ext>
            </p:extLst>
          </p:nvPr>
        </p:nvGraphicFramePr>
        <p:xfrm>
          <a:off x="704849" y="1670212"/>
          <a:ext cx="8010525" cy="37293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11454" y="-355473"/>
            <a:ext cx="8703946" cy="1143000"/>
          </a:xfrm>
        </p:spPr>
        <p:txBody>
          <a:bodyPr/>
          <a:lstStyle/>
          <a:p>
            <a:r>
              <a:rPr lang="en-US" dirty="0" smtClean="0"/>
              <a:t>U.S. is the largest producer of petroleum and natural gas in the world</a:t>
            </a:r>
            <a:endParaRPr lang="en-US" dirty="0"/>
          </a:p>
        </p:txBody>
      </p:sp>
      <p:sp>
        <p:nvSpPr>
          <p:cNvPr id="3" name="Footer Placeholder 2"/>
          <p:cNvSpPr>
            <a:spLocks noGrp="1"/>
          </p:cNvSpPr>
          <p:nvPr>
            <p:ph type="ftr" sz="quarter" idx="4294967295"/>
          </p:nvPr>
        </p:nvSpPr>
        <p:spPr>
          <a:xfrm>
            <a:off x="667511" y="6391656"/>
            <a:ext cx="3371089" cy="393192"/>
          </a:xfrm>
          <a:prstGeom prst="rect">
            <a:avLst/>
          </a:prstGeom>
        </p:spPr>
        <p:txBody>
          <a:bodyPr/>
          <a:lstStyle/>
          <a:p>
            <a:r>
              <a:rPr lang="en-US" sz="1200" i="1" smtClean="0">
                <a:solidFill>
                  <a:schemeClr val="bg1"/>
                </a:solidFill>
              </a:rPr>
              <a:t>Independent Petroleum Association of America                                                                            November 13, 2014</a:t>
            </a:r>
            <a:endParaRPr lang="en-US" sz="1200" i="1" dirty="0">
              <a:solidFill>
                <a:schemeClr val="bg1"/>
              </a:solidFill>
            </a:endParaRPr>
          </a:p>
        </p:txBody>
      </p:sp>
      <p:sp>
        <p:nvSpPr>
          <p:cNvPr id="4" name="Slide Number Placeholder 3"/>
          <p:cNvSpPr>
            <a:spLocks noGrp="1"/>
          </p:cNvSpPr>
          <p:nvPr>
            <p:ph type="sldNum" sz="quarter" idx="4294967295"/>
          </p:nvPr>
        </p:nvSpPr>
        <p:spPr>
          <a:xfrm>
            <a:off x="8686800" y="6408202"/>
            <a:ext cx="384048" cy="365125"/>
          </a:xfrm>
          <a:prstGeom prst="rect">
            <a:avLst/>
          </a:prstGeom>
        </p:spPr>
        <p:txBody>
          <a:bodyPr/>
          <a:lstStyle/>
          <a:p>
            <a:fld id="{2D80C5C9-96E0-47EC-B500-37C5FE284639}" type="slidenum">
              <a:rPr lang="en-US" sz="1200" smtClean="0">
                <a:latin typeface="+mj-lt"/>
              </a:rPr>
              <a:pPr/>
              <a:t>14</a:t>
            </a:fld>
            <a:endParaRPr lang="en-US" sz="1200" dirty="0">
              <a:latin typeface="+mj-lt"/>
            </a:endParaRPr>
          </a:p>
        </p:txBody>
      </p:sp>
      <p:sp>
        <p:nvSpPr>
          <p:cNvPr id="7" name="TextBox 6"/>
          <p:cNvSpPr txBox="1"/>
          <p:nvPr/>
        </p:nvSpPr>
        <p:spPr>
          <a:xfrm>
            <a:off x="133349" y="1082903"/>
            <a:ext cx="6867526" cy="523220"/>
          </a:xfrm>
          <a:prstGeom prst="rect">
            <a:avLst/>
          </a:prstGeom>
          <a:noFill/>
        </p:spPr>
        <p:txBody>
          <a:bodyPr wrap="square" rtlCol="0">
            <a:spAutoFit/>
          </a:bodyPr>
          <a:lstStyle/>
          <a:p>
            <a:r>
              <a:rPr lang="en-US" sz="1400" dirty="0"/>
              <a:t>e</a:t>
            </a:r>
            <a:r>
              <a:rPr lang="en-US" sz="1400" dirty="0" smtClean="0"/>
              <a:t>stimated U.S., Russia, and Saudi Arabia petroleum and natural gas production</a:t>
            </a:r>
          </a:p>
          <a:p>
            <a:r>
              <a:rPr lang="en-US" sz="1400" dirty="0"/>
              <a:t>q</a:t>
            </a:r>
            <a:r>
              <a:rPr lang="en-US" sz="1400" dirty="0" smtClean="0"/>
              <a:t>uadrillion Btu</a:t>
            </a:r>
            <a:endParaRPr lang="en-US" sz="1400" dirty="0"/>
          </a:p>
        </p:txBody>
      </p:sp>
      <p:sp>
        <p:nvSpPr>
          <p:cNvPr id="10" name="TextBox 9"/>
          <p:cNvSpPr txBox="1"/>
          <p:nvPr/>
        </p:nvSpPr>
        <p:spPr>
          <a:xfrm>
            <a:off x="5266706" y="1344513"/>
            <a:ext cx="3295650" cy="307777"/>
          </a:xfrm>
          <a:prstGeom prst="rect">
            <a:avLst/>
          </a:prstGeom>
          <a:noFill/>
        </p:spPr>
        <p:txBody>
          <a:bodyPr wrap="square" rtlCol="0">
            <a:spAutoFit/>
          </a:bodyPr>
          <a:lstStyle/>
          <a:p>
            <a:r>
              <a:rPr lang="en-US" sz="1400" dirty="0"/>
              <a:t>m</a:t>
            </a:r>
            <a:r>
              <a:rPr lang="en-US" sz="1400" dirty="0" smtClean="0"/>
              <a:t>illion barrels per day of oil equivalent</a:t>
            </a:r>
            <a:endParaRPr lang="en-US" sz="1400" dirty="0"/>
          </a:p>
        </p:txBody>
      </p:sp>
      <p:cxnSp>
        <p:nvCxnSpPr>
          <p:cNvPr id="12" name="Straight Connector 11"/>
          <p:cNvCxnSpPr/>
          <p:nvPr/>
        </p:nvCxnSpPr>
        <p:spPr>
          <a:xfrm flipV="1">
            <a:off x="1552575" y="1978890"/>
            <a:ext cx="0" cy="10405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24031" y="1736483"/>
            <a:ext cx="1362075" cy="307777"/>
          </a:xfrm>
          <a:prstGeom prst="rect">
            <a:avLst/>
          </a:prstGeom>
          <a:noFill/>
        </p:spPr>
        <p:txBody>
          <a:bodyPr wrap="square" rtlCol="0">
            <a:spAutoFit/>
          </a:bodyPr>
          <a:lstStyle/>
          <a:p>
            <a:r>
              <a:rPr lang="en-US" sz="1400" dirty="0" smtClean="0">
                <a:solidFill>
                  <a:schemeClr val="accent1"/>
                </a:solidFill>
              </a:rPr>
              <a:t>United States</a:t>
            </a:r>
            <a:endParaRPr lang="en-US" sz="1400" dirty="0">
              <a:solidFill>
                <a:schemeClr val="accent1"/>
              </a:solidFill>
            </a:endParaRPr>
          </a:p>
        </p:txBody>
      </p:sp>
      <p:cxnSp>
        <p:nvCxnSpPr>
          <p:cNvPr id="15" name="Straight Connector 14"/>
          <p:cNvCxnSpPr/>
          <p:nvPr/>
        </p:nvCxnSpPr>
        <p:spPr>
          <a:xfrm flipV="1">
            <a:off x="1814512" y="2295525"/>
            <a:ext cx="0" cy="48463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56605" y="2090723"/>
            <a:ext cx="912424" cy="307777"/>
          </a:xfrm>
          <a:prstGeom prst="rect">
            <a:avLst/>
          </a:prstGeom>
          <a:noFill/>
        </p:spPr>
        <p:txBody>
          <a:bodyPr wrap="square" rtlCol="0">
            <a:spAutoFit/>
          </a:bodyPr>
          <a:lstStyle/>
          <a:p>
            <a:r>
              <a:rPr lang="en-US" sz="1400" dirty="0" smtClean="0">
                <a:solidFill>
                  <a:schemeClr val="accent3"/>
                </a:solidFill>
              </a:rPr>
              <a:t>Russia</a:t>
            </a:r>
            <a:endParaRPr lang="en-US" sz="1400" dirty="0">
              <a:solidFill>
                <a:schemeClr val="accent3"/>
              </a:solidFill>
            </a:endParaRPr>
          </a:p>
        </p:txBody>
      </p:sp>
      <p:sp>
        <p:nvSpPr>
          <p:cNvPr id="19" name="TextBox 18"/>
          <p:cNvSpPr txBox="1"/>
          <p:nvPr/>
        </p:nvSpPr>
        <p:spPr>
          <a:xfrm>
            <a:off x="1909326" y="2398500"/>
            <a:ext cx="1085850" cy="523220"/>
          </a:xfrm>
          <a:prstGeom prst="rect">
            <a:avLst/>
          </a:prstGeom>
          <a:noFill/>
        </p:spPr>
        <p:txBody>
          <a:bodyPr wrap="square" rtlCol="0">
            <a:spAutoFit/>
          </a:bodyPr>
          <a:lstStyle/>
          <a:p>
            <a:r>
              <a:rPr lang="en-US" sz="1400" dirty="0" smtClean="0">
                <a:solidFill>
                  <a:schemeClr val="accent5"/>
                </a:solidFill>
              </a:rPr>
              <a:t>Saudi Arabia</a:t>
            </a:r>
            <a:endParaRPr lang="en-US" sz="1400" dirty="0">
              <a:solidFill>
                <a:schemeClr val="accent5"/>
              </a:solidFill>
            </a:endParaRPr>
          </a:p>
        </p:txBody>
      </p:sp>
      <p:sp>
        <p:nvSpPr>
          <p:cNvPr id="24" name="Left Brace 23"/>
          <p:cNvSpPr/>
          <p:nvPr/>
        </p:nvSpPr>
        <p:spPr>
          <a:xfrm>
            <a:off x="1076325" y="4200525"/>
            <a:ext cx="200026" cy="9239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513670" y="4469559"/>
            <a:ext cx="823911" cy="523220"/>
          </a:xfrm>
          <a:prstGeom prst="rect">
            <a:avLst/>
          </a:prstGeom>
          <a:noFill/>
        </p:spPr>
        <p:txBody>
          <a:bodyPr wrap="square" rtlCol="0">
            <a:spAutoFit/>
          </a:bodyPr>
          <a:lstStyle/>
          <a:p>
            <a:r>
              <a:rPr lang="en-US" sz="1400" dirty="0"/>
              <a:t>p</a:t>
            </a:r>
            <a:r>
              <a:rPr lang="en-US" sz="1400" dirty="0" smtClean="0"/>
              <a:t>etro-leum</a:t>
            </a:r>
            <a:endParaRPr lang="en-US" sz="1400" dirty="0"/>
          </a:p>
        </p:txBody>
      </p:sp>
      <p:sp>
        <p:nvSpPr>
          <p:cNvPr id="26" name="Left Brace 25"/>
          <p:cNvSpPr/>
          <p:nvPr/>
        </p:nvSpPr>
        <p:spPr>
          <a:xfrm>
            <a:off x="1076325" y="3019426"/>
            <a:ext cx="245746" cy="118109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p:cNvSpPr txBox="1"/>
          <p:nvPr/>
        </p:nvSpPr>
        <p:spPr>
          <a:xfrm>
            <a:off x="475909" y="3400914"/>
            <a:ext cx="750093" cy="523220"/>
          </a:xfrm>
          <a:prstGeom prst="rect">
            <a:avLst/>
          </a:prstGeom>
          <a:noFill/>
        </p:spPr>
        <p:txBody>
          <a:bodyPr wrap="square" rtlCol="0">
            <a:spAutoFit/>
          </a:bodyPr>
          <a:lstStyle/>
          <a:p>
            <a:r>
              <a:rPr lang="en-US" sz="1400" dirty="0"/>
              <a:t>n</a:t>
            </a:r>
            <a:r>
              <a:rPr lang="en-US" sz="1400" dirty="0" smtClean="0"/>
              <a:t>atural</a:t>
            </a:r>
          </a:p>
          <a:p>
            <a:r>
              <a:rPr lang="en-US" sz="1400" dirty="0" smtClean="0"/>
              <a:t>gas</a:t>
            </a:r>
            <a:endParaRPr lang="en-US" sz="1400" dirty="0"/>
          </a:p>
        </p:txBody>
      </p:sp>
      <p:sp>
        <p:nvSpPr>
          <p:cNvPr id="27" name="TextBox 26"/>
          <p:cNvSpPr txBox="1"/>
          <p:nvPr/>
        </p:nvSpPr>
        <p:spPr>
          <a:xfrm>
            <a:off x="1385887" y="5124450"/>
            <a:ext cx="866775" cy="307777"/>
          </a:xfrm>
          <a:prstGeom prst="rect">
            <a:avLst/>
          </a:prstGeom>
          <a:noFill/>
        </p:spPr>
        <p:txBody>
          <a:bodyPr wrap="square" rtlCol="0">
            <a:spAutoFit/>
          </a:bodyPr>
          <a:lstStyle/>
          <a:p>
            <a:r>
              <a:rPr lang="en-US" sz="1400" dirty="0" smtClean="0"/>
              <a:t>2008</a:t>
            </a:r>
            <a:endParaRPr lang="en-US" sz="1400" dirty="0"/>
          </a:p>
        </p:txBody>
      </p:sp>
      <p:sp>
        <p:nvSpPr>
          <p:cNvPr id="30" name="TextBox 29"/>
          <p:cNvSpPr txBox="1"/>
          <p:nvPr/>
        </p:nvSpPr>
        <p:spPr>
          <a:xfrm>
            <a:off x="2357436" y="5114925"/>
            <a:ext cx="866775" cy="307777"/>
          </a:xfrm>
          <a:prstGeom prst="rect">
            <a:avLst/>
          </a:prstGeom>
          <a:noFill/>
        </p:spPr>
        <p:txBody>
          <a:bodyPr wrap="square" rtlCol="0">
            <a:spAutoFit/>
          </a:bodyPr>
          <a:lstStyle/>
          <a:p>
            <a:r>
              <a:rPr lang="en-US" sz="1400" dirty="0" smtClean="0"/>
              <a:t>2009</a:t>
            </a:r>
            <a:endParaRPr lang="en-US" sz="1400" dirty="0"/>
          </a:p>
        </p:txBody>
      </p:sp>
      <p:sp>
        <p:nvSpPr>
          <p:cNvPr id="31" name="TextBox 30"/>
          <p:cNvSpPr txBox="1"/>
          <p:nvPr/>
        </p:nvSpPr>
        <p:spPr>
          <a:xfrm>
            <a:off x="3343273" y="5105400"/>
            <a:ext cx="866775" cy="307777"/>
          </a:xfrm>
          <a:prstGeom prst="rect">
            <a:avLst/>
          </a:prstGeom>
          <a:noFill/>
        </p:spPr>
        <p:txBody>
          <a:bodyPr wrap="square" rtlCol="0">
            <a:spAutoFit/>
          </a:bodyPr>
          <a:lstStyle/>
          <a:p>
            <a:r>
              <a:rPr lang="en-US" sz="1400" dirty="0" smtClean="0"/>
              <a:t>2010</a:t>
            </a:r>
            <a:endParaRPr lang="en-US" sz="1400" dirty="0"/>
          </a:p>
        </p:txBody>
      </p:sp>
      <p:sp>
        <p:nvSpPr>
          <p:cNvPr id="32" name="TextBox 31"/>
          <p:cNvSpPr txBox="1"/>
          <p:nvPr/>
        </p:nvSpPr>
        <p:spPr>
          <a:xfrm>
            <a:off x="4343398" y="5108376"/>
            <a:ext cx="866775" cy="307777"/>
          </a:xfrm>
          <a:prstGeom prst="rect">
            <a:avLst/>
          </a:prstGeom>
          <a:noFill/>
        </p:spPr>
        <p:txBody>
          <a:bodyPr wrap="square" rtlCol="0">
            <a:spAutoFit/>
          </a:bodyPr>
          <a:lstStyle/>
          <a:p>
            <a:r>
              <a:rPr lang="en-US" sz="1400" dirty="0" smtClean="0"/>
              <a:t>2011</a:t>
            </a:r>
            <a:endParaRPr lang="en-US" sz="1400" dirty="0"/>
          </a:p>
        </p:txBody>
      </p:sp>
      <p:sp>
        <p:nvSpPr>
          <p:cNvPr id="33" name="TextBox 32"/>
          <p:cNvSpPr txBox="1"/>
          <p:nvPr/>
        </p:nvSpPr>
        <p:spPr>
          <a:xfrm>
            <a:off x="5248275" y="5116413"/>
            <a:ext cx="866775" cy="307777"/>
          </a:xfrm>
          <a:prstGeom prst="rect">
            <a:avLst/>
          </a:prstGeom>
          <a:noFill/>
        </p:spPr>
        <p:txBody>
          <a:bodyPr wrap="square" rtlCol="0">
            <a:spAutoFit/>
          </a:bodyPr>
          <a:lstStyle/>
          <a:p>
            <a:r>
              <a:rPr lang="en-US" sz="1400" dirty="0" smtClean="0"/>
              <a:t>2012</a:t>
            </a:r>
            <a:endParaRPr lang="en-US" sz="1400" dirty="0"/>
          </a:p>
        </p:txBody>
      </p:sp>
      <p:sp>
        <p:nvSpPr>
          <p:cNvPr id="34" name="TextBox 33"/>
          <p:cNvSpPr txBox="1"/>
          <p:nvPr/>
        </p:nvSpPr>
        <p:spPr>
          <a:xfrm>
            <a:off x="6229350" y="5108377"/>
            <a:ext cx="866775" cy="307777"/>
          </a:xfrm>
          <a:prstGeom prst="rect">
            <a:avLst/>
          </a:prstGeom>
          <a:noFill/>
        </p:spPr>
        <p:txBody>
          <a:bodyPr wrap="square" rtlCol="0">
            <a:spAutoFit/>
          </a:bodyPr>
          <a:lstStyle/>
          <a:p>
            <a:r>
              <a:rPr lang="en-US" sz="1400" dirty="0" smtClean="0"/>
              <a:t>2013</a:t>
            </a:r>
            <a:endParaRPr lang="en-US" sz="1400" dirty="0"/>
          </a:p>
        </p:txBody>
      </p:sp>
      <p:sp>
        <p:nvSpPr>
          <p:cNvPr id="35" name="TextBox 34"/>
          <p:cNvSpPr txBox="1"/>
          <p:nvPr/>
        </p:nvSpPr>
        <p:spPr>
          <a:xfrm>
            <a:off x="7191375" y="5125938"/>
            <a:ext cx="866775" cy="307777"/>
          </a:xfrm>
          <a:prstGeom prst="rect">
            <a:avLst/>
          </a:prstGeom>
          <a:noFill/>
        </p:spPr>
        <p:txBody>
          <a:bodyPr wrap="square" rtlCol="0">
            <a:spAutoFit/>
          </a:bodyPr>
          <a:lstStyle/>
          <a:p>
            <a:r>
              <a:rPr lang="en-US" sz="1400" dirty="0" smtClean="0"/>
              <a:t>2014e</a:t>
            </a:r>
            <a:endParaRPr lang="en-US" sz="1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33" y="1727001"/>
            <a:ext cx="36195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29789" y="5419725"/>
            <a:ext cx="7960517" cy="830997"/>
          </a:xfrm>
          <a:prstGeom prst="rect">
            <a:avLst/>
          </a:prstGeom>
          <a:noFill/>
        </p:spPr>
        <p:txBody>
          <a:bodyPr wrap="square" rtlCol="0">
            <a:spAutoFit/>
          </a:bodyPr>
          <a:lstStyle/>
          <a:p>
            <a:r>
              <a:rPr lang="en-US" sz="1200" i="1" dirty="0" smtClean="0"/>
              <a:t>Source: U.S. Energy Information Administration</a:t>
            </a:r>
          </a:p>
          <a:p>
            <a:r>
              <a:rPr lang="en-US" sz="1200" i="1" dirty="0" smtClean="0"/>
              <a:t>Note: Petroleum production includes crude oil, natural gas liquids, condensates, refinery processing gain, and other liquids, including biofuels; barrels per day oil equivalent were calculated using a conversion factor of 1 barrel oil equivalent=5.55 million British thermal units (Btu)</a:t>
            </a:r>
            <a:endParaRPr lang="en-US" sz="1200" i="1" dirty="0"/>
          </a:p>
        </p:txBody>
      </p:sp>
    </p:spTree>
    <p:extLst>
      <p:ext uri="{BB962C8B-B14F-4D97-AF65-F5344CB8AC3E}">
        <p14:creationId xmlns:p14="http://schemas.microsoft.com/office/powerpoint/2010/main" val="978400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low oil prices on U.S. shale oil production</a:t>
            </a:r>
            <a:endParaRPr lang="en-US" dirty="0"/>
          </a:p>
        </p:txBody>
      </p:sp>
      <p:sp>
        <p:nvSpPr>
          <p:cNvPr id="4" name="Footer Placeholder 3"/>
          <p:cNvSpPr>
            <a:spLocks noGrp="1"/>
          </p:cNvSpPr>
          <p:nvPr>
            <p:ph type="ftr" sz="quarter" idx="16"/>
          </p:nvPr>
        </p:nvSpPr>
        <p:spPr>
          <a:xfrm>
            <a:off x="666750" y="6391275"/>
            <a:ext cx="3544006" cy="393700"/>
          </a:xfrm>
        </p:spPr>
        <p:txBody>
          <a:bodyPr/>
          <a:lstStyle/>
          <a:p>
            <a:r>
              <a:rPr lang="en-US" smtClean="0"/>
              <a:t>Independent Petroleum Association of America                                                                            November 13, 2014</a:t>
            </a:r>
            <a:endParaRPr lang="en-US" dirty="0"/>
          </a:p>
        </p:txBody>
      </p:sp>
      <p:sp>
        <p:nvSpPr>
          <p:cNvPr id="5" name="Slide Number Placeholder 4"/>
          <p:cNvSpPr>
            <a:spLocks noGrp="1"/>
          </p:cNvSpPr>
          <p:nvPr>
            <p:ph type="sldNum" sz="quarter" idx="17"/>
          </p:nvPr>
        </p:nvSpPr>
        <p:spPr/>
        <p:txBody>
          <a:bodyPr/>
          <a:lstStyle/>
          <a:p>
            <a:fld id="{F00CCF36-0027-4530-BBA6-1084E1A7A49F}" type="slidenum">
              <a:rPr lang="en-US" smtClean="0"/>
              <a:pPr/>
              <a:t>15</a:t>
            </a:fld>
            <a:endParaRPr lang="en-US" dirty="0"/>
          </a:p>
        </p:txBody>
      </p:sp>
      <p:sp>
        <p:nvSpPr>
          <p:cNvPr id="7" name="Text Placeholder 6"/>
          <p:cNvSpPr>
            <a:spLocks noGrp="1"/>
          </p:cNvSpPr>
          <p:nvPr>
            <p:ph type="body" sz="quarter" idx="15"/>
          </p:nvPr>
        </p:nvSpPr>
        <p:spPr/>
        <p:txBody>
          <a:bodyPr/>
          <a:lstStyle/>
          <a:p>
            <a:r>
              <a:rPr lang="en-US" dirty="0" smtClean="0"/>
              <a:t>Source: </a:t>
            </a:r>
            <a:r>
              <a:rPr lang="en-US" dirty="0" err="1" smtClean="0"/>
              <a:t>Rystad</a:t>
            </a:r>
            <a:r>
              <a:rPr lang="en-US" dirty="0" smtClean="0"/>
              <a:t> Energy North America Quarterly Shale Report </a:t>
            </a:r>
            <a:endParaRPr lang="en-US" dirty="0"/>
          </a:p>
        </p:txBody>
      </p:sp>
      <p:pic>
        <p:nvPicPr>
          <p:cNvPr id="1025" name="Picture 2" descr="cid:image003.png@01CFEDF3.5512923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51875" y="1460269"/>
            <a:ext cx="6106885" cy="44366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p:cNvSpPr>
            <a:spLocks noGrp="1"/>
          </p:cNvSpPr>
          <p:nvPr>
            <p:ph type="body" sz="quarter" idx="18"/>
          </p:nvPr>
        </p:nvSpPr>
        <p:spPr>
          <a:xfrm>
            <a:off x="1328073" y="1005840"/>
            <a:ext cx="6346371" cy="548640"/>
          </a:xfrm>
        </p:spPr>
        <p:txBody>
          <a:bodyPr/>
          <a:lstStyle/>
          <a:p>
            <a:pPr lvl="0"/>
            <a:r>
              <a:rPr lang="en-US" altLang="en-US" dirty="0" smtClean="0"/>
              <a:t>US+CA, </a:t>
            </a:r>
            <a:r>
              <a:rPr lang="en-US" altLang="en-US" dirty="0" err="1" smtClean="0"/>
              <a:t>oil+NGLs</a:t>
            </a:r>
            <a:r>
              <a:rPr lang="en-US" altLang="en-US" dirty="0" smtClean="0"/>
              <a:t> from tight plays (</a:t>
            </a:r>
            <a:r>
              <a:rPr lang="en-US" altLang="en-US" dirty="0" err="1" smtClean="0"/>
              <a:t>kbbld</a:t>
            </a:r>
            <a:r>
              <a:rPr lang="en-US" altLang="en-US" dirty="0" smtClean="0"/>
              <a:t>)</a:t>
            </a:r>
            <a:endParaRPr lang="en-US" altLang="en-US" dirty="0"/>
          </a:p>
        </p:txBody>
      </p:sp>
      <p:sp>
        <p:nvSpPr>
          <p:cNvPr id="11" name="Text Placeholder 5"/>
          <p:cNvSpPr txBox="1">
            <a:spLocks/>
          </p:cNvSpPr>
          <p:nvPr/>
        </p:nvSpPr>
        <p:spPr>
          <a:xfrm>
            <a:off x="6477017" y="1765068"/>
            <a:ext cx="1360714" cy="795251"/>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100" b="1" dirty="0" smtClean="0"/>
              <a:t>Brent-indexed</a:t>
            </a:r>
          </a:p>
          <a:p>
            <a:r>
              <a:rPr lang="en-US" altLang="en-US" sz="1100" b="1" dirty="0"/>
              <a:t>b</a:t>
            </a:r>
            <a:r>
              <a:rPr lang="en-US" altLang="en-US" sz="1100" b="1" dirty="0" smtClean="0"/>
              <a:t>reakeven prices:</a:t>
            </a:r>
            <a:endParaRPr lang="en-US" altLang="en-US" sz="1100" b="1" dirty="0"/>
          </a:p>
        </p:txBody>
      </p:sp>
    </p:spTree>
    <p:extLst>
      <p:ext uri="{BB962C8B-B14F-4D97-AF65-F5344CB8AC3E}">
        <p14:creationId xmlns:p14="http://schemas.microsoft.com/office/powerpoint/2010/main" val="137893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p:cNvSpPr>
            <a:spLocks noGrp="1"/>
          </p:cNvSpPr>
          <p:nvPr>
            <p:ph type="body" sz="quarter" idx="13"/>
          </p:nvPr>
        </p:nvSpPr>
        <p:spPr>
          <a:xfrm>
            <a:off x="664453" y="917942"/>
            <a:ext cx="5837560" cy="548640"/>
          </a:xfrm>
        </p:spPr>
        <p:txBody>
          <a:bodyPr/>
          <a:lstStyle/>
          <a:p>
            <a:pPr eaLnBrk="0" hangingPunct="0"/>
            <a:r>
              <a:rPr lang="en-US" dirty="0" smtClean="0">
                <a:solidFill>
                  <a:schemeClr val="tx1"/>
                </a:solidFill>
              </a:rPr>
              <a:t>U.S. petroleum product </a:t>
            </a:r>
            <a:r>
              <a:rPr lang="en-US" dirty="0" smtClean="0"/>
              <a:t>net exports</a:t>
            </a:r>
            <a:endParaRPr lang="en-US" dirty="0" smtClean="0">
              <a:solidFill>
                <a:schemeClr val="tx1"/>
              </a:solidFill>
            </a:endParaRPr>
          </a:p>
          <a:p>
            <a:pPr eaLnBrk="0" hangingPunct="0"/>
            <a:r>
              <a:rPr lang="en-US" dirty="0" smtClean="0">
                <a:solidFill>
                  <a:schemeClr val="tx1"/>
                </a:solidFill>
              </a:rPr>
              <a:t>million barrels per day</a:t>
            </a:r>
            <a:endParaRPr lang="en-GB" dirty="0" smtClean="0">
              <a:solidFill>
                <a:schemeClr val="tx1"/>
              </a:solidFill>
            </a:endParaRPr>
          </a:p>
        </p:txBody>
      </p:sp>
      <p:graphicFrame>
        <p:nvGraphicFramePr>
          <p:cNvPr id="23" name="Object 2"/>
          <p:cNvGraphicFramePr>
            <a:graphicFrameLocks noGrp="1" noChangeAspect="1"/>
          </p:cNvGraphicFramePr>
          <p:nvPr>
            <p:ph type="chart" sz="quarter" idx="12"/>
            <p:extLst>
              <p:ext uri="{D42A27DB-BD31-4B8C-83A1-F6EECF244321}">
                <p14:modId xmlns:p14="http://schemas.microsoft.com/office/powerpoint/2010/main" val="2370404822"/>
              </p:ext>
            </p:extLst>
          </p:nvPr>
        </p:nvGraphicFramePr>
        <p:xfrm>
          <a:off x="438100" y="1390845"/>
          <a:ext cx="8279760" cy="476655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7"/>
          <p:cNvSpPr>
            <a:spLocks noGrp="1"/>
          </p:cNvSpPr>
          <p:nvPr>
            <p:ph type="body" sz="quarter" idx="15"/>
          </p:nvPr>
        </p:nvSpPr>
        <p:spPr>
          <a:xfrm>
            <a:off x="640080" y="5944926"/>
            <a:ext cx="7946136" cy="246888"/>
          </a:xfrm>
        </p:spPr>
        <p:txBody>
          <a:bodyPr/>
          <a:lstStyle/>
          <a:p>
            <a:r>
              <a:rPr lang="en-US" dirty="0" smtClean="0"/>
              <a:t>Source:  EIA, Annual Energy Outlook 2014 Reference case and Short Term Energy Outlook</a:t>
            </a:r>
          </a:p>
        </p:txBody>
      </p:sp>
      <p:sp>
        <p:nvSpPr>
          <p:cNvPr id="16" name="Footer Placeholder 16"/>
          <p:cNvSpPr>
            <a:spLocks noGrp="1"/>
          </p:cNvSpPr>
          <p:nvPr>
            <p:ph type="ftr" sz="quarter" idx="4294967295"/>
          </p:nvPr>
        </p:nvSpPr>
        <p:spPr>
          <a:xfrm>
            <a:off x="667513" y="6391656"/>
            <a:ext cx="3699214" cy="393192"/>
          </a:xfrm>
          <a:prstGeom prst="rect">
            <a:avLst/>
          </a:prstGeom>
        </p:spPr>
        <p:txBody>
          <a:bodyPr/>
          <a:lstStyle/>
          <a:p>
            <a:r>
              <a:rPr lang="en-US" smtClean="0">
                <a:solidFill>
                  <a:srgbClr val="FFFFFF"/>
                </a:solidFill>
              </a:rPr>
              <a:t>Independent Petroleum Association of America                                                                            November 13, 2014</a:t>
            </a:r>
            <a:endParaRPr lang="en-US" dirty="0">
              <a:solidFill>
                <a:srgbClr val="FFFFFF"/>
              </a:solidFill>
            </a:endParaRPr>
          </a:p>
        </p:txBody>
      </p:sp>
      <p:sp>
        <p:nvSpPr>
          <p:cNvPr id="2" name="Slide Number Placeholder 1"/>
          <p:cNvSpPr>
            <a:spLocks noGrp="1"/>
          </p:cNvSpPr>
          <p:nvPr>
            <p:ph type="sldNum" sz="quarter" idx="4294967295"/>
          </p:nvPr>
        </p:nvSpPr>
        <p:spPr>
          <a:xfrm>
            <a:off x="8686800" y="6397316"/>
            <a:ext cx="384048" cy="365125"/>
          </a:xfrm>
          <a:prstGeom prst="rect">
            <a:avLst/>
          </a:prstGeom>
        </p:spPr>
        <p:txBody>
          <a:bodyPr/>
          <a:lstStyle/>
          <a:p>
            <a:fld id="{2D80C5C9-96E0-47EC-B500-37C5FE284639}" type="slidenum">
              <a:rPr lang="en-US" sz="1200" smtClean="0">
                <a:solidFill>
                  <a:srgbClr val="000000"/>
                </a:solidFill>
                <a:latin typeface="+mj-lt"/>
              </a:rPr>
              <a:pPr/>
              <a:t>16</a:t>
            </a:fld>
            <a:endParaRPr lang="en-US" sz="1200" dirty="0">
              <a:solidFill>
                <a:srgbClr val="000000"/>
              </a:solidFill>
              <a:latin typeface="+mj-lt"/>
            </a:endParaRPr>
          </a:p>
        </p:txBody>
      </p:sp>
      <p:sp>
        <p:nvSpPr>
          <p:cNvPr id="4" name="Title 3"/>
          <p:cNvSpPr>
            <a:spLocks noGrp="1"/>
          </p:cNvSpPr>
          <p:nvPr>
            <p:ph type="title"/>
          </p:nvPr>
        </p:nvSpPr>
        <p:spPr>
          <a:xfrm>
            <a:off x="640080" y="-60198"/>
            <a:ext cx="8046720" cy="777240"/>
          </a:xfrm>
        </p:spPr>
        <p:txBody>
          <a:bodyPr/>
          <a:lstStyle/>
          <a:p>
            <a:r>
              <a:rPr lang="en-US" dirty="0"/>
              <a:t>U.S</a:t>
            </a:r>
            <a:r>
              <a:rPr lang="en-US" dirty="0" smtClean="0"/>
              <a:t>. is already a major net </a:t>
            </a:r>
            <a:r>
              <a:rPr lang="en-US" dirty="0"/>
              <a:t>exporter of petroleum products</a:t>
            </a:r>
          </a:p>
        </p:txBody>
      </p:sp>
      <p:sp>
        <p:nvSpPr>
          <p:cNvPr id="24" name="Text Placeholder 41"/>
          <p:cNvSpPr>
            <a:spLocks noGrp="1"/>
          </p:cNvSpPr>
          <p:nvPr>
            <p:ph type="body" sz="quarter" idx="13"/>
          </p:nvPr>
        </p:nvSpPr>
        <p:spPr>
          <a:xfrm>
            <a:off x="8101584" y="1741441"/>
            <a:ext cx="900885" cy="548640"/>
          </a:xfrm>
        </p:spPr>
        <p:txBody>
          <a:bodyPr/>
          <a:lstStyle/>
          <a:p>
            <a:pPr eaLnBrk="0" hangingPunct="0"/>
            <a:r>
              <a:rPr lang="en-US" dirty="0" smtClean="0">
                <a:solidFill>
                  <a:schemeClr val="accent1">
                    <a:lumMod val="75000"/>
                  </a:schemeClr>
                </a:solidFill>
              </a:rPr>
              <a:t>2015(e) </a:t>
            </a:r>
            <a:endParaRPr lang="en-GB" dirty="0" smtClean="0">
              <a:solidFill>
                <a:schemeClr val="accent1">
                  <a:lumMod val="75000"/>
                </a:schemeClr>
              </a:solidFill>
            </a:endParaRPr>
          </a:p>
        </p:txBody>
      </p:sp>
    </p:spTree>
    <p:extLst>
      <p:ext uri="{BB962C8B-B14F-4D97-AF65-F5344CB8AC3E}">
        <p14:creationId xmlns:p14="http://schemas.microsoft.com/office/powerpoint/2010/main" val="22175961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2402"/>
            <a:ext cx="8382000" cy="838200"/>
          </a:xfrm>
        </p:spPr>
        <p:txBody>
          <a:bodyPr/>
          <a:lstStyle/>
          <a:p>
            <a:r>
              <a:rPr lang="en-US" dirty="0"/>
              <a:t>Key observations from EIA’s analysis of the relationship between gasoline and crude oil </a:t>
            </a:r>
            <a:r>
              <a:rPr lang="en-US" dirty="0" smtClean="0"/>
              <a:t>prices</a:t>
            </a:r>
            <a:endParaRPr lang="en-US" dirty="0"/>
          </a:p>
        </p:txBody>
      </p:sp>
      <p:sp>
        <p:nvSpPr>
          <p:cNvPr id="6" name="Text Placeholder 5"/>
          <p:cNvSpPr>
            <a:spLocks noGrp="1"/>
          </p:cNvSpPr>
          <p:nvPr>
            <p:ph type="body" sz="quarter" idx="12"/>
          </p:nvPr>
        </p:nvSpPr>
        <p:spPr>
          <a:xfrm>
            <a:off x="304800" y="1077690"/>
            <a:ext cx="8763000" cy="4876800"/>
          </a:xfrm>
        </p:spPr>
        <p:txBody>
          <a:bodyPr/>
          <a:lstStyle/>
          <a:p>
            <a:pPr lvl="0"/>
            <a:r>
              <a:rPr lang="en-US" sz="2000" dirty="0" smtClean="0"/>
              <a:t>Prices of Brent crude oil, an international benchmark, are more important than the price of West Texas Intermediate (WTI), a domestic benchmark, for determining gasoline prices in all four U.S. regions studied</a:t>
            </a:r>
          </a:p>
          <a:p>
            <a:pPr lvl="0"/>
            <a:r>
              <a:rPr lang="en-US" sz="2000" dirty="0" smtClean="0"/>
              <a:t>The effect that a relaxation of current limitations on U.S. crude oil exports would have on U.S. gasoline prices depends on its effect on international crude prices rather than its effect on domestic crude prices</a:t>
            </a:r>
          </a:p>
          <a:p>
            <a:pPr lvl="0"/>
            <a:r>
              <a:rPr lang="en-US" sz="2000" dirty="0" smtClean="0"/>
              <a:t>Gasoline is a globally traded commodity, and prices are highly correlated across global spot markets</a:t>
            </a:r>
          </a:p>
          <a:p>
            <a:pPr lvl="0"/>
            <a:r>
              <a:rPr lang="en-US" sz="2000" dirty="0" smtClean="0"/>
              <a:t>Gasoline supply, demand, and trade in various regions are changing; U.S. Gulf Coast and Chicago spot gasoline prices, which are closely linked, are now often the lowest in the world during fall and winter months</a:t>
            </a:r>
            <a:endParaRPr lang="en-US" sz="2000" dirty="0"/>
          </a:p>
        </p:txBody>
      </p:sp>
      <p:sp>
        <p:nvSpPr>
          <p:cNvPr id="7" name="Footer Placeholder 7"/>
          <p:cNvSpPr>
            <a:spLocks noGrp="1"/>
          </p:cNvSpPr>
          <p:nvPr>
            <p:ph type="ftr" sz="quarter" idx="11"/>
          </p:nvPr>
        </p:nvSpPr>
        <p:spPr>
          <a:xfrm>
            <a:off x="667512" y="6391274"/>
            <a:ext cx="3643231" cy="396997"/>
          </a:xfrm>
        </p:spPr>
        <p:txBody>
          <a:bodyPr/>
          <a:lstStyle/>
          <a:p>
            <a:r>
              <a:rPr lang="en-US" smtClean="0"/>
              <a:t>Independent Petroleum Association of America                                                                            November 13, 2014</a:t>
            </a:r>
            <a:endParaRPr lang="en-US" dirty="0"/>
          </a:p>
        </p:txBody>
      </p:sp>
      <p:sp>
        <p:nvSpPr>
          <p:cNvPr id="4" name="Slide Number Placeholder 3"/>
          <p:cNvSpPr>
            <a:spLocks noGrp="1"/>
          </p:cNvSpPr>
          <p:nvPr>
            <p:ph type="sldNum" sz="quarter" idx="10"/>
          </p:nvPr>
        </p:nvSpPr>
        <p:spPr>
          <a:xfrm>
            <a:off x="8686800" y="6398078"/>
            <a:ext cx="384175" cy="365125"/>
          </a:xfrm>
        </p:spPr>
        <p:txBody>
          <a:bodyPr/>
          <a:lstStyle/>
          <a:p>
            <a:fld id="{F776D14B-D58F-4DC6-9B5B-852704BCEF63}" type="slidenum">
              <a:rPr lang="en-US" smtClean="0"/>
              <a:pPr/>
              <a:t>17</a:t>
            </a:fld>
            <a:endParaRPr lang="en-US" dirty="0"/>
          </a:p>
        </p:txBody>
      </p:sp>
    </p:spTree>
    <p:extLst>
      <p:ext uri="{BB962C8B-B14F-4D97-AF65-F5344CB8AC3E}">
        <p14:creationId xmlns:p14="http://schemas.microsoft.com/office/powerpoint/2010/main" val="92242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8001000" cy="914400"/>
          </a:xfrm>
        </p:spPr>
        <p:txBody>
          <a:bodyPr/>
          <a:lstStyle/>
          <a:p>
            <a:r>
              <a:rPr lang="en-US" dirty="0" smtClean="0"/>
              <a:t>Most of the growth in production between 2011 and 2015 consists of sweet grades with API gravity of 40 or above</a:t>
            </a:r>
            <a:endParaRPr lang="en-US" dirty="0"/>
          </a:p>
        </p:txBody>
      </p:sp>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3661766747"/>
              </p:ext>
            </p:extLst>
          </p:nvPr>
        </p:nvGraphicFramePr>
        <p:xfrm>
          <a:off x="695888" y="1753097"/>
          <a:ext cx="8001000" cy="42052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3"/>
          </p:nvPr>
        </p:nvSpPr>
        <p:spPr>
          <a:xfrm>
            <a:off x="650019" y="1050568"/>
            <a:ext cx="4005072" cy="548640"/>
          </a:xfrm>
        </p:spPr>
        <p:txBody>
          <a:bodyPr/>
          <a:lstStyle/>
          <a:p>
            <a:r>
              <a:rPr lang="en-US" dirty="0" smtClean="0"/>
              <a:t>U.S. crude oil production by type</a:t>
            </a:r>
          </a:p>
          <a:p>
            <a:r>
              <a:rPr lang="en-US" dirty="0" smtClean="0"/>
              <a:t>million barrels of oil per day</a:t>
            </a:r>
            <a:endParaRPr lang="en-US" dirty="0"/>
          </a:p>
        </p:txBody>
      </p:sp>
      <p:sp>
        <p:nvSpPr>
          <p:cNvPr id="9" name="Text Placeholder 8"/>
          <p:cNvSpPr>
            <a:spLocks noGrp="1"/>
          </p:cNvSpPr>
          <p:nvPr>
            <p:ph type="body" sz="quarter" idx="15"/>
          </p:nvPr>
        </p:nvSpPr>
        <p:spPr/>
        <p:txBody>
          <a:bodyPr/>
          <a:lstStyle/>
          <a:p>
            <a:r>
              <a:rPr lang="en-US" dirty="0" smtClean="0"/>
              <a:t>Source: EIA, DrillingInfo, Colorado DNR, Texas RRC. </a:t>
            </a:r>
            <a:r>
              <a:rPr lang="en-US" dirty="0" smtClean="0">
                <a:hlinkClick r:id="rId4"/>
              </a:rPr>
              <a:t>http://www.eia.gov/analysis/petroleum/crudetypes/</a:t>
            </a:r>
            <a:r>
              <a:rPr lang="en-US" dirty="0" smtClean="0"/>
              <a:t> </a:t>
            </a:r>
            <a:endParaRPr lang="en-US" dirty="0"/>
          </a:p>
        </p:txBody>
      </p:sp>
      <p:sp>
        <p:nvSpPr>
          <p:cNvPr id="4" name="Footer Placeholder 3"/>
          <p:cNvSpPr>
            <a:spLocks noGrp="1"/>
          </p:cNvSpPr>
          <p:nvPr>
            <p:ph type="ftr" sz="quarter" idx="4294967295"/>
          </p:nvPr>
        </p:nvSpPr>
        <p:spPr>
          <a:xfrm>
            <a:off x="666748" y="6391275"/>
            <a:ext cx="3927830" cy="393700"/>
          </a:xfrm>
          <a:prstGeom prst="rect">
            <a:avLst/>
          </a:prstGeom>
        </p:spPr>
        <p:txBody>
          <a:bodyPr vert="horz" lIns="91440" tIns="45720" rIns="91440" bIns="45720" rtlCol="0" anchor="b" anchorCtr="0"/>
          <a:lstStyle/>
          <a:p>
            <a:r>
              <a:rPr lang="en-US" sz="1200" i="1" smtClean="0">
                <a:solidFill>
                  <a:schemeClr val="bg1"/>
                </a:solidFill>
              </a:rPr>
              <a:t>Independent Petroleum Association of America                                                                            November 13, 2014</a:t>
            </a:r>
            <a:endParaRPr lang="en-US" sz="1200" i="1" dirty="0">
              <a:solidFill>
                <a:schemeClr val="bg1"/>
              </a:solidFill>
            </a:endParaRPr>
          </a:p>
        </p:txBody>
      </p:sp>
      <p:sp>
        <p:nvSpPr>
          <p:cNvPr id="5" name="Slide Number Placeholder 4"/>
          <p:cNvSpPr>
            <a:spLocks noGrp="1"/>
          </p:cNvSpPr>
          <p:nvPr>
            <p:ph type="sldNum" sz="quarter" idx="4294967295"/>
          </p:nvPr>
        </p:nvSpPr>
        <p:spPr>
          <a:xfrm>
            <a:off x="8675914" y="6398078"/>
            <a:ext cx="384175" cy="365125"/>
          </a:xfrm>
          <a:prstGeom prst="rect">
            <a:avLst/>
          </a:prstGeom>
        </p:spPr>
        <p:txBody>
          <a:bodyPr vert="horz" lIns="91440" tIns="45720" rIns="91440" bIns="45720" rtlCol="0" anchor="ctr"/>
          <a:lstStyle/>
          <a:p>
            <a:pPr algn="ctr"/>
            <a:fld id="{3328D088-7B04-4EFB-98D0-39FA6889644B}" type="slidenum">
              <a:rPr lang="en-US" sz="1200">
                <a:latin typeface="+mj-lt"/>
              </a:rPr>
              <a:pPr algn="ctr"/>
              <a:t>18</a:t>
            </a:fld>
            <a:endParaRPr lang="en-US" sz="1200" dirty="0">
              <a:latin typeface="+mj-lt"/>
            </a:endParaRPr>
          </a:p>
        </p:txBody>
      </p:sp>
      <p:sp>
        <p:nvSpPr>
          <p:cNvPr id="18" name="TextBox 17"/>
          <p:cNvSpPr txBox="1"/>
          <p:nvPr/>
        </p:nvSpPr>
        <p:spPr>
          <a:xfrm>
            <a:off x="4310743" y="1596728"/>
            <a:ext cx="2097980" cy="307777"/>
          </a:xfrm>
          <a:prstGeom prst="rect">
            <a:avLst/>
          </a:prstGeom>
          <a:noFill/>
        </p:spPr>
        <p:txBody>
          <a:bodyPr wrap="square" rtlCol="0">
            <a:spAutoFit/>
          </a:bodyPr>
          <a:lstStyle/>
          <a:p>
            <a:pPr algn="ctr"/>
            <a:r>
              <a:rPr lang="en-US" sz="1400" dirty="0" smtClean="0"/>
              <a:t>forecast</a:t>
            </a:r>
            <a:endParaRPr lang="en-US" sz="1400" dirty="0"/>
          </a:p>
        </p:txBody>
      </p:sp>
      <p:sp>
        <p:nvSpPr>
          <p:cNvPr id="10" name="TextBox 9"/>
          <p:cNvSpPr txBox="1"/>
          <p:nvPr/>
        </p:nvSpPr>
        <p:spPr>
          <a:xfrm>
            <a:off x="3114674" y="1599208"/>
            <a:ext cx="790575" cy="307777"/>
          </a:xfrm>
          <a:prstGeom prst="rect">
            <a:avLst/>
          </a:prstGeom>
          <a:noFill/>
        </p:spPr>
        <p:txBody>
          <a:bodyPr wrap="square" rtlCol="0">
            <a:spAutoFit/>
          </a:bodyPr>
          <a:lstStyle/>
          <a:p>
            <a:r>
              <a:rPr lang="en-US" sz="1400" dirty="0"/>
              <a:t>h</a:t>
            </a:r>
            <a:r>
              <a:rPr lang="en-US" sz="1400" dirty="0" smtClean="0"/>
              <a:t>istory</a:t>
            </a:r>
            <a:endParaRPr lang="en-US" sz="1400" dirty="0"/>
          </a:p>
        </p:txBody>
      </p:sp>
    </p:spTree>
    <p:extLst>
      <p:ext uri="{BB962C8B-B14F-4D97-AF65-F5344CB8AC3E}">
        <p14:creationId xmlns:p14="http://schemas.microsoft.com/office/powerpoint/2010/main" val="61330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397318"/>
            <a:ext cx="384048" cy="365125"/>
          </a:xfrm>
          <a:prstGeom prst="rect">
            <a:avLst/>
          </a:prstGeom>
        </p:spPr>
        <p:txBody>
          <a:bodyPr/>
          <a:lstStyle/>
          <a:p>
            <a:fld id="{2D80C5C9-96E0-47EC-B500-37C5FE284639}" type="slidenum">
              <a:rPr lang="en-US" smtClean="0"/>
              <a:pPr/>
              <a:t>19</a:t>
            </a:fld>
            <a:endParaRPr lang="en-US" dirty="0"/>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33" y="447679"/>
            <a:ext cx="8290685" cy="512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4294967295"/>
          </p:nvPr>
        </p:nvSpPr>
        <p:spPr>
          <a:xfrm>
            <a:off x="666759" y="6391275"/>
            <a:ext cx="4040708" cy="393700"/>
          </a:xfrm>
          <a:prstGeom prst="rect">
            <a:avLst/>
          </a:prstGeom>
        </p:spPr>
        <p:txBody>
          <a:bodyPr/>
          <a:lstStyle/>
          <a:p>
            <a:pPr>
              <a:defRPr/>
            </a:pPr>
            <a:r>
              <a:rPr lang="en-US" sz="1200" i="1" smtClean="0">
                <a:solidFill>
                  <a:schemeClr val="bg1"/>
                </a:solidFill>
              </a:rPr>
              <a:t>Independent Petroleum Association of America                                                                            November 13, 2014</a:t>
            </a:r>
            <a:endParaRPr lang="en-US" sz="1200" i="1" dirty="0">
              <a:solidFill>
                <a:schemeClr val="bg1"/>
              </a:solidFill>
            </a:endParaRPr>
          </a:p>
        </p:txBody>
      </p:sp>
      <p:sp>
        <p:nvSpPr>
          <p:cNvPr id="6" name="Title 2"/>
          <p:cNvSpPr>
            <a:spLocks noGrp="1"/>
          </p:cNvSpPr>
          <p:nvPr>
            <p:ph type="title"/>
          </p:nvPr>
        </p:nvSpPr>
        <p:spPr>
          <a:xfrm>
            <a:off x="319483" y="285427"/>
            <a:ext cx="8614580" cy="563662"/>
          </a:xfrm>
          <a:solidFill>
            <a:schemeClr val="bg1"/>
          </a:solidFill>
        </p:spPr>
        <p:txBody>
          <a:bodyPr/>
          <a:lstStyle/>
          <a:p>
            <a:r>
              <a:rPr lang="en-US" dirty="0"/>
              <a:t>Crude oil and associated liquids contain a wide variety of hydrocarbons</a:t>
            </a:r>
            <a:endParaRPr lang="en-US" sz="2400" dirty="0"/>
          </a:p>
        </p:txBody>
      </p:sp>
      <p:sp>
        <p:nvSpPr>
          <p:cNvPr id="8" name="Text Placeholder 8"/>
          <p:cNvSpPr>
            <a:spLocks noGrp="1"/>
          </p:cNvSpPr>
          <p:nvPr>
            <p:ph type="body" sz="quarter" idx="4294967295"/>
          </p:nvPr>
        </p:nvSpPr>
        <p:spPr>
          <a:xfrm>
            <a:off x="685800" y="5943600"/>
            <a:ext cx="4844143" cy="274320"/>
          </a:xfrm>
          <a:prstGeom prst="rect">
            <a:avLst/>
          </a:prstGeom>
        </p:spPr>
        <p:txBody>
          <a:bodyPr/>
          <a:lstStyle/>
          <a:p>
            <a:pPr marL="0" indent="0">
              <a:buNone/>
            </a:pPr>
            <a:r>
              <a:rPr lang="en-US" sz="1200" i="1" dirty="0" smtClean="0"/>
              <a:t>Source: EIA via Harvey Crude Assay Management System</a:t>
            </a:r>
            <a:endParaRPr lang="en-US" sz="1200" i="1" dirty="0"/>
          </a:p>
        </p:txBody>
      </p:sp>
    </p:spTree>
    <p:extLst>
      <p:ext uri="{BB962C8B-B14F-4D97-AF65-F5344CB8AC3E}">
        <p14:creationId xmlns:p14="http://schemas.microsoft.com/office/powerpoint/2010/main" val="382859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
            <a:ext cx="8382000" cy="838200"/>
          </a:xfrm>
        </p:spPr>
        <p:txBody>
          <a:bodyPr/>
          <a:lstStyle/>
          <a:p>
            <a:r>
              <a:rPr lang="en-US" dirty="0" smtClean="0"/>
              <a:t>Recent research</a:t>
            </a:r>
            <a:endParaRPr lang="en-US" dirty="0"/>
          </a:p>
        </p:txBody>
      </p:sp>
      <p:sp>
        <p:nvSpPr>
          <p:cNvPr id="6" name="Text Placeholder 5"/>
          <p:cNvSpPr>
            <a:spLocks noGrp="1"/>
          </p:cNvSpPr>
          <p:nvPr>
            <p:ph type="body" sz="quarter" idx="12"/>
          </p:nvPr>
        </p:nvSpPr>
        <p:spPr>
          <a:xfrm>
            <a:off x="304800" y="838198"/>
            <a:ext cx="8763000" cy="4876800"/>
          </a:xfrm>
        </p:spPr>
        <p:txBody>
          <a:bodyPr/>
          <a:lstStyle/>
          <a:p>
            <a:pPr>
              <a:spcBef>
                <a:spcPts val="600"/>
              </a:spcBef>
            </a:pPr>
            <a:r>
              <a:rPr lang="en-US" b="1" dirty="0" smtClean="0"/>
              <a:t>Growth in light sweet crude oil production</a:t>
            </a:r>
          </a:p>
          <a:p>
            <a:pPr lvl="1">
              <a:spcBef>
                <a:spcPts val="600"/>
              </a:spcBef>
            </a:pPr>
            <a:r>
              <a:rPr lang="en-US" sz="1800" dirty="0" smtClean="0"/>
              <a:t>U.S. supply of lighter API gravity crude will continue to outpace that of medium and heavier crudes; more than 60% of EIA’s forecast of production growth for 2014 and 2015 consists of sweet grades with API gravity 40+ oil; 28% of production growth in 2015 is Gulf of Mexico API gravity 27-35 medium sour oil</a:t>
            </a:r>
            <a:endParaRPr lang="en-US" sz="1800" b="1" dirty="0" smtClean="0"/>
          </a:p>
          <a:p>
            <a:pPr>
              <a:spcBef>
                <a:spcPts val="600"/>
              </a:spcBef>
            </a:pPr>
            <a:r>
              <a:rPr lang="en-US" b="1" dirty="0" smtClean="0"/>
              <a:t>Updated LNG Study</a:t>
            </a:r>
          </a:p>
          <a:p>
            <a:pPr lvl="1">
              <a:spcBef>
                <a:spcPts val="600"/>
              </a:spcBef>
            </a:pPr>
            <a:r>
              <a:rPr lang="en-US" sz="1800" dirty="0" smtClean="0"/>
              <a:t>EIA </a:t>
            </a:r>
            <a:r>
              <a:rPr lang="en-US" sz="1800" dirty="0"/>
              <a:t>was asked to assess how </a:t>
            </a:r>
            <a:r>
              <a:rPr lang="en-US" sz="1800" dirty="0" smtClean="0"/>
              <a:t>significantly </a:t>
            </a:r>
            <a:r>
              <a:rPr lang="en-US" sz="1800" dirty="0"/>
              <a:t>increased exports of LNG </a:t>
            </a:r>
            <a:r>
              <a:rPr lang="en-US" sz="1800" dirty="0" smtClean="0"/>
              <a:t>could </a:t>
            </a:r>
            <a:r>
              <a:rPr lang="en-US" sz="1800" dirty="0"/>
              <a:t>affect domestic energy markets, focusing on consumption, production, and prices. The scenarios </a:t>
            </a:r>
            <a:r>
              <a:rPr lang="en-US" sz="1800" dirty="0" smtClean="0"/>
              <a:t>reach as high as 20 </a:t>
            </a:r>
            <a:r>
              <a:rPr lang="en-US" sz="1800" dirty="0"/>
              <a:t>Bcf/d, with these exports phased in at a rate of 2 Bcf/d each year beginning in </a:t>
            </a:r>
            <a:r>
              <a:rPr lang="en-US" sz="1800" dirty="0" smtClean="0"/>
              <a:t>2015, sourced from the lower 48 states</a:t>
            </a:r>
          </a:p>
          <a:p>
            <a:pPr>
              <a:spcBef>
                <a:spcPts val="600"/>
              </a:spcBef>
            </a:pPr>
            <a:r>
              <a:rPr lang="en-US" b="1" dirty="0" smtClean="0"/>
              <a:t>Study of the relationship of gasoline and crude oil prices </a:t>
            </a:r>
          </a:p>
          <a:p>
            <a:pPr lvl="1">
              <a:spcBef>
                <a:spcPts val="600"/>
              </a:spcBef>
            </a:pPr>
            <a:r>
              <a:rPr lang="en-US" sz="1800" dirty="0" smtClean="0"/>
              <a:t>EIA looked into the determinants of gasoline prices in the United States, and whether a change in current limitations on crude oil exports would have an effect on those prices, and the magnitude of that effect</a:t>
            </a:r>
            <a:endParaRPr lang="en-US" sz="1800" dirty="0"/>
          </a:p>
        </p:txBody>
      </p:sp>
      <p:sp>
        <p:nvSpPr>
          <p:cNvPr id="7" name="Footer Placeholder 7"/>
          <p:cNvSpPr>
            <a:spLocks noGrp="1"/>
          </p:cNvSpPr>
          <p:nvPr>
            <p:ph type="ftr" sz="quarter" idx="11"/>
          </p:nvPr>
        </p:nvSpPr>
        <p:spPr>
          <a:xfrm>
            <a:off x="667512" y="6391274"/>
            <a:ext cx="4073821" cy="396997"/>
          </a:xfrm>
        </p:spPr>
        <p:txBody>
          <a:bodyPr/>
          <a:lstStyle/>
          <a:p>
            <a:r>
              <a:rPr lang="en-US" smtClean="0"/>
              <a:t>Independent Petroleum Association of America                                                                            November 13, 2014</a:t>
            </a:r>
            <a:endParaRPr lang="en-US" dirty="0"/>
          </a:p>
        </p:txBody>
      </p:sp>
      <p:sp>
        <p:nvSpPr>
          <p:cNvPr id="4" name="Slide Number Placeholder 3"/>
          <p:cNvSpPr>
            <a:spLocks noGrp="1"/>
          </p:cNvSpPr>
          <p:nvPr>
            <p:ph type="sldNum" sz="quarter" idx="10"/>
          </p:nvPr>
        </p:nvSpPr>
        <p:spPr>
          <a:xfrm>
            <a:off x="8686800" y="6398078"/>
            <a:ext cx="384175" cy="365125"/>
          </a:xfrm>
        </p:spPr>
        <p:txBody>
          <a:bodyPr/>
          <a:lstStyle/>
          <a:p>
            <a:fld id="{F776D14B-D58F-4DC6-9B5B-852704BCEF63}" type="slidenum">
              <a:rPr lang="en-US" smtClean="0"/>
              <a:pPr/>
              <a:t>2</a:t>
            </a:fld>
            <a:endParaRPr lang="en-US" dirty="0"/>
          </a:p>
        </p:txBody>
      </p:sp>
    </p:spTree>
    <p:extLst>
      <p:ext uri="{BB962C8B-B14F-4D97-AF65-F5344CB8AC3E}">
        <p14:creationId xmlns:p14="http://schemas.microsoft.com/office/powerpoint/2010/main" val="428086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flipH="1">
            <a:off x="4985619" y="1050559"/>
            <a:ext cx="132694" cy="1485776"/>
            <a:chOff x="8552096" y="789268"/>
            <a:chExt cx="138345" cy="2447123"/>
          </a:xfrm>
        </p:grpSpPr>
        <p:sp>
          <p:nvSpPr>
            <p:cNvPr id="89" name="Rectangle 88"/>
            <p:cNvSpPr/>
            <p:nvPr/>
          </p:nvSpPr>
          <p:spPr>
            <a:xfrm>
              <a:off x="8552096" y="3148359"/>
              <a:ext cx="76200" cy="7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0" name="Elbow Connector 89"/>
            <p:cNvCxnSpPr/>
            <p:nvPr/>
          </p:nvCxnSpPr>
          <p:spPr>
            <a:xfrm rot="16200000" flipV="1">
              <a:off x="7460574" y="2006525"/>
              <a:ext cx="2447123" cy="12610"/>
            </a:xfrm>
            <a:prstGeom prst="bentConnector3">
              <a:avLst>
                <a:gd name="adj1" fmla="val 50000"/>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flipH="1" flipV="1">
            <a:off x="1920698" y="2876342"/>
            <a:ext cx="1707" cy="437391"/>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90305" y="3805215"/>
            <a:ext cx="4442" cy="843009"/>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374119" y="3805215"/>
            <a:ext cx="0" cy="843009"/>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flipH="1">
            <a:off x="8315531" y="1080581"/>
            <a:ext cx="138743" cy="1485776"/>
            <a:chOff x="8552096" y="778810"/>
            <a:chExt cx="144651" cy="2447123"/>
          </a:xfrm>
        </p:grpSpPr>
        <p:sp>
          <p:nvSpPr>
            <p:cNvPr id="48" name="Rectangle 47"/>
            <p:cNvSpPr/>
            <p:nvPr/>
          </p:nvSpPr>
          <p:spPr>
            <a:xfrm>
              <a:off x="8552096" y="3148359"/>
              <a:ext cx="76200" cy="7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Elbow Connector 123"/>
            <p:cNvCxnSpPr/>
            <p:nvPr/>
          </p:nvCxnSpPr>
          <p:spPr>
            <a:xfrm rot="16200000" flipV="1">
              <a:off x="7552363" y="1910584"/>
              <a:ext cx="2276157" cy="12610"/>
            </a:xfrm>
            <a:prstGeom prst="bentConnector3">
              <a:avLst>
                <a:gd name="adj1" fmla="val 50000"/>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4386473" y="2471472"/>
            <a:ext cx="4061108" cy="1333743"/>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665312" y="2557732"/>
            <a:ext cx="2580891" cy="840043"/>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p:cNvSpPr/>
          <p:nvPr/>
        </p:nvSpPr>
        <p:spPr>
          <a:xfrm>
            <a:off x="2242866" y="5783257"/>
            <a:ext cx="4366041" cy="393192"/>
          </a:xfrm>
          <a:custGeom>
            <a:avLst/>
            <a:gdLst>
              <a:gd name="connsiteX0" fmla="*/ 197288 w 4302584"/>
              <a:gd name="connsiteY0" fmla="*/ 152400 h 746776"/>
              <a:gd name="connsiteX1" fmla="*/ 2494174 w 4302584"/>
              <a:gd name="connsiteY1" fmla="*/ 0 h 746776"/>
              <a:gd name="connsiteX2" fmla="*/ 2494174 w 4302584"/>
              <a:gd name="connsiteY2" fmla="*/ 0 h 746776"/>
              <a:gd name="connsiteX3" fmla="*/ 4105260 w 4302584"/>
              <a:gd name="connsiteY3" fmla="*/ 174171 h 746776"/>
              <a:gd name="connsiteX4" fmla="*/ 4105260 w 4302584"/>
              <a:gd name="connsiteY4" fmla="*/ 522514 h 746776"/>
              <a:gd name="connsiteX5" fmla="*/ 2559488 w 4302584"/>
              <a:gd name="connsiteY5" fmla="*/ 707571 h 746776"/>
              <a:gd name="connsiteX6" fmla="*/ 861317 w 4302584"/>
              <a:gd name="connsiteY6" fmla="*/ 718457 h 746776"/>
              <a:gd name="connsiteX7" fmla="*/ 34002 w 4302584"/>
              <a:gd name="connsiteY7" fmla="*/ 391885 h 746776"/>
              <a:gd name="connsiteX8" fmla="*/ 197288 w 4302584"/>
              <a:gd name="connsiteY8" fmla="*/ 152400 h 74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2584" h="746776">
                <a:moveTo>
                  <a:pt x="197288" y="152400"/>
                </a:moveTo>
                <a:lnTo>
                  <a:pt x="2494174" y="0"/>
                </a:lnTo>
                <a:lnTo>
                  <a:pt x="2494174" y="0"/>
                </a:lnTo>
                <a:cubicBezTo>
                  <a:pt x="2762688" y="29028"/>
                  <a:pt x="3836746" y="87085"/>
                  <a:pt x="4105260" y="174171"/>
                </a:cubicBezTo>
                <a:cubicBezTo>
                  <a:pt x="4373774" y="261257"/>
                  <a:pt x="4362889" y="433614"/>
                  <a:pt x="4105260" y="522514"/>
                </a:cubicBezTo>
                <a:cubicBezTo>
                  <a:pt x="3847631" y="611414"/>
                  <a:pt x="3100145" y="674914"/>
                  <a:pt x="2559488" y="707571"/>
                </a:cubicBezTo>
                <a:cubicBezTo>
                  <a:pt x="2018831" y="740228"/>
                  <a:pt x="1282231" y="771071"/>
                  <a:pt x="861317" y="718457"/>
                </a:cubicBezTo>
                <a:cubicBezTo>
                  <a:pt x="440403" y="665843"/>
                  <a:pt x="137416" y="484414"/>
                  <a:pt x="34002" y="391885"/>
                </a:cubicBezTo>
                <a:cubicBezTo>
                  <a:pt x="-69412" y="299356"/>
                  <a:pt x="85709" y="231320"/>
                  <a:pt x="197288" y="15240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09763" y="5804033"/>
            <a:ext cx="2253143" cy="3495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t>
            </a:r>
            <a:r>
              <a:rPr lang="en-US" sz="1200" b="1" dirty="0" smtClean="0">
                <a:solidFill>
                  <a:schemeClr val="tx1"/>
                </a:solidFill>
                <a:latin typeface="Arial" panose="020B0604020202020204" pitchFamily="34" charset="0"/>
                <a:cs typeface="Arial" panose="020B0604020202020204" pitchFamily="34" charset="0"/>
              </a:rPr>
              <a:t>ixed hydrocarbon wells</a:t>
            </a:r>
          </a:p>
          <a:p>
            <a:pPr algn="ctr"/>
            <a:r>
              <a:rPr lang="en-US" sz="1050" dirty="0" smtClean="0">
                <a:solidFill>
                  <a:schemeClr val="tx1"/>
                </a:solidFill>
                <a:latin typeface="Arial" panose="020B0604020202020204" pitchFamily="34" charset="0"/>
                <a:cs typeface="Arial" panose="020B0604020202020204" pitchFamily="34" charset="0"/>
              </a:rPr>
              <a:t>(gas, condensate, oil)</a:t>
            </a:r>
            <a:endParaRPr lang="en-US" sz="1050" dirty="0">
              <a:solidFill>
                <a:schemeClr val="tx1"/>
              </a:solidFill>
              <a:latin typeface="Arial" panose="020B0604020202020204" pitchFamily="34" charset="0"/>
              <a:cs typeface="Arial" panose="020B0604020202020204" pitchFamily="34" charset="0"/>
            </a:endParaRPr>
          </a:p>
        </p:txBody>
      </p:sp>
      <p:cxnSp>
        <p:nvCxnSpPr>
          <p:cNvPr id="23" name="Straight Arrow Connector 22"/>
          <p:cNvCxnSpPr/>
          <p:nvPr/>
        </p:nvCxnSpPr>
        <p:spPr>
          <a:xfrm flipV="1">
            <a:off x="752893" y="3513805"/>
            <a:ext cx="695743" cy="1"/>
          </a:xfrm>
          <a:prstGeom prst="straightConnector1">
            <a:avLst/>
          </a:prstGeom>
          <a:ln w="41275">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41476" y="3532286"/>
            <a:ext cx="1666457" cy="3495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050" dirty="0" smtClean="0">
                <a:solidFill>
                  <a:schemeClr val="tx1"/>
                </a:solidFill>
                <a:latin typeface="Arial" panose="020B0604020202020204" pitchFamily="34" charset="0"/>
                <a:cs typeface="Arial" panose="020B0604020202020204" pitchFamily="34" charset="0"/>
              </a:rPr>
              <a:t>   dry gas</a:t>
            </a:r>
          </a:p>
          <a:p>
            <a:endParaRPr lang="en-US" sz="300" dirty="0" smtClean="0">
              <a:solidFill>
                <a:schemeClr val="tx1"/>
              </a:solidFill>
              <a:latin typeface="Arial" panose="020B0604020202020204" pitchFamily="34" charset="0"/>
              <a:cs typeface="Arial" panose="020B0604020202020204" pitchFamily="34" charset="0"/>
            </a:endParaRPr>
          </a:p>
          <a:p>
            <a:r>
              <a:rPr lang="en-US" sz="1050" dirty="0" smtClean="0">
                <a:solidFill>
                  <a:schemeClr val="tx1"/>
                </a:solidFill>
                <a:latin typeface="Arial" panose="020B0604020202020204" pitchFamily="34" charset="0"/>
                <a:cs typeface="Arial" panose="020B0604020202020204" pitchFamily="34" charset="0"/>
              </a:rPr>
              <a:t>(exportable with</a:t>
            </a:r>
          </a:p>
          <a:p>
            <a:r>
              <a:rPr lang="en-US" sz="1050" dirty="0" smtClean="0">
                <a:solidFill>
                  <a:schemeClr val="tx1"/>
                </a:solidFill>
                <a:latin typeface="Arial" panose="020B0604020202020204" pitchFamily="34" charset="0"/>
                <a:cs typeface="Arial" panose="020B0604020202020204" pitchFamily="34" charset="0"/>
              </a:rPr>
              <a:t>order/authorization)</a:t>
            </a:r>
            <a:endParaRPr lang="en-US" sz="1050"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V="1">
            <a:off x="2697179" y="1065605"/>
            <a:ext cx="0" cy="1293161"/>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354397" y="4084210"/>
            <a:ext cx="3171233" cy="3495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c</a:t>
            </a:r>
            <a:r>
              <a:rPr lang="en-US" sz="1050" dirty="0" smtClean="0">
                <a:solidFill>
                  <a:schemeClr val="tx1"/>
                </a:solidFill>
                <a:latin typeface="Arial" panose="020B0604020202020204" pitchFamily="34" charset="0"/>
                <a:cs typeface="Arial" panose="020B0604020202020204" pitchFamily="34" charset="0"/>
              </a:rPr>
              <a:t>rude oil / lease condensate </a:t>
            </a:r>
          </a:p>
          <a:p>
            <a:pPr algn="ctr"/>
            <a:r>
              <a:rPr lang="en-US" sz="1050" dirty="0" smtClean="0">
                <a:solidFill>
                  <a:schemeClr val="tx1"/>
                </a:solidFill>
                <a:latin typeface="Arial" panose="020B0604020202020204" pitchFamily="34" charset="0"/>
                <a:cs typeface="Arial" panose="020B0604020202020204" pitchFamily="34" charset="0"/>
              </a:rPr>
              <a:t>(exportable under limited conditions)</a:t>
            </a:r>
            <a:endParaRPr lang="en-US" sz="1050" dirty="0">
              <a:solidFill>
                <a:schemeClr val="tx1"/>
              </a:solidFill>
              <a:latin typeface="Arial" panose="020B0604020202020204" pitchFamily="34" charset="0"/>
              <a:cs typeface="Arial" panose="020B0604020202020204" pitchFamily="34" charset="0"/>
            </a:endParaRPr>
          </a:p>
        </p:txBody>
      </p:sp>
      <p:sp>
        <p:nvSpPr>
          <p:cNvPr id="45" name="Rectangle 44"/>
          <p:cNvSpPr/>
          <p:nvPr/>
        </p:nvSpPr>
        <p:spPr>
          <a:xfrm>
            <a:off x="2336254" y="4082389"/>
            <a:ext cx="714384" cy="3495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panose="020B0604020202020204" pitchFamily="34" charset="0"/>
                <a:cs typeface="Arial" panose="020B0604020202020204" pitchFamily="34" charset="0"/>
              </a:rPr>
              <a:t>w</a:t>
            </a:r>
            <a:r>
              <a:rPr lang="en-US" sz="1050" dirty="0" smtClean="0">
                <a:solidFill>
                  <a:schemeClr val="tx1"/>
                </a:solidFill>
                <a:latin typeface="Arial" panose="020B0604020202020204" pitchFamily="34" charset="0"/>
                <a:cs typeface="Arial" panose="020B0604020202020204" pitchFamily="34" charset="0"/>
              </a:rPr>
              <a:t>et gas</a:t>
            </a:r>
            <a:endParaRPr lang="en-US" sz="1050" dirty="0">
              <a:solidFill>
                <a:schemeClr val="tx1"/>
              </a:solidFill>
              <a:latin typeface="Arial" panose="020B0604020202020204" pitchFamily="34" charset="0"/>
              <a:cs typeface="Arial" panose="020B0604020202020204" pitchFamily="34" charset="0"/>
            </a:endParaRPr>
          </a:p>
        </p:txBody>
      </p:sp>
      <p:sp>
        <p:nvSpPr>
          <p:cNvPr id="58" name="Left Brace 57"/>
          <p:cNvSpPr/>
          <p:nvPr/>
        </p:nvSpPr>
        <p:spPr>
          <a:xfrm rot="-5400000" flipH="1">
            <a:off x="6869544" y="1118003"/>
            <a:ext cx="141340" cy="2422417"/>
          </a:xfrm>
          <a:prstGeom prst="leftBrac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TextBox 59"/>
          <p:cNvSpPr txBox="1"/>
          <p:nvPr/>
        </p:nvSpPr>
        <p:spPr>
          <a:xfrm>
            <a:off x="6178745" y="1950765"/>
            <a:ext cx="1789016" cy="307777"/>
          </a:xfrm>
          <a:prstGeom prst="rect">
            <a:avLst/>
          </a:prstGeom>
          <a:noFill/>
        </p:spPr>
        <p:txBody>
          <a:bodyPr wrap="none" rtlCol="0">
            <a:spAutoFit/>
          </a:bodyPr>
          <a:lstStyle/>
          <a:p>
            <a:pPr algn="ctr"/>
            <a:r>
              <a:rPr lang="en-US" sz="1400" dirty="0" smtClean="0">
                <a:solidFill>
                  <a:schemeClr val="accent5"/>
                </a:solidFill>
              </a:rPr>
              <a:t>EIA Refinery Survey</a:t>
            </a:r>
            <a:endParaRPr lang="en-US" sz="1400" dirty="0">
              <a:solidFill>
                <a:schemeClr val="accent5"/>
              </a:solidFill>
            </a:endParaRPr>
          </a:p>
        </p:txBody>
      </p:sp>
      <p:sp>
        <p:nvSpPr>
          <p:cNvPr id="65" name="Rectangle 64"/>
          <p:cNvSpPr/>
          <p:nvPr/>
        </p:nvSpPr>
        <p:spPr>
          <a:xfrm>
            <a:off x="2034868" y="2359334"/>
            <a:ext cx="1295400" cy="3495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tx1"/>
              </a:solidFill>
              <a:latin typeface="Arial" panose="020B0604020202020204" pitchFamily="34" charset="0"/>
              <a:cs typeface="Arial" panose="020B0604020202020204" pitchFamily="34" charset="0"/>
            </a:endParaRPr>
          </a:p>
          <a:p>
            <a:pPr algn="ctr"/>
            <a:r>
              <a:rPr lang="en-US" sz="1050" dirty="0" smtClean="0">
                <a:solidFill>
                  <a:schemeClr val="tx1"/>
                </a:solidFill>
                <a:latin typeface="Arial" panose="020B0604020202020204" pitchFamily="34" charset="0"/>
                <a:cs typeface="Arial" panose="020B0604020202020204" pitchFamily="34" charset="0"/>
              </a:rPr>
              <a:t>plant </a:t>
            </a:r>
          </a:p>
          <a:p>
            <a:pPr algn="ctr"/>
            <a:r>
              <a:rPr lang="en-US" sz="1050" dirty="0" smtClean="0">
                <a:solidFill>
                  <a:schemeClr val="tx1"/>
                </a:solidFill>
                <a:latin typeface="Arial" panose="020B0604020202020204" pitchFamily="34" charset="0"/>
                <a:cs typeface="Arial" panose="020B0604020202020204" pitchFamily="34" charset="0"/>
              </a:rPr>
              <a:t>condensate</a:t>
            </a:r>
            <a:endParaRPr lang="en-US" sz="1050" dirty="0">
              <a:solidFill>
                <a:schemeClr val="tx1"/>
              </a:solidFill>
              <a:latin typeface="Arial" panose="020B0604020202020204" pitchFamily="34" charset="0"/>
              <a:cs typeface="Arial" panose="020B0604020202020204" pitchFamily="34" charset="0"/>
            </a:endParaRPr>
          </a:p>
        </p:txBody>
      </p:sp>
      <p:sp>
        <p:nvSpPr>
          <p:cNvPr id="66" name="Flowchart: Preparation 65"/>
          <p:cNvSpPr/>
          <p:nvPr/>
        </p:nvSpPr>
        <p:spPr>
          <a:xfrm>
            <a:off x="5729003" y="2707842"/>
            <a:ext cx="1115568" cy="430576"/>
          </a:xfrm>
          <a:prstGeom prst="flowChartPreparat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5930760" y="2766478"/>
            <a:ext cx="712054" cy="307777"/>
          </a:xfrm>
          <a:prstGeom prst="rect">
            <a:avLst/>
          </a:prstGeom>
          <a:noFill/>
        </p:spPr>
        <p:txBody>
          <a:bodyPr wrap="none" rtlCol="0">
            <a:spAutoFit/>
          </a:bodyPr>
          <a:lstStyle/>
          <a:p>
            <a:r>
              <a:rPr lang="en-US" sz="1400" dirty="0" smtClean="0">
                <a:solidFill>
                  <a:srgbClr val="0070C0"/>
                </a:solidFill>
                <a:latin typeface="Arial" panose="020B0604020202020204" pitchFamily="34" charset="0"/>
                <a:cs typeface="Arial" panose="020B0604020202020204" pitchFamily="34" charset="0"/>
              </a:rPr>
              <a:t>splitter</a:t>
            </a:r>
            <a:endParaRPr lang="en-US" sz="1400" dirty="0">
              <a:solidFill>
                <a:srgbClr val="0070C0"/>
              </a:solidFill>
              <a:latin typeface="Arial" panose="020B0604020202020204" pitchFamily="34" charset="0"/>
              <a:cs typeface="Arial" panose="020B0604020202020204" pitchFamily="34" charset="0"/>
            </a:endParaRPr>
          </a:p>
        </p:txBody>
      </p:sp>
      <p:sp>
        <p:nvSpPr>
          <p:cNvPr id="68" name="Flowchart: Preparation 67"/>
          <p:cNvSpPr/>
          <p:nvPr/>
        </p:nvSpPr>
        <p:spPr>
          <a:xfrm>
            <a:off x="6845876" y="2625950"/>
            <a:ext cx="1307525" cy="594360"/>
          </a:xfrm>
          <a:prstGeom prst="flowChartPreparat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7102035" y="2700713"/>
            <a:ext cx="836768" cy="646331"/>
          </a:xfrm>
          <a:prstGeom prst="rect">
            <a:avLst/>
          </a:prstGeom>
          <a:noFill/>
        </p:spPr>
        <p:txBody>
          <a:bodyPr wrap="none" lIns="0" tIns="0" rIns="0" bIns="0" rtlCol="0">
            <a:spAutoFit/>
          </a:bodyPr>
          <a:lstStyle/>
          <a:p>
            <a:pPr algn="ctr"/>
            <a:r>
              <a:rPr lang="en-US" sz="1400" dirty="0" smtClean="0">
                <a:solidFill>
                  <a:srgbClr val="0070C0"/>
                </a:solidFill>
                <a:latin typeface="Arial" panose="020B0604020202020204" pitchFamily="34" charset="0"/>
                <a:cs typeface="Arial" panose="020B0604020202020204" pitchFamily="34" charset="0"/>
              </a:rPr>
              <a:t>complex </a:t>
            </a:r>
          </a:p>
          <a:p>
            <a:pPr algn="ctr"/>
            <a:r>
              <a:rPr lang="en-US" sz="1400" dirty="0">
                <a:solidFill>
                  <a:srgbClr val="0070C0"/>
                </a:solidFill>
                <a:latin typeface="Arial" panose="020B0604020202020204" pitchFamily="34" charset="0"/>
                <a:cs typeface="Arial" panose="020B0604020202020204" pitchFamily="34" charset="0"/>
              </a:rPr>
              <a:t>d</a:t>
            </a:r>
            <a:r>
              <a:rPr lang="en-US" sz="1400" dirty="0" smtClean="0">
                <a:solidFill>
                  <a:srgbClr val="0070C0"/>
                </a:solidFill>
                <a:latin typeface="Arial" panose="020B0604020202020204" pitchFamily="34" charset="0"/>
                <a:cs typeface="Arial" panose="020B0604020202020204" pitchFamily="34" charset="0"/>
              </a:rPr>
              <a:t>istillation </a:t>
            </a:r>
          </a:p>
          <a:p>
            <a:pPr algn="ctr"/>
            <a:endParaRPr lang="en-US" sz="1400" dirty="0">
              <a:solidFill>
                <a:srgbClr val="0070C0"/>
              </a:solidFill>
              <a:latin typeface="Arial" panose="020B0604020202020204" pitchFamily="34" charset="0"/>
              <a:cs typeface="Arial" panose="020B0604020202020204" pitchFamily="34" charset="0"/>
            </a:endParaRPr>
          </a:p>
        </p:txBody>
      </p:sp>
      <p:grpSp>
        <p:nvGrpSpPr>
          <p:cNvPr id="7" name="Group 6"/>
          <p:cNvGrpSpPr/>
          <p:nvPr/>
        </p:nvGrpSpPr>
        <p:grpSpPr>
          <a:xfrm>
            <a:off x="4511726" y="3113549"/>
            <a:ext cx="1116872" cy="324892"/>
            <a:chOff x="4548439" y="3106739"/>
            <a:chExt cx="1116872" cy="324892"/>
          </a:xfrm>
        </p:grpSpPr>
        <p:sp>
          <p:nvSpPr>
            <p:cNvPr id="70" name="Flowchart: Preparation 69"/>
            <p:cNvSpPr/>
            <p:nvPr/>
          </p:nvSpPr>
          <p:spPr>
            <a:xfrm>
              <a:off x="4548439" y="3106739"/>
              <a:ext cx="1116872" cy="324892"/>
            </a:xfrm>
            <a:prstGeom prst="flowChartPreparat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4661080" y="3112531"/>
              <a:ext cx="891591" cy="307777"/>
            </a:xfrm>
            <a:prstGeom prst="rect">
              <a:avLst/>
            </a:prstGeom>
            <a:noFill/>
          </p:spPr>
          <p:txBody>
            <a:bodyPr wrap="none" rtlCol="0">
              <a:spAutoFit/>
            </a:bodyPr>
            <a:lstStyle/>
            <a:p>
              <a:r>
                <a:rPr lang="en-US" sz="1400" dirty="0" smtClean="0">
                  <a:solidFill>
                    <a:srgbClr val="0070C0"/>
                  </a:solidFill>
                  <a:latin typeface="Arial" panose="020B0604020202020204" pitchFamily="34" charset="0"/>
                  <a:cs typeface="Arial" panose="020B0604020202020204" pitchFamily="34" charset="0"/>
                </a:rPr>
                <a:t>stabilizer</a:t>
              </a:r>
              <a:endParaRPr lang="en-US" sz="1400" dirty="0">
                <a:solidFill>
                  <a:srgbClr val="0070C0"/>
                </a:solidFill>
                <a:latin typeface="Arial" panose="020B0604020202020204" pitchFamily="34" charset="0"/>
                <a:cs typeface="Arial" panose="020B0604020202020204" pitchFamily="34" charset="0"/>
              </a:endParaRPr>
            </a:p>
          </p:txBody>
        </p:sp>
      </p:grpSp>
      <p:sp>
        <p:nvSpPr>
          <p:cNvPr id="82" name="TextBox 81"/>
          <p:cNvSpPr txBox="1"/>
          <p:nvPr/>
        </p:nvSpPr>
        <p:spPr>
          <a:xfrm>
            <a:off x="5525215" y="3148935"/>
            <a:ext cx="2836003" cy="523220"/>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finished product streams</a:t>
            </a:r>
          </a:p>
          <a:p>
            <a:pPr algn="ctr"/>
            <a:endParaRPr lang="en-US" sz="1400" dirty="0">
              <a:solidFill>
                <a:schemeClr val="bg1"/>
              </a:solidFill>
            </a:endParaRPr>
          </a:p>
        </p:txBody>
      </p:sp>
      <p:cxnSp>
        <p:nvCxnSpPr>
          <p:cNvPr id="92" name="Straight Arrow Connector 91"/>
          <p:cNvCxnSpPr/>
          <p:nvPr/>
        </p:nvCxnSpPr>
        <p:spPr>
          <a:xfrm flipH="1" flipV="1">
            <a:off x="2697179" y="2867383"/>
            <a:ext cx="1707" cy="437391"/>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374119" y="4180733"/>
            <a:ext cx="438522" cy="0"/>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52601" y="681904"/>
            <a:ext cx="6792278" cy="307777"/>
          </a:xfrm>
          <a:prstGeom prst="rect">
            <a:avLst/>
          </a:prstGeom>
          <a:noFill/>
          <a:ln>
            <a:solidFill>
              <a:schemeClr val="tx2"/>
            </a:solidFill>
          </a:ln>
        </p:spPr>
        <p:txBody>
          <a:bodyPr wrap="square" rtlCol="0">
            <a:spAutoFit/>
          </a:bodyPr>
          <a:lstStyle/>
          <a:p>
            <a:pPr algn="ctr"/>
            <a:r>
              <a:rPr lang="en-US" sz="1400" dirty="0">
                <a:latin typeface="Arial" panose="020B0604020202020204" pitchFamily="34" charset="0"/>
                <a:cs typeface="Arial" panose="020B0604020202020204" pitchFamily="34" charset="0"/>
              </a:rPr>
              <a:t>p</a:t>
            </a:r>
            <a:r>
              <a:rPr lang="en-US" sz="1400" dirty="0" smtClean="0">
                <a:latin typeface="Arial" panose="020B0604020202020204" pitchFamily="34" charset="0"/>
                <a:cs typeface="Arial" panose="020B0604020202020204" pitchFamily="34" charset="0"/>
              </a:rPr>
              <a:t>rocessed products for domestic use or exportable without license</a:t>
            </a:r>
            <a:endParaRPr lang="en-US" sz="1400" dirty="0">
              <a:latin typeface="Arial" panose="020B0604020202020204" pitchFamily="34" charset="0"/>
              <a:cs typeface="Arial" panose="020B0604020202020204" pitchFamily="34" charset="0"/>
            </a:endParaRPr>
          </a:p>
        </p:txBody>
      </p:sp>
      <p:sp>
        <p:nvSpPr>
          <p:cNvPr id="46" name="Rectangle 45"/>
          <p:cNvSpPr/>
          <p:nvPr/>
        </p:nvSpPr>
        <p:spPr>
          <a:xfrm>
            <a:off x="6531428" y="1462607"/>
            <a:ext cx="2445709" cy="43570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Arial" panose="020B0604020202020204" pitchFamily="34" charset="0"/>
                <a:cs typeface="Arial" panose="020B0604020202020204" pitchFamily="34" charset="0"/>
              </a:rPr>
              <a:t>f</a:t>
            </a:r>
            <a:r>
              <a:rPr lang="en-US" sz="1050" dirty="0" smtClean="0">
                <a:solidFill>
                  <a:schemeClr val="tx1"/>
                </a:solidFill>
                <a:latin typeface="Arial" panose="020B0604020202020204" pitchFamily="34" charset="0"/>
                <a:cs typeface="Arial" panose="020B0604020202020204" pitchFamily="34" charset="0"/>
              </a:rPr>
              <a:t>inished petroleum products and other processed hydrocarbon liquids</a:t>
            </a:r>
            <a:endParaRPr lang="en-US" sz="1050" dirty="0">
              <a:solidFill>
                <a:schemeClr val="tx1"/>
              </a:solidFill>
              <a:latin typeface="Arial" panose="020B0604020202020204" pitchFamily="34" charset="0"/>
              <a:cs typeface="Arial" panose="020B0604020202020204" pitchFamily="34" charset="0"/>
            </a:endParaRPr>
          </a:p>
        </p:txBody>
      </p:sp>
      <p:sp>
        <p:nvSpPr>
          <p:cNvPr id="80" name="TextBox 79"/>
          <p:cNvSpPr txBox="1"/>
          <p:nvPr/>
        </p:nvSpPr>
        <p:spPr>
          <a:xfrm>
            <a:off x="4605136" y="3496236"/>
            <a:ext cx="3490652"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separation via temperature gradients</a:t>
            </a:r>
          </a:p>
          <a:p>
            <a:pPr algn="ctr"/>
            <a:endParaRPr lang="en-US" sz="1400" dirty="0"/>
          </a:p>
        </p:txBody>
      </p:sp>
      <p:grpSp>
        <p:nvGrpSpPr>
          <p:cNvPr id="30" name="Group 29"/>
          <p:cNvGrpSpPr/>
          <p:nvPr/>
        </p:nvGrpSpPr>
        <p:grpSpPr>
          <a:xfrm>
            <a:off x="2518590" y="4648224"/>
            <a:ext cx="6223989" cy="1142999"/>
            <a:chOff x="2644520" y="5105401"/>
            <a:chExt cx="6535188" cy="1142999"/>
          </a:xfrm>
        </p:grpSpPr>
        <p:cxnSp>
          <p:nvCxnSpPr>
            <p:cNvPr id="17" name="Straight Arrow Connector 16"/>
            <p:cNvCxnSpPr>
              <a:stCxn id="83" idx="3"/>
            </p:cNvCxnSpPr>
            <p:nvPr/>
          </p:nvCxnSpPr>
          <p:spPr>
            <a:xfrm flipV="1">
              <a:off x="6974955" y="5514252"/>
              <a:ext cx="786015" cy="10371"/>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644520" y="5105401"/>
              <a:ext cx="4330435" cy="838443"/>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V="1">
              <a:off x="4763150" y="5972976"/>
              <a:ext cx="0" cy="275424"/>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749968" y="5334001"/>
              <a:ext cx="1429740" cy="3495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smtClean="0">
                  <a:solidFill>
                    <a:schemeClr val="tx1"/>
                  </a:solidFill>
                  <a:latin typeface="Arial" panose="020B0604020202020204" pitchFamily="34" charset="0"/>
                  <a:cs typeface="Arial" panose="020B0604020202020204" pitchFamily="34" charset="0"/>
                </a:rPr>
                <a:t>water</a:t>
              </a:r>
              <a:endParaRPr lang="en-US" sz="1050" dirty="0">
                <a:solidFill>
                  <a:schemeClr val="tx1"/>
                </a:solidFill>
                <a:latin typeface="Arial" panose="020B0604020202020204" pitchFamily="34" charset="0"/>
                <a:cs typeface="Arial" panose="020B0604020202020204" pitchFamily="34" charset="0"/>
              </a:endParaRPr>
            </a:p>
          </p:txBody>
        </p:sp>
        <p:sp>
          <p:nvSpPr>
            <p:cNvPr id="81" name="TextBox 80"/>
            <p:cNvSpPr txBox="1"/>
            <p:nvPr/>
          </p:nvSpPr>
          <p:spPr>
            <a:xfrm>
              <a:off x="3072693" y="5674333"/>
              <a:ext cx="3665185"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separation via pressure changes</a:t>
              </a:r>
              <a:endParaRPr lang="en-US" sz="1400" dirty="0"/>
            </a:p>
          </p:txBody>
        </p:sp>
        <p:sp>
          <p:nvSpPr>
            <p:cNvPr id="85" name="Rectangle 84"/>
            <p:cNvSpPr/>
            <p:nvPr/>
          </p:nvSpPr>
          <p:spPr>
            <a:xfrm>
              <a:off x="3429874" y="5167340"/>
              <a:ext cx="2914307" cy="506992"/>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840480" y="5432549"/>
              <a:ext cx="1989824"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f</a:t>
              </a:r>
              <a:r>
                <a:rPr lang="en-US" sz="1400" dirty="0" smtClean="0">
                  <a:solidFill>
                    <a:schemeClr val="bg1"/>
                  </a:solidFill>
                  <a:latin typeface="Arial" panose="020B0604020202020204" pitchFamily="34" charset="0"/>
                  <a:cs typeface="Arial" panose="020B0604020202020204" pitchFamily="34" charset="0"/>
                </a:rPr>
                <a:t>ield / lease separator</a:t>
              </a:r>
              <a:endParaRPr lang="en-US" sz="1400" dirty="0">
                <a:solidFill>
                  <a:schemeClr val="bg1"/>
                </a:solidFill>
              </a:endParaRPr>
            </a:p>
          </p:txBody>
        </p:sp>
        <p:sp>
          <p:nvSpPr>
            <p:cNvPr id="62" name="Rounded Rectangle 61"/>
            <p:cNvSpPr/>
            <p:nvPr/>
          </p:nvSpPr>
          <p:spPr>
            <a:xfrm>
              <a:off x="3600450" y="5215188"/>
              <a:ext cx="1005346" cy="265576"/>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59" name="TextBox 58"/>
            <p:cNvSpPr txBox="1"/>
            <p:nvPr/>
          </p:nvSpPr>
          <p:spPr>
            <a:xfrm>
              <a:off x="3669823" y="5204440"/>
              <a:ext cx="1290798" cy="307777"/>
            </a:xfrm>
            <a:prstGeom prst="rect">
              <a:avLst/>
            </a:prstGeom>
            <a:noFill/>
          </p:spPr>
          <p:txBody>
            <a:bodyPr wrap="square" lIns="0" rIns="0" rtlCol="0">
              <a:spAutoFit/>
            </a:bodyPr>
            <a:lstStyle/>
            <a:p>
              <a:r>
                <a:rPr lang="en-US" sz="1400" dirty="0" smtClean="0">
                  <a:solidFill>
                    <a:srgbClr val="0070C0"/>
                  </a:solidFill>
                  <a:latin typeface="Arial" panose="020B0604020202020204" pitchFamily="34" charset="0"/>
                  <a:cs typeface="Arial" panose="020B0604020202020204" pitchFamily="34" charset="0"/>
                </a:rPr>
                <a:t>flash drum</a:t>
              </a:r>
              <a:endParaRPr lang="en-US" sz="1400" dirty="0">
                <a:solidFill>
                  <a:srgbClr val="0070C0"/>
                </a:solidFill>
              </a:endParaRPr>
            </a:p>
          </p:txBody>
        </p:sp>
        <p:sp>
          <p:nvSpPr>
            <p:cNvPr id="63" name="Rounded Rectangle 62"/>
            <p:cNvSpPr/>
            <p:nvPr/>
          </p:nvSpPr>
          <p:spPr>
            <a:xfrm>
              <a:off x="4880610" y="5211676"/>
              <a:ext cx="1346051" cy="269088"/>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4" name="TextBox 63"/>
            <p:cNvSpPr txBox="1"/>
            <p:nvPr/>
          </p:nvSpPr>
          <p:spPr>
            <a:xfrm>
              <a:off x="4880610" y="5202405"/>
              <a:ext cx="1463571" cy="311847"/>
            </a:xfrm>
            <a:prstGeom prst="rect">
              <a:avLst/>
            </a:prstGeom>
            <a:noFill/>
          </p:spPr>
          <p:txBody>
            <a:bodyPr wrap="square" rtlCol="0">
              <a:spAutoFit/>
            </a:bodyPr>
            <a:lstStyle/>
            <a:p>
              <a:r>
                <a:rPr lang="en-US" sz="1400" dirty="0" smtClean="0">
                  <a:solidFill>
                    <a:srgbClr val="0070C0"/>
                  </a:solidFill>
                  <a:latin typeface="Arial" panose="020B0604020202020204" pitchFamily="34" charset="0"/>
                  <a:cs typeface="Arial" panose="020B0604020202020204" pitchFamily="34" charset="0"/>
                </a:rPr>
                <a:t>heater treater</a:t>
              </a:r>
              <a:endParaRPr lang="en-US" sz="1400" dirty="0">
                <a:solidFill>
                  <a:srgbClr val="0070C0"/>
                </a:solidFill>
              </a:endParaRPr>
            </a:p>
          </p:txBody>
        </p:sp>
      </p:grpSp>
      <p:sp>
        <p:nvSpPr>
          <p:cNvPr id="91" name="Rectangle 90"/>
          <p:cNvSpPr/>
          <p:nvPr/>
        </p:nvSpPr>
        <p:spPr>
          <a:xfrm>
            <a:off x="1191283" y="3233470"/>
            <a:ext cx="2412490" cy="571744"/>
          </a:xfrm>
          <a:prstGeom prst="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640080" y="73152"/>
            <a:ext cx="8046720" cy="504818"/>
          </a:xfrm>
        </p:spPr>
        <p:txBody>
          <a:bodyPr/>
          <a:lstStyle/>
          <a:p>
            <a:r>
              <a:rPr lang="en-US" sz="2400" dirty="0" smtClean="0"/>
              <a:t>Distillation processes and resulting products</a:t>
            </a:r>
            <a:endParaRPr lang="en-US" sz="2400" dirty="0"/>
          </a:p>
        </p:txBody>
      </p:sp>
      <p:sp>
        <p:nvSpPr>
          <p:cNvPr id="4" name="Footer Placeholder 3"/>
          <p:cNvSpPr>
            <a:spLocks noGrp="1"/>
          </p:cNvSpPr>
          <p:nvPr>
            <p:ph type="ftr" sz="quarter" idx="4294967295"/>
          </p:nvPr>
        </p:nvSpPr>
        <p:spPr>
          <a:xfrm>
            <a:off x="666759" y="6391275"/>
            <a:ext cx="3625323" cy="393700"/>
          </a:xfrm>
          <a:prstGeom prst="rect">
            <a:avLst/>
          </a:prstGeom>
        </p:spPr>
        <p:txBody>
          <a:bodyPr vert="horz" lIns="91440" tIns="45720" rIns="91440" bIns="45720" rtlCol="0" anchor="b" anchorCtr="0"/>
          <a:lstStyle/>
          <a:p>
            <a:r>
              <a:rPr lang="en-US" sz="1200" i="1" smtClean="0">
                <a:solidFill>
                  <a:schemeClr val="bg1"/>
                </a:solidFill>
              </a:rPr>
              <a:t>Independent Petroleum Association of America                                                                            November 13, 2014</a:t>
            </a:r>
            <a:endParaRPr lang="en-US" sz="1200" i="1" dirty="0">
              <a:solidFill>
                <a:schemeClr val="bg1"/>
              </a:solidFill>
            </a:endParaRPr>
          </a:p>
        </p:txBody>
      </p:sp>
      <p:sp>
        <p:nvSpPr>
          <p:cNvPr id="12" name="Slide Number Placeholder 11"/>
          <p:cNvSpPr>
            <a:spLocks noGrp="1"/>
          </p:cNvSpPr>
          <p:nvPr>
            <p:ph type="sldNum" sz="quarter" idx="4294967295"/>
          </p:nvPr>
        </p:nvSpPr>
        <p:spPr>
          <a:xfrm>
            <a:off x="8686800" y="6398084"/>
            <a:ext cx="384173" cy="365125"/>
          </a:xfrm>
          <a:prstGeom prst="rect">
            <a:avLst/>
          </a:prstGeom>
        </p:spPr>
        <p:txBody>
          <a:bodyPr vert="horz" lIns="91440" tIns="45720" rIns="91440" bIns="45720" rtlCol="0" anchor="ctr"/>
          <a:lstStyle/>
          <a:p>
            <a:pPr algn="ctr"/>
            <a:fld id="{8B967BE1-E2DB-4DE9-B526-53A6AC487F06}" type="slidenum">
              <a:rPr lang="en-US" sz="1200">
                <a:latin typeface="+mj-lt"/>
              </a:rPr>
              <a:pPr algn="ctr"/>
              <a:t>20</a:t>
            </a:fld>
            <a:endParaRPr lang="en-US" sz="1200" dirty="0">
              <a:latin typeface="+mj-lt"/>
            </a:endParaRPr>
          </a:p>
        </p:txBody>
      </p:sp>
      <p:cxnSp>
        <p:nvCxnSpPr>
          <p:cNvPr id="79" name="Straight Arrow Connector 78"/>
          <p:cNvCxnSpPr/>
          <p:nvPr/>
        </p:nvCxnSpPr>
        <p:spPr>
          <a:xfrm flipV="1">
            <a:off x="1920698" y="1074563"/>
            <a:ext cx="0" cy="1293161"/>
          </a:xfrm>
          <a:prstGeom prst="straightConnector1">
            <a:avLst/>
          </a:prstGeom>
          <a:ln w="412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266602" y="2463179"/>
            <a:ext cx="1295400" cy="3495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other </a:t>
            </a:r>
          </a:p>
          <a:p>
            <a:pPr algn="ctr"/>
            <a:r>
              <a:rPr lang="en-US" sz="1050" dirty="0" smtClean="0">
                <a:solidFill>
                  <a:schemeClr val="tx1"/>
                </a:solidFill>
                <a:latin typeface="Arial" panose="020B0604020202020204" pitchFamily="34" charset="0"/>
                <a:cs typeface="Arial" panose="020B0604020202020204" pitchFamily="34" charset="0"/>
              </a:rPr>
              <a:t>processed </a:t>
            </a:r>
          </a:p>
          <a:p>
            <a:pPr algn="ctr"/>
            <a:r>
              <a:rPr lang="en-US" sz="1050" dirty="0" smtClean="0">
                <a:solidFill>
                  <a:schemeClr val="tx1"/>
                </a:solidFill>
                <a:latin typeface="Arial" panose="020B0604020202020204" pitchFamily="34" charset="0"/>
                <a:cs typeface="Arial" panose="020B0604020202020204" pitchFamily="34" charset="0"/>
              </a:rPr>
              <a:t>gas liquids</a:t>
            </a:r>
            <a:endParaRPr lang="en-US" sz="1050" dirty="0">
              <a:solidFill>
                <a:schemeClr val="tx1"/>
              </a:solidFill>
              <a:latin typeface="Arial" panose="020B0604020202020204" pitchFamily="34" charset="0"/>
              <a:cs typeface="Arial" panose="020B0604020202020204" pitchFamily="34" charset="0"/>
            </a:endParaRPr>
          </a:p>
        </p:txBody>
      </p:sp>
      <p:grpSp>
        <p:nvGrpSpPr>
          <p:cNvPr id="8" name="Group 7"/>
          <p:cNvGrpSpPr/>
          <p:nvPr/>
        </p:nvGrpSpPr>
        <p:grpSpPr>
          <a:xfrm>
            <a:off x="1263158" y="3478277"/>
            <a:ext cx="1116871" cy="285050"/>
            <a:chOff x="1645477" y="3387105"/>
            <a:chExt cx="1172715" cy="285050"/>
          </a:xfrm>
        </p:grpSpPr>
        <p:sp>
          <p:nvSpPr>
            <p:cNvPr id="74" name="Flowchart: Preparation 73"/>
            <p:cNvSpPr/>
            <p:nvPr/>
          </p:nvSpPr>
          <p:spPr>
            <a:xfrm>
              <a:off x="1645477" y="3387105"/>
              <a:ext cx="1172715" cy="285050"/>
            </a:xfrm>
            <a:prstGeom prst="flowChartPreparat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1799023" y="3425756"/>
              <a:ext cx="908903" cy="207749"/>
            </a:xfrm>
            <a:prstGeom prst="rect">
              <a:avLst/>
            </a:prstGeom>
            <a:noFill/>
          </p:spPr>
          <p:txBody>
            <a:bodyPr wrap="none" lIns="0" tIns="0" rIns="0" bIns="0" rtlCol="0">
              <a:spAutoFit/>
            </a:bodyPr>
            <a:lstStyle/>
            <a:p>
              <a:r>
                <a:rPr lang="en-US" sz="1350" dirty="0" smtClean="0">
                  <a:solidFill>
                    <a:srgbClr val="0070C0"/>
                  </a:solidFill>
                  <a:latin typeface="Arial" panose="020B0604020202020204" pitchFamily="34" charset="0"/>
                  <a:cs typeface="Arial" panose="020B0604020202020204" pitchFamily="34" charset="0"/>
                </a:rPr>
                <a:t>fractionator</a:t>
              </a:r>
              <a:endParaRPr lang="en-US" sz="1350" dirty="0">
                <a:solidFill>
                  <a:srgbClr val="0070C0"/>
                </a:solidFill>
                <a:latin typeface="Arial" panose="020B0604020202020204" pitchFamily="34" charset="0"/>
                <a:cs typeface="Arial" panose="020B0604020202020204" pitchFamily="34" charset="0"/>
              </a:endParaRPr>
            </a:p>
          </p:txBody>
        </p:sp>
      </p:grpSp>
      <p:grpSp>
        <p:nvGrpSpPr>
          <p:cNvPr id="10" name="Group 9"/>
          <p:cNvGrpSpPr/>
          <p:nvPr/>
        </p:nvGrpSpPr>
        <p:grpSpPr>
          <a:xfrm>
            <a:off x="2428793" y="3479863"/>
            <a:ext cx="1116872" cy="283464"/>
            <a:chOff x="2843516" y="3410855"/>
            <a:chExt cx="1172716" cy="283464"/>
          </a:xfrm>
        </p:grpSpPr>
        <p:sp>
          <p:nvSpPr>
            <p:cNvPr id="77" name="Flowchart: Preparation 76"/>
            <p:cNvSpPr/>
            <p:nvPr/>
          </p:nvSpPr>
          <p:spPr>
            <a:xfrm>
              <a:off x="2843516" y="3410855"/>
              <a:ext cx="1172716" cy="283464"/>
            </a:xfrm>
            <a:prstGeom prst="flowChartPreparat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3052367" y="3451778"/>
              <a:ext cx="792766" cy="215444"/>
            </a:xfrm>
            <a:prstGeom prst="rect">
              <a:avLst/>
            </a:prstGeom>
            <a:noFill/>
          </p:spPr>
          <p:txBody>
            <a:bodyPr wrap="none" lIns="0" tIns="0" rIns="0" bIns="0" rtlCol="0">
              <a:spAutoFit/>
            </a:bodyPr>
            <a:lstStyle/>
            <a:p>
              <a:r>
                <a:rPr lang="en-US" sz="1400" dirty="0" smtClean="0">
                  <a:solidFill>
                    <a:srgbClr val="0070C0"/>
                  </a:solidFill>
                  <a:latin typeface="Arial" panose="020B0604020202020204" pitchFamily="34" charset="0"/>
                  <a:cs typeface="Arial" panose="020B0604020202020204" pitchFamily="34" charset="0"/>
                </a:rPr>
                <a:t>separator</a:t>
              </a:r>
              <a:endParaRPr lang="en-US" sz="1400" dirty="0">
                <a:solidFill>
                  <a:srgbClr val="0070C0"/>
                </a:solidFill>
                <a:latin typeface="Arial" panose="020B0604020202020204" pitchFamily="34" charset="0"/>
                <a:cs typeface="Arial" panose="020B0604020202020204" pitchFamily="34" charset="0"/>
              </a:endParaRPr>
            </a:p>
          </p:txBody>
        </p:sp>
      </p:grpSp>
      <p:sp>
        <p:nvSpPr>
          <p:cNvPr id="11" name="TextBox 10"/>
          <p:cNvSpPr txBox="1"/>
          <p:nvPr/>
        </p:nvSpPr>
        <p:spPr>
          <a:xfrm>
            <a:off x="1527937" y="3200692"/>
            <a:ext cx="1826141"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gas processing plant</a:t>
            </a:r>
            <a:endParaRPr lang="en-US" sz="1400" dirty="0">
              <a:solidFill>
                <a:schemeClr val="bg1"/>
              </a:solidFill>
            </a:endParaRPr>
          </a:p>
        </p:txBody>
      </p:sp>
      <p:sp>
        <p:nvSpPr>
          <p:cNvPr id="72" name="Rectangle 71"/>
          <p:cNvSpPr/>
          <p:nvPr/>
        </p:nvSpPr>
        <p:spPr>
          <a:xfrm>
            <a:off x="4386472" y="1462607"/>
            <a:ext cx="1295400" cy="34950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processed</a:t>
            </a:r>
          </a:p>
          <a:p>
            <a:pPr algn="ctr"/>
            <a:r>
              <a:rPr lang="en-US" sz="1050" dirty="0" smtClean="0">
                <a:solidFill>
                  <a:schemeClr val="tx1"/>
                </a:solidFill>
                <a:latin typeface="Arial" panose="020B0604020202020204" pitchFamily="34" charset="0"/>
                <a:cs typeface="Arial" panose="020B0604020202020204" pitchFamily="34" charset="0"/>
              </a:rPr>
              <a:t>condensate</a:t>
            </a:r>
            <a:endParaRPr lang="en-US" sz="1050" dirty="0">
              <a:solidFill>
                <a:schemeClr val="tx1"/>
              </a:solidFill>
              <a:latin typeface="Arial" panose="020B0604020202020204" pitchFamily="34" charset="0"/>
              <a:cs typeface="Arial" panose="020B0604020202020204" pitchFamily="34" charset="0"/>
            </a:endParaRPr>
          </a:p>
        </p:txBody>
      </p:sp>
      <p:cxnSp>
        <p:nvCxnSpPr>
          <p:cNvPr id="73" name="Straight Connector 12"/>
          <p:cNvCxnSpPr>
            <a:cxnSpLocks noChangeShapeType="1"/>
          </p:cNvCxnSpPr>
          <p:nvPr/>
        </p:nvCxnSpPr>
        <p:spPr bwMode="auto">
          <a:xfrm rot="5400000">
            <a:off x="451645" y="6546059"/>
            <a:ext cx="438150" cy="1587"/>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848513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AEO reference case, annual carbon dioxide emissions rise slowly, but remain below levels reached in the 2000s</a:t>
            </a:r>
            <a:endParaRPr lang="en-US" dirty="0"/>
          </a:p>
        </p:txBody>
      </p:sp>
      <p:sp>
        <p:nvSpPr>
          <p:cNvPr id="4" name="Footer Placeholder 3"/>
          <p:cNvSpPr>
            <a:spLocks noGrp="1"/>
          </p:cNvSpPr>
          <p:nvPr>
            <p:ph type="ftr" sz="quarter" idx="16"/>
          </p:nvPr>
        </p:nvSpPr>
        <p:spPr>
          <a:xfrm>
            <a:off x="666750" y="6391275"/>
            <a:ext cx="3544006" cy="393700"/>
          </a:xfrm>
        </p:spPr>
        <p:txBody>
          <a:bodyPr/>
          <a:lstStyle/>
          <a:p>
            <a:r>
              <a:rPr lang="en-US" smtClean="0"/>
              <a:t>Independent Petroleum Association of America                                                                            November 13, 2014</a:t>
            </a:r>
            <a:endParaRPr lang="en-US" dirty="0"/>
          </a:p>
        </p:txBody>
      </p:sp>
      <p:sp>
        <p:nvSpPr>
          <p:cNvPr id="5" name="Slide Number Placeholder 4"/>
          <p:cNvSpPr>
            <a:spLocks noGrp="1"/>
          </p:cNvSpPr>
          <p:nvPr>
            <p:ph type="sldNum" sz="quarter" idx="17"/>
          </p:nvPr>
        </p:nvSpPr>
        <p:spPr/>
        <p:txBody>
          <a:bodyPr/>
          <a:lstStyle/>
          <a:p>
            <a:fld id="{F00CCF36-0027-4530-BBA6-1084E1A7A49F}" type="slidenum">
              <a:rPr lang="en-US" smtClean="0"/>
              <a:pPr/>
              <a:t>21</a:t>
            </a:fld>
            <a:endParaRPr lang="en-US" dirty="0"/>
          </a:p>
        </p:txBody>
      </p:sp>
      <p:sp>
        <p:nvSpPr>
          <p:cNvPr id="7" name="Text Placeholder 6"/>
          <p:cNvSpPr>
            <a:spLocks noGrp="1"/>
          </p:cNvSpPr>
          <p:nvPr>
            <p:ph type="body" sz="quarter" idx="15"/>
          </p:nvPr>
        </p:nvSpPr>
        <p:spPr/>
        <p:txBody>
          <a:bodyPr/>
          <a:lstStyle/>
          <a:p>
            <a:r>
              <a:rPr lang="en-US" dirty="0"/>
              <a:t>Source: EIA Annual Energy Outlook 2014</a:t>
            </a:r>
          </a:p>
        </p:txBody>
      </p:sp>
      <p:pic>
        <p:nvPicPr>
          <p:cNvPr id="2052" name="Picture 4" descr="C:\Users\mko\AppData\Local\Temp\1\SNAGHTML1c4fb5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87" y="1050018"/>
            <a:ext cx="7094312" cy="492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831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EIA projects declines in carbon dioxide emissions for all sectors except industrial relative to 2005</a:t>
            </a:r>
            <a:endParaRPr lang="en-US" dirty="0"/>
          </a:p>
        </p:txBody>
      </p:sp>
      <p:sp>
        <p:nvSpPr>
          <p:cNvPr id="4" name="Footer Placeholder 3"/>
          <p:cNvSpPr>
            <a:spLocks noGrp="1"/>
          </p:cNvSpPr>
          <p:nvPr>
            <p:ph type="ftr" sz="quarter" idx="16"/>
          </p:nvPr>
        </p:nvSpPr>
        <p:spPr>
          <a:xfrm>
            <a:off x="666750" y="6391275"/>
            <a:ext cx="3544006" cy="393700"/>
          </a:xfrm>
        </p:spPr>
        <p:txBody>
          <a:bodyPr/>
          <a:lstStyle/>
          <a:p>
            <a:r>
              <a:rPr lang="en-US" smtClean="0"/>
              <a:t>Independent Petroleum Association of America                                                                            November 13, 2014</a:t>
            </a:r>
            <a:endParaRPr lang="en-US" dirty="0"/>
          </a:p>
        </p:txBody>
      </p:sp>
      <p:sp>
        <p:nvSpPr>
          <p:cNvPr id="5" name="Slide Number Placeholder 4"/>
          <p:cNvSpPr>
            <a:spLocks noGrp="1"/>
          </p:cNvSpPr>
          <p:nvPr>
            <p:ph type="sldNum" sz="quarter" idx="17"/>
          </p:nvPr>
        </p:nvSpPr>
        <p:spPr/>
        <p:txBody>
          <a:bodyPr/>
          <a:lstStyle/>
          <a:p>
            <a:fld id="{F00CCF36-0027-4530-BBA6-1084E1A7A49F}" type="slidenum">
              <a:rPr lang="en-US" smtClean="0"/>
              <a:pPr/>
              <a:t>22</a:t>
            </a:fld>
            <a:endParaRPr lang="en-US" dirty="0"/>
          </a:p>
        </p:txBody>
      </p:sp>
      <p:sp>
        <p:nvSpPr>
          <p:cNvPr id="7" name="Text Placeholder 6"/>
          <p:cNvSpPr>
            <a:spLocks noGrp="1"/>
          </p:cNvSpPr>
          <p:nvPr>
            <p:ph type="body" sz="quarter" idx="15"/>
          </p:nvPr>
        </p:nvSpPr>
        <p:spPr/>
        <p:txBody>
          <a:bodyPr/>
          <a:lstStyle/>
          <a:p>
            <a:r>
              <a:rPr lang="en-US" dirty="0" smtClean="0"/>
              <a:t>Source: EIA Annual Energy Outlook 2014</a:t>
            </a:r>
            <a:endParaRPr lang="en-US" dirty="0"/>
          </a:p>
        </p:txBody>
      </p:sp>
      <p:pic>
        <p:nvPicPr>
          <p:cNvPr id="1033" name="Picture 9" descr="C:\Users\mko\AppData\Local\Temp\1\SNAGHTML1c51c0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46" y="965880"/>
            <a:ext cx="7268483" cy="496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1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continues to account for the largest share of global energy-related carbon dioxide emissions throughout the projection</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pPr/>
              <a:t>23</a:t>
            </a:fld>
            <a:endParaRPr lang="en-US" dirty="0"/>
          </a:p>
        </p:txBody>
      </p:sp>
      <p:graphicFrame>
        <p:nvGraphicFramePr>
          <p:cNvPr id="9" name="Chart Placeholder 8"/>
          <p:cNvGraphicFramePr>
            <a:graphicFrameLocks noGrp="1"/>
          </p:cNvGraphicFramePr>
          <p:nvPr>
            <p:ph type="chart" sz="quarter" idx="12"/>
          </p:nvPr>
        </p:nvGraphicFramePr>
        <p:xfrm>
          <a:off x="636588" y="1524000"/>
          <a:ext cx="7945437" cy="4381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638175" y="895350"/>
            <a:ext cx="4470854" cy="552450"/>
          </a:xfrm>
        </p:spPr>
        <p:txBody>
          <a:bodyPr/>
          <a:lstStyle/>
          <a:p>
            <a:pPr>
              <a:spcBef>
                <a:spcPts val="0"/>
              </a:spcBef>
            </a:pPr>
            <a:r>
              <a:rPr lang="en-US" dirty="0" smtClean="0"/>
              <a:t>world energy-related carbon dioxide emissions by fuel</a:t>
            </a:r>
          </a:p>
          <a:p>
            <a:pPr>
              <a:spcBef>
                <a:spcPts val="0"/>
              </a:spcBef>
            </a:pPr>
            <a:r>
              <a:rPr lang="en-US" dirty="0" smtClean="0"/>
              <a:t>billion metric tons</a:t>
            </a:r>
            <a:endParaRPr lang="en-US" dirty="0"/>
          </a:p>
        </p:txBody>
      </p:sp>
      <p:sp>
        <p:nvSpPr>
          <p:cNvPr id="10" name="TextBox 9"/>
          <p:cNvSpPr txBox="1"/>
          <p:nvPr/>
        </p:nvSpPr>
        <p:spPr bwMode="auto">
          <a:xfrm>
            <a:off x="6212115" y="3120579"/>
            <a:ext cx="368691"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chemeClr val="bg1"/>
                </a:solidFill>
                <a:ea typeface="Times New Roman" charset="0"/>
                <a:cs typeface="Times New Roman" charset="0"/>
              </a:rPr>
              <a:t>Coal</a:t>
            </a:r>
          </a:p>
        </p:txBody>
      </p:sp>
      <p:sp>
        <p:nvSpPr>
          <p:cNvPr id="11" name="TextBox 10"/>
          <p:cNvSpPr txBox="1"/>
          <p:nvPr/>
        </p:nvSpPr>
        <p:spPr bwMode="auto">
          <a:xfrm>
            <a:off x="5987151" y="4078526"/>
            <a:ext cx="915315"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chemeClr val="bg1"/>
                </a:solidFill>
                <a:ea typeface="Times New Roman" charset="0"/>
                <a:cs typeface="Times New Roman" charset="0"/>
              </a:rPr>
              <a:t>Natural gas</a:t>
            </a:r>
          </a:p>
        </p:txBody>
      </p:sp>
      <p:sp>
        <p:nvSpPr>
          <p:cNvPr id="12" name="TextBox 11"/>
          <p:cNvSpPr txBox="1"/>
          <p:nvPr/>
        </p:nvSpPr>
        <p:spPr bwMode="auto">
          <a:xfrm>
            <a:off x="5979892" y="4865927"/>
            <a:ext cx="905697"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chemeClr val="bg1"/>
                </a:solidFill>
                <a:ea typeface="Times New Roman" charset="0"/>
                <a:cs typeface="Times New Roman" charset="0"/>
              </a:rPr>
              <a:t>Liquid fuels</a:t>
            </a:r>
          </a:p>
        </p:txBody>
      </p:sp>
      <p:sp>
        <p:nvSpPr>
          <p:cNvPr id="15" name="TextBox 14"/>
          <p:cNvSpPr txBox="1"/>
          <p:nvPr/>
        </p:nvSpPr>
        <p:spPr bwMode="auto">
          <a:xfrm>
            <a:off x="3886203" y="1451429"/>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rgbClr val="333333"/>
                </a:solidFill>
                <a:ea typeface="Times New Roman" charset="0"/>
                <a:cs typeface="Times New Roman" charset="0"/>
              </a:rPr>
              <a:t>2010</a:t>
            </a:r>
          </a:p>
        </p:txBody>
      </p:sp>
      <p:sp>
        <p:nvSpPr>
          <p:cNvPr id="16" name="TextBox 15"/>
          <p:cNvSpPr txBox="1"/>
          <p:nvPr/>
        </p:nvSpPr>
        <p:spPr bwMode="auto">
          <a:xfrm>
            <a:off x="2365823" y="1484083"/>
            <a:ext cx="557845"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rgbClr val="333333"/>
                </a:solidFill>
                <a:ea typeface="Times New Roman" charset="0"/>
                <a:cs typeface="Times New Roman" charset="0"/>
              </a:rPr>
              <a:t>History</a:t>
            </a:r>
          </a:p>
        </p:txBody>
      </p:sp>
      <p:sp>
        <p:nvSpPr>
          <p:cNvPr id="17" name="TextBox 16"/>
          <p:cNvSpPr txBox="1"/>
          <p:nvPr/>
        </p:nvSpPr>
        <p:spPr bwMode="auto">
          <a:xfrm>
            <a:off x="5740331" y="1469571"/>
            <a:ext cx="886461"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rgbClr val="333333"/>
                </a:solidFill>
                <a:ea typeface="Times New Roman" charset="0"/>
                <a:cs typeface="Times New Roman" charset="0"/>
              </a:rPr>
              <a:t>Projections</a:t>
            </a:r>
          </a:p>
        </p:txBody>
      </p:sp>
      <p:sp>
        <p:nvSpPr>
          <p:cNvPr id="18" name="Footer Placeholder 3"/>
          <p:cNvSpPr>
            <a:spLocks noGrp="1"/>
          </p:cNvSpPr>
          <p:nvPr>
            <p:ph type="ftr" sz="quarter" idx="11"/>
          </p:nvPr>
        </p:nvSpPr>
        <p:spPr>
          <a:xfrm>
            <a:off x="667511" y="6391274"/>
            <a:ext cx="3417463" cy="396997"/>
          </a:xfrm>
        </p:spPr>
        <p:txBody>
          <a:bodyPr/>
          <a:lstStyle/>
          <a:p>
            <a:r>
              <a:rPr lang="en-US" smtClean="0"/>
              <a:t>Independent Petroleum Association of America                                                                            November 13, 2014</a:t>
            </a:r>
            <a:endParaRPr lang="en-US" dirty="0"/>
          </a:p>
        </p:txBody>
      </p:sp>
      <p:sp>
        <p:nvSpPr>
          <p:cNvPr id="19" name="Text Placeholder 7"/>
          <p:cNvSpPr>
            <a:spLocks noGrp="1"/>
          </p:cNvSpPr>
          <p:nvPr>
            <p:ph type="body" sz="quarter" idx="15"/>
          </p:nvPr>
        </p:nvSpPr>
        <p:spPr>
          <a:xfrm>
            <a:off x="638175" y="5953125"/>
            <a:ext cx="7943849" cy="247650"/>
          </a:xfrm>
        </p:spPr>
        <p:txBody>
          <a:bodyPr/>
          <a:lstStyle/>
          <a:p>
            <a:r>
              <a:rPr lang="en-US" i="1" dirty="0" smtClean="0">
                <a:solidFill>
                  <a:schemeClr val="tx1"/>
                </a:solidFill>
              </a:rPr>
              <a:t>Source:  EIA, International Energy Outlook 2013</a:t>
            </a:r>
          </a:p>
        </p:txBody>
      </p:sp>
      <p:cxnSp>
        <p:nvCxnSpPr>
          <p:cNvPr id="23" name="Straight Connector 22"/>
          <p:cNvCxnSpPr/>
          <p:nvPr/>
        </p:nvCxnSpPr>
        <p:spPr bwMode="auto">
          <a:xfrm flipV="1">
            <a:off x="4021680" y="1686630"/>
            <a:ext cx="45816" cy="3810787"/>
          </a:xfrm>
          <a:prstGeom prst="line">
            <a:avLst/>
          </a:prstGeom>
          <a:solidFill>
            <a:schemeClr val="accent1"/>
          </a:solidFill>
          <a:ln w="9525" cap="flat" cmpd="sng" algn="ctr">
            <a:solidFill>
              <a:schemeClr val="bg2">
                <a:lumMod val="60000"/>
                <a:lumOff val="40000"/>
              </a:schemeClr>
            </a:solidFill>
            <a:prstDash val="dash"/>
            <a:round/>
            <a:headEnd type="none" w="med" len="med"/>
            <a:tailEnd type="none" w="med" len="med"/>
          </a:ln>
          <a:effectLst/>
        </p:spPr>
      </p:cxnSp>
    </p:spTree>
    <p:extLst>
      <p:ext uri="{BB962C8B-B14F-4D97-AF65-F5344CB8AC3E}">
        <p14:creationId xmlns:p14="http://schemas.microsoft.com/office/powerpoint/2010/main" val="945241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Areas of uncertainty in the outlook</a:t>
            </a:r>
            <a:endParaRPr lang="en-US" dirty="0"/>
          </a:p>
        </p:txBody>
      </p:sp>
      <p:sp>
        <p:nvSpPr>
          <p:cNvPr id="7" name="Text Placeholder 6"/>
          <p:cNvSpPr>
            <a:spLocks noGrp="1"/>
          </p:cNvSpPr>
          <p:nvPr>
            <p:ph type="body" sz="quarter" idx="12"/>
          </p:nvPr>
        </p:nvSpPr>
        <p:spPr>
          <a:xfrm>
            <a:off x="685800" y="1188720"/>
            <a:ext cx="8113816" cy="4846320"/>
          </a:xfrm>
        </p:spPr>
        <p:txBody>
          <a:bodyPr/>
          <a:lstStyle/>
          <a:p>
            <a:r>
              <a:rPr lang="en-US" dirty="0" smtClean="0"/>
              <a:t>Oil prices</a:t>
            </a:r>
          </a:p>
          <a:p>
            <a:r>
              <a:rPr lang="en-US" dirty="0" smtClean="0"/>
              <a:t>China’s energy demand growth; particularly in transportation</a:t>
            </a:r>
          </a:p>
          <a:p>
            <a:r>
              <a:rPr lang="en-US" dirty="0" smtClean="0"/>
              <a:t>Increasing global trade of natural gas and hydrocarbon gas liquids in addition to oil</a:t>
            </a:r>
          </a:p>
          <a:p>
            <a:r>
              <a:rPr lang="en-US" dirty="0" smtClean="0"/>
              <a:t>Global </a:t>
            </a:r>
            <a:r>
              <a:rPr lang="en-US" dirty="0"/>
              <a:t>d</a:t>
            </a:r>
            <a:r>
              <a:rPr lang="en-US" dirty="0" smtClean="0"/>
              <a:t>evelopment of tight oil and shale gas resources</a:t>
            </a:r>
          </a:p>
          <a:p>
            <a:r>
              <a:rPr lang="en-US" dirty="0" smtClean="0"/>
              <a:t>Policy decisions on crude oil exports</a:t>
            </a:r>
          </a:p>
          <a:p>
            <a:r>
              <a:rPr lang="en-US" dirty="0" smtClean="0"/>
              <a:t>Impact of geopolitical tensions on energy supply</a:t>
            </a:r>
          </a:p>
          <a:p>
            <a:r>
              <a:rPr lang="en-US" dirty="0" smtClean="0"/>
              <a:t>Constraints on CO</a:t>
            </a:r>
            <a:r>
              <a:rPr lang="en-US" baseline="-25000" dirty="0" smtClean="0"/>
              <a:t>2</a:t>
            </a:r>
          </a:p>
        </p:txBody>
      </p:sp>
      <p:sp>
        <p:nvSpPr>
          <p:cNvPr id="4" name="Footer Placeholder 3"/>
          <p:cNvSpPr>
            <a:spLocks noGrp="1"/>
          </p:cNvSpPr>
          <p:nvPr>
            <p:ph type="ftr" sz="quarter" idx="13"/>
          </p:nvPr>
        </p:nvSpPr>
        <p:spPr>
          <a:xfrm>
            <a:off x="666750" y="6391275"/>
            <a:ext cx="3676650" cy="393700"/>
          </a:xfrm>
        </p:spPr>
        <p:txBody>
          <a:bodyPr/>
          <a:lstStyle/>
          <a:p>
            <a:r>
              <a:rPr lang="en-US" smtClean="0"/>
              <a:t>Independent Petroleum Association of America                                                                            November 13, 2014</a:t>
            </a:r>
            <a:endParaRPr lang="en-US" dirty="0"/>
          </a:p>
        </p:txBody>
      </p:sp>
      <p:sp>
        <p:nvSpPr>
          <p:cNvPr id="5" name="Slide Number Placeholder 4"/>
          <p:cNvSpPr>
            <a:spLocks noGrp="1"/>
          </p:cNvSpPr>
          <p:nvPr>
            <p:ph type="sldNum" sz="quarter" idx="14"/>
          </p:nvPr>
        </p:nvSpPr>
        <p:spPr>
          <a:xfrm>
            <a:off x="8686800" y="6398078"/>
            <a:ext cx="384175" cy="365125"/>
          </a:xfrm>
        </p:spPr>
        <p:txBody>
          <a:bodyPr/>
          <a:lstStyle/>
          <a:p>
            <a:fld id="{3328D088-7B04-4EFB-98D0-39FA6889644B}" type="slidenum">
              <a:rPr lang="en-US" smtClean="0"/>
              <a:pPr/>
              <a:t>24</a:t>
            </a:fld>
            <a:endParaRPr lang="en-US" dirty="0"/>
          </a:p>
        </p:txBody>
      </p:sp>
    </p:spTree>
    <p:extLst>
      <p:ext uri="{BB962C8B-B14F-4D97-AF65-F5344CB8AC3E}">
        <p14:creationId xmlns:p14="http://schemas.microsoft.com/office/powerpoint/2010/main" val="62099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40080" y="118753"/>
            <a:ext cx="8046720" cy="581647"/>
          </a:xfrm>
        </p:spPr>
        <p:txBody>
          <a:bodyPr/>
          <a:lstStyle/>
          <a:p>
            <a:r>
              <a:rPr lang="en-US" sz="2400" dirty="0" smtClean="0"/>
              <a:t>For more information</a:t>
            </a:r>
            <a:endParaRPr lang="en-US" sz="2400" dirty="0"/>
          </a:p>
        </p:txBody>
      </p:sp>
      <p:sp>
        <p:nvSpPr>
          <p:cNvPr id="4" name="Footer Placeholder 3"/>
          <p:cNvSpPr>
            <a:spLocks noGrp="1"/>
          </p:cNvSpPr>
          <p:nvPr>
            <p:ph type="ftr" sz="quarter" idx="10"/>
          </p:nvPr>
        </p:nvSpPr>
        <p:spPr>
          <a:xfrm>
            <a:off x="667512" y="6391656"/>
            <a:ext cx="3588801" cy="393192"/>
          </a:xfrm>
        </p:spPr>
        <p:txBody>
          <a:bodyPr/>
          <a:lstStyle/>
          <a:p>
            <a:r>
              <a:rPr lang="en-US" smtClean="0"/>
              <a:t>Independent Petroleum Association of America                                                                            November 13, 2014</a:t>
            </a:r>
            <a:endParaRPr lang="en-US" dirty="0"/>
          </a:p>
        </p:txBody>
      </p:sp>
      <p:sp>
        <p:nvSpPr>
          <p:cNvPr id="3" name="Slide Number Placeholder 2"/>
          <p:cNvSpPr>
            <a:spLocks noGrp="1"/>
          </p:cNvSpPr>
          <p:nvPr>
            <p:ph type="sldNum" sz="quarter" idx="11"/>
          </p:nvPr>
        </p:nvSpPr>
        <p:spPr>
          <a:xfrm>
            <a:off x="8676098" y="6396340"/>
            <a:ext cx="384048" cy="365125"/>
          </a:xfrm>
        </p:spPr>
        <p:txBody>
          <a:bodyPr/>
          <a:lstStyle/>
          <a:p>
            <a:fld id="{2D80C5C9-96E0-47EC-B500-37C5FE284639}" type="slidenum">
              <a:rPr lang="en-US" smtClean="0"/>
              <a:pPr/>
              <a:t>25</a:t>
            </a:fld>
            <a:endParaRPr lang="en-US" dirty="0"/>
          </a:p>
        </p:txBody>
      </p:sp>
      <p:sp>
        <p:nvSpPr>
          <p:cNvPr id="11" name="Text Placeholder 10"/>
          <p:cNvSpPr>
            <a:spLocks noGrp="1"/>
          </p:cNvSpPr>
          <p:nvPr>
            <p:ph type="body" sz="quarter" idx="4294967295"/>
          </p:nvPr>
        </p:nvSpPr>
        <p:spPr>
          <a:xfrm>
            <a:off x="641615" y="860424"/>
            <a:ext cx="8465820" cy="4759325"/>
          </a:xfrm>
          <a:prstGeom prst="rect">
            <a:avLst/>
          </a:prstGeom>
        </p:spPr>
        <p:txBody>
          <a:bodyPr/>
          <a:lstStyle/>
          <a:p>
            <a:pPr>
              <a:spcBef>
                <a:spcPts val="1600"/>
              </a:spcBef>
              <a:spcAft>
                <a:spcPts val="600"/>
              </a:spcAft>
              <a:buNone/>
            </a:pPr>
            <a:r>
              <a:rPr lang="en-US" sz="2200" dirty="0" smtClean="0"/>
              <a:t>U.S. Energy Information Administration home page | </a:t>
            </a:r>
            <a:r>
              <a:rPr lang="en-US" sz="2200" dirty="0" smtClean="0">
                <a:hlinkClick r:id="rId3"/>
              </a:rPr>
              <a:t>www.eia.gov</a:t>
            </a:r>
            <a:endParaRPr lang="en-US" sz="2200" dirty="0" smtClean="0"/>
          </a:p>
          <a:p>
            <a:pPr>
              <a:spcBef>
                <a:spcPts val="1600"/>
              </a:spcBef>
              <a:spcAft>
                <a:spcPts val="600"/>
              </a:spcAft>
              <a:buNone/>
            </a:pPr>
            <a:r>
              <a:rPr lang="en-US" sz="2200" dirty="0" smtClean="0"/>
              <a:t>Annual Energy Outlook | </a:t>
            </a:r>
            <a:r>
              <a:rPr lang="en-US" sz="2200" dirty="0" smtClean="0">
                <a:hlinkClick r:id="rId4"/>
              </a:rPr>
              <a:t>www.eia.gov/aeo</a:t>
            </a:r>
            <a:endParaRPr lang="en-US" sz="2200" dirty="0" smtClean="0"/>
          </a:p>
          <a:p>
            <a:pPr>
              <a:spcBef>
                <a:spcPts val="1600"/>
              </a:spcBef>
              <a:spcAft>
                <a:spcPts val="600"/>
              </a:spcAft>
              <a:buNone/>
            </a:pPr>
            <a:r>
              <a:rPr lang="en-US" sz="2200" dirty="0" smtClean="0"/>
              <a:t>Short-Term Energy Outlook | </a:t>
            </a:r>
            <a:r>
              <a:rPr lang="en-US" sz="2200" dirty="0" smtClean="0">
                <a:hlinkClick r:id="rId5"/>
              </a:rPr>
              <a:t>www.eia.gov/steo</a:t>
            </a:r>
            <a:endParaRPr lang="en-US" sz="2200" dirty="0" smtClean="0"/>
          </a:p>
          <a:p>
            <a:pPr>
              <a:spcBef>
                <a:spcPts val="1600"/>
              </a:spcBef>
              <a:spcAft>
                <a:spcPts val="600"/>
              </a:spcAft>
              <a:buNone/>
            </a:pPr>
            <a:r>
              <a:rPr lang="en-US" sz="2200" dirty="0" smtClean="0"/>
              <a:t>International Energy Outlook | </a:t>
            </a:r>
            <a:r>
              <a:rPr lang="en-US" sz="2200" dirty="0" smtClean="0">
                <a:hlinkClick r:id="rId6"/>
              </a:rPr>
              <a:t>www.eia.gov/ieo</a:t>
            </a:r>
            <a:endParaRPr lang="en-US" sz="2200" dirty="0" smtClean="0"/>
          </a:p>
          <a:p>
            <a:pPr>
              <a:spcBef>
                <a:spcPts val="1600"/>
              </a:spcBef>
              <a:spcAft>
                <a:spcPts val="600"/>
              </a:spcAft>
              <a:buNone/>
            </a:pPr>
            <a:r>
              <a:rPr lang="en-US" sz="2200" dirty="0" smtClean="0"/>
              <a:t>Monthly Energy Review | </a:t>
            </a:r>
            <a:r>
              <a:rPr lang="en-US" sz="2200" dirty="0" smtClean="0">
                <a:hlinkClick r:id="rId7"/>
              </a:rPr>
              <a:t>www.eia.gov/mer</a:t>
            </a:r>
            <a:endParaRPr lang="en-US" sz="2200" dirty="0" smtClean="0"/>
          </a:p>
          <a:p>
            <a:pPr>
              <a:spcBef>
                <a:spcPts val="1600"/>
              </a:spcBef>
              <a:spcAft>
                <a:spcPts val="600"/>
              </a:spcAft>
              <a:buNone/>
            </a:pPr>
            <a:r>
              <a:rPr lang="en-US" sz="2200" dirty="0" smtClean="0"/>
              <a:t>Today in Energy | </a:t>
            </a:r>
            <a:r>
              <a:rPr lang="en-US" sz="2200" dirty="0" smtClean="0">
                <a:hlinkClick r:id="rId8"/>
              </a:rPr>
              <a:t>www.eia.gov/todayinenergy</a:t>
            </a:r>
            <a:endParaRPr lang="en-US" sz="2200" dirty="0" smtClean="0"/>
          </a:p>
          <a:p>
            <a:pPr>
              <a:spcBef>
                <a:spcPts val="1600"/>
              </a:spcBef>
              <a:spcAft>
                <a:spcPts val="600"/>
              </a:spcAft>
              <a:buNone/>
            </a:pPr>
            <a:r>
              <a:rPr lang="en-US" sz="2200" dirty="0" smtClean="0"/>
              <a:t>State Energy Portal | </a:t>
            </a:r>
            <a:r>
              <a:rPr lang="en-US" sz="2200" dirty="0" smtClean="0">
                <a:hlinkClick r:id="rId9"/>
              </a:rPr>
              <a:t>www.eia.gov/state</a:t>
            </a:r>
            <a:endParaRPr lang="en-US" sz="2200" dirty="0" smtClean="0"/>
          </a:p>
          <a:p>
            <a:pPr>
              <a:spcBef>
                <a:spcPts val="1600"/>
              </a:spcBef>
              <a:spcAft>
                <a:spcPts val="600"/>
              </a:spcAft>
              <a:buNone/>
            </a:pPr>
            <a:r>
              <a:rPr lang="en-US" sz="2200" dirty="0" smtClean="0"/>
              <a:t>Drilling Productivity Report | </a:t>
            </a:r>
            <a:r>
              <a:rPr lang="en-US" sz="2200" dirty="0" smtClean="0">
                <a:hlinkClick r:id="rId10"/>
              </a:rPr>
              <a:t>www.eia.gov/petroleum/drilling/</a:t>
            </a:r>
            <a:endParaRPr lang="en-US" sz="2200" dirty="0" smtClean="0"/>
          </a:p>
          <a:p>
            <a:pPr>
              <a:spcBef>
                <a:spcPts val="1600"/>
              </a:spcBef>
              <a:spcAft>
                <a:spcPts val="600"/>
              </a:spcAft>
              <a:buNone/>
            </a:pPr>
            <a:endParaRPr lang="en-US" sz="2000" dirty="0" smtClean="0"/>
          </a:p>
        </p:txBody>
      </p:sp>
    </p:spTree>
    <p:extLst>
      <p:ext uri="{BB962C8B-B14F-4D97-AF65-F5344CB8AC3E}">
        <p14:creationId xmlns:p14="http://schemas.microsoft.com/office/powerpoint/2010/main" val="3504056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94636" y="6405787"/>
            <a:ext cx="384048" cy="365125"/>
          </a:xfrm>
          <a:prstGeom prst="rect">
            <a:avLst/>
          </a:prstGeom>
        </p:spPr>
        <p:txBody>
          <a:bodyPr/>
          <a:lstStyle/>
          <a:p>
            <a:fld id="{2D80C5C9-96E0-47EC-B500-37C5FE284639}" type="slidenum">
              <a:rPr lang="en-US" sz="1200" smtClean="0">
                <a:latin typeface="+mj-lt"/>
              </a:rPr>
              <a:pPr/>
              <a:t>3</a:t>
            </a:fld>
            <a:endParaRPr lang="en-US" sz="1200" dirty="0">
              <a:latin typeface="+mj-lt"/>
            </a:endParaRPr>
          </a:p>
        </p:txBody>
      </p:sp>
      <p:sp>
        <p:nvSpPr>
          <p:cNvPr id="68" name="Footer Placeholder 48"/>
          <p:cNvSpPr>
            <a:spLocks noGrp="1"/>
          </p:cNvSpPr>
          <p:nvPr>
            <p:ph type="ftr" sz="quarter" idx="4294967295"/>
          </p:nvPr>
        </p:nvSpPr>
        <p:spPr>
          <a:xfrm>
            <a:off x="667511" y="6391656"/>
            <a:ext cx="3565822" cy="393192"/>
          </a:xfrm>
          <a:prstGeom prst="rect">
            <a:avLst/>
          </a:prstGeom>
        </p:spPr>
        <p:txBody>
          <a:bodyPr/>
          <a:lstStyle/>
          <a:p>
            <a:r>
              <a:rPr lang="en-US" sz="1200" i="1" smtClean="0">
                <a:solidFill>
                  <a:schemeClr val="bg1"/>
                </a:solidFill>
              </a:rPr>
              <a:t>Independent Petroleum Association of America                                                                            November 13, 2014</a:t>
            </a:r>
            <a:endParaRPr lang="en-US" sz="1200" i="1" dirty="0">
              <a:solidFill>
                <a:schemeClr val="bg1"/>
              </a:solidFill>
            </a:endParaRPr>
          </a:p>
        </p:txBody>
      </p:sp>
      <p:sp>
        <p:nvSpPr>
          <p:cNvPr id="7" name="Title 6"/>
          <p:cNvSpPr>
            <a:spLocks noGrp="1"/>
          </p:cNvSpPr>
          <p:nvPr>
            <p:ph type="title"/>
          </p:nvPr>
        </p:nvSpPr>
        <p:spPr>
          <a:xfrm>
            <a:off x="685800" y="0"/>
            <a:ext cx="8305800" cy="914400"/>
          </a:xfrm>
        </p:spPr>
        <p:txBody>
          <a:bodyPr/>
          <a:lstStyle/>
          <a:p>
            <a:r>
              <a:rPr lang="en-US" dirty="0"/>
              <a:t>These seven regions accounted for 95% of </a:t>
            </a:r>
            <a:r>
              <a:rPr lang="en-US" dirty="0" smtClean="0"/>
              <a:t>U.S. oil </a:t>
            </a:r>
            <a:r>
              <a:rPr lang="en-US" dirty="0"/>
              <a:t>production growth and all </a:t>
            </a:r>
            <a:r>
              <a:rPr lang="en-US" dirty="0" smtClean="0"/>
              <a:t>U.S. </a:t>
            </a:r>
            <a:r>
              <a:rPr lang="en-US" dirty="0"/>
              <a:t>natural gas production growth </a:t>
            </a:r>
            <a:r>
              <a:rPr lang="en-US" dirty="0" smtClean="0"/>
              <a:t>from 2011-2013</a:t>
            </a:r>
            <a:endParaRPr lang="en-US" dirty="0"/>
          </a:p>
        </p:txBody>
      </p:sp>
      <p:sp>
        <p:nvSpPr>
          <p:cNvPr id="10" name="Text Placeholder 9"/>
          <p:cNvSpPr>
            <a:spLocks noGrp="1"/>
          </p:cNvSpPr>
          <p:nvPr>
            <p:ph type="body" sz="quarter" idx="15"/>
          </p:nvPr>
        </p:nvSpPr>
        <p:spPr/>
        <p:txBody>
          <a:bodyPr/>
          <a:lstStyle/>
          <a:p>
            <a:r>
              <a:rPr lang="en-US" dirty="0" smtClean="0"/>
              <a:t>Source: EIA, Drilling Productivity Report</a:t>
            </a:r>
            <a:endParaRPr lang="en-US" dirty="0"/>
          </a:p>
        </p:txBody>
      </p:sp>
      <p:pic>
        <p:nvPicPr>
          <p:cNvPr id="1026" name="Picture 2" descr="http://www.eia.gov/petroleum/drilling/images/dpmapv4l-wtit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30" y="1008326"/>
            <a:ext cx="7338785" cy="479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50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4"/>
          <p:cNvSpPr>
            <a:spLocks noGrp="1"/>
          </p:cNvSpPr>
          <p:nvPr>
            <p:ph type="title"/>
          </p:nvPr>
        </p:nvSpPr>
        <p:spPr>
          <a:xfrm>
            <a:off x="640080" y="73152"/>
            <a:ext cx="8046720" cy="999868"/>
          </a:xfrm>
        </p:spPr>
        <p:txBody>
          <a:bodyPr/>
          <a:lstStyle/>
          <a:p>
            <a:r>
              <a:rPr lang="en-US" dirty="0" smtClean="0"/>
              <a:t>The U.S. has experienced a rapid increase in natural gas and oil production from shale and other tight resources</a:t>
            </a:r>
            <a:endParaRPr lang="en-US" dirty="0"/>
          </a:p>
        </p:txBody>
      </p:sp>
      <p:sp>
        <p:nvSpPr>
          <p:cNvPr id="47" name="Slide Number Placeholder 3"/>
          <p:cNvSpPr>
            <a:spLocks noGrp="1"/>
          </p:cNvSpPr>
          <p:nvPr>
            <p:ph type="sldNum" sz="quarter" idx="4294967295"/>
          </p:nvPr>
        </p:nvSpPr>
        <p:spPr>
          <a:xfrm>
            <a:off x="8697686" y="6408964"/>
            <a:ext cx="384175" cy="365125"/>
          </a:xfrm>
          <a:prstGeom prst="rect">
            <a:avLst/>
          </a:prstGeom>
        </p:spPr>
        <p:txBody>
          <a:bodyPr/>
          <a:lstStyle/>
          <a:p>
            <a:fld id="{2D80C5C9-96E0-47EC-B500-37C5FE284639}" type="slidenum">
              <a:rPr lang="en-US" sz="1200" smtClean="0">
                <a:latin typeface="+mj-lt"/>
              </a:rPr>
              <a:pPr/>
              <a:t>4</a:t>
            </a:fld>
            <a:endParaRPr lang="en-US" sz="1200" dirty="0">
              <a:latin typeface="+mj-lt"/>
            </a:endParaRPr>
          </a:p>
        </p:txBody>
      </p:sp>
      <p:graphicFrame>
        <p:nvGraphicFramePr>
          <p:cNvPr id="48" name="Chart Placeholder 8"/>
          <p:cNvGraphicFramePr>
            <a:graphicFrameLocks/>
          </p:cNvGraphicFramePr>
          <p:nvPr>
            <p:extLst>
              <p:ext uri="{D42A27DB-BD31-4B8C-83A1-F6EECF244321}">
                <p14:modId xmlns:p14="http://schemas.microsoft.com/office/powerpoint/2010/main" val="3773184842"/>
              </p:ext>
            </p:extLst>
          </p:nvPr>
        </p:nvGraphicFramePr>
        <p:xfrm>
          <a:off x="447674" y="1396621"/>
          <a:ext cx="4279005" cy="4267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Chart Placeholder 8"/>
          <p:cNvGraphicFramePr>
            <a:graphicFrameLocks/>
          </p:cNvGraphicFramePr>
          <p:nvPr>
            <p:extLst>
              <p:ext uri="{D42A27DB-BD31-4B8C-83A1-F6EECF244321}">
                <p14:modId xmlns:p14="http://schemas.microsoft.com/office/powerpoint/2010/main" val="1381802970"/>
              </p:ext>
            </p:extLst>
          </p:nvPr>
        </p:nvGraphicFramePr>
        <p:xfrm>
          <a:off x="4726681" y="1390261"/>
          <a:ext cx="4279005" cy="4347348"/>
        </p:xfrm>
        <a:graphic>
          <a:graphicData uri="http://schemas.openxmlformats.org/drawingml/2006/chart">
            <c:chart xmlns:c="http://schemas.openxmlformats.org/drawingml/2006/chart" xmlns:r="http://schemas.openxmlformats.org/officeDocument/2006/relationships" r:id="rId4"/>
          </a:graphicData>
        </a:graphic>
      </p:graphicFrame>
      <p:sp>
        <p:nvSpPr>
          <p:cNvPr id="59" name="Text Placeholder 7"/>
          <p:cNvSpPr txBox="1">
            <a:spLocks/>
          </p:cNvSpPr>
          <p:nvPr/>
        </p:nvSpPr>
        <p:spPr>
          <a:xfrm>
            <a:off x="447675" y="5737609"/>
            <a:ext cx="8558011" cy="4620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smtClean="0"/>
              <a:t>Sources: EIA derived from state administrative data collected by DrillingInfo Inc. Data are through August 2014 and represent EIA’s official tight oil &amp; shale gas estimates, but are not survey data. State abbreviations indicate primary state(s).</a:t>
            </a:r>
          </a:p>
        </p:txBody>
      </p:sp>
      <p:sp>
        <p:nvSpPr>
          <p:cNvPr id="60" name="Footer Placeholder 4"/>
          <p:cNvSpPr>
            <a:spLocks noGrp="1"/>
          </p:cNvSpPr>
          <p:nvPr>
            <p:ph type="ftr" sz="quarter" idx="4294967295"/>
          </p:nvPr>
        </p:nvSpPr>
        <p:spPr>
          <a:xfrm>
            <a:off x="667512" y="6391656"/>
            <a:ext cx="3859332" cy="393192"/>
          </a:xfrm>
          <a:prstGeom prst="rect">
            <a:avLst/>
          </a:prstGeom>
        </p:spPr>
        <p:txBody>
          <a:bodyPr anchor="b"/>
          <a:lstStyle>
            <a:lvl1pPr>
              <a:defRPr sz="1200" i="1">
                <a:solidFill>
                  <a:schemeClr val="bg1"/>
                </a:solidFill>
                <a:latin typeface="+mn-lt"/>
                <a:cs typeface="Times New Roman" pitchFamily="18" charset="0"/>
              </a:defRPr>
            </a:lvl1pPr>
          </a:lstStyle>
          <a:p>
            <a:r>
              <a:rPr lang="en-US" smtClean="0"/>
              <a:t>Independent Petroleum Association of America                                                                            November 13, 2014</a:t>
            </a:r>
            <a:endParaRPr lang="en-US" dirty="0"/>
          </a:p>
        </p:txBody>
      </p:sp>
    </p:spTree>
    <p:extLst>
      <p:ext uri="{BB962C8B-B14F-4D97-AF65-F5344CB8AC3E}">
        <p14:creationId xmlns:p14="http://schemas.microsoft.com/office/powerpoint/2010/main" val="2938774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xfrm>
            <a:off x="685800" y="43544"/>
            <a:ext cx="8001000" cy="914400"/>
          </a:xfrm>
          <a:prstGeom prst="rect">
            <a:avLst/>
          </a:prstGeom>
          <a:noFill/>
        </p:spPr>
        <p:txBody>
          <a:bodyPr anchor="ctr" anchorCtr="0"/>
          <a:lstStyle/>
          <a:p>
            <a:r>
              <a:rPr lang="en-US" dirty="0" smtClean="0"/>
              <a:t>U.S. shale </a:t>
            </a:r>
            <a:r>
              <a:rPr lang="en-US" dirty="0"/>
              <a:t>gas leads growth in total gas production through </a:t>
            </a:r>
            <a:r>
              <a:rPr lang="en-US" dirty="0" smtClean="0"/>
              <a:t>2040, when production exceeds 100 billion cubic feet per day</a:t>
            </a:r>
            <a:endParaRPr lang="en-US" dirty="0" smtClean="0">
              <a:solidFill>
                <a:schemeClr val="accent1"/>
              </a:solidFill>
            </a:endParaRPr>
          </a:p>
        </p:txBody>
      </p:sp>
      <p:sp>
        <p:nvSpPr>
          <p:cNvPr id="39" name="Slide Number Placeholder 3"/>
          <p:cNvSpPr>
            <a:spLocks noGrp="1"/>
          </p:cNvSpPr>
          <p:nvPr>
            <p:ph type="sldNum" sz="quarter" idx="4294967295"/>
          </p:nvPr>
        </p:nvSpPr>
        <p:spPr>
          <a:xfrm>
            <a:off x="8697686" y="6408202"/>
            <a:ext cx="384048" cy="365125"/>
          </a:xfrm>
          <a:prstGeom prst="rect">
            <a:avLst/>
          </a:prstGeom>
        </p:spPr>
        <p:txBody>
          <a:bodyPr/>
          <a:lstStyle/>
          <a:p>
            <a:pPr>
              <a:defRPr/>
            </a:pPr>
            <a:fld id="{B3424F81-F06C-4AD8-AE56-B62176B75971}" type="slidenum">
              <a:rPr lang="en-US"/>
              <a:pPr>
                <a:defRPr/>
              </a:pPr>
              <a:t>5</a:t>
            </a:fld>
            <a:endParaRPr lang="en-US" dirty="0"/>
          </a:p>
        </p:txBody>
      </p:sp>
      <p:sp>
        <p:nvSpPr>
          <p:cNvPr id="42" name="Text Placeholder 41"/>
          <p:cNvSpPr>
            <a:spLocks noGrp="1"/>
          </p:cNvSpPr>
          <p:nvPr>
            <p:ph type="body" sz="quarter" idx="13"/>
          </p:nvPr>
        </p:nvSpPr>
        <p:spPr>
          <a:xfrm>
            <a:off x="593781" y="1037546"/>
            <a:ext cx="4005072" cy="548640"/>
          </a:xfrm>
        </p:spPr>
        <p:txBody>
          <a:bodyPr/>
          <a:lstStyle/>
          <a:p>
            <a:pPr eaLnBrk="0" hangingPunct="0"/>
            <a:r>
              <a:rPr lang="en-US" dirty="0" smtClean="0">
                <a:solidFill>
                  <a:schemeClr val="tx1"/>
                </a:solidFill>
              </a:rPr>
              <a:t>U.S. dry natural gas production</a:t>
            </a:r>
          </a:p>
          <a:p>
            <a:pPr eaLnBrk="0" hangingPunct="0"/>
            <a:r>
              <a:rPr lang="en-US" dirty="0" smtClean="0">
                <a:solidFill>
                  <a:schemeClr val="tx1"/>
                </a:solidFill>
              </a:rPr>
              <a:t>trillion cubic feet</a:t>
            </a:r>
            <a:endParaRPr lang="en-GB" dirty="0" smtClean="0">
              <a:solidFill>
                <a:schemeClr val="tx1"/>
              </a:solidFill>
            </a:endParaRPr>
          </a:p>
        </p:txBody>
      </p:sp>
      <p:sp>
        <p:nvSpPr>
          <p:cNvPr id="21" name="Text Placeholder 20"/>
          <p:cNvSpPr>
            <a:spLocks noGrp="1"/>
          </p:cNvSpPr>
          <p:nvPr>
            <p:ph type="body" sz="quarter" idx="15"/>
          </p:nvPr>
        </p:nvSpPr>
        <p:spPr/>
        <p:txBody>
          <a:bodyPr/>
          <a:lstStyle/>
          <a:p>
            <a:r>
              <a:rPr lang="en-US" dirty="0" smtClean="0"/>
              <a:t>Source:  EIA, Annual Energy Outlook 2014, Reference case</a:t>
            </a:r>
            <a:endParaRPr lang="en-US" dirty="0"/>
          </a:p>
        </p:txBody>
      </p:sp>
      <p:graphicFrame>
        <p:nvGraphicFramePr>
          <p:cNvPr id="23" name="Object 2"/>
          <p:cNvGraphicFramePr>
            <a:graphicFrameLocks noGrp="1" noChangeAspect="1"/>
          </p:cNvGraphicFramePr>
          <p:nvPr>
            <p:ph type="chart" sz="quarter" idx="12"/>
            <p:extLst>
              <p:ext uri="{D42A27DB-BD31-4B8C-83A1-F6EECF244321}">
                <p14:modId xmlns:p14="http://schemas.microsoft.com/office/powerpoint/2010/main" val="3974400250"/>
              </p:ext>
            </p:extLst>
          </p:nvPr>
        </p:nvGraphicFramePr>
        <p:xfrm>
          <a:off x="639763" y="1413113"/>
          <a:ext cx="7947025" cy="4493975"/>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 Box 7"/>
          <p:cNvSpPr txBox="1">
            <a:spLocks noChangeArrowheads="1"/>
          </p:cNvSpPr>
          <p:nvPr/>
        </p:nvSpPr>
        <p:spPr bwMode="auto">
          <a:xfrm>
            <a:off x="3663499" y="5109795"/>
            <a:ext cx="3049588" cy="409575"/>
          </a:xfrm>
          <a:prstGeom prst="rect">
            <a:avLst/>
          </a:prstGeom>
          <a:noFill/>
          <a:ln w="9525" algn="ctr">
            <a:noFill/>
            <a:miter lim="800000"/>
            <a:headEnd/>
            <a:tailEnd/>
          </a:ln>
        </p:spPr>
        <p:txBody>
          <a:bodyPr/>
          <a:lstStyle/>
          <a:p>
            <a:pPr algn="ctr"/>
            <a:r>
              <a:rPr lang="en-US" sz="1400" dirty="0" smtClean="0">
                <a:solidFill>
                  <a:schemeClr val="bg1"/>
                </a:solidFill>
                <a:cs typeface="Arial" pitchFamily="34" charset="0"/>
              </a:rPr>
              <a:t>Associated with oil</a:t>
            </a:r>
            <a:endParaRPr lang="en-US" sz="1400" dirty="0">
              <a:solidFill>
                <a:schemeClr val="bg1"/>
              </a:solidFill>
              <a:cs typeface="Arial" pitchFamily="34" charset="0"/>
            </a:endParaRPr>
          </a:p>
        </p:txBody>
      </p:sp>
      <p:sp>
        <p:nvSpPr>
          <p:cNvPr id="51" name="Text Box 11"/>
          <p:cNvSpPr txBox="1">
            <a:spLocks noChangeArrowheads="1"/>
          </p:cNvSpPr>
          <p:nvPr/>
        </p:nvSpPr>
        <p:spPr bwMode="auto">
          <a:xfrm>
            <a:off x="4598853" y="5312507"/>
            <a:ext cx="2516188" cy="307475"/>
          </a:xfrm>
          <a:prstGeom prst="rect">
            <a:avLst/>
          </a:prstGeom>
          <a:noFill/>
          <a:ln w="9525" algn="ctr">
            <a:noFill/>
            <a:miter lim="800000"/>
            <a:headEnd/>
            <a:tailEnd/>
          </a:ln>
        </p:spPr>
        <p:txBody>
          <a:bodyPr/>
          <a:lstStyle/>
          <a:p>
            <a:pPr algn="ctr"/>
            <a:r>
              <a:rPr lang="en-US" sz="1400" dirty="0">
                <a:solidFill>
                  <a:schemeClr val="bg1"/>
                </a:solidFill>
                <a:cs typeface="Arial" pitchFamily="34" charset="0"/>
              </a:rPr>
              <a:t>Coalbed methane</a:t>
            </a:r>
          </a:p>
        </p:txBody>
      </p:sp>
      <p:sp>
        <p:nvSpPr>
          <p:cNvPr id="53" name="Text Box 14"/>
          <p:cNvSpPr txBox="1">
            <a:spLocks noChangeArrowheads="1"/>
          </p:cNvSpPr>
          <p:nvPr/>
        </p:nvSpPr>
        <p:spPr bwMode="auto">
          <a:xfrm>
            <a:off x="3521465" y="4305440"/>
            <a:ext cx="3333657" cy="409575"/>
          </a:xfrm>
          <a:prstGeom prst="rect">
            <a:avLst/>
          </a:prstGeom>
          <a:noFill/>
          <a:ln w="9525" algn="ctr">
            <a:noFill/>
            <a:miter lim="800000"/>
            <a:headEnd/>
            <a:tailEnd/>
          </a:ln>
        </p:spPr>
        <p:txBody>
          <a:bodyPr/>
          <a:lstStyle/>
          <a:p>
            <a:pPr algn="ctr"/>
            <a:r>
              <a:rPr lang="en-US" sz="1400" dirty="0" smtClean="0">
                <a:solidFill>
                  <a:schemeClr val="bg1"/>
                </a:solidFill>
                <a:cs typeface="Arial" pitchFamily="34" charset="0"/>
              </a:rPr>
              <a:t>Tight gas</a:t>
            </a:r>
            <a:endParaRPr lang="en-US" sz="1400" dirty="0">
              <a:solidFill>
                <a:schemeClr val="bg1"/>
              </a:solidFill>
              <a:cs typeface="Arial" pitchFamily="34" charset="0"/>
            </a:endParaRPr>
          </a:p>
        </p:txBody>
      </p:sp>
      <p:sp>
        <p:nvSpPr>
          <p:cNvPr id="54" name="Text Box 15"/>
          <p:cNvSpPr txBox="1">
            <a:spLocks noChangeArrowheads="1"/>
          </p:cNvSpPr>
          <p:nvPr/>
        </p:nvSpPr>
        <p:spPr bwMode="auto">
          <a:xfrm>
            <a:off x="3930200" y="3506830"/>
            <a:ext cx="2516187" cy="409575"/>
          </a:xfrm>
          <a:prstGeom prst="rect">
            <a:avLst/>
          </a:prstGeom>
          <a:noFill/>
          <a:ln w="9525" algn="ctr">
            <a:noFill/>
            <a:miter lim="800000"/>
            <a:headEnd/>
            <a:tailEnd/>
          </a:ln>
        </p:spPr>
        <p:txBody>
          <a:bodyPr/>
          <a:lstStyle/>
          <a:p>
            <a:pPr algn="ctr"/>
            <a:r>
              <a:rPr lang="en-US" sz="1400" dirty="0">
                <a:solidFill>
                  <a:schemeClr val="bg1"/>
                </a:solidFill>
                <a:cs typeface="Arial" pitchFamily="34" charset="0"/>
              </a:rPr>
              <a:t>Shale gas</a:t>
            </a:r>
          </a:p>
        </p:txBody>
      </p:sp>
      <p:sp>
        <p:nvSpPr>
          <p:cNvPr id="46" name="Text Box 6"/>
          <p:cNvSpPr txBox="1">
            <a:spLocks noChangeArrowheads="1"/>
          </p:cNvSpPr>
          <p:nvPr/>
        </p:nvSpPr>
        <p:spPr bwMode="auto">
          <a:xfrm>
            <a:off x="6498820" y="4912378"/>
            <a:ext cx="1935333" cy="310896"/>
          </a:xfrm>
          <a:prstGeom prst="rect">
            <a:avLst/>
          </a:prstGeom>
          <a:noFill/>
          <a:ln w="9525" algn="ctr">
            <a:noFill/>
            <a:miter lim="800000"/>
            <a:headEnd/>
            <a:tailEnd/>
          </a:ln>
        </p:spPr>
        <p:txBody>
          <a:bodyPr/>
          <a:lstStyle/>
          <a:p>
            <a:pPr algn="ctr"/>
            <a:r>
              <a:rPr lang="en-US" sz="1400" dirty="0">
                <a:solidFill>
                  <a:schemeClr val="bg1"/>
                </a:solidFill>
                <a:cs typeface="Arial" pitchFamily="34" charset="0"/>
              </a:rPr>
              <a:t>Alaska</a:t>
            </a:r>
          </a:p>
        </p:txBody>
      </p:sp>
      <p:sp>
        <p:nvSpPr>
          <p:cNvPr id="73" name="Text Box 15"/>
          <p:cNvSpPr txBox="1">
            <a:spLocks noChangeArrowheads="1"/>
          </p:cNvSpPr>
          <p:nvPr/>
        </p:nvSpPr>
        <p:spPr bwMode="auto">
          <a:xfrm>
            <a:off x="848408" y="4863039"/>
            <a:ext cx="2516187" cy="409575"/>
          </a:xfrm>
          <a:prstGeom prst="rect">
            <a:avLst/>
          </a:prstGeom>
          <a:noFill/>
          <a:ln w="9525" algn="ctr">
            <a:noFill/>
            <a:miter lim="800000"/>
            <a:headEnd/>
            <a:tailEnd/>
          </a:ln>
        </p:spPr>
        <p:txBody>
          <a:bodyPr/>
          <a:lstStyle/>
          <a:p>
            <a:pPr algn="ctr"/>
            <a:r>
              <a:rPr lang="en-US" sz="1400" dirty="0" smtClean="0">
                <a:cs typeface="Arial" pitchFamily="34" charset="0"/>
              </a:rPr>
              <a:t>Non-associated offshore</a:t>
            </a:r>
            <a:endParaRPr lang="en-US" sz="1400" dirty="0">
              <a:cs typeface="Arial" pitchFamily="34" charset="0"/>
            </a:endParaRPr>
          </a:p>
        </p:txBody>
      </p:sp>
      <p:cxnSp>
        <p:nvCxnSpPr>
          <p:cNvPr id="43" name="Straight Connector 42"/>
          <p:cNvCxnSpPr/>
          <p:nvPr/>
        </p:nvCxnSpPr>
        <p:spPr bwMode="auto">
          <a:xfrm flipH="1" flipV="1">
            <a:off x="3972233" y="1721159"/>
            <a:ext cx="6088" cy="3598669"/>
          </a:xfrm>
          <a:prstGeom prst="line">
            <a:avLst/>
          </a:prstGeom>
          <a:solidFill>
            <a:srgbClr val="0096D7"/>
          </a:solidFill>
          <a:ln w="12700" cap="flat" cmpd="sng" algn="ctr">
            <a:solidFill>
              <a:srgbClr val="FFFFFF">
                <a:lumMod val="65000"/>
                <a:alpha val="65000"/>
              </a:srgbClr>
            </a:solidFill>
            <a:prstDash val="dash"/>
            <a:round/>
            <a:headEnd type="none" w="med" len="med"/>
            <a:tailEnd type="none" w="med" len="med"/>
          </a:ln>
          <a:effectLst/>
        </p:spPr>
      </p:cxnSp>
      <p:sp>
        <p:nvSpPr>
          <p:cNvPr id="20" name="Text Box 14"/>
          <p:cNvSpPr txBox="1">
            <a:spLocks noChangeArrowheads="1"/>
          </p:cNvSpPr>
          <p:nvPr/>
        </p:nvSpPr>
        <p:spPr bwMode="auto">
          <a:xfrm>
            <a:off x="694277" y="4391078"/>
            <a:ext cx="2814135" cy="409575"/>
          </a:xfrm>
          <a:prstGeom prst="rect">
            <a:avLst/>
          </a:prstGeom>
          <a:noFill/>
          <a:ln w="9525" algn="ctr">
            <a:noFill/>
            <a:miter lim="800000"/>
            <a:headEnd/>
            <a:tailEnd/>
          </a:ln>
        </p:spPr>
        <p:txBody>
          <a:bodyPr/>
          <a:lstStyle/>
          <a:p>
            <a:pPr algn="ctr"/>
            <a:r>
              <a:rPr lang="en-US" sz="1400" dirty="0" smtClean="0">
                <a:solidFill>
                  <a:schemeClr val="bg1"/>
                </a:solidFill>
                <a:cs typeface="Arial" pitchFamily="34" charset="0"/>
              </a:rPr>
              <a:t>Non-associated onshore</a:t>
            </a:r>
            <a:endParaRPr lang="en-US" sz="1400" dirty="0">
              <a:solidFill>
                <a:schemeClr val="bg1"/>
              </a:solidFill>
              <a:cs typeface="Arial" pitchFamily="34" charset="0"/>
            </a:endParaRPr>
          </a:p>
        </p:txBody>
      </p:sp>
      <p:sp>
        <p:nvSpPr>
          <p:cNvPr id="48" name="Text Box 8"/>
          <p:cNvSpPr txBox="1">
            <a:spLocks noChangeArrowheads="1"/>
          </p:cNvSpPr>
          <p:nvPr/>
        </p:nvSpPr>
        <p:spPr bwMode="auto">
          <a:xfrm>
            <a:off x="3972233" y="1682226"/>
            <a:ext cx="3795251" cy="313872"/>
          </a:xfrm>
          <a:prstGeom prst="rect">
            <a:avLst/>
          </a:prstGeom>
          <a:noFill/>
          <a:ln w="9525" algn="ctr">
            <a:noFill/>
            <a:miter lim="800000"/>
            <a:headEnd/>
            <a:tailEnd/>
          </a:ln>
        </p:spPr>
        <p:txBody>
          <a:bodyPr/>
          <a:lstStyle/>
          <a:p>
            <a:pPr algn="ctr"/>
            <a:r>
              <a:rPr lang="en-US" sz="1400" dirty="0">
                <a:solidFill>
                  <a:srgbClr val="000000"/>
                </a:solidFill>
                <a:latin typeface="Arial" pitchFamily="34" charset="0"/>
                <a:cs typeface="Arial" pitchFamily="34" charset="0"/>
              </a:rPr>
              <a:t>p</a:t>
            </a:r>
            <a:r>
              <a:rPr lang="en-US" sz="1400" dirty="0" smtClean="0">
                <a:solidFill>
                  <a:srgbClr val="000000"/>
                </a:solidFill>
                <a:latin typeface="Arial" pitchFamily="34" charset="0"/>
                <a:cs typeface="Arial" pitchFamily="34" charset="0"/>
              </a:rPr>
              <a:t>rojections</a:t>
            </a:r>
            <a:endParaRPr lang="en-US" sz="1400" dirty="0">
              <a:solidFill>
                <a:srgbClr val="000000"/>
              </a:solidFill>
              <a:latin typeface="Arial" pitchFamily="34" charset="0"/>
              <a:cs typeface="Arial" pitchFamily="34" charset="0"/>
            </a:endParaRPr>
          </a:p>
        </p:txBody>
      </p:sp>
      <p:sp>
        <p:nvSpPr>
          <p:cNvPr id="49" name="Text Box 9"/>
          <p:cNvSpPr txBox="1">
            <a:spLocks noChangeArrowheads="1"/>
          </p:cNvSpPr>
          <p:nvPr/>
        </p:nvSpPr>
        <p:spPr bwMode="auto">
          <a:xfrm>
            <a:off x="983226" y="1687810"/>
            <a:ext cx="2989007" cy="323599"/>
          </a:xfrm>
          <a:prstGeom prst="rect">
            <a:avLst/>
          </a:prstGeom>
          <a:noFill/>
          <a:ln w="9525" algn="ctr">
            <a:noFill/>
            <a:miter lim="800000"/>
            <a:headEnd/>
            <a:tailEnd/>
          </a:ln>
        </p:spPr>
        <p:txBody>
          <a:bodyPr/>
          <a:lstStyle/>
          <a:p>
            <a:pPr algn="ctr"/>
            <a:r>
              <a:rPr lang="en-US" sz="1400" dirty="0">
                <a:solidFill>
                  <a:srgbClr val="000000"/>
                </a:solidFill>
                <a:latin typeface="Arial" pitchFamily="34" charset="0"/>
                <a:cs typeface="Arial" pitchFamily="34" charset="0"/>
              </a:rPr>
              <a:t>h</a:t>
            </a:r>
            <a:r>
              <a:rPr lang="en-US" sz="1400" dirty="0" smtClean="0">
                <a:solidFill>
                  <a:srgbClr val="000000"/>
                </a:solidFill>
                <a:latin typeface="Arial" pitchFamily="34" charset="0"/>
                <a:cs typeface="Arial" pitchFamily="34" charset="0"/>
              </a:rPr>
              <a:t>istory</a:t>
            </a:r>
            <a:endParaRPr lang="en-US" sz="1400" dirty="0">
              <a:solidFill>
                <a:srgbClr val="000000"/>
              </a:solidFill>
              <a:latin typeface="Arial" pitchFamily="34" charset="0"/>
              <a:cs typeface="Arial" pitchFamily="34" charset="0"/>
            </a:endParaRPr>
          </a:p>
        </p:txBody>
      </p:sp>
      <p:sp>
        <p:nvSpPr>
          <p:cNvPr id="55" name="Text Box 4"/>
          <p:cNvSpPr txBox="1">
            <a:spLocks noChangeArrowheads="1"/>
          </p:cNvSpPr>
          <p:nvPr/>
        </p:nvSpPr>
        <p:spPr bwMode="auto">
          <a:xfrm>
            <a:off x="3515033" y="1413114"/>
            <a:ext cx="9144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000000"/>
                </a:solidFill>
                <a:latin typeface="Arial" pitchFamily="34" charset="0"/>
                <a:cs typeface="Arial" pitchFamily="34" charset="0"/>
              </a:rPr>
              <a:t>2012</a:t>
            </a:r>
            <a:endParaRPr lang="en-GB" sz="1400" dirty="0">
              <a:solidFill>
                <a:srgbClr val="000000"/>
              </a:solidFill>
              <a:latin typeface="Arial" pitchFamily="34" charset="0"/>
              <a:cs typeface="Arial" pitchFamily="34" charset="0"/>
            </a:endParaRPr>
          </a:p>
        </p:txBody>
      </p:sp>
      <p:sp>
        <p:nvSpPr>
          <p:cNvPr id="19" name="Footer Placeholder 16"/>
          <p:cNvSpPr>
            <a:spLocks noGrp="1"/>
          </p:cNvSpPr>
          <p:nvPr>
            <p:ph type="ftr" sz="quarter" idx="4294967295"/>
          </p:nvPr>
        </p:nvSpPr>
        <p:spPr>
          <a:xfrm>
            <a:off x="667512" y="6391656"/>
            <a:ext cx="3628264" cy="393192"/>
          </a:xfrm>
          <a:prstGeom prst="rect">
            <a:avLst/>
          </a:prstGeom>
        </p:spPr>
        <p:txBody>
          <a:bodyPr/>
          <a:lstStyle/>
          <a:p>
            <a:r>
              <a:rPr lang="en-US" smtClean="0"/>
              <a:t>Independent Petroleum Association of America                                                                            November 13, 2014</a:t>
            </a:r>
            <a:endParaRPr lang="en-US" dirty="0"/>
          </a:p>
        </p:txBody>
      </p:sp>
      <p:sp>
        <p:nvSpPr>
          <p:cNvPr id="22" name="Text Placeholder 41"/>
          <p:cNvSpPr>
            <a:spLocks noGrp="1"/>
          </p:cNvSpPr>
          <p:nvPr>
            <p:ph type="body" sz="quarter" idx="13"/>
          </p:nvPr>
        </p:nvSpPr>
        <p:spPr>
          <a:xfrm>
            <a:off x="5836739" y="1195280"/>
            <a:ext cx="2415325" cy="390906"/>
          </a:xfrm>
        </p:spPr>
        <p:txBody>
          <a:bodyPr/>
          <a:lstStyle/>
          <a:p>
            <a:pPr algn="r" eaLnBrk="0" hangingPunct="0"/>
            <a:r>
              <a:rPr lang="en-US" dirty="0" smtClean="0">
                <a:solidFill>
                  <a:schemeClr val="tx1"/>
                </a:solidFill>
              </a:rPr>
              <a:t>billion cubic feet per day</a:t>
            </a:r>
            <a:endParaRPr lang="en-GB" dirty="0" smtClean="0">
              <a:solidFill>
                <a:schemeClr val="tx1"/>
              </a:solidFill>
            </a:endParaRPr>
          </a:p>
        </p:txBody>
      </p:sp>
      <p:cxnSp>
        <p:nvCxnSpPr>
          <p:cNvPr id="25" name="Straight Connector 24"/>
          <p:cNvCxnSpPr/>
          <p:nvPr/>
        </p:nvCxnSpPr>
        <p:spPr>
          <a:xfrm>
            <a:off x="7783385" y="2044894"/>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83385" y="5547233"/>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83385" y="2738501"/>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83385" y="3445637"/>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83385" y="4146677"/>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83385" y="4841621"/>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83385" y="239864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83385" y="309054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83385" y="380834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83385" y="449414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3385" y="519366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9146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97686" y="6408202"/>
            <a:ext cx="384048" cy="365125"/>
          </a:xfrm>
          <a:prstGeom prst="rect">
            <a:avLst/>
          </a:prstGeom>
        </p:spPr>
        <p:txBody>
          <a:bodyPr/>
          <a:lstStyle/>
          <a:p>
            <a:fld id="{2D80C5C9-96E0-47EC-B500-37C5FE284639}" type="slidenum">
              <a:rPr lang="en-US" sz="1200" smtClean="0">
                <a:solidFill>
                  <a:srgbClr val="000000"/>
                </a:solidFill>
                <a:latin typeface="+mj-lt"/>
              </a:rPr>
              <a:pPr/>
              <a:t>6</a:t>
            </a:fld>
            <a:endParaRPr lang="en-US" sz="1200" dirty="0">
              <a:solidFill>
                <a:srgbClr val="000000"/>
              </a:solidFill>
              <a:latin typeface="+mj-lt"/>
            </a:endParaRPr>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497038367"/>
              </p:ext>
            </p:extLst>
          </p:nvPr>
        </p:nvGraphicFramePr>
        <p:xfrm>
          <a:off x="714375" y="1516112"/>
          <a:ext cx="7693748"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640080" y="962787"/>
            <a:ext cx="4005072" cy="548640"/>
          </a:xfrm>
        </p:spPr>
        <p:txBody>
          <a:bodyPr/>
          <a:lstStyle/>
          <a:p>
            <a:pPr eaLnBrk="0" hangingPunct="0"/>
            <a:r>
              <a:rPr lang="en-US" dirty="0" smtClean="0">
                <a:solidFill>
                  <a:schemeClr val="tx1"/>
                </a:solidFill>
              </a:rPr>
              <a:t>U.S. dry gas consumption</a:t>
            </a:r>
          </a:p>
          <a:p>
            <a:pPr eaLnBrk="0" hangingPunct="0"/>
            <a:r>
              <a:rPr lang="en-US" dirty="0" smtClean="0">
                <a:solidFill>
                  <a:schemeClr val="tx1"/>
                </a:solidFill>
              </a:rPr>
              <a:t>trillion cubic feet</a:t>
            </a:r>
            <a:endParaRPr lang="en-GB" dirty="0" smtClean="0">
              <a:solidFill>
                <a:schemeClr val="tx1"/>
              </a:solidFill>
            </a:endParaRPr>
          </a:p>
        </p:txBody>
      </p:sp>
      <p:sp>
        <p:nvSpPr>
          <p:cNvPr id="32" name="Text Placeholder 31"/>
          <p:cNvSpPr>
            <a:spLocks noGrp="1"/>
          </p:cNvSpPr>
          <p:nvPr>
            <p:ph type="body" sz="quarter" idx="15"/>
          </p:nvPr>
        </p:nvSpPr>
        <p:spPr/>
        <p:txBody>
          <a:bodyPr/>
          <a:lstStyle/>
          <a:p>
            <a:r>
              <a:rPr lang="en-US" dirty="0" smtClean="0"/>
              <a:t>Source:  EIA, Annual Energy Outlook 2014, Reference case</a:t>
            </a:r>
            <a:endParaRPr lang="en-US" dirty="0"/>
          </a:p>
        </p:txBody>
      </p:sp>
      <p:sp>
        <p:nvSpPr>
          <p:cNvPr id="10" name="Text Box 9"/>
          <p:cNvSpPr txBox="1">
            <a:spLocks noChangeArrowheads="1"/>
          </p:cNvSpPr>
          <p:nvPr/>
        </p:nvSpPr>
        <p:spPr bwMode="auto">
          <a:xfrm>
            <a:off x="3064213" y="1639148"/>
            <a:ext cx="4961106" cy="277410"/>
          </a:xfrm>
          <a:prstGeom prst="rect">
            <a:avLst/>
          </a:prstGeom>
          <a:noFill/>
          <a:ln w="9525" algn="ctr">
            <a:noFill/>
            <a:miter lim="800000"/>
            <a:headEnd/>
            <a:tailEnd/>
          </a:ln>
        </p:spPr>
        <p:txBody>
          <a:bodyPr/>
          <a:lstStyle/>
          <a:p>
            <a:pPr algn="ctr"/>
            <a:r>
              <a:rPr lang="en-US" sz="1400" dirty="0">
                <a:solidFill>
                  <a:srgbClr val="000000"/>
                </a:solidFill>
              </a:rPr>
              <a:t>p</a:t>
            </a:r>
            <a:r>
              <a:rPr lang="en-US" sz="1400" dirty="0" smtClean="0">
                <a:solidFill>
                  <a:srgbClr val="000000"/>
                </a:solidFill>
              </a:rPr>
              <a:t>rojections</a:t>
            </a:r>
            <a:endParaRPr lang="en-US" sz="1400" dirty="0">
              <a:solidFill>
                <a:srgbClr val="000000"/>
              </a:solidFill>
            </a:endParaRPr>
          </a:p>
        </p:txBody>
      </p:sp>
      <p:sp>
        <p:nvSpPr>
          <p:cNvPr id="11" name="Text Box 10"/>
          <p:cNvSpPr txBox="1">
            <a:spLocks noChangeArrowheads="1"/>
          </p:cNvSpPr>
          <p:nvPr/>
        </p:nvSpPr>
        <p:spPr bwMode="auto">
          <a:xfrm>
            <a:off x="1031132" y="1639148"/>
            <a:ext cx="2013626" cy="277410"/>
          </a:xfrm>
          <a:prstGeom prst="rect">
            <a:avLst/>
          </a:prstGeom>
          <a:noFill/>
          <a:ln w="9525" algn="ctr">
            <a:noFill/>
            <a:miter lim="800000"/>
            <a:headEnd/>
            <a:tailEnd/>
          </a:ln>
        </p:spPr>
        <p:txBody>
          <a:bodyPr/>
          <a:lstStyle/>
          <a:p>
            <a:pPr algn="ctr"/>
            <a:r>
              <a:rPr lang="en-US" sz="1400" dirty="0">
                <a:solidFill>
                  <a:srgbClr val="000000"/>
                </a:solidFill>
              </a:rPr>
              <a:t>h</a:t>
            </a:r>
            <a:r>
              <a:rPr lang="en-US" sz="1400" dirty="0" smtClean="0">
                <a:solidFill>
                  <a:srgbClr val="000000"/>
                </a:solidFill>
              </a:rPr>
              <a:t>istory</a:t>
            </a:r>
            <a:endParaRPr lang="en-US" sz="1400" dirty="0">
              <a:solidFill>
                <a:srgbClr val="000000"/>
              </a:solidFill>
            </a:endParaRPr>
          </a:p>
        </p:txBody>
      </p:sp>
      <p:cxnSp>
        <p:nvCxnSpPr>
          <p:cNvPr id="13" name="Straight Connector 12"/>
          <p:cNvCxnSpPr/>
          <p:nvPr/>
        </p:nvCxnSpPr>
        <p:spPr bwMode="auto">
          <a:xfrm flipV="1">
            <a:off x="3147834" y="1689114"/>
            <a:ext cx="6876" cy="3821678"/>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sp>
        <p:nvSpPr>
          <p:cNvPr id="15" name="TextBox 14"/>
          <p:cNvSpPr txBox="1"/>
          <p:nvPr/>
        </p:nvSpPr>
        <p:spPr bwMode="auto">
          <a:xfrm>
            <a:off x="7894116" y="3660499"/>
            <a:ext cx="787075"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a:solidFill>
                  <a:srgbClr val="000000"/>
                </a:solidFill>
                <a:ea typeface="Times New Roman" charset="0"/>
                <a:cs typeface="Times New Roman" charset="0"/>
              </a:rPr>
              <a:t>i</a:t>
            </a:r>
            <a:r>
              <a:rPr lang="en-US" sz="1400" dirty="0" smtClean="0">
                <a:solidFill>
                  <a:srgbClr val="000000"/>
                </a:solidFill>
                <a:ea typeface="Times New Roman" charset="0"/>
                <a:cs typeface="Times New Roman" charset="0"/>
              </a:rPr>
              <a:t>ndustrial*</a:t>
            </a:r>
          </a:p>
        </p:txBody>
      </p:sp>
      <p:sp>
        <p:nvSpPr>
          <p:cNvPr id="16" name="TextBox 15"/>
          <p:cNvSpPr txBox="1"/>
          <p:nvPr/>
        </p:nvSpPr>
        <p:spPr bwMode="auto">
          <a:xfrm>
            <a:off x="7894116" y="2573690"/>
            <a:ext cx="766031" cy="477054"/>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400" dirty="0">
                <a:solidFill>
                  <a:schemeClr val="accent2"/>
                </a:solidFill>
                <a:ea typeface="Times New Roman" charset="0"/>
                <a:cs typeface="Times New Roman" charset="0"/>
              </a:rPr>
              <a:t>e</a:t>
            </a:r>
            <a:r>
              <a:rPr lang="en-US" sz="1400" dirty="0" smtClean="0">
                <a:solidFill>
                  <a:schemeClr val="accent2"/>
                </a:solidFill>
                <a:ea typeface="Times New Roman" charset="0"/>
                <a:cs typeface="Times New Roman" charset="0"/>
              </a:rPr>
              <a:t>lectric</a:t>
            </a:r>
          </a:p>
          <a:p>
            <a:pPr eaLnBrk="0" hangingPunct="0"/>
            <a:r>
              <a:rPr lang="en-US" sz="1400" dirty="0" smtClean="0">
                <a:solidFill>
                  <a:schemeClr val="accent2"/>
                </a:solidFill>
                <a:ea typeface="Times New Roman" charset="0"/>
                <a:cs typeface="Times New Roman" charset="0"/>
              </a:rPr>
              <a:t>power</a:t>
            </a:r>
          </a:p>
        </p:txBody>
      </p:sp>
      <p:sp>
        <p:nvSpPr>
          <p:cNvPr id="17" name="TextBox 16"/>
          <p:cNvSpPr txBox="1"/>
          <p:nvPr/>
        </p:nvSpPr>
        <p:spPr bwMode="auto">
          <a:xfrm>
            <a:off x="7894116" y="4718060"/>
            <a:ext cx="915315"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a:solidFill>
                  <a:schemeClr val="accent4">
                    <a:lumMod val="75000"/>
                  </a:schemeClr>
                </a:solidFill>
                <a:ea typeface="Times New Roman" charset="0"/>
                <a:cs typeface="Times New Roman" charset="0"/>
              </a:rPr>
              <a:t>c</a:t>
            </a:r>
            <a:r>
              <a:rPr lang="en-US" sz="1400" dirty="0" smtClean="0">
                <a:solidFill>
                  <a:schemeClr val="accent4">
                    <a:lumMod val="75000"/>
                  </a:schemeClr>
                </a:solidFill>
                <a:ea typeface="Times New Roman" charset="0"/>
                <a:cs typeface="Times New Roman" charset="0"/>
              </a:rPr>
              <a:t>ommercial</a:t>
            </a:r>
          </a:p>
        </p:txBody>
      </p:sp>
      <p:sp>
        <p:nvSpPr>
          <p:cNvPr id="18" name="TextBox 17"/>
          <p:cNvSpPr txBox="1"/>
          <p:nvPr/>
        </p:nvSpPr>
        <p:spPr bwMode="auto">
          <a:xfrm>
            <a:off x="7894116" y="5130165"/>
            <a:ext cx="815929"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a:solidFill>
                  <a:schemeClr val="accent3"/>
                </a:solidFill>
                <a:ea typeface="Times New Roman" charset="0"/>
                <a:cs typeface="Times New Roman" charset="0"/>
              </a:rPr>
              <a:t>r</a:t>
            </a:r>
            <a:r>
              <a:rPr lang="en-US" sz="1400" dirty="0" smtClean="0">
                <a:solidFill>
                  <a:schemeClr val="accent3"/>
                </a:solidFill>
                <a:ea typeface="Times New Roman" charset="0"/>
                <a:cs typeface="Times New Roman" charset="0"/>
              </a:rPr>
              <a:t>esidential</a:t>
            </a:r>
          </a:p>
        </p:txBody>
      </p:sp>
      <p:sp>
        <p:nvSpPr>
          <p:cNvPr id="19" name="TextBox 18"/>
          <p:cNvSpPr txBox="1"/>
          <p:nvPr/>
        </p:nvSpPr>
        <p:spPr bwMode="auto">
          <a:xfrm>
            <a:off x="7883358" y="4448145"/>
            <a:ext cx="1211870"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a:solidFill>
                  <a:schemeClr val="accent5"/>
                </a:solidFill>
                <a:ea typeface="Times New Roman" charset="0"/>
                <a:cs typeface="Times New Roman" charset="0"/>
              </a:rPr>
              <a:t>t</a:t>
            </a:r>
            <a:r>
              <a:rPr lang="en-US" sz="1400" dirty="0" smtClean="0">
                <a:solidFill>
                  <a:schemeClr val="accent5"/>
                </a:solidFill>
                <a:ea typeface="Times New Roman" charset="0"/>
                <a:cs typeface="Times New Roman" charset="0"/>
              </a:rPr>
              <a:t>ransportation</a:t>
            </a:r>
            <a:r>
              <a:rPr lang="en-US" sz="1200" dirty="0" smtClean="0">
                <a:solidFill>
                  <a:schemeClr val="accent5"/>
                </a:solidFill>
                <a:ea typeface="Times New Roman" charset="0"/>
                <a:cs typeface="Times New Roman" charset="0"/>
              </a:rPr>
              <a:t>**</a:t>
            </a:r>
          </a:p>
        </p:txBody>
      </p:sp>
      <p:sp>
        <p:nvSpPr>
          <p:cNvPr id="22" name="Text Box 4"/>
          <p:cNvSpPr txBox="1">
            <a:spLocks noChangeArrowheads="1"/>
          </p:cNvSpPr>
          <p:nvPr/>
        </p:nvSpPr>
        <p:spPr bwMode="auto">
          <a:xfrm>
            <a:off x="7228795" y="3706069"/>
            <a:ext cx="5334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FFFFFF"/>
                </a:solidFill>
                <a:cs typeface="Arial" pitchFamily="34" charset="0"/>
              </a:rPr>
              <a:t>11.2</a:t>
            </a:r>
            <a:endParaRPr lang="en-GB" sz="1400" dirty="0">
              <a:solidFill>
                <a:srgbClr val="FFFFFF"/>
              </a:solidFill>
              <a:cs typeface="Arial" pitchFamily="34" charset="0"/>
            </a:endParaRPr>
          </a:p>
        </p:txBody>
      </p:sp>
      <p:sp>
        <p:nvSpPr>
          <p:cNvPr id="23" name="Text Box 4"/>
          <p:cNvSpPr txBox="1">
            <a:spLocks noChangeArrowheads="1"/>
          </p:cNvSpPr>
          <p:nvPr/>
        </p:nvSpPr>
        <p:spPr bwMode="auto">
          <a:xfrm>
            <a:off x="7266895" y="5085381"/>
            <a:ext cx="4572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FFFFFF"/>
                </a:solidFill>
                <a:cs typeface="Arial" pitchFamily="34" charset="0"/>
              </a:rPr>
              <a:t>4.1</a:t>
            </a:r>
            <a:endParaRPr lang="en-GB" sz="1400" dirty="0">
              <a:solidFill>
                <a:srgbClr val="FFFFFF"/>
              </a:solidFill>
              <a:cs typeface="Arial" pitchFamily="34" charset="0"/>
            </a:endParaRPr>
          </a:p>
        </p:txBody>
      </p:sp>
      <p:sp>
        <p:nvSpPr>
          <p:cNvPr id="24" name="Text Box 4"/>
          <p:cNvSpPr txBox="1">
            <a:spLocks noChangeArrowheads="1"/>
          </p:cNvSpPr>
          <p:nvPr/>
        </p:nvSpPr>
        <p:spPr bwMode="auto">
          <a:xfrm>
            <a:off x="7266895" y="4404383"/>
            <a:ext cx="4572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FFFFFF"/>
                </a:solidFill>
                <a:cs typeface="Arial" pitchFamily="34" charset="0"/>
              </a:rPr>
              <a:t>1.7</a:t>
            </a:r>
            <a:endParaRPr lang="en-GB" sz="1400" dirty="0">
              <a:solidFill>
                <a:srgbClr val="FFFFFF"/>
              </a:solidFill>
              <a:cs typeface="Arial" pitchFamily="34" charset="0"/>
            </a:endParaRPr>
          </a:p>
        </p:txBody>
      </p:sp>
      <p:sp>
        <p:nvSpPr>
          <p:cNvPr id="25" name="Text Box 4"/>
          <p:cNvSpPr txBox="1">
            <a:spLocks noChangeArrowheads="1"/>
          </p:cNvSpPr>
          <p:nvPr/>
        </p:nvSpPr>
        <p:spPr bwMode="auto">
          <a:xfrm>
            <a:off x="7266895" y="2562326"/>
            <a:ext cx="4572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FFFFFF"/>
                </a:solidFill>
                <a:cs typeface="Arial" pitchFamily="34" charset="0"/>
              </a:rPr>
              <a:t>11.0</a:t>
            </a:r>
            <a:endParaRPr lang="en-GB" sz="1400" dirty="0">
              <a:solidFill>
                <a:srgbClr val="FFFFFF"/>
              </a:solidFill>
              <a:cs typeface="Arial" pitchFamily="34" charset="0"/>
            </a:endParaRPr>
          </a:p>
        </p:txBody>
      </p:sp>
      <p:sp>
        <p:nvSpPr>
          <p:cNvPr id="26" name="Text Box 4"/>
          <p:cNvSpPr txBox="1">
            <a:spLocks noChangeArrowheads="1"/>
          </p:cNvSpPr>
          <p:nvPr/>
        </p:nvSpPr>
        <p:spPr bwMode="auto">
          <a:xfrm>
            <a:off x="7266895" y="4680174"/>
            <a:ext cx="4572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000000"/>
                </a:solidFill>
                <a:cs typeface="Arial" pitchFamily="34" charset="0"/>
              </a:rPr>
              <a:t>3.6</a:t>
            </a:r>
            <a:endParaRPr lang="en-GB" sz="1400" dirty="0">
              <a:solidFill>
                <a:srgbClr val="000000"/>
              </a:solidFill>
              <a:cs typeface="Arial" pitchFamily="34" charset="0"/>
            </a:endParaRPr>
          </a:p>
        </p:txBody>
      </p:sp>
      <p:sp>
        <p:nvSpPr>
          <p:cNvPr id="27" name="Text Box 4"/>
          <p:cNvSpPr txBox="1">
            <a:spLocks noChangeArrowheads="1"/>
          </p:cNvSpPr>
          <p:nvPr/>
        </p:nvSpPr>
        <p:spPr bwMode="auto">
          <a:xfrm>
            <a:off x="2376794" y="4017498"/>
            <a:ext cx="5334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FFFFFF"/>
                </a:solidFill>
                <a:cs typeface="Arial" pitchFamily="34" charset="0"/>
              </a:rPr>
              <a:t>9.1</a:t>
            </a:r>
            <a:endParaRPr lang="en-GB" sz="1400" dirty="0">
              <a:solidFill>
                <a:srgbClr val="FFFFFF"/>
              </a:solidFill>
              <a:cs typeface="Arial" pitchFamily="34" charset="0"/>
            </a:endParaRPr>
          </a:p>
        </p:txBody>
      </p:sp>
      <p:sp>
        <p:nvSpPr>
          <p:cNvPr id="28" name="Text Box 4"/>
          <p:cNvSpPr txBox="1">
            <a:spLocks noChangeArrowheads="1"/>
          </p:cNvSpPr>
          <p:nvPr/>
        </p:nvSpPr>
        <p:spPr bwMode="auto">
          <a:xfrm>
            <a:off x="2414894" y="5097242"/>
            <a:ext cx="4572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FFFFFF"/>
                </a:solidFill>
                <a:cs typeface="Arial" pitchFamily="34" charset="0"/>
              </a:rPr>
              <a:t>4.2</a:t>
            </a:r>
            <a:endParaRPr lang="en-GB" sz="1400" dirty="0">
              <a:solidFill>
                <a:srgbClr val="FFFFFF"/>
              </a:solidFill>
              <a:cs typeface="Arial" pitchFamily="34" charset="0"/>
            </a:endParaRPr>
          </a:p>
        </p:txBody>
      </p:sp>
      <p:sp>
        <p:nvSpPr>
          <p:cNvPr id="29" name="Text Box 4"/>
          <p:cNvSpPr txBox="1">
            <a:spLocks noChangeArrowheads="1"/>
          </p:cNvSpPr>
          <p:nvPr/>
        </p:nvSpPr>
        <p:spPr bwMode="auto">
          <a:xfrm>
            <a:off x="2414894" y="4516263"/>
            <a:ext cx="4572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FFFFFF"/>
                </a:solidFill>
                <a:cs typeface="Arial" pitchFamily="34" charset="0"/>
              </a:rPr>
              <a:t>0.7</a:t>
            </a:r>
            <a:endParaRPr lang="en-GB" sz="1400" dirty="0">
              <a:solidFill>
                <a:srgbClr val="FFFFFF"/>
              </a:solidFill>
              <a:cs typeface="Arial" pitchFamily="34" charset="0"/>
            </a:endParaRPr>
          </a:p>
        </p:txBody>
      </p:sp>
      <p:sp>
        <p:nvSpPr>
          <p:cNvPr id="30" name="Text Box 4"/>
          <p:cNvSpPr txBox="1">
            <a:spLocks noChangeArrowheads="1"/>
          </p:cNvSpPr>
          <p:nvPr/>
        </p:nvSpPr>
        <p:spPr bwMode="auto">
          <a:xfrm>
            <a:off x="2414894" y="3106584"/>
            <a:ext cx="4572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FFFFFF"/>
                </a:solidFill>
                <a:cs typeface="Arial" pitchFamily="34" charset="0"/>
              </a:rPr>
              <a:t>8.5</a:t>
            </a:r>
            <a:endParaRPr lang="en-GB" sz="1400" dirty="0">
              <a:solidFill>
                <a:srgbClr val="FFFFFF"/>
              </a:solidFill>
              <a:cs typeface="Arial" pitchFamily="34" charset="0"/>
            </a:endParaRPr>
          </a:p>
        </p:txBody>
      </p:sp>
      <p:sp>
        <p:nvSpPr>
          <p:cNvPr id="31" name="Text Box 4"/>
          <p:cNvSpPr txBox="1">
            <a:spLocks noChangeArrowheads="1"/>
          </p:cNvSpPr>
          <p:nvPr/>
        </p:nvSpPr>
        <p:spPr bwMode="auto">
          <a:xfrm>
            <a:off x="2405166" y="4713077"/>
            <a:ext cx="4572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000000"/>
                </a:solidFill>
                <a:cs typeface="Arial" pitchFamily="34" charset="0"/>
              </a:rPr>
              <a:t>2.9</a:t>
            </a:r>
            <a:endParaRPr lang="en-GB" sz="1400" dirty="0">
              <a:solidFill>
                <a:srgbClr val="000000"/>
              </a:solidFill>
              <a:cs typeface="Arial" pitchFamily="34" charset="0"/>
            </a:endParaRPr>
          </a:p>
        </p:txBody>
      </p:sp>
      <p:sp>
        <p:nvSpPr>
          <p:cNvPr id="36" name="TextBox 35"/>
          <p:cNvSpPr txBox="1"/>
          <p:nvPr/>
        </p:nvSpPr>
        <p:spPr bwMode="auto">
          <a:xfrm>
            <a:off x="5056801" y="5842312"/>
            <a:ext cx="3792705" cy="384721"/>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100" i="1" dirty="0" smtClean="0">
                <a:solidFill>
                  <a:srgbClr val="000000"/>
                </a:solidFill>
                <a:ea typeface="Times New Roman" charset="0"/>
                <a:cs typeface="Times New Roman" charset="0"/>
              </a:rPr>
              <a:t>*Includes combined heat-and-power and lease and plant fuel</a:t>
            </a:r>
          </a:p>
          <a:p>
            <a:pPr eaLnBrk="0" hangingPunct="0"/>
            <a:r>
              <a:rPr lang="en-US" sz="1100" i="1" dirty="0" smtClean="0">
                <a:solidFill>
                  <a:srgbClr val="000000"/>
                </a:solidFill>
                <a:ea typeface="Times New Roman" charset="0"/>
                <a:cs typeface="Times New Roman" charset="0"/>
              </a:rPr>
              <a:t>**Includes pipeline fuel</a:t>
            </a:r>
          </a:p>
        </p:txBody>
      </p:sp>
      <p:sp>
        <p:nvSpPr>
          <p:cNvPr id="39" name="Title 38"/>
          <p:cNvSpPr>
            <a:spLocks noGrp="1"/>
          </p:cNvSpPr>
          <p:nvPr>
            <p:ph type="title"/>
          </p:nvPr>
        </p:nvSpPr>
        <p:spPr/>
        <p:txBody>
          <a:bodyPr/>
          <a:lstStyle/>
          <a:p>
            <a:r>
              <a:rPr lang="en-US" dirty="0" smtClean="0"/>
              <a:t>Natural gas consumption growth is driven by electric power, industrial, and transportation use</a:t>
            </a:r>
            <a:endParaRPr lang="en-US" dirty="0"/>
          </a:p>
        </p:txBody>
      </p:sp>
      <p:sp>
        <p:nvSpPr>
          <p:cNvPr id="33" name="Footer Placeholder 32"/>
          <p:cNvSpPr>
            <a:spLocks noGrp="1"/>
          </p:cNvSpPr>
          <p:nvPr>
            <p:ph type="ftr" sz="quarter" idx="4294967295"/>
          </p:nvPr>
        </p:nvSpPr>
        <p:spPr>
          <a:xfrm>
            <a:off x="667511" y="6391656"/>
            <a:ext cx="3403746" cy="393192"/>
          </a:xfrm>
          <a:prstGeom prst="rect">
            <a:avLst/>
          </a:prstGeom>
        </p:spPr>
        <p:txBody>
          <a:bodyPr/>
          <a:lstStyle/>
          <a:p>
            <a:r>
              <a:rPr lang="en-US" smtClean="0">
                <a:solidFill>
                  <a:srgbClr val="FFFFFF"/>
                </a:solidFill>
              </a:rPr>
              <a:t>Independent Petroleum Association of America                                                                            November 13, 2014</a:t>
            </a:r>
            <a:endParaRPr lang="en-US" dirty="0">
              <a:solidFill>
                <a:srgbClr val="FFFFFF"/>
              </a:solidFill>
            </a:endParaRPr>
          </a:p>
        </p:txBody>
      </p:sp>
    </p:spTree>
    <p:extLst>
      <p:ext uri="{BB962C8B-B14F-4D97-AF65-F5344CB8AC3E}">
        <p14:creationId xmlns:p14="http://schemas.microsoft.com/office/powerpoint/2010/main" val="1217764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660" y="-41148"/>
            <a:ext cx="8365268" cy="777240"/>
          </a:xfrm>
        </p:spPr>
        <p:txBody>
          <a:bodyPr/>
          <a:lstStyle/>
          <a:p>
            <a:r>
              <a:rPr lang="en-US" dirty="0" smtClean="0"/>
              <a:t>U.S</a:t>
            </a:r>
            <a:r>
              <a:rPr lang="en-US" dirty="0"/>
              <a:t>. becomes a net exporter of natural gas </a:t>
            </a:r>
            <a:r>
              <a:rPr lang="en-US" dirty="0" smtClean="0"/>
              <a:t>in the near future</a:t>
            </a:r>
            <a:endParaRPr lang="en-US" dirty="0"/>
          </a:p>
        </p:txBody>
      </p:sp>
      <p:sp>
        <p:nvSpPr>
          <p:cNvPr id="3" name="Slide Number Placeholder 2"/>
          <p:cNvSpPr>
            <a:spLocks noGrp="1"/>
          </p:cNvSpPr>
          <p:nvPr>
            <p:ph type="sldNum" sz="quarter" idx="4294967295"/>
          </p:nvPr>
        </p:nvSpPr>
        <p:spPr>
          <a:xfrm>
            <a:off x="8697686" y="6408202"/>
            <a:ext cx="384048" cy="365125"/>
          </a:xfrm>
          <a:prstGeom prst="rect">
            <a:avLst/>
          </a:prstGeom>
        </p:spPr>
        <p:txBody>
          <a:bodyPr/>
          <a:lstStyle/>
          <a:p>
            <a:fld id="{2D80C5C9-96E0-47EC-B500-37C5FE284639}" type="slidenum">
              <a:rPr lang="en-US" sz="1200" smtClean="0">
                <a:solidFill>
                  <a:srgbClr val="000000"/>
                </a:solidFill>
                <a:latin typeface="+mj-lt"/>
              </a:rPr>
              <a:pPr/>
              <a:t>7</a:t>
            </a:fld>
            <a:endParaRPr lang="en-US" sz="1200" dirty="0">
              <a:solidFill>
                <a:srgbClr val="000000"/>
              </a:solidFill>
              <a:latin typeface="+mj-lt"/>
            </a:endParaRPr>
          </a:p>
        </p:txBody>
      </p:sp>
      <p:sp>
        <p:nvSpPr>
          <p:cNvPr id="6" name="Text Placeholder 5"/>
          <p:cNvSpPr>
            <a:spLocks noGrp="1"/>
          </p:cNvSpPr>
          <p:nvPr>
            <p:ph type="body" sz="quarter" idx="13"/>
          </p:nvPr>
        </p:nvSpPr>
        <p:spPr>
          <a:xfrm>
            <a:off x="640079" y="896112"/>
            <a:ext cx="4047831" cy="548640"/>
          </a:xfrm>
        </p:spPr>
        <p:txBody>
          <a:bodyPr/>
          <a:lstStyle/>
          <a:p>
            <a:pPr eaLnBrk="0" hangingPunct="0"/>
            <a:r>
              <a:rPr lang="en-US" dirty="0" smtClean="0">
                <a:solidFill>
                  <a:schemeClr val="tx1"/>
                </a:solidFill>
              </a:rPr>
              <a:t>U.S. dry natural gas</a:t>
            </a:r>
          </a:p>
          <a:p>
            <a:pPr eaLnBrk="0" hangingPunct="0"/>
            <a:r>
              <a:rPr lang="en-US" dirty="0" smtClean="0"/>
              <a:t>trillion cubic feet per year</a:t>
            </a:r>
            <a:endParaRPr lang="en-GB" dirty="0" smtClean="0">
              <a:solidFill>
                <a:schemeClr val="tx1"/>
              </a:solidFill>
            </a:endParaRPr>
          </a:p>
        </p:txBody>
      </p:sp>
      <p:sp>
        <p:nvSpPr>
          <p:cNvPr id="19" name="Text Placeholder 18"/>
          <p:cNvSpPr>
            <a:spLocks noGrp="1"/>
          </p:cNvSpPr>
          <p:nvPr>
            <p:ph type="body" sz="quarter" idx="15"/>
          </p:nvPr>
        </p:nvSpPr>
        <p:spPr/>
        <p:txBody>
          <a:bodyPr/>
          <a:lstStyle/>
          <a:p>
            <a:r>
              <a:rPr lang="en-US" dirty="0" smtClean="0"/>
              <a:t>Source:  EIA, Annual Energy Outlook 2014 Reference case</a:t>
            </a:r>
            <a:endParaRPr lang="en-US" dirty="0"/>
          </a:p>
        </p:txBody>
      </p:sp>
      <p:sp>
        <p:nvSpPr>
          <p:cNvPr id="12" name="Footer Placeholder 11"/>
          <p:cNvSpPr>
            <a:spLocks noGrp="1"/>
          </p:cNvSpPr>
          <p:nvPr>
            <p:ph type="ftr" sz="quarter" idx="4294967295"/>
          </p:nvPr>
        </p:nvSpPr>
        <p:spPr>
          <a:xfrm>
            <a:off x="667511" y="6391656"/>
            <a:ext cx="3469059" cy="393192"/>
          </a:xfrm>
          <a:prstGeom prst="rect">
            <a:avLst/>
          </a:prstGeom>
        </p:spPr>
        <p:txBody>
          <a:bodyPr vert="horz" lIns="91440" tIns="45720" rIns="91440" bIns="45720" rtlCol="0" anchor="b" anchorCtr="0"/>
          <a:lstStyle/>
          <a:p>
            <a:r>
              <a:rPr lang="en-US" sz="1200" i="1" smtClean="0">
                <a:solidFill>
                  <a:srgbClr val="FFFFFF"/>
                </a:solidFill>
              </a:rPr>
              <a:t>Independent Petroleum Association of America                                                                            November 13, 2014</a:t>
            </a:r>
            <a:endParaRPr lang="en-US" sz="1200" i="1" dirty="0">
              <a:solidFill>
                <a:srgbClr val="FFFFFF"/>
              </a:solidFill>
            </a:endParaRPr>
          </a:p>
        </p:txBody>
      </p:sp>
      <p:graphicFrame>
        <p:nvGraphicFramePr>
          <p:cNvPr id="13" name="Chart Placeholder 8"/>
          <p:cNvGraphicFramePr>
            <a:graphicFrameLocks noGrp="1"/>
          </p:cNvGraphicFramePr>
          <p:nvPr>
            <p:ph type="chart" sz="quarter" idx="12"/>
            <p:extLst>
              <p:ext uri="{D42A27DB-BD31-4B8C-83A1-F6EECF244321}">
                <p14:modId xmlns:p14="http://schemas.microsoft.com/office/powerpoint/2010/main" val="90824696"/>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9"/>
          <p:cNvSpPr txBox="1">
            <a:spLocks noChangeArrowheads="1"/>
          </p:cNvSpPr>
          <p:nvPr/>
        </p:nvSpPr>
        <p:spPr bwMode="auto">
          <a:xfrm>
            <a:off x="4289898" y="1391464"/>
            <a:ext cx="3949430" cy="320917"/>
          </a:xfrm>
          <a:prstGeom prst="rect">
            <a:avLst/>
          </a:prstGeom>
          <a:noFill/>
          <a:ln w="9525" algn="ctr">
            <a:noFill/>
            <a:miter lim="800000"/>
            <a:headEnd/>
            <a:tailEnd/>
          </a:ln>
        </p:spPr>
        <p:txBody>
          <a:bodyPr/>
          <a:lstStyle/>
          <a:p>
            <a:pPr algn="ctr"/>
            <a:r>
              <a:rPr lang="en-US" sz="1400" dirty="0">
                <a:solidFill>
                  <a:srgbClr val="000000"/>
                </a:solidFill>
              </a:rPr>
              <a:t>p</a:t>
            </a:r>
            <a:r>
              <a:rPr lang="en-US" sz="1400" dirty="0" smtClean="0">
                <a:solidFill>
                  <a:srgbClr val="000000"/>
                </a:solidFill>
              </a:rPr>
              <a:t>rojections</a:t>
            </a:r>
            <a:endParaRPr lang="en-US" sz="1400" dirty="0">
              <a:solidFill>
                <a:srgbClr val="000000"/>
              </a:solidFill>
            </a:endParaRPr>
          </a:p>
        </p:txBody>
      </p:sp>
      <p:sp>
        <p:nvSpPr>
          <p:cNvPr id="15" name="Text Box 10"/>
          <p:cNvSpPr txBox="1">
            <a:spLocks noChangeArrowheads="1"/>
          </p:cNvSpPr>
          <p:nvPr/>
        </p:nvSpPr>
        <p:spPr bwMode="auto">
          <a:xfrm>
            <a:off x="1108953" y="1391464"/>
            <a:ext cx="3161490" cy="320917"/>
          </a:xfrm>
          <a:prstGeom prst="rect">
            <a:avLst/>
          </a:prstGeom>
          <a:noFill/>
          <a:ln w="9525" algn="ctr">
            <a:noFill/>
            <a:miter lim="800000"/>
            <a:headEnd/>
            <a:tailEnd/>
          </a:ln>
        </p:spPr>
        <p:txBody>
          <a:bodyPr/>
          <a:lstStyle/>
          <a:p>
            <a:pPr algn="ctr"/>
            <a:r>
              <a:rPr lang="en-US" sz="1400" dirty="0">
                <a:solidFill>
                  <a:srgbClr val="000000"/>
                </a:solidFill>
              </a:rPr>
              <a:t>h</a:t>
            </a:r>
            <a:r>
              <a:rPr lang="en-US" sz="1400" dirty="0" smtClean="0">
                <a:solidFill>
                  <a:srgbClr val="000000"/>
                </a:solidFill>
              </a:rPr>
              <a:t>istory</a:t>
            </a:r>
            <a:endParaRPr lang="en-US" sz="1400" dirty="0">
              <a:solidFill>
                <a:srgbClr val="000000"/>
              </a:solidFill>
            </a:endParaRPr>
          </a:p>
        </p:txBody>
      </p:sp>
      <p:sp>
        <p:nvSpPr>
          <p:cNvPr id="16" name="Text Box 4"/>
          <p:cNvSpPr txBox="1">
            <a:spLocks noChangeArrowheads="1"/>
          </p:cNvSpPr>
          <p:nvPr/>
        </p:nvSpPr>
        <p:spPr bwMode="auto">
          <a:xfrm>
            <a:off x="3818394" y="1412734"/>
            <a:ext cx="914400" cy="308045"/>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400" dirty="0" smtClean="0">
                <a:solidFill>
                  <a:srgbClr val="000000"/>
                </a:solidFill>
              </a:rPr>
              <a:t>2012</a:t>
            </a:r>
            <a:endParaRPr lang="en-GB" sz="1400" dirty="0">
              <a:solidFill>
                <a:srgbClr val="000000"/>
              </a:solidFill>
            </a:endParaRPr>
          </a:p>
        </p:txBody>
      </p:sp>
      <p:cxnSp>
        <p:nvCxnSpPr>
          <p:cNvPr id="17" name="Straight Connector 16"/>
          <p:cNvCxnSpPr/>
          <p:nvPr/>
        </p:nvCxnSpPr>
        <p:spPr bwMode="auto">
          <a:xfrm flipV="1">
            <a:off x="4248085" y="1708587"/>
            <a:ext cx="27509" cy="3790338"/>
          </a:xfrm>
          <a:prstGeom prst="line">
            <a:avLst/>
          </a:prstGeom>
          <a:solidFill>
            <a:srgbClr val="0096D7"/>
          </a:solidFill>
          <a:ln w="12700" cap="flat" cmpd="sng" algn="ctr">
            <a:solidFill>
              <a:schemeClr val="bg1">
                <a:lumMod val="65000"/>
              </a:schemeClr>
            </a:solidFill>
            <a:prstDash val="dash"/>
            <a:round/>
            <a:headEnd type="none" w="med" len="med"/>
            <a:tailEnd type="none" w="med" len="med"/>
          </a:ln>
          <a:effectLst/>
        </p:spPr>
      </p:cxnSp>
      <p:sp>
        <p:nvSpPr>
          <p:cNvPr id="18" name="TextBox 17"/>
          <p:cNvSpPr txBox="1"/>
          <p:nvPr/>
        </p:nvSpPr>
        <p:spPr bwMode="auto">
          <a:xfrm>
            <a:off x="1457982" y="2718019"/>
            <a:ext cx="1054776"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rgbClr val="333333"/>
                </a:solidFill>
                <a:ea typeface="Times New Roman" charset="0"/>
                <a:cs typeface="Times New Roman" charset="0"/>
              </a:rPr>
              <a:t>Consumption</a:t>
            </a:r>
          </a:p>
        </p:txBody>
      </p:sp>
      <p:sp>
        <p:nvSpPr>
          <p:cNvPr id="20" name="TextBox 19"/>
          <p:cNvSpPr txBox="1"/>
          <p:nvPr/>
        </p:nvSpPr>
        <p:spPr bwMode="auto">
          <a:xfrm>
            <a:off x="1627632" y="3356860"/>
            <a:ext cx="1314462"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chemeClr val="accent3">
                    <a:lumMod val="75000"/>
                  </a:schemeClr>
                </a:solidFill>
                <a:ea typeface="Times New Roman" charset="0"/>
                <a:cs typeface="Times New Roman" charset="0"/>
              </a:rPr>
              <a:t>Domestic supply</a:t>
            </a:r>
          </a:p>
        </p:txBody>
      </p:sp>
      <p:sp>
        <p:nvSpPr>
          <p:cNvPr id="21" name="TextBox 20"/>
          <p:cNvSpPr txBox="1"/>
          <p:nvPr/>
        </p:nvSpPr>
        <p:spPr bwMode="auto">
          <a:xfrm>
            <a:off x="6691303" y="4033475"/>
            <a:ext cx="915315" cy="261610"/>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400" dirty="0" smtClean="0">
                <a:solidFill>
                  <a:schemeClr val="accent5"/>
                </a:solidFill>
                <a:ea typeface="Times New Roman" charset="0"/>
                <a:cs typeface="Times New Roman" charset="0"/>
              </a:rPr>
              <a:t>Net exports</a:t>
            </a:r>
          </a:p>
        </p:txBody>
      </p:sp>
      <p:cxnSp>
        <p:nvCxnSpPr>
          <p:cNvPr id="29" name="Straight Connector 28"/>
          <p:cNvCxnSpPr/>
          <p:nvPr/>
        </p:nvCxnSpPr>
        <p:spPr>
          <a:xfrm>
            <a:off x="8248205" y="543750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48205" y="4047617"/>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248205" y="1962785"/>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48205" y="2657729"/>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248205" y="3352673"/>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248205" y="4742561"/>
            <a:ext cx="60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Box 15"/>
          <p:cNvSpPr txBox="1">
            <a:spLocks noChangeArrowheads="1"/>
          </p:cNvSpPr>
          <p:nvPr/>
        </p:nvSpPr>
        <p:spPr bwMode="auto">
          <a:xfrm>
            <a:off x="8269664" y="1819306"/>
            <a:ext cx="606112" cy="284935"/>
          </a:xfrm>
          <a:prstGeom prst="rect">
            <a:avLst/>
          </a:prstGeom>
          <a:noFill/>
          <a:ln w="9525" algn="ctr">
            <a:noFill/>
            <a:miter lim="800000"/>
            <a:headEnd/>
            <a:tailEnd/>
          </a:ln>
        </p:spPr>
        <p:txBody>
          <a:bodyPr rIns="0"/>
          <a:lstStyle/>
          <a:p>
            <a:r>
              <a:rPr lang="en-US" sz="1400" dirty="0" smtClean="0">
                <a:solidFill>
                  <a:srgbClr val="000000"/>
                </a:solidFill>
                <a:cs typeface="Arial" pitchFamily="34" charset="0"/>
              </a:rPr>
              <a:t>100</a:t>
            </a:r>
            <a:endParaRPr lang="en-US" sz="1400" dirty="0">
              <a:solidFill>
                <a:srgbClr val="000000"/>
              </a:solidFill>
              <a:cs typeface="Arial" pitchFamily="34" charset="0"/>
            </a:endParaRPr>
          </a:p>
        </p:txBody>
      </p:sp>
      <p:sp>
        <p:nvSpPr>
          <p:cNvPr id="44" name="Text Box 15"/>
          <p:cNvSpPr txBox="1">
            <a:spLocks noChangeArrowheads="1"/>
          </p:cNvSpPr>
          <p:nvPr/>
        </p:nvSpPr>
        <p:spPr bwMode="auto">
          <a:xfrm>
            <a:off x="8269664" y="2514250"/>
            <a:ext cx="606112" cy="284935"/>
          </a:xfrm>
          <a:prstGeom prst="rect">
            <a:avLst/>
          </a:prstGeom>
          <a:noFill/>
          <a:ln w="9525" algn="ctr">
            <a:noFill/>
            <a:miter lim="800000"/>
            <a:headEnd/>
            <a:tailEnd/>
          </a:ln>
        </p:spPr>
        <p:txBody>
          <a:bodyPr rIns="0"/>
          <a:lstStyle/>
          <a:p>
            <a:r>
              <a:rPr lang="en-US" sz="1400" dirty="0" smtClean="0">
                <a:solidFill>
                  <a:srgbClr val="000000"/>
                </a:solidFill>
                <a:cs typeface="Arial" pitchFamily="34" charset="0"/>
              </a:rPr>
              <a:t>75</a:t>
            </a:r>
            <a:endParaRPr lang="en-US" sz="1400" dirty="0">
              <a:solidFill>
                <a:srgbClr val="000000"/>
              </a:solidFill>
              <a:cs typeface="Arial" pitchFamily="34" charset="0"/>
            </a:endParaRPr>
          </a:p>
        </p:txBody>
      </p:sp>
      <p:sp>
        <p:nvSpPr>
          <p:cNvPr id="45" name="Text Box 15"/>
          <p:cNvSpPr txBox="1">
            <a:spLocks noChangeArrowheads="1"/>
          </p:cNvSpPr>
          <p:nvPr/>
        </p:nvSpPr>
        <p:spPr bwMode="auto">
          <a:xfrm>
            <a:off x="8275760" y="3203098"/>
            <a:ext cx="606112" cy="284935"/>
          </a:xfrm>
          <a:prstGeom prst="rect">
            <a:avLst/>
          </a:prstGeom>
          <a:noFill/>
          <a:ln w="9525" algn="ctr">
            <a:noFill/>
            <a:miter lim="800000"/>
            <a:headEnd/>
            <a:tailEnd/>
          </a:ln>
        </p:spPr>
        <p:txBody>
          <a:bodyPr rIns="0"/>
          <a:lstStyle/>
          <a:p>
            <a:r>
              <a:rPr lang="en-US" sz="1400" dirty="0" smtClean="0">
                <a:solidFill>
                  <a:srgbClr val="000000"/>
                </a:solidFill>
                <a:cs typeface="Arial" pitchFamily="34" charset="0"/>
              </a:rPr>
              <a:t>50</a:t>
            </a:r>
            <a:endParaRPr lang="en-US" sz="1400" dirty="0">
              <a:solidFill>
                <a:srgbClr val="000000"/>
              </a:solidFill>
              <a:cs typeface="Arial" pitchFamily="34" charset="0"/>
            </a:endParaRPr>
          </a:p>
        </p:txBody>
      </p:sp>
      <p:sp>
        <p:nvSpPr>
          <p:cNvPr id="46" name="Text Box 15"/>
          <p:cNvSpPr txBox="1">
            <a:spLocks noChangeArrowheads="1"/>
          </p:cNvSpPr>
          <p:nvPr/>
        </p:nvSpPr>
        <p:spPr bwMode="auto">
          <a:xfrm>
            <a:off x="8275760" y="3898042"/>
            <a:ext cx="606112" cy="284935"/>
          </a:xfrm>
          <a:prstGeom prst="rect">
            <a:avLst/>
          </a:prstGeom>
          <a:noFill/>
          <a:ln w="9525" algn="ctr">
            <a:noFill/>
            <a:miter lim="800000"/>
            <a:headEnd/>
            <a:tailEnd/>
          </a:ln>
        </p:spPr>
        <p:txBody>
          <a:bodyPr rIns="0"/>
          <a:lstStyle/>
          <a:p>
            <a:r>
              <a:rPr lang="en-US" sz="1400" dirty="0" smtClean="0">
                <a:solidFill>
                  <a:srgbClr val="000000"/>
                </a:solidFill>
                <a:cs typeface="Arial" pitchFamily="34" charset="0"/>
              </a:rPr>
              <a:t>25</a:t>
            </a:r>
            <a:endParaRPr lang="en-US" sz="1400" dirty="0">
              <a:solidFill>
                <a:srgbClr val="000000"/>
              </a:solidFill>
              <a:cs typeface="Arial" pitchFamily="34" charset="0"/>
            </a:endParaRPr>
          </a:p>
        </p:txBody>
      </p:sp>
      <p:sp>
        <p:nvSpPr>
          <p:cNvPr id="47" name="Text Box 15"/>
          <p:cNvSpPr txBox="1">
            <a:spLocks noChangeArrowheads="1"/>
          </p:cNvSpPr>
          <p:nvPr/>
        </p:nvSpPr>
        <p:spPr bwMode="auto">
          <a:xfrm>
            <a:off x="8275760" y="4592986"/>
            <a:ext cx="606112" cy="284935"/>
          </a:xfrm>
          <a:prstGeom prst="rect">
            <a:avLst/>
          </a:prstGeom>
          <a:noFill/>
          <a:ln w="9525" algn="ctr">
            <a:noFill/>
            <a:miter lim="800000"/>
            <a:headEnd/>
            <a:tailEnd/>
          </a:ln>
        </p:spPr>
        <p:txBody>
          <a:bodyPr rIns="0"/>
          <a:lstStyle/>
          <a:p>
            <a:r>
              <a:rPr lang="en-US" sz="1400" dirty="0" smtClean="0">
                <a:solidFill>
                  <a:srgbClr val="000000"/>
                </a:solidFill>
                <a:cs typeface="Arial" pitchFamily="34" charset="0"/>
              </a:rPr>
              <a:t>0</a:t>
            </a:r>
            <a:endParaRPr lang="en-US" sz="1400" dirty="0">
              <a:solidFill>
                <a:srgbClr val="000000"/>
              </a:solidFill>
              <a:cs typeface="Arial" pitchFamily="34" charset="0"/>
            </a:endParaRPr>
          </a:p>
        </p:txBody>
      </p:sp>
      <p:sp>
        <p:nvSpPr>
          <p:cNvPr id="48" name="Text Box 15"/>
          <p:cNvSpPr txBox="1">
            <a:spLocks noChangeArrowheads="1"/>
          </p:cNvSpPr>
          <p:nvPr/>
        </p:nvSpPr>
        <p:spPr bwMode="auto">
          <a:xfrm>
            <a:off x="8275760" y="5287930"/>
            <a:ext cx="606112" cy="284935"/>
          </a:xfrm>
          <a:prstGeom prst="rect">
            <a:avLst/>
          </a:prstGeom>
          <a:noFill/>
          <a:ln w="9525" algn="ctr">
            <a:noFill/>
            <a:miter lim="800000"/>
            <a:headEnd/>
            <a:tailEnd/>
          </a:ln>
        </p:spPr>
        <p:txBody>
          <a:bodyPr rIns="0"/>
          <a:lstStyle/>
          <a:p>
            <a:r>
              <a:rPr lang="en-US" sz="1400" dirty="0" smtClean="0">
                <a:solidFill>
                  <a:srgbClr val="000000"/>
                </a:solidFill>
                <a:cs typeface="Arial" pitchFamily="34" charset="0"/>
              </a:rPr>
              <a:t>-25</a:t>
            </a:r>
            <a:endParaRPr lang="en-US" sz="1400" dirty="0">
              <a:solidFill>
                <a:srgbClr val="000000"/>
              </a:solidFill>
              <a:cs typeface="Arial" pitchFamily="34" charset="0"/>
            </a:endParaRPr>
          </a:p>
        </p:txBody>
      </p:sp>
      <p:sp>
        <p:nvSpPr>
          <p:cNvPr id="49" name="Text Placeholder 5"/>
          <p:cNvSpPr>
            <a:spLocks noGrp="1"/>
          </p:cNvSpPr>
          <p:nvPr>
            <p:ph type="body" sz="quarter" idx="13"/>
          </p:nvPr>
        </p:nvSpPr>
        <p:spPr>
          <a:xfrm>
            <a:off x="4669535" y="890016"/>
            <a:ext cx="4047831" cy="548640"/>
          </a:xfrm>
        </p:spPr>
        <p:txBody>
          <a:bodyPr/>
          <a:lstStyle/>
          <a:p>
            <a:pPr algn="r" eaLnBrk="0" hangingPunct="0"/>
            <a:r>
              <a:rPr lang="en-US" dirty="0" smtClean="0"/>
              <a:t>billion cubic feet per day</a:t>
            </a:r>
            <a:endParaRPr lang="en-GB" dirty="0" smtClean="0">
              <a:solidFill>
                <a:schemeClr val="tx1"/>
              </a:solidFill>
            </a:endParaRPr>
          </a:p>
        </p:txBody>
      </p:sp>
    </p:spTree>
    <p:extLst>
      <p:ext uri="{BB962C8B-B14F-4D97-AF65-F5344CB8AC3E}">
        <p14:creationId xmlns:p14="http://schemas.microsoft.com/office/powerpoint/2010/main" val="526767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p:cNvSpPr>
            <a:spLocks noGrp="1"/>
          </p:cNvSpPr>
          <p:nvPr>
            <p:ph type="body" sz="quarter" idx="15"/>
          </p:nvPr>
        </p:nvSpPr>
        <p:spPr>
          <a:xfrm>
            <a:off x="640080" y="5952744"/>
            <a:ext cx="7946136" cy="246888"/>
          </a:xfrm>
        </p:spPr>
        <p:txBody>
          <a:bodyPr/>
          <a:lstStyle/>
          <a:p>
            <a:r>
              <a:rPr lang="en-US" dirty="0" smtClean="0"/>
              <a:t>Source:  EIA, Annual Energy Outlook 2014, Reference case and High Oil and Gas Resource case</a:t>
            </a:r>
          </a:p>
        </p:txBody>
      </p:sp>
      <p:sp>
        <p:nvSpPr>
          <p:cNvPr id="8" name="Slide Number Placeholder 7"/>
          <p:cNvSpPr>
            <a:spLocks noGrp="1"/>
          </p:cNvSpPr>
          <p:nvPr>
            <p:ph type="sldNum" sz="quarter" idx="4294967295"/>
          </p:nvPr>
        </p:nvSpPr>
        <p:spPr>
          <a:xfrm>
            <a:off x="8697686" y="6408964"/>
            <a:ext cx="384175" cy="365125"/>
          </a:xfrm>
          <a:prstGeom prst="rect">
            <a:avLst/>
          </a:prstGeom>
        </p:spPr>
        <p:txBody>
          <a:bodyPr/>
          <a:lstStyle/>
          <a:p>
            <a:pPr>
              <a:defRPr/>
            </a:pPr>
            <a:fld id="{B83FB141-2053-40EF-8771-017CF45B673B}" type="slidenum">
              <a:rPr lang="en-US" sz="1200" smtClean="0">
                <a:latin typeface="+mj-lt"/>
              </a:rPr>
              <a:pPr>
                <a:defRPr/>
              </a:pPr>
              <a:t>8</a:t>
            </a:fld>
            <a:endParaRPr lang="en-US" sz="1200" dirty="0">
              <a:latin typeface="+mj-lt"/>
            </a:endParaRPr>
          </a:p>
        </p:txBody>
      </p:sp>
      <p:sp>
        <p:nvSpPr>
          <p:cNvPr id="18" name="Footer Placeholder 3"/>
          <p:cNvSpPr>
            <a:spLocks noGrp="1"/>
          </p:cNvSpPr>
          <p:nvPr>
            <p:ph type="ftr" sz="quarter" idx="4294967295"/>
          </p:nvPr>
        </p:nvSpPr>
        <p:spPr>
          <a:xfrm>
            <a:off x="666750" y="6391275"/>
            <a:ext cx="3667125" cy="393700"/>
          </a:xfrm>
          <a:prstGeom prst="rect">
            <a:avLst/>
          </a:prstGeom>
        </p:spPr>
        <p:txBody>
          <a:bodyPr/>
          <a:lstStyle/>
          <a:p>
            <a:r>
              <a:rPr lang="en-US" smtClean="0"/>
              <a:t>Independent Petroleum Association of America                                                                            November 13, 2014</a:t>
            </a:r>
            <a:endParaRPr lang="en-US" dirty="0"/>
          </a:p>
        </p:txBody>
      </p:sp>
      <p:graphicFrame>
        <p:nvGraphicFramePr>
          <p:cNvPr id="9" name="Object 2"/>
          <p:cNvGraphicFramePr>
            <a:graphicFrameLocks noGrp="1" noChangeAspect="1"/>
          </p:cNvGraphicFramePr>
          <p:nvPr>
            <p:extLst>
              <p:ext uri="{D42A27DB-BD31-4B8C-83A1-F6EECF244321}">
                <p14:modId xmlns:p14="http://schemas.microsoft.com/office/powerpoint/2010/main" val="824267060"/>
              </p:ext>
            </p:extLst>
          </p:nvPr>
        </p:nvGraphicFramePr>
        <p:xfrm>
          <a:off x="4837890" y="1513968"/>
          <a:ext cx="3791760" cy="4362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836502637"/>
              </p:ext>
            </p:extLst>
          </p:nvPr>
        </p:nvGraphicFramePr>
        <p:xfrm>
          <a:off x="506981" y="1508254"/>
          <a:ext cx="4024312" cy="44069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5"/>
          <p:cNvSpPr>
            <a:spLocks noGrp="1"/>
          </p:cNvSpPr>
          <p:nvPr>
            <p:ph type="title"/>
          </p:nvPr>
        </p:nvSpPr>
        <p:spPr>
          <a:xfrm>
            <a:off x="640080" y="73152"/>
            <a:ext cx="8046720" cy="777240"/>
          </a:xfrm>
        </p:spPr>
        <p:txBody>
          <a:bodyPr/>
          <a:lstStyle/>
          <a:p>
            <a:r>
              <a:rPr lang="en-US" smtClean="0"/>
              <a:t>Projected U.S. natural gas trade depends on assumptions regarding resources and future technology advances </a:t>
            </a:r>
            <a:endParaRPr lang="en-US" dirty="0"/>
          </a:p>
        </p:txBody>
      </p:sp>
      <p:sp>
        <p:nvSpPr>
          <p:cNvPr id="13" name="TextBox 12"/>
          <p:cNvSpPr txBox="1"/>
          <p:nvPr/>
        </p:nvSpPr>
        <p:spPr>
          <a:xfrm>
            <a:off x="484874" y="928924"/>
            <a:ext cx="2173993" cy="523220"/>
          </a:xfrm>
          <a:prstGeom prst="rect">
            <a:avLst/>
          </a:prstGeom>
          <a:noFill/>
        </p:spPr>
        <p:txBody>
          <a:bodyPr wrap="none" rtlCol="0">
            <a:spAutoFit/>
          </a:bodyPr>
          <a:lstStyle/>
          <a:p>
            <a:r>
              <a:rPr lang="en-US" sz="1400" dirty="0" smtClean="0"/>
              <a:t>Reference case</a:t>
            </a:r>
          </a:p>
          <a:p>
            <a:r>
              <a:rPr lang="en-US" sz="1400" dirty="0"/>
              <a:t>t</a:t>
            </a:r>
            <a:r>
              <a:rPr lang="en-US" sz="1400" dirty="0" smtClean="0"/>
              <a:t>rillion cubic feet per year</a:t>
            </a:r>
            <a:endParaRPr lang="en-US" sz="1400" dirty="0"/>
          </a:p>
        </p:txBody>
      </p:sp>
      <p:sp>
        <p:nvSpPr>
          <p:cNvPr id="14" name="TextBox 13"/>
          <p:cNvSpPr txBox="1"/>
          <p:nvPr/>
        </p:nvSpPr>
        <p:spPr>
          <a:xfrm>
            <a:off x="4122540" y="2415236"/>
            <a:ext cx="1364793" cy="523220"/>
          </a:xfrm>
          <a:prstGeom prst="rect">
            <a:avLst/>
          </a:prstGeom>
          <a:noFill/>
        </p:spPr>
        <p:txBody>
          <a:bodyPr wrap="square" rtlCol="0">
            <a:spAutoFit/>
          </a:bodyPr>
          <a:lstStyle/>
          <a:p>
            <a:r>
              <a:rPr lang="en-US" sz="1400" dirty="0" smtClean="0">
                <a:solidFill>
                  <a:schemeClr val="accent2"/>
                </a:solidFill>
              </a:rPr>
              <a:t>exports to Mexico</a:t>
            </a:r>
            <a:endParaRPr lang="en-US" sz="1400" dirty="0">
              <a:solidFill>
                <a:schemeClr val="accent2"/>
              </a:solidFill>
            </a:endParaRPr>
          </a:p>
        </p:txBody>
      </p:sp>
      <p:sp>
        <p:nvSpPr>
          <p:cNvPr id="15" name="TextBox 14"/>
          <p:cNvSpPr txBox="1"/>
          <p:nvPr/>
        </p:nvSpPr>
        <p:spPr>
          <a:xfrm>
            <a:off x="4114351" y="2914106"/>
            <a:ext cx="1321249" cy="523220"/>
          </a:xfrm>
          <a:prstGeom prst="rect">
            <a:avLst/>
          </a:prstGeom>
          <a:noFill/>
        </p:spPr>
        <p:txBody>
          <a:bodyPr wrap="square" rtlCol="0">
            <a:spAutoFit/>
          </a:bodyPr>
          <a:lstStyle/>
          <a:p>
            <a:r>
              <a:rPr lang="en-US" sz="1400" dirty="0">
                <a:solidFill>
                  <a:schemeClr val="accent3"/>
                </a:solidFill>
              </a:rPr>
              <a:t>e</a:t>
            </a:r>
            <a:r>
              <a:rPr lang="en-US" sz="1400" dirty="0" smtClean="0">
                <a:solidFill>
                  <a:schemeClr val="accent3"/>
                </a:solidFill>
              </a:rPr>
              <a:t>xports to Canada</a:t>
            </a:r>
            <a:endParaRPr lang="en-US" sz="1400" dirty="0">
              <a:solidFill>
                <a:schemeClr val="accent3"/>
              </a:solidFill>
            </a:endParaRPr>
          </a:p>
        </p:txBody>
      </p:sp>
      <p:sp>
        <p:nvSpPr>
          <p:cNvPr id="16" name="TextBox 15"/>
          <p:cNvSpPr txBox="1"/>
          <p:nvPr/>
        </p:nvSpPr>
        <p:spPr>
          <a:xfrm>
            <a:off x="4118254" y="3694744"/>
            <a:ext cx="1462392" cy="523220"/>
          </a:xfrm>
          <a:prstGeom prst="rect">
            <a:avLst/>
          </a:prstGeom>
          <a:noFill/>
        </p:spPr>
        <p:txBody>
          <a:bodyPr wrap="square" rtlCol="0">
            <a:spAutoFit/>
          </a:bodyPr>
          <a:lstStyle/>
          <a:p>
            <a:r>
              <a:rPr lang="en-US" sz="1400" dirty="0">
                <a:solidFill>
                  <a:schemeClr val="accent1"/>
                </a:solidFill>
              </a:rPr>
              <a:t>l</a:t>
            </a:r>
            <a:r>
              <a:rPr lang="en-US" sz="1400" dirty="0" smtClean="0">
                <a:solidFill>
                  <a:schemeClr val="accent1"/>
                </a:solidFill>
              </a:rPr>
              <a:t>ower 48</a:t>
            </a:r>
          </a:p>
          <a:p>
            <a:r>
              <a:rPr lang="en-US" sz="1400" dirty="0" smtClean="0">
                <a:solidFill>
                  <a:schemeClr val="accent1"/>
                </a:solidFill>
              </a:rPr>
              <a:t>LNG exports</a:t>
            </a:r>
            <a:endParaRPr lang="en-US" sz="1400" dirty="0">
              <a:solidFill>
                <a:schemeClr val="accent1"/>
              </a:solidFill>
            </a:endParaRPr>
          </a:p>
        </p:txBody>
      </p:sp>
      <p:sp>
        <p:nvSpPr>
          <p:cNvPr id="17" name="TextBox 16"/>
          <p:cNvSpPr txBox="1"/>
          <p:nvPr/>
        </p:nvSpPr>
        <p:spPr>
          <a:xfrm>
            <a:off x="4114351" y="4367053"/>
            <a:ext cx="1221920" cy="523220"/>
          </a:xfrm>
          <a:prstGeom prst="rect">
            <a:avLst/>
          </a:prstGeom>
          <a:noFill/>
        </p:spPr>
        <p:txBody>
          <a:bodyPr wrap="square" rtlCol="0">
            <a:spAutoFit/>
          </a:bodyPr>
          <a:lstStyle/>
          <a:p>
            <a:r>
              <a:rPr lang="en-US" sz="1400" dirty="0">
                <a:solidFill>
                  <a:schemeClr val="accent5"/>
                </a:solidFill>
              </a:rPr>
              <a:t>i</a:t>
            </a:r>
            <a:r>
              <a:rPr lang="en-US" sz="1400" dirty="0" smtClean="0">
                <a:solidFill>
                  <a:schemeClr val="accent5"/>
                </a:solidFill>
              </a:rPr>
              <a:t>mports from Canada</a:t>
            </a:r>
            <a:endParaRPr lang="en-US" sz="1400" dirty="0">
              <a:solidFill>
                <a:schemeClr val="accent5"/>
              </a:solidFill>
            </a:endParaRPr>
          </a:p>
        </p:txBody>
      </p:sp>
      <p:sp>
        <p:nvSpPr>
          <p:cNvPr id="19" name="TextBox 18"/>
          <p:cNvSpPr txBox="1"/>
          <p:nvPr/>
        </p:nvSpPr>
        <p:spPr>
          <a:xfrm>
            <a:off x="3889943" y="5110764"/>
            <a:ext cx="1282700" cy="307777"/>
          </a:xfrm>
          <a:prstGeom prst="rect">
            <a:avLst/>
          </a:prstGeom>
          <a:noFill/>
        </p:spPr>
        <p:txBody>
          <a:bodyPr wrap="square" rtlCol="0">
            <a:spAutoFit/>
          </a:bodyPr>
          <a:lstStyle/>
          <a:p>
            <a:r>
              <a:rPr lang="en-US" sz="1400" dirty="0" smtClean="0">
                <a:solidFill>
                  <a:schemeClr val="accent6"/>
                </a:solidFill>
              </a:rPr>
              <a:t>LNG imports</a:t>
            </a:r>
            <a:endParaRPr lang="en-US" sz="1400" dirty="0">
              <a:solidFill>
                <a:schemeClr val="accent6"/>
              </a:solidFill>
            </a:endParaRPr>
          </a:p>
        </p:txBody>
      </p:sp>
      <p:cxnSp>
        <p:nvCxnSpPr>
          <p:cNvPr id="20" name="Straight Arrow Connector 19"/>
          <p:cNvCxnSpPr/>
          <p:nvPr/>
        </p:nvCxnSpPr>
        <p:spPr>
          <a:xfrm>
            <a:off x="5029200" y="5302657"/>
            <a:ext cx="203200" cy="5794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232400" y="4082538"/>
            <a:ext cx="1576614" cy="9765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68006" y="2629110"/>
            <a:ext cx="1520573" cy="8082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29200" y="3200055"/>
            <a:ext cx="1502229" cy="6698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49450" y="984329"/>
            <a:ext cx="2947307" cy="523220"/>
          </a:xfrm>
          <a:prstGeom prst="rect">
            <a:avLst/>
          </a:prstGeom>
          <a:noFill/>
        </p:spPr>
        <p:txBody>
          <a:bodyPr wrap="square" rtlCol="0">
            <a:spAutoFit/>
          </a:bodyPr>
          <a:lstStyle/>
          <a:p>
            <a:r>
              <a:rPr lang="en-US" sz="1400" dirty="0" smtClean="0"/>
              <a:t>High Oil and Gas Resource case</a:t>
            </a:r>
          </a:p>
          <a:p>
            <a:r>
              <a:rPr lang="en-US" sz="1400" dirty="0"/>
              <a:t>t</a:t>
            </a:r>
            <a:r>
              <a:rPr lang="en-US" sz="1400" dirty="0" smtClean="0"/>
              <a:t>rillion cubic feet per year</a:t>
            </a:r>
            <a:endParaRPr lang="en-US" sz="1400" dirty="0"/>
          </a:p>
        </p:txBody>
      </p:sp>
      <p:sp>
        <p:nvSpPr>
          <p:cNvPr id="26" name="TextBox 25"/>
          <p:cNvSpPr txBox="1"/>
          <p:nvPr/>
        </p:nvSpPr>
        <p:spPr>
          <a:xfrm>
            <a:off x="7644701" y="1025149"/>
            <a:ext cx="1160895" cy="523220"/>
          </a:xfrm>
          <a:prstGeom prst="rect">
            <a:avLst/>
          </a:prstGeom>
          <a:noFill/>
        </p:spPr>
        <p:txBody>
          <a:bodyPr wrap="none" rtlCol="0">
            <a:spAutoFit/>
          </a:bodyPr>
          <a:lstStyle/>
          <a:p>
            <a:r>
              <a:rPr lang="en-US" sz="1400" dirty="0" smtClean="0"/>
              <a:t>billion cubic </a:t>
            </a:r>
          </a:p>
          <a:p>
            <a:r>
              <a:rPr lang="en-US" sz="1400" dirty="0" smtClean="0"/>
              <a:t>feet per day</a:t>
            </a:r>
            <a:endParaRPr lang="en-US" sz="1400" dirty="0"/>
          </a:p>
        </p:txBody>
      </p:sp>
      <p:cxnSp>
        <p:nvCxnSpPr>
          <p:cNvPr id="31" name="Straight Arrow Connector 30"/>
          <p:cNvCxnSpPr/>
          <p:nvPr/>
        </p:nvCxnSpPr>
        <p:spPr>
          <a:xfrm flipH="1" flipV="1">
            <a:off x="3737993" y="4965701"/>
            <a:ext cx="217153" cy="22373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 Box 15"/>
          <p:cNvSpPr txBox="1">
            <a:spLocks noChangeArrowheads="1"/>
          </p:cNvSpPr>
          <p:nvPr/>
        </p:nvSpPr>
        <p:spPr bwMode="auto">
          <a:xfrm>
            <a:off x="8414839" y="4082538"/>
            <a:ext cx="425794" cy="284935"/>
          </a:xfrm>
          <a:prstGeom prst="rect">
            <a:avLst/>
          </a:prstGeom>
          <a:noFill/>
          <a:ln w="9525" algn="ctr">
            <a:noFill/>
            <a:miter lim="800000"/>
            <a:headEnd/>
            <a:tailEnd/>
          </a:ln>
        </p:spPr>
        <p:txBody>
          <a:bodyPr rIns="0"/>
          <a:lstStyle/>
          <a:p>
            <a:r>
              <a:rPr lang="en-US" sz="1400" dirty="0" smtClean="0">
                <a:cs typeface="Arial" pitchFamily="34" charset="0"/>
              </a:rPr>
              <a:t>0</a:t>
            </a:r>
            <a:endParaRPr lang="en-US" sz="1400" dirty="0">
              <a:cs typeface="Arial" pitchFamily="34" charset="0"/>
            </a:endParaRPr>
          </a:p>
        </p:txBody>
      </p:sp>
      <p:sp>
        <p:nvSpPr>
          <p:cNvPr id="33" name="Text Box 15"/>
          <p:cNvSpPr txBox="1">
            <a:spLocks noChangeArrowheads="1"/>
          </p:cNvSpPr>
          <p:nvPr/>
        </p:nvSpPr>
        <p:spPr bwMode="auto">
          <a:xfrm>
            <a:off x="8414839" y="3503742"/>
            <a:ext cx="425794" cy="284935"/>
          </a:xfrm>
          <a:prstGeom prst="rect">
            <a:avLst/>
          </a:prstGeom>
          <a:noFill/>
          <a:ln w="9525" algn="ctr">
            <a:noFill/>
            <a:miter lim="800000"/>
            <a:headEnd/>
            <a:tailEnd/>
          </a:ln>
        </p:spPr>
        <p:txBody>
          <a:bodyPr rIns="0"/>
          <a:lstStyle/>
          <a:p>
            <a:r>
              <a:rPr lang="en-US" sz="1400" dirty="0" smtClean="0">
                <a:cs typeface="Arial" pitchFamily="34" charset="0"/>
              </a:rPr>
              <a:t>5</a:t>
            </a:r>
            <a:endParaRPr lang="en-US" sz="1400" dirty="0">
              <a:cs typeface="Arial" pitchFamily="34" charset="0"/>
            </a:endParaRPr>
          </a:p>
        </p:txBody>
      </p:sp>
      <p:sp>
        <p:nvSpPr>
          <p:cNvPr id="34" name="Text Box 15"/>
          <p:cNvSpPr txBox="1">
            <a:spLocks noChangeArrowheads="1"/>
          </p:cNvSpPr>
          <p:nvPr/>
        </p:nvSpPr>
        <p:spPr bwMode="auto">
          <a:xfrm>
            <a:off x="8335113" y="1607103"/>
            <a:ext cx="425794" cy="284935"/>
          </a:xfrm>
          <a:prstGeom prst="rect">
            <a:avLst/>
          </a:prstGeom>
          <a:noFill/>
          <a:ln w="9525" algn="ctr">
            <a:noFill/>
            <a:miter lim="800000"/>
            <a:headEnd/>
            <a:tailEnd/>
          </a:ln>
        </p:spPr>
        <p:txBody>
          <a:bodyPr rIns="0"/>
          <a:lstStyle/>
          <a:p>
            <a:r>
              <a:rPr lang="en-US" sz="1400" dirty="0" smtClean="0">
                <a:cs typeface="Arial" pitchFamily="34" charset="0"/>
              </a:rPr>
              <a:t>20</a:t>
            </a:r>
            <a:endParaRPr lang="en-US" sz="1400" dirty="0">
              <a:cs typeface="Arial" pitchFamily="34" charset="0"/>
            </a:endParaRPr>
          </a:p>
        </p:txBody>
      </p:sp>
      <p:sp>
        <p:nvSpPr>
          <p:cNvPr id="35" name="Text Box 15"/>
          <p:cNvSpPr txBox="1">
            <a:spLocks noChangeArrowheads="1"/>
          </p:cNvSpPr>
          <p:nvPr/>
        </p:nvSpPr>
        <p:spPr bwMode="auto">
          <a:xfrm>
            <a:off x="8335113" y="2285860"/>
            <a:ext cx="425794" cy="284935"/>
          </a:xfrm>
          <a:prstGeom prst="rect">
            <a:avLst/>
          </a:prstGeom>
          <a:noFill/>
          <a:ln w="9525" algn="ctr">
            <a:noFill/>
            <a:miter lim="800000"/>
            <a:headEnd/>
            <a:tailEnd/>
          </a:ln>
        </p:spPr>
        <p:txBody>
          <a:bodyPr rIns="0"/>
          <a:lstStyle/>
          <a:p>
            <a:r>
              <a:rPr lang="en-US" sz="1400" dirty="0" smtClean="0">
                <a:cs typeface="Arial" pitchFamily="34" charset="0"/>
              </a:rPr>
              <a:t>15</a:t>
            </a:r>
            <a:endParaRPr lang="en-US" sz="1400" dirty="0">
              <a:cs typeface="Arial" pitchFamily="34" charset="0"/>
            </a:endParaRPr>
          </a:p>
        </p:txBody>
      </p:sp>
      <p:sp>
        <p:nvSpPr>
          <p:cNvPr id="36" name="Text Box 15"/>
          <p:cNvSpPr txBox="1">
            <a:spLocks noChangeArrowheads="1"/>
          </p:cNvSpPr>
          <p:nvPr/>
        </p:nvSpPr>
        <p:spPr bwMode="auto">
          <a:xfrm>
            <a:off x="8335113" y="2914106"/>
            <a:ext cx="425794" cy="284935"/>
          </a:xfrm>
          <a:prstGeom prst="rect">
            <a:avLst/>
          </a:prstGeom>
          <a:noFill/>
          <a:ln w="9525" algn="ctr">
            <a:noFill/>
            <a:miter lim="800000"/>
            <a:headEnd/>
            <a:tailEnd/>
          </a:ln>
        </p:spPr>
        <p:txBody>
          <a:bodyPr rIns="0"/>
          <a:lstStyle/>
          <a:p>
            <a:r>
              <a:rPr lang="en-US" sz="1400" dirty="0" smtClean="0">
                <a:cs typeface="Arial" pitchFamily="34" charset="0"/>
              </a:rPr>
              <a:t>10</a:t>
            </a:r>
            <a:endParaRPr lang="en-US" sz="1400" dirty="0">
              <a:cs typeface="Arial" pitchFamily="34" charset="0"/>
            </a:endParaRPr>
          </a:p>
        </p:txBody>
      </p:sp>
      <p:sp>
        <p:nvSpPr>
          <p:cNvPr id="37" name="Text Box 15"/>
          <p:cNvSpPr txBox="1">
            <a:spLocks noChangeArrowheads="1"/>
          </p:cNvSpPr>
          <p:nvPr/>
        </p:nvSpPr>
        <p:spPr bwMode="auto">
          <a:xfrm>
            <a:off x="8380265" y="4693135"/>
            <a:ext cx="425794" cy="284935"/>
          </a:xfrm>
          <a:prstGeom prst="rect">
            <a:avLst/>
          </a:prstGeom>
          <a:noFill/>
          <a:ln w="9525" algn="ctr">
            <a:noFill/>
            <a:miter lim="800000"/>
            <a:headEnd/>
            <a:tailEnd/>
          </a:ln>
        </p:spPr>
        <p:txBody>
          <a:bodyPr rIns="0"/>
          <a:lstStyle/>
          <a:p>
            <a:r>
              <a:rPr lang="en-US" sz="1400" dirty="0" smtClean="0">
                <a:cs typeface="Arial" pitchFamily="34" charset="0"/>
              </a:rPr>
              <a:t>-5</a:t>
            </a:r>
            <a:endParaRPr lang="en-US" sz="1400" dirty="0">
              <a:cs typeface="Arial" pitchFamily="34" charset="0"/>
            </a:endParaRPr>
          </a:p>
        </p:txBody>
      </p:sp>
      <p:sp>
        <p:nvSpPr>
          <p:cNvPr id="38" name="Text Box 15"/>
          <p:cNvSpPr txBox="1">
            <a:spLocks noChangeArrowheads="1"/>
          </p:cNvSpPr>
          <p:nvPr/>
        </p:nvSpPr>
        <p:spPr bwMode="auto">
          <a:xfrm>
            <a:off x="8251494" y="5269662"/>
            <a:ext cx="609242" cy="284935"/>
          </a:xfrm>
          <a:prstGeom prst="rect">
            <a:avLst/>
          </a:prstGeom>
          <a:noFill/>
          <a:ln w="9525" algn="ctr">
            <a:noFill/>
            <a:miter lim="800000"/>
            <a:headEnd/>
            <a:tailEnd/>
          </a:ln>
        </p:spPr>
        <p:txBody>
          <a:bodyPr rIns="0"/>
          <a:lstStyle/>
          <a:p>
            <a:r>
              <a:rPr lang="en-US" sz="1400" dirty="0" smtClean="0">
                <a:cs typeface="Arial" pitchFamily="34" charset="0"/>
              </a:rPr>
              <a:t> -10</a:t>
            </a:r>
            <a:endParaRPr lang="en-US" sz="1400" dirty="0">
              <a:cs typeface="Arial" pitchFamily="34" charset="0"/>
            </a:endParaRPr>
          </a:p>
        </p:txBody>
      </p:sp>
      <p:cxnSp>
        <p:nvCxnSpPr>
          <p:cNvPr id="40" name="Straight Arrow Connector 39"/>
          <p:cNvCxnSpPr/>
          <p:nvPr/>
        </p:nvCxnSpPr>
        <p:spPr>
          <a:xfrm flipH="1">
            <a:off x="3955146" y="2676846"/>
            <a:ext cx="21715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942169" y="3175716"/>
            <a:ext cx="21715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942169" y="3956354"/>
            <a:ext cx="21715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970013" y="4628663"/>
            <a:ext cx="21715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68006" y="4638088"/>
            <a:ext cx="268265" cy="5504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04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76200"/>
            <a:ext cx="8382000" cy="838200"/>
          </a:xfrm>
        </p:spPr>
        <p:txBody>
          <a:bodyPr/>
          <a:lstStyle/>
          <a:p>
            <a:r>
              <a:rPr lang="en-US" dirty="0" smtClean="0"/>
              <a:t>Key Takeaways from Updated EIA Study of added LNG exports</a:t>
            </a:r>
            <a:endParaRPr lang="en-US" dirty="0"/>
          </a:p>
        </p:txBody>
      </p:sp>
      <p:sp>
        <p:nvSpPr>
          <p:cNvPr id="6" name="Text Placeholder 5"/>
          <p:cNvSpPr>
            <a:spLocks noGrp="1"/>
          </p:cNvSpPr>
          <p:nvPr>
            <p:ph type="body" sz="quarter" idx="12"/>
          </p:nvPr>
        </p:nvSpPr>
        <p:spPr>
          <a:xfrm>
            <a:off x="304800" y="914399"/>
            <a:ext cx="8763000" cy="5236029"/>
          </a:xfrm>
        </p:spPr>
        <p:txBody>
          <a:bodyPr/>
          <a:lstStyle/>
          <a:p>
            <a:pPr marL="0" lvl="0" indent="0">
              <a:spcBef>
                <a:spcPts val="600"/>
              </a:spcBef>
              <a:buNone/>
            </a:pPr>
            <a:r>
              <a:rPr lang="en-US" sz="1600" b="1" dirty="0" smtClean="0"/>
              <a:t>Prices:</a:t>
            </a:r>
            <a:r>
              <a:rPr lang="en-US" sz="1600" dirty="0" smtClean="0"/>
              <a:t>  Projected average natural gas prices at the producer level average 4% to 11% above the Reference case projection across </a:t>
            </a:r>
            <a:r>
              <a:rPr lang="en-US" sz="1600" dirty="0"/>
              <a:t>export </a:t>
            </a:r>
            <a:r>
              <a:rPr lang="en-US" sz="1600" dirty="0" smtClean="0"/>
              <a:t>scenarios over </a:t>
            </a:r>
            <a:r>
              <a:rPr lang="en-US" sz="1600" dirty="0"/>
              <a:t>2015-40, </a:t>
            </a:r>
            <a:r>
              <a:rPr lang="en-US" sz="1600" dirty="0" smtClean="0"/>
              <a:t>while residential natural gas prices in the export scenarios average 2% to 5% above their base projection  </a:t>
            </a:r>
          </a:p>
          <a:p>
            <a:pPr marL="0" lvl="0" indent="0">
              <a:spcBef>
                <a:spcPts val="600"/>
              </a:spcBef>
              <a:buNone/>
            </a:pPr>
            <a:r>
              <a:rPr lang="en-US" sz="1600" b="1" dirty="0" smtClean="0"/>
              <a:t>Natural </a:t>
            </a:r>
            <a:r>
              <a:rPr lang="en-US" sz="1600" b="1" dirty="0"/>
              <a:t>gas </a:t>
            </a:r>
            <a:r>
              <a:rPr lang="en-US" sz="1600" b="1" dirty="0" smtClean="0"/>
              <a:t>production: </a:t>
            </a:r>
            <a:r>
              <a:rPr lang="en-US" sz="1600" dirty="0" smtClean="0"/>
              <a:t>With the exception of one baseline/scenario pairing, higher </a:t>
            </a:r>
            <a:r>
              <a:rPr lang="en-US" sz="1600" dirty="0"/>
              <a:t>natural gas production satisfies </a:t>
            </a:r>
            <a:r>
              <a:rPr lang="en-US" sz="1600" dirty="0" smtClean="0"/>
              <a:t>60</a:t>
            </a:r>
            <a:r>
              <a:rPr lang="en-US" sz="1600" dirty="0"/>
              <a:t>% to 80% </a:t>
            </a:r>
            <a:r>
              <a:rPr lang="en-US" sz="1600" dirty="0" smtClean="0"/>
              <a:t>of </a:t>
            </a:r>
            <a:r>
              <a:rPr lang="en-US" sz="1600" dirty="0"/>
              <a:t>the increase in natural gas demand from LNG </a:t>
            </a:r>
            <a:r>
              <a:rPr lang="en-US" sz="1600" dirty="0" smtClean="0"/>
              <a:t>exports over 2015-40</a:t>
            </a:r>
            <a:endParaRPr lang="en-US" sz="1600" dirty="0"/>
          </a:p>
          <a:p>
            <a:pPr marL="0" lvl="0" indent="0">
              <a:spcBef>
                <a:spcPts val="600"/>
              </a:spcBef>
              <a:buNone/>
            </a:pPr>
            <a:r>
              <a:rPr lang="en-US" sz="1600" b="1" dirty="0" smtClean="0"/>
              <a:t>Natural gas consumption: </a:t>
            </a:r>
            <a:r>
              <a:rPr lang="en-US" sz="1600" dirty="0" smtClean="0"/>
              <a:t>The </a:t>
            </a:r>
            <a:r>
              <a:rPr lang="en-US" sz="1600" dirty="0"/>
              <a:t>electric power sector accounts for most of the decrease in delivered natural gas. </a:t>
            </a:r>
            <a:r>
              <a:rPr lang="en-US" sz="1600" dirty="0" smtClean="0"/>
              <a:t>The </a:t>
            </a:r>
            <a:r>
              <a:rPr lang="en-US" sz="1600" dirty="0"/>
              <a:t>electric generation mix shifts towards other generation sources, including coal and renewables, with some decrease in total generation as electricity prices </a:t>
            </a:r>
            <a:r>
              <a:rPr lang="en-US" sz="1600" dirty="0" smtClean="0"/>
              <a:t>rise </a:t>
            </a:r>
          </a:p>
          <a:p>
            <a:pPr marL="0" lvl="0" indent="0">
              <a:spcBef>
                <a:spcPts val="600"/>
              </a:spcBef>
              <a:buNone/>
            </a:pPr>
            <a:r>
              <a:rPr lang="en-US" sz="1600" b="1" dirty="0" smtClean="0"/>
              <a:t>CO</a:t>
            </a:r>
            <a:r>
              <a:rPr lang="en-US" sz="1600" b="1" baseline="-25000" dirty="0" smtClean="0"/>
              <a:t>2</a:t>
            </a:r>
            <a:r>
              <a:rPr lang="en-US" sz="1600" b="1" dirty="0" smtClean="0"/>
              <a:t> emissions: </a:t>
            </a:r>
            <a:r>
              <a:rPr lang="en-US" sz="1600" dirty="0" smtClean="0"/>
              <a:t>Higher coal use leads to higher carbon dioxide output</a:t>
            </a:r>
          </a:p>
          <a:p>
            <a:pPr marL="0" indent="0">
              <a:spcBef>
                <a:spcPts val="600"/>
              </a:spcBef>
              <a:buNone/>
            </a:pPr>
            <a:r>
              <a:rPr lang="en-US" sz="1600" b="1" dirty="0" smtClean="0"/>
              <a:t>Expenditures</a:t>
            </a:r>
            <a:r>
              <a:rPr lang="en-US" sz="1600" b="1" dirty="0"/>
              <a:t>:</a:t>
            </a:r>
            <a:r>
              <a:rPr lang="en-US" sz="1600" b="1" dirty="0" smtClean="0"/>
              <a:t> </a:t>
            </a:r>
            <a:r>
              <a:rPr lang="en-US" sz="1600" dirty="0"/>
              <a:t>On average, from 2015 to 2040, natural gas bills paid by end-use consumers in the </a:t>
            </a:r>
            <a:r>
              <a:rPr lang="en-US" sz="1600" dirty="0" smtClean="0"/>
              <a:t>residential, commercial and industrial sectors combined increase 1% </a:t>
            </a:r>
            <a:r>
              <a:rPr lang="en-US" sz="1600" dirty="0"/>
              <a:t>to </a:t>
            </a:r>
            <a:r>
              <a:rPr lang="en-US" sz="1600" dirty="0" smtClean="0"/>
              <a:t>8% </a:t>
            </a:r>
            <a:r>
              <a:rPr lang="en-US" sz="1600" dirty="0"/>
              <a:t> </a:t>
            </a:r>
            <a:r>
              <a:rPr lang="en-US" sz="1600" dirty="0" smtClean="0"/>
              <a:t>across pairings of export scenarios </a:t>
            </a:r>
            <a:r>
              <a:rPr lang="en-US" sz="1600" dirty="0"/>
              <a:t>and </a:t>
            </a:r>
            <a:r>
              <a:rPr lang="en-US" sz="1600" dirty="0" smtClean="0"/>
              <a:t>baselines.  Increases </a:t>
            </a:r>
            <a:r>
              <a:rPr lang="en-US" sz="1600" dirty="0"/>
              <a:t>in electricity bills paid by end-use customers range from  0% to 3</a:t>
            </a:r>
            <a:r>
              <a:rPr lang="en-US" sz="1600" dirty="0" smtClean="0"/>
              <a:t>% </a:t>
            </a:r>
          </a:p>
          <a:p>
            <a:pPr marL="0" indent="0">
              <a:spcBef>
                <a:spcPts val="600"/>
              </a:spcBef>
              <a:buNone/>
            </a:pPr>
            <a:r>
              <a:rPr lang="en-US" sz="1600" b="1" dirty="0" smtClean="0"/>
              <a:t>Economic gains: </a:t>
            </a:r>
            <a:r>
              <a:rPr lang="en-US" sz="1600" dirty="0" smtClean="0"/>
              <a:t>Changes in the level of GDP relative to baseline range from 0.05% to 0.17% and generally increase with the amount of added LNG exports required to fulfill an export scenario; EIA’s NEMS model may understate the economic benefits</a:t>
            </a:r>
            <a:endParaRPr lang="en-US" sz="1600" dirty="0"/>
          </a:p>
          <a:p>
            <a:pPr marL="0" indent="0">
              <a:spcBef>
                <a:spcPts val="600"/>
              </a:spcBef>
              <a:buNone/>
            </a:pPr>
            <a:endParaRPr lang="en-US" sz="1600" dirty="0"/>
          </a:p>
          <a:p>
            <a:endParaRPr lang="en-US" sz="1200" dirty="0"/>
          </a:p>
        </p:txBody>
      </p:sp>
      <p:sp>
        <p:nvSpPr>
          <p:cNvPr id="7" name="Footer Placeholder 7"/>
          <p:cNvSpPr>
            <a:spLocks noGrp="1"/>
          </p:cNvSpPr>
          <p:nvPr>
            <p:ph type="ftr" sz="quarter" idx="11"/>
          </p:nvPr>
        </p:nvSpPr>
        <p:spPr>
          <a:xfrm>
            <a:off x="667512" y="6391274"/>
            <a:ext cx="3414631" cy="396997"/>
          </a:xfrm>
        </p:spPr>
        <p:txBody>
          <a:bodyPr/>
          <a:lstStyle/>
          <a:p>
            <a:r>
              <a:rPr lang="en-US" smtClean="0"/>
              <a:t>Independent Petroleum Association of America                                                                            November 13, 2014</a:t>
            </a:r>
            <a:endParaRPr lang="en-US" dirty="0"/>
          </a:p>
        </p:txBody>
      </p:sp>
      <p:sp>
        <p:nvSpPr>
          <p:cNvPr id="4" name="Slide Number Placeholder 3"/>
          <p:cNvSpPr>
            <a:spLocks noGrp="1"/>
          </p:cNvSpPr>
          <p:nvPr>
            <p:ph type="sldNum" sz="quarter" idx="10"/>
          </p:nvPr>
        </p:nvSpPr>
        <p:spPr>
          <a:xfrm>
            <a:off x="8686800" y="6398078"/>
            <a:ext cx="384175" cy="365125"/>
          </a:xfrm>
        </p:spPr>
        <p:txBody>
          <a:bodyPr/>
          <a:lstStyle/>
          <a:p>
            <a:fld id="{F776D14B-D58F-4DC6-9B5B-852704BCEF63}" type="slidenum">
              <a:rPr lang="en-US" smtClean="0"/>
              <a:pPr/>
              <a:t>9</a:t>
            </a:fld>
            <a:endParaRPr lang="en-US" dirty="0"/>
          </a:p>
        </p:txBody>
      </p:sp>
    </p:spTree>
    <p:extLst>
      <p:ext uri="{BB962C8B-B14F-4D97-AF65-F5344CB8AC3E}">
        <p14:creationId xmlns:p14="http://schemas.microsoft.com/office/powerpoint/2010/main" val="424888352"/>
      </p:ext>
    </p:extLst>
  </p:cSld>
  <p:clrMapOvr>
    <a:masterClrMapping/>
  </p:clrMapOvr>
</p:sld>
</file>

<file path=ppt/theme/theme1.xml><?xml version="1.0" encoding="utf-8"?>
<a:theme xmlns:a="http://schemas.openxmlformats.org/drawingml/2006/main" name="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eia_template_for_S1_Briefing</Template>
  <TotalTime>3427</TotalTime>
  <Words>2122</Words>
  <Application>Microsoft Office PowerPoint</Application>
  <PresentationFormat>On-screen Show (4:3)</PresentationFormat>
  <Paragraphs>454</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eia_template_for_briefing</vt:lpstr>
      <vt:lpstr>Oil and Gas Outlook</vt:lpstr>
      <vt:lpstr>Recent research</vt:lpstr>
      <vt:lpstr>These seven regions accounted for 95% of U.S. oil production growth and all U.S. natural gas production growth from 2011-2013</vt:lpstr>
      <vt:lpstr>The U.S. has experienced a rapid increase in natural gas and oil production from shale and other tight resources</vt:lpstr>
      <vt:lpstr>U.S. shale gas leads growth in total gas production through 2040, when production exceeds 100 billion cubic feet per day</vt:lpstr>
      <vt:lpstr>Natural gas consumption growth is driven by electric power, industrial, and transportation use</vt:lpstr>
      <vt:lpstr>U.S. becomes a net exporter of natural gas in the near future</vt:lpstr>
      <vt:lpstr>Projected U.S. natural gas trade depends on assumptions regarding resources and future technology advances </vt:lpstr>
      <vt:lpstr>Key Takeaways from Updated EIA Study of added LNG exports</vt:lpstr>
      <vt:lpstr>Resource and technology assumptions have major implications for projected U.S. crude oil production beyond the next few years</vt:lpstr>
      <vt:lpstr>U.S. oil production growth helping to offset unplanned outages</vt:lpstr>
      <vt:lpstr>U.S. rail carloads of crude oil and petroleum products exceed 1.5 million b/d in 2014</vt:lpstr>
      <vt:lpstr>Growing U.S. oil production and rising demand in China have together made China the world’s largest net oil importer</vt:lpstr>
      <vt:lpstr>U.S. is the largest producer of petroleum and natural gas in the world</vt:lpstr>
      <vt:lpstr>Effect of low oil prices on U.S. shale oil production</vt:lpstr>
      <vt:lpstr>U.S. is already a major net exporter of petroleum products</vt:lpstr>
      <vt:lpstr>Key observations from EIA’s analysis of the relationship between gasoline and crude oil prices</vt:lpstr>
      <vt:lpstr>Most of the growth in production between 2011 and 2015 consists of sweet grades with API gravity of 40 or above</vt:lpstr>
      <vt:lpstr>Crude oil and associated liquids contain a wide variety of hydrocarbons</vt:lpstr>
      <vt:lpstr>Distillation processes and resulting products</vt:lpstr>
      <vt:lpstr>In the AEO reference case, annual carbon dioxide emissions rise slowly, but remain below levels reached in the 2000s</vt:lpstr>
      <vt:lpstr>EIA projects declines in carbon dioxide emissions for all sectors except industrial relative to 2005</vt:lpstr>
      <vt:lpstr>Coal continues to account for the largest share of global energy-related carbon dioxide emissions throughout the projection</vt:lpstr>
      <vt:lpstr>Areas of uncertainty in the outlook</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and Gas Outlook</dc:title>
  <dc:creator>Adam Sieminski</dc:creator>
  <cp:lastModifiedBy>ch4</cp:lastModifiedBy>
  <cp:revision>110</cp:revision>
  <cp:lastPrinted>2014-11-12T16:30:55Z</cp:lastPrinted>
  <dcterms:created xsi:type="dcterms:W3CDTF">2014-08-29T14:04:55Z</dcterms:created>
  <dcterms:modified xsi:type="dcterms:W3CDTF">2014-11-17T18:43:27Z</dcterms:modified>
</cp:coreProperties>
</file>