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notesSlides/notesSlide12.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notesSlides/notesSlide13.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notesSlides/notesSlide14.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5.xml" ContentType="application/vnd.openxmlformats-officedocument.presentationml.notesSlide+xml"/>
  <Override PartName="/ppt/charts/chart15.xml" ContentType="application/vnd.openxmlformats-officedocument.drawingml.chart+xml"/>
  <Override PartName="/ppt/theme/themeOverride13.xml" ContentType="application/vnd.openxmlformats-officedocument.themeOverride+xml"/>
  <Override PartName="/ppt/drawings/drawing9.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theme/themeOverride14.xml" ContentType="application/vnd.openxmlformats-officedocument.themeOverride+xml"/>
  <Override PartName="/ppt/drawings/drawing10.xml" ContentType="application/vnd.openxmlformats-officedocument.drawingml.chartshapes+xml"/>
  <Override PartName="/ppt/notesSlides/notesSlide18.xml" ContentType="application/vnd.openxmlformats-officedocument.presentationml.notesSlide+xml"/>
  <Override PartName="/ppt/charts/chart17.xml" ContentType="application/vnd.openxmlformats-officedocument.drawingml.chart+xml"/>
  <Override PartName="/ppt/theme/themeOverride15.xml" ContentType="application/vnd.openxmlformats-officedocument.themeOverride+xml"/>
  <Override PartName="/ppt/notesSlides/notesSlide19.xml" ContentType="application/vnd.openxmlformats-officedocument.presentationml.notesSlide+xml"/>
  <Override PartName="/ppt/charts/chart18.xml" ContentType="application/vnd.openxmlformats-officedocument.drawingml.chart+xml"/>
  <Override PartName="/ppt/theme/themeOverride16.xml" ContentType="application/vnd.openxmlformats-officedocument.themeOverride+xml"/>
  <Override PartName="/ppt/drawings/drawing11.xml" ContentType="application/vnd.openxmlformats-officedocument.drawingml.chartshapes+xml"/>
  <Override PartName="/ppt/notesSlides/notesSlide20.xml" ContentType="application/vnd.openxmlformats-officedocument.presentationml.notesSlide+xml"/>
  <Override PartName="/ppt/charts/chart19.xml" ContentType="application/vnd.openxmlformats-officedocument.drawingml.chart+xml"/>
  <Override PartName="/ppt/theme/themeOverride17.xml" ContentType="application/vnd.openxmlformats-officedocument.themeOverride+xml"/>
  <Override PartName="/ppt/notesSlides/notesSlide21.xml" ContentType="application/vnd.openxmlformats-officedocument.presentationml.notesSlide+xml"/>
  <Override PartName="/ppt/charts/chart20.xml" ContentType="application/vnd.openxmlformats-officedocument.drawingml.chart+xml"/>
  <Override PartName="/ppt/theme/themeOverride18.xml" ContentType="application/vnd.openxmlformats-officedocument.themeOverride+xml"/>
  <Override PartName="/ppt/drawings/drawing12.xml" ContentType="application/vnd.openxmlformats-officedocument.drawingml.chartshapes+xml"/>
  <Override PartName="/ppt/notesSlides/notesSlide22.xml" ContentType="application/vnd.openxmlformats-officedocument.presentationml.notesSlide+xml"/>
  <Override PartName="/ppt/charts/chart21.xml" ContentType="application/vnd.openxmlformats-officedocument.drawingml.chart+xml"/>
  <Override PartName="/ppt/theme/themeOverride19.xml" ContentType="application/vnd.openxmlformats-officedocument.themeOverride+xml"/>
  <Override PartName="/ppt/drawings/drawing13.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2.xml" ContentType="application/vnd.openxmlformats-officedocument.drawingml.chart+xml"/>
  <Override PartName="/ppt/drawings/drawing14.xml" ContentType="application/vnd.openxmlformats-officedocument.drawingml.chartshapes+xml"/>
  <Override PartName="/ppt/notesSlides/notesSlide25.xml" ContentType="application/vnd.openxmlformats-officedocument.presentationml.notesSlide+xml"/>
  <Override PartName="/ppt/charts/chart23.xml" ContentType="application/vnd.openxmlformats-officedocument.drawingml.chart+xml"/>
  <Override PartName="/ppt/drawings/drawing15.xml" ContentType="application/vnd.openxmlformats-officedocument.drawingml.chartshapes+xml"/>
  <Override PartName="/ppt/notesSlides/notesSlide26.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27.xml" ContentType="application/vnd.openxmlformats-officedocument.presentationml.notesSlide+xml"/>
  <Override PartName="/ppt/charts/chart26.xml" ContentType="application/vnd.openxmlformats-officedocument.drawingml.chart+xml"/>
  <Override PartName="/ppt/theme/themeOverride20.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7.xml" ContentType="application/vnd.openxmlformats-officedocument.drawingml.chart+xml"/>
  <Override PartName="/ppt/drawings/drawing16.xml" ContentType="application/vnd.openxmlformats-officedocument.drawingml.chartshapes+xml"/>
  <Override PartName="/ppt/charts/chart28.xml" ContentType="application/vnd.openxmlformats-officedocument.drawingml.chart+xml"/>
  <Override PartName="/ppt/drawings/drawing17.xml" ContentType="application/vnd.openxmlformats-officedocument.drawingml.chartshapes+xml"/>
  <Override PartName="/ppt/notesSlides/notesSlide30.xml" ContentType="application/vnd.openxmlformats-officedocument.presentationml.notesSlide+xml"/>
  <Override PartName="/ppt/charts/chart29.xml" ContentType="application/vnd.openxmlformats-officedocument.drawingml.chart+xml"/>
  <Override PartName="/ppt/drawings/drawing18.xml" ContentType="application/vnd.openxmlformats-officedocument.drawingml.chartshapes+xml"/>
  <Override PartName="/ppt/charts/chart30.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9.xml" ContentType="application/vnd.openxmlformats-officedocument.drawingml.chartshapes+xml"/>
  <Override PartName="/ppt/notesSlides/notesSlide31.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2.xml" ContentType="application/vnd.openxmlformats-officedocument.presentationml.notesSlide+xml"/>
  <Override PartName="/ppt/charts/chart33.xml" ContentType="application/vnd.openxmlformats-officedocument.drawingml.chart+xml"/>
  <Override PartName="/ppt/theme/themeOverride21.xml" ContentType="application/vnd.openxmlformats-officedocument.themeOverride+xml"/>
  <Override PartName="/ppt/charts/chart34.xml" ContentType="application/vnd.openxmlformats-officedocument.drawingml.chart+xml"/>
  <Override PartName="/ppt/theme/themeOverride22.xml" ContentType="application/vnd.openxmlformats-officedocument.themeOverride+xml"/>
  <Override PartName="/ppt/drawings/drawing20.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21.xml" ContentType="application/vnd.openxmlformats-officedocument.drawingml.chartshapes+xml"/>
  <Override PartName="/ppt/charts/chart3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22.xml" ContentType="application/vnd.openxmlformats-officedocument.drawingml.chartshapes+xml"/>
  <Override PartName="/ppt/notesSlides/notesSlide35.xml" ContentType="application/vnd.openxmlformats-officedocument.presentationml.notesSlide+xml"/>
  <Override PartName="/ppt/charts/chart37.xml" ContentType="application/vnd.openxmlformats-officedocument.drawingml.chart+xml"/>
  <Override PartName="/ppt/drawings/drawing23.xml" ContentType="application/vnd.openxmlformats-officedocument.drawingml.chartshapes+xml"/>
  <Override PartName="/ppt/charts/chart38.xml" ContentType="application/vnd.openxmlformats-officedocument.drawingml.chart+xml"/>
  <Override PartName="/ppt/theme/themeOverride23.xml" ContentType="application/vnd.openxmlformats-officedocument.themeOverride+xml"/>
  <Override PartName="/ppt/drawings/drawing24.xml" ContentType="application/vnd.openxmlformats-officedocument.drawingml.chartshapes+xml"/>
  <Override PartName="/ppt/notesSlides/notesSlide36.xml" ContentType="application/vnd.openxmlformats-officedocument.presentationml.notesSlide+xml"/>
  <Override PartName="/ppt/charts/chart39.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25.xml" ContentType="application/vnd.openxmlformats-officedocument.drawingml.chartshapes+xml"/>
  <Override PartName="/ppt/charts/chart40.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26.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41.xml" ContentType="application/vnd.openxmlformats-officedocument.drawingml.chart+xml"/>
  <Override PartName="/ppt/theme/themeOverride24.xml" ContentType="application/vnd.openxmlformats-officedocument.themeOverride+xml"/>
  <Override PartName="/ppt/drawings/drawing27.xml" ContentType="application/vnd.openxmlformats-officedocument.drawingml.chartshapes+xml"/>
  <Override PartName="/ppt/notesSlides/notesSlide39.xml" ContentType="application/vnd.openxmlformats-officedocument.presentationml.notesSlide+xml"/>
  <Override PartName="/ppt/charts/chart42.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28.xml" ContentType="application/vnd.openxmlformats-officedocument.drawingml.chartshapes+xml"/>
  <Override PartName="/ppt/charts/chart43.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29.xml" ContentType="application/vnd.openxmlformats-officedocument.drawingml.chartshapes+xml"/>
  <Override PartName="/ppt/notesSlides/notesSlide40.xml" ContentType="application/vnd.openxmlformats-officedocument.presentationml.notesSlide+xml"/>
  <Override PartName="/ppt/charts/chart44.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30.xml" ContentType="application/vnd.openxmlformats-officedocument.drawingml.chartshapes+xml"/>
  <Override PartName="/ppt/charts/chart45.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31.xml" ContentType="application/vnd.openxmlformats-officedocument.drawingml.chartshape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44"/>
  </p:notesMasterIdLst>
  <p:handoutMasterIdLst>
    <p:handoutMasterId r:id="rId4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7" r:id="rId31"/>
    <p:sldId id="298" r:id="rId32"/>
    <p:sldId id="299" r:id="rId33"/>
    <p:sldId id="288" r:id="rId34"/>
    <p:sldId id="289" r:id="rId35"/>
    <p:sldId id="290" r:id="rId36"/>
    <p:sldId id="291" r:id="rId37"/>
    <p:sldId id="292" r:id="rId38"/>
    <p:sldId id="293" r:id="rId39"/>
    <p:sldId id="294" r:id="rId40"/>
    <p:sldId id="295" r:id="rId41"/>
    <p:sldId id="300" r:id="rId42"/>
    <p:sldId id="296" r:id="rId43"/>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600D"/>
    <a:srgbClr val="FFFFFF"/>
    <a:srgbClr val="169DD8"/>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8815" autoAdjust="0"/>
  </p:normalViewPr>
  <p:slideViewPr>
    <p:cSldViewPr snapToGrid="0">
      <p:cViewPr varScale="1">
        <p:scale>
          <a:sx n="110" d="100"/>
          <a:sy n="110" d="100"/>
        </p:scale>
        <p:origin x="1650" y="102"/>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8828"/>
    </p:cViewPr>
  </p:sorterViewPr>
  <p:notesViewPr>
    <p:cSldViewPr snapToGrid="0">
      <p:cViewPr>
        <p:scale>
          <a:sx n="100" d="100"/>
          <a:sy n="100" d="100"/>
        </p:scale>
        <p:origin x="-1686" y="612"/>
      </p:cViewPr>
      <p:guideLst>
        <p:guide orient="horz" pos="2924"/>
        <p:guide pos="220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8.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5.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6.xlsx"/><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18.xlsx"/><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20.xlsx"/><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21.xlsx"/><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0.xm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9.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4.xml"/><Relationship Id="rId1" Type="http://schemas.microsoft.com/office/2011/relationships/chartStyle" Target="style14.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1.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_Worksheet34.xlsx"/><Relationship Id="rId1" Type="http://schemas.openxmlformats.org/officeDocument/2006/relationships/themeOverride" Target="../theme/themeOverride2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21.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22.xml"/></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package" Target="../embeddings/Microsoft_Excel_Worksheet38.xlsx"/><Relationship Id="rId1" Type="http://schemas.openxmlformats.org/officeDocument/2006/relationships/themeOverride" Target="../theme/themeOverride23.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25.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26.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27.xml"/><Relationship Id="rId2" Type="http://schemas.openxmlformats.org/officeDocument/2006/relationships/package" Target="../embeddings/Microsoft_Excel_Worksheet41.xlsx"/><Relationship Id="rId1" Type="http://schemas.openxmlformats.org/officeDocument/2006/relationships/themeOverride" Target="../theme/themeOverride24.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28.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29.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30.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31.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558430196225475E-2"/>
          <c:y val="0.11809952512128266"/>
          <c:w val="0.81553630796150478"/>
          <c:h val="0.79049907363580163"/>
        </c:manualLayout>
      </c:layout>
      <c:barChart>
        <c:barDir val="col"/>
        <c:grouping val="stacked"/>
        <c:varyColors val="0"/>
        <c:ser>
          <c:idx val="0"/>
          <c:order val="0"/>
          <c:tx>
            <c:strRef>
              <c:f>Sheet1!$B$4</c:f>
              <c:strCache>
                <c:ptCount val="1"/>
                <c:pt idx="0">
                  <c:v>OECD</c:v>
                </c:pt>
              </c:strCache>
            </c:strRef>
          </c:tx>
          <c:spPr>
            <a:solidFill>
              <a:srgbClr val="003953"/>
            </a:solidFill>
            <a:ln>
              <a:noFill/>
            </a:ln>
            <a:effectLst/>
          </c:spPr>
          <c:invertIfNegative val="0"/>
          <c:cat>
            <c:numRef>
              <c:f>Sheet1!$C$3:$K$3</c:f>
              <c:numCache>
                <c:formatCode>General</c:formatCode>
                <c:ptCount val="9"/>
                <c:pt idx="0">
                  <c:v>1990</c:v>
                </c:pt>
                <c:pt idx="1">
                  <c:v>2000</c:v>
                </c:pt>
                <c:pt idx="2">
                  <c:v>2010</c:v>
                </c:pt>
                <c:pt idx="3">
                  <c:v>2015</c:v>
                </c:pt>
                <c:pt idx="4">
                  <c:v>2020</c:v>
                </c:pt>
                <c:pt idx="5">
                  <c:v>2030</c:v>
                </c:pt>
                <c:pt idx="6">
                  <c:v>2040</c:v>
                </c:pt>
              </c:numCache>
            </c:numRef>
          </c:cat>
          <c:val>
            <c:numRef>
              <c:f>Sheet1!$C$4:$I$4</c:f>
              <c:numCache>
                <c:formatCode>General</c:formatCode>
                <c:ptCount val="7"/>
                <c:pt idx="0">
                  <c:v>200.8571</c:v>
                </c:pt>
                <c:pt idx="1">
                  <c:v>236.1703</c:v>
                </c:pt>
                <c:pt idx="2">
                  <c:v>241.46709999999999</c:v>
                </c:pt>
                <c:pt idx="3">
                  <c:v>239.89750000000001</c:v>
                </c:pt>
                <c:pt idx="4">
                  <c:v>244.02330000000001</c:v>
                </c:pt>
                <c:pt idx="5">
                  <c:v>250.2638</c:v>
                </c:pt>
                <c:pt idx="6">
                  <c:v>261.75240000000002</c:v>
                </c:pt>
              </c:numCache>
            </c:numRef>
          </c:val>
        </c:ser>
        <c:ser>
          <c:idx val="1"/>
          <c:order val="1"/>
          <c:tx>
            <c:strRef>
              <c:f>Sheet1!$B$5</c:f>
              <c:strCache>
                <c:ptCount val="1"/>
                <c:pt idx="0">
                  <c:v>Non-OECD</c:v>
                </c:pt>
              </c:strCache>
            </c:strRef>
          </c:tx>
          <c:spPr>
            <a:solidFill>
              <a:srgbClr val="A33340"/>
            </a:solidFill>
            <a:ln>
              <a:noFill/>
            </a:ln>
            <a:effectLst/>
          </c:spPr>
          <c:invertIfNegative val="0"/>
          <c:cat>
            <c:numRef>
              <c:f>Sheet1!$C$3:$K$3</c:f>
              <c:numCache>
                <c:formatCode>General</c:formatCode>
                <c:ptCount val="9"/>
                <c:pt idx="0">
                  <c:v>1990</c:v>
                </c:pt>
                <c:pt idx="1">
                  <c:v>2000</c:v>
                </c:pt>
                <c:pt idx="2">
                  <c:v>2010</c:v>
                </c:pt>
                <c:pt idx="3">
                  <c:v>2015</c:v>
                </c:pt>
                <c:pt idx="4">
                  <c:v>2020</c:v>
                </c:pt>
                <c:pt idx="5">
                  <c:v>2030</c:v>
                </c:pt>
                <c:pt idx="6">
                  <c:v>2040</c:v>
                </c:pt>
              </c:numCache>
            </c:numRef>
          </c:cat>
          <c:val>
            <c:numRef>
              <c:f>Sheet1!$C$5:$I$5</c:f>
              <c:numCache>
                <c:formatCode>General</c:formatCode>
                <c:ptCount val="7"/>
                <c:pt idx="0">
                  <c:v>155.14330000000001</c:v>
                </c:pt>
                <c:pt idx="1">
                  <c:v>173.7501</c:v>
                </c:pt>
                <c:pt idx="2">
                  <c:v>281.33710000000002</c:v>
                </c:pt>
                <c:pt idx="3">
                  <c:v>335.54730000000001</c:v>
                </c:pt>
                <c:pt idx="4">
                  <c:v>360.87470000000002</c:v>
                </c:pt>
                <c:pt idx="5">
                  <c:v>412.98140000000001</c:v>
                </c:pt>
                <c:pt idx="6">
                  <c:v>474.71199999999999</c:v>
                </c:pt>
              </c:numCache>
            </c:numRef>
          </c:val>
        </c:ser>
        <c:dLbls>
          <c:showLegendKey val="0"/>
          <c:showVal val="0"/>
          <c:showCatName val="0"/>
          <c:showSerName val="0"/>
          <c:showPercent val="0"/>
          <c:showBubbleSize val="0"/>
        </c:dLbls>
        <c:gapWidth val="150"/>
        <c:overlap val="100"/>
        <c:axId val="138040864"/>
        <c:axId val="138041424"/>
      </c:barChart>
      <c:catAx>
        <c:axId val="13804086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041424"/>
        <c:crosses val="autoZero"/>
        <c:auto val="1"/>
        <c:lblAlgn val="ctr"/>
        <c:lblOffset val="100"/>
        <c:tickMarkSkip val="1"/>
        <c:noMultiLvlLbl val="0"/>
      </c:catAx>
      <c:valAx>
        <c:axId val="138041424"/>
        <c:scaling>
          <c:orientation val="minMax"/>
        </c:scaling>
        <c:delete val="0"/>
        <c:axPos val="l"/>
        <c:majorGridlines>
          <c:spPr>
            <a:ln w="9525" cap="flat" cmpd="sng" algn="ctr">
              <a:solidFill>
                <a:srgbClr val="FFFFFF">
                  <a:lumMod val="75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040864"/>
        <c:crosses val="autoZero"/>
        <c:crossBetween val="between"/>
        <c:majorUnit val="2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07424071991002E-2"/>
          <c:y val="8.1190957074073089E-2"/>
          <c:w val="0.9103240844894388"/>
          <c:h val="0.81140992208664731"/>
        </c:manualLayout>
      </c:layout>
      <c:areaChart>
        <c:grouping val="stacked"/>
        <c:varyColors val="0"/>
        <c:ser>
          <c:idx val="0"/>
          <c:order val="0"/>
          <c:tx>
            <c:strRef>
              <c:f>page10!$B$6</c:f>
              <c:strCache>
                <c:ptCount val="1"/>
                <c:pt idx="0">
                  <c:v>Total OECD</c:v>
                </c:pt>
              </c:strCache>
            </c:strRef>
          </c:tx>
          <c:spPr>
            <a:solidFill>
              <a:srgbClr val="003953"/>
            </a:solidFill>
            <a:ln w="38100">
              <a:noFill/>
            </a:ln>
            <a:effectLst/>
          </c:spPr>
          <c:cat>
            <c:numRef>
              <c:f>page10!$C$5:$BA$5</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page10!$C$6:$BA$6</c:f>
              <c:numCache>
                <c:formatCode>General</c:formatCode>
                <c:ptCount val="51"/>
                <c:pt idx="0">
                  <c:v>11.5930386</c:v>
                </c:pt>
                <c:pt idx="1">
                  <c:v>11.581015299999999</c:v>
                </c:pt>
                <c:pt idx="2">
                  <c:v>11.647744300000001</c:v>
                </c:pt>
                <c:pt idx="3">
                  <c:v>11.785054599999999</c:v>
                </c:pt>
                <c:pt idx="4">
                  <c:v>11.926696700000001</c:v>
                </c:pt>
                <c:pt idx="5">
                  <c:v>12.0825222</c:v>
                </c:pt>
                <c:pt idx="6">
                  <c:v>12.460565000000001</c:v>
                </c:pt>
                <c:pt idx="7">
                  <c:v>12.67873</c:v>
                </c:pt>
                <c:pt idx="8">
                  <c:v>12.6735776</c:v>
                </c:pt>
                <c:pt idx="9">
                  <c:v>12.8287225</c:v>
                </c:pt>
                <c:pt idx="10">
                  <c:v>13.1494014</c:v>
                </c:pt>
                <c:pt idx="11">
                  <c:v>13.1020684</c:v>
                </c:pt>
                <c:pt idx="12">
                  <c:v>13.1545483</c:v>
                </c:pt>
                <c:pt idx="13">
                  <c:v>13.423983</c:v>
                </c:pt>
                <c:pt idx="14">
                  <c:v>13.6328683</c:v>
                </c:pt>
                <c:pt idx="15">
                  <c:v>13.684049199999999</c:v>
                </c:pt>
                <c:pt idx="16">
                  <c:v>13.633244100000001</c:v>
                </c:pt>
                <c:pt idx="17">
                  <c:v>13.741890700000001</c:v>
                </c:pt>
                <c:pt idx="18">
                  <c:v>13.441756100000001</c:v>
                </c:pt>
                <c:pt idx="19">
                  <c:v>12.585836199999999</c:v>
                </c:pt>
                <c:pt idx="20">
                  <c:v>12.8762101</c:v>
                </c:pt>
                <c:pt idx="21">
                  <c:v>12.7889102</c:v>
                </c:pt>
                <c:pt idx="22">
                  <c:v>12.570250099999999</c:v>
                </c:pt>
                <c:pt idx="23">
                  <c:v>12.676076499999999</c:v>
                </c:pt>
                <c:pt idx="24">
                  <c:v>12.5359236</c:v>
                </c:pt>
                <c:pt idx="25">
                  <c:v>12.4331406</c:v>
                </c:pt>
                <c:pt idx="26">
                  <c:v>12.4079759</c:v>
                </c:pt>
                <c:pt idx="27">
                  <c:v>12.4623607</c:v>
                </c:pt>
                <c:pt idx="28">
                  <c:v>12.5070613</c:v>
                </c:pt>
                <c:pt idx="29">
                  <c:v>12.487857099999999</c:v>
                </c:pt>
                <c:pt idx="30">
                  <c:v>12.449495600000001</c:v>
                </c:pt>
                <c:pt idx="31">
                  <c:v>12.3913767</c:v>
                </c:pt>
                <c:pt idx="32">
                  <c:v>12.327357099999999</c:v>
                </c:pt>
                <c:pt idx="33">
                  <c:v>12.290948700000001</c:v>
                </c:pt>
                <c:pt idx="34">
                  <c:v>12.2545538</c:v>
                </c:pt>
                <c:pt idx="35">
                  <c:v>12.198400600000001</c:v>
                </c:pt>
                <c:pt idx="36">
                  <c:v>12.1429282</c:v>
                </c:pt>
                <c:pt idx="37">
                  <c:v>12.081966099999999</c:v>
                </c:pt>
                <c:pt idx="38">
                  <c:v>12.045757799999999</c:v>
                </c:pt>
                <c:pt idx="39">
                  <c:v>12.013851899999999</c:v>
                </c:pt>
                <c:pt idx="40">
                  <c:v>12.0080992</c:v>
                </c:pt>
                <c:pt idx="41">
                  <c:v>12.0167058</c:v>
                </c:pt>
                <c:pt idx="42">
                  <c:v>12.027715799999999</c:v>
                </c:pt>
                <c:pt idx="43">
                  <c:v>12.058715899999999</c:v>
                </c:pt>
                <c:pt idx="44">
                  <c:v>12.105474000000001</c:v>
                </c:pt>
                <c:pt idx="45">
                  <c:v>12.157363699999999</c:v>
                </c:pt>
                <c:pt idx="46">
                  <c:v>12.2035722</c:v>
                </c:pt>
                <c:pt idx="47">
                  <c:v>12.247215300000001</c:v>
                </c:pt>
                <c:pt idx="48">
                  <c:v>12.2931147</c:v>
                </c:pt>
                <c:pt idx="49">
                  <c:v>12.349096900000001</c:v>
                </c:pt>
                <c:pt idx="50">
                  <c:v>12.394904500000001</c:v>
                </c:pt>
              </c:numCache>
            </c:numRef>
          </c:val>
        </c:ser>
        <c:ser>
          <c:idx val="1"/>
          <c:order val="1"/>
          <c:tx>
            <c:strRef>
              <c:f>page10!$B$7</c:f>
              <c:strCache>
                <c:ptCount val="1"/>
                <c:pt idx="0">
                  <c:v>Total Non-OECD</c:v>
                </c:pt>
              </c:strCache>
            </c:strRef>
          </c:tx>
          <c:spPr>
            <a:solidFill>
              <a:srgbClr val="A33340"/>
            </a:solidFill>
            <a:ln w="38100">
              <a:noFill/>
            </a:ln>
            <a:effectLst/>
          </c:spPr>
          <c:cat>
            <c:numRef>
              <c:f>page10!$C$5:$BA$5</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page10!$C$7:$BA$7</c:f>
              <c:numCache>
                <c:formatCode>General</c:formatCode>
                <c:ptCount val="51"/>
                <c:pt idx="0">
                  <c:v>9.8543755999999991</c:v>
                </c:pt>
                <c:pt idx="1">
                  <c:v>9.6937327999999994</c:v>
                </c:pt>
                <c:pt idx="2">
                  <c:v>9.5500515000000004</c:v>
                </c:pt>
                <c:pt idx="3">
                  <c:v>9.5688870000000001</c:v>
                </c:pt>
                <c:pt idx="4">
                  <c:v>9.6063738000000001</c:v>
                </c:pt>
                <c:pt idx="5">
                  <c:v>9.8638382999999994</c:v>
                </c:pt>
                <c:pt idx="6">
                  <c:v>9.9878395999999992</c:v>
                </c:pt>
                <c:pt idx="7">
                  <c:v>9.9495069000000012</c:v>
                </c:pt>
                <c:pt idx="8">
                  <c:v>9.9951296999999997</c:v>
                </c:pt>
                <c:pt idx="9">
                  <c:v>10.256780600000001</c:v>
                </c:pt>
                <c:pt idx="10">
                  <c:v>10.779947399999999</c:v>
                </c:pt>
                <c:pt idx="11">
                  <c:v>11.026756799999999</c:v>
                </c:pt>
                <c:pt idx="12">
                  <c:v>11.5163072</c:v>
                </c:pt>
                <c:pt idx="13">
                  <c:v>12.407777400000001</c:v>
                </c:pt>
                <c:pt idx="14">
                  <c:v>13.558862</c:v>
                </c:pt>
                <c:pt idx="15">
                  <c:v>14.5781353</c:v>
                </c:pt>
                <c:pt idx="16">
                  <c:v>15.423745500000001</c:v>
                </c:pt>
                <c:pt idx="17">
                  <c:v>16.1166573</c:v>
                </c:pt>
                <c:pt idx="18">
                  <c:v>16.647466300000001</c:v>
                </c:pt>
                <c:pt idx="19">
                  <c:v>17.073628799999998</c:v>
                </c:pt>
                <c:pt idx="20">
                  <c:v>17.9581999</c:v>
                </c:pt>
                <c:pt idx="21">
                  <c:v>19.1807999</c:v>
                </c:pt>
                <c:pt idx="22">
                  <c:v>20.121099900000001</c:v>
                </c:pt>
                <c:pt idx="23">
                  <c:v>20.6728001</c:v>
                </c:pt>
                <c:pt idx="24">
                  <c:v>20.8192001</c:v>
                </c:pt>
                <c:pt idx="25">
                  <c:v>21.4686196</c:v>
                </c:pt>
                <c:pt idx="26">
                  <c:v>21.687334800000002</c:v>
                </c:pt>
                <c:pt idx="27">
                  <c:v>22.056802999999999</c:v>
                </c:pt>
                <c:pt idx="28">
                  <c:v>22.346781800000002</c:v>
                </c:pt>
                <c:pt idx="29">
                  <c:v>22.426670399999999</c:v>
                </c:pt>
                <c:pt idx="30">
                  <c:v>22.522938999999997</c:v>
                </c:pt>
                <c:pt idx="31">
                  <c:v>22.778989000000003</c:v>
                </c:pt>
                <c:pt idx="32">
                  <c:v>23.060804000000001</c:v>
                </c:pt>
                <c:pt idx="33">
                  <c:v>23.320824100000003</c:v>
                </c:pt>
                <c:pt idx="34">
                  <c:v>23.506338599999999</c:v>
                </c:pt>
                <c:pt idx="35">
                  <c:v>23.624066200000001</c:v>
                </c:pt>
                <c:pt idx="36">
                  <c:v>23.703828699999999</c:v>
                </c:pt>
                <c:pt idx="37">
                  <c:v>23.852023799999998</c:v>
                </c:pt>
                <c:pt idx="38">
                  <c:v>24.022222899999999</c:v>
                </c:pt>
                <c:pt idx="39">
                  <c:v>24.203858</c:v>
                </c:pt>
                <c:pt idx="40">
                  <c:v>24.389715299999999</c:v>
                </c:pt>
                <c:pt idx="41">
                  <c:v>24.611639</c:v>
                </c:pt>
                <c:pt idx="42">
                  <c:v>24.816984999999999</c:v>
                </c:pt>
                <c:pt idx="43">
                  <c:v>25.0325579</c:v>
                </c:pt>
                <c:pt idx="44">
                  <c:v>25.287487899999999</c:v>
                </c:pt>
                <c:pt idx="45">
                  <c:v>25.5605583</c:v>
                </c:pt>
                <c:pt idx="46">
                  <c:v>25.8302917</c:v>
                </c:pt>
                <c:pt idx="47">
                  <c:v>26.083399</c:v>
                </c:pt>
                <c:pt idx="48">
                  <c:v>26.365351999999998</c:v>
                </c:pt>
                <c:pt idx="49">
                  <c:v>26.6447635</c:v>
                </c:pt>
                <c:pt idx="50">
                  <c:v>26.922658800000001</c:v>
                </c:pt>
              </c:numCache>
            </c:numRef>
          </c:val>
        </c:ser>
        <c:dLbls>
          <c:showLegendKey val="0"/>
          <c:showVal val="0"/>
          <c:showCatName val="0"/>
          <c:showSerName val="0"/>
          <c:showPercent val="0"/>
          <c:showBubbleSize val="0"/>
        </c:dLbls>
        <c:axId val="199300448"/>
        <c:axId val="199301008"/>
      </c:areaChart>
      <c:catAx>
        <c:axId val="199300448"/>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9301008"/>
        <c:crosses val="autoZero"/>
        <c:auto val="1"/>
        <c:lblAlgn val="ctr"/>
        <c:lblOffset val="100"/>
        <c:tickLblSkip val="5"/>
        <c:tickMarkSkip val="5"/>
        <c:noMultiLvlLbl val="0"/>
      </c:catAx>
      <c:valAx>
        <c:axId val="199301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9300448"/>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18035119347455"/>
          <c:y val="7.3002466143291769E-2"/>
          <c:w val="0.79594086092773753"/>
          <c:h val="0.81959862682909912"/>
        </c:manualLayout>
      </c:layout>
      <c:scatterChart>
        <c:scatterStyle val="lineMarker"/>
        <c:varyColors val="0"/>
        <c:ser>
          <c:idx val="0"/>
          <c:order val="0"/>
          <c:tx>
            <c:v>OECD</c:v>
          </c:tx>
          <c:spPr>
            <a:ln w="38100" cap="rnd">
              <a:solidFill>
                <a:srgbClr val="003953"/>
              </a:solidFill>
              <a:round/>
            </a:ln>
            <a:effectLst/>
          </c:spPr>
          <c:marker>
            <c:symbol val="none"/>
          </c:marker>
          <c:xVal>
            <c:numRef>
              <c:f>page14!$B$2:$AZ$2</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xVal>
          <c:yVal>
            <c:numRef>
              <c:f>page14!$B$15:$AZ$15</c:f>
              <c:numCache>
                <c:formatCode>#,##0</c:formatCode>
                <c:ptCount val="51"/>
                <c:pt idx="0">
                  <c:v>1053.9514999999999</c:v>
                </c:pt>
                <c:pt idx="1">
                  <c:v>1062.8967</c:v>
                </c:pt>
                <c:pt idx="2">
                  <c:v>1072.2720999999999</c:v>
                </c:pt>
                <c:pt idx="3">
                  <c:v>1081.92</c:v>
                </c:pt>
                <c:pt idx="4">
                  <c:v>1091.4265</c:v>
                </c:pt>
                <c:pt idx="5">
                  <c:v>1100.5845999999999</c:v>
                </c:pt>
                <c:pt idx="6">
                  <c:v>1109.3823</c:v>
                </c:pt>
                <c:pt idx="7">
                  <c:v>1117.9141</c:v>
                </c:pt>
                <c:pt idx="8">
                  <c:v>1126.2588000000001</c:v>
                </c:pt>
                <c:pt idx="9">
                  <c:v>1134.4940999999999</c:v>
                </c:pt>
                <c:pt idx="10">
                  <c:v>1142.6515999999999</c:v>
                </c:pt>
                <c:pt idx="11">
                  <c:v>1150.7452000000001</c:v>
                </c:pt>
                <c:pt idx="12">
                  <c:v>1158.9338</c:v>
                </c:pt>
                <c:pt idx="13">
                  <c:v>1167.2873999999999</c:v>
                </c:pt>
                <c:pt idx="14">
                  <c:v>1175.7792999999999</c:v>
                </c:pt>
                <c:pt idx="15">
                  <c:v>1188.3724</c:v>
                </c:pt>
                <c:pt idx="16">
                  <c:v>1197.3272999999999</c:v>
                </c:pt>
                <c:pt idx="17">
                  <c:v>1206.6262999999999</c:v>
                </c:pt>
                <c:pt idx="18">
                  <c:v>1215.8402000000001</c:v>
                </c:pt>
                <c:pt idx="19">
                  <c:v>1224.8469</c:v>
                </c:pt>
                <c:pt idx="20">
                  <c:v>1233.5984000000001</c:v>
                </c:pt>
                <c:pt idx="21">
                  <c:v>1241.8195000000001</c:v>
                </c:pt>
                <c:pt idx="22">
                  <c:v>1249.7888</c:v>
                </c:pt>
                <c:pt idx="23">
                  <c:v>1257.9248</c:v>
                </c:pt>
                <c:pt idx="24">
                  <c:v>1266.1579999999999</c:v>
                </c:pt>
                <c:pt idx="25">
                  <c:v>1274.6125</c:v>
                </c:pt>
                <c:pt idx="26">
                  <c:v>1283.0311999999999</c:v>
                </c:pt>
                <c:pt idx="27">
                  <c:v>1291.2031999999999</c:v>
                </c:pt>
                <c:pt idx="28">
                  <c:v>1299.0117</c:v>
                </c:pt>
                <c:pt idx="29">
                  <c:v>1306.2977000000001</c:v>
                </c:pt>
                <c:pt idx="30">
                  <c:v>1313.184</c:v>
                </c:pt>
                <c:pt idx="31">
                  <c:v>1319.7723000000001</c:v>
                </c:pt>
                <c:pt idx="32">
                  <c:v>1326.1244999999999</c:v>
                </c:pt>
                <c:pt idx="33">
                  <c:v>1332.2573</c:v>
                </c:pt>
                <c:pt idx="34">
                  <c:v>1338.1956</c:v>
                </c:pt>
                <c:pt idx="35">
                  <c:v>1343.963</c:v>
                </c:pt>
                <c:pt idx="36">
                  <c:v>1349.5825</c:v>
                </c:pt>
                <c:pt idx="37">
                  <c:v>1355.0537999999999</c:v>
                </c:pt>
                <c:pt idx="38">
                  <c:v>1360.3739</c:v>
                </c:pt>
                <c:pt idx="39">
                  <c:v>1365.5314000000001</c:v>
                </c:pt>
                <c:pt idx="40">
                  <c:v>1370.5211999999999</c:v>
                </c:pt>
                <c:pt idx="41">
                  <c:v>1375.3382999999999</c:v>
                </c:pt>
                <c:pt idx="42">
                  <c:v>1379.9820999999999</c:v>
                </c:pt>
                <c:pt idx="43">
                  <c:v>1384.4525000000001</c:v>
                </c:pt>
                <c:pt idx="44">
                  <c:v>1388.7438</c:v>
                </c:pt>
                <c:pt idx="45">
                  <c:v>1392.8563999999999</c:v>
                </c:pt>
                <c:pt idx="46">
                  <c:v>1396.7886000000001</c:v>
                </c:pt>
                <c:pt idx="47">
                  <c:v>1400.5346999999999</c:v>
                </c:pt>
                <c:pt idx="48">
                  <c:v>1404.1016</c:v>
                </c:pt>
                <c:pt idx="49">
                  <c:v>1407.4956</c:v>
                </c:pt>
                <c:pt idx="50">
                  <c:v>1410.7217000000001</c:v>
                </c:pt>
              </c:numCache>
            </c:numRef>
          </c:yVal>
          <c:smooth val="0"/>
        </c:ser>
        <c:ser>
          <c:idx val="1"/>
          <c:order val="1"/>
          <c:tx>
            <c:v>nonOECD</c:v>
          </c:tx>
          <c:spPr>
            <a:ln w="38100" cap="rnd">
              <a:solidFill>
                <a:srgbClr val="A33340"/>
              </a:solidFill>
              <a:round/>
            </a:ln>
            <a:effectLst/>
          </c:spPr>
          <c:marker>
            <c:symbol val="none"/>
          </c:marker>
          <c:xVal>
            <c:numRef>
              <c:f>page14!$B$2:$AZ$2</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xVal>
          <c:yVal>
            <c:numRef>
              <c:f>page14!$B$30:$AZ$30</c:f>
              <c:numCache>
                <c:formatCode>#,##0</c:formatCode>
                <c:ptCount val="51"/>
                <c:pt idx="0">
                  <c:v>4186.4683000000005</c:v>
                </c:pt>
                <c:pt idx="1">
                  <c:v>4266.2437</c:v>
                </c:pt>
                <c:pt idx="2">
                  <c:v>4344.0522000000001</c:v>
                </c:pt>
                <c:pt idx="3">
                  <c:v>4420.2201999999997</c:v>
                </c:pt>
                <c:pt idx="4">
                  <c:v>4495.0497999999998</c:v>
                </c:pt>
                <c:pt idx="5">
                  <c:v>4568.6704</c:v>
                </c:pt>
                <c:pt idx="6">
                  <c:v>4641.0385999999999</c:v>
                </c:pt>
                <c:pt idx="7">
                  <c:v>4712.0029000000004</c:v>
                </c:pt>
                <c:pt idx="8">
                  <c:v>4781.6440000000002</c:v>
                </c:pt>
                <c:pt idx="9">
                  <c:v>4850.1782000000003</c:v>
                </c:pt>
                <c:pt idx="10">
                  <c:v>4917.8535000000002</c:v>
                </c:pt>
                <c:pt idx="11">
                  <c:v>4986.0200000000004</c:v>
                </c:pt>
                <c:pt idx="12">
                  <c:v>5054.0991000000004</c:v>
                </c:pt>
                <c:pt idx="13">
                  <c:v>5122.1225999999997</c:v>
                </c:pt>
                <c:pt idx="14">
                  <c:v>5190.0429999999997</c:v>
                </c:pt>
                <c:pt idx="15">
                  <c:v>5257.8086000000003</c:v>
                </c:pt>
                <c:pt idx="16">
                  <c:v>5328.3013000000001</c:v>
                </c:pt>
                <c:pt idx="17">
                  <c:v>5398.8334999999997</c:v>
                </c:pt>
                <c:pt idx="18">
                  <c:v>5469.4687999999996</c:v>
                </c:pt>
                <c:pt idx="19">
                  <c:v>5540.2339000000002</c:v>
                </c:pt>
                <c:pt idx="20">
                  <c:v>5610.7383</c:v>
                </c:pt>
                <c:pt idx="21">
                  <c:v>5683.9551000000001</c:v>
                </c:pt>
                <c:pt idx="22">
                  <c:v>5757.6719000000003</c:v>
                </c:pt>
                <c:pt idx="23">
                  <c:v>5831.8311000000003</c:v>
                </c:pt>
                <c:pt idx="24">
                  <c:v>5906.1313</c:v>
                </c:pt>
                <c:pt idx="25">
                  <c:v>5979.5474000000004</c:v>
                </c:pt>
                <c:pt idx="26">
                  <c:v>6052.6016</c:v>
                </c:pt>
                <c:pt idx="27">
                  <c:v>6125.2744000000002</c:v>
                </c:pt>
                <c:pt idx="28">
                  <c:v>6197.6108000000004</c:v>
                </c:pt>
                <c:pt idx="29">
                  <c:v>6269.6239999999998</c:v>
                </c:pt>
                <c:pt idx="30">
                  <c:v>6340.6010999999999</c:v>
                </c:pt>
                <c:pt idx="31">
                  <c:v>6410.4512000000004</c:v>
                </c:pt>
                <c:pt idx="32">
                  <c:v>6479.3535000000002</c:v>
                </c:pt>
                <c:pt idx="33">
                  <c:v>6547.3296</c:v>
                </c:pt>
                <c:pt idx="34">
                  <c:v>6614.4312</c:v>
                </c:pt>
                <c:pt idx="35">
                  <c:v>6680.5106999999998</c:v>
                </c:pt>
                <c:pt idx="36">
                  <c:v>6745.6758</c:v>
                </c:pt>
                <c:pt idx="37">
                  <c:v>6810.0249000000003</c:v>
                </c:pt>
                <c:pt idx="38">
                  <c:v>6873.5757000000003</c:v>
                </c:pt>
                <c:pt idx="39">
                  <c:v>6936.3451999999997</c:v>
                </c:pt>
                <c:pt idx="40">
                  <c:v>6998.1880000000001</c:v>
                </c:pt>
                <c:pt idx="41">
                  <c:v>7059.6400999999996</c:v>
                </c:pt>
                <c:pt idx="42">
                  <c:v>7120.3999000000003</c:v>
                </c:pt>
                <c:pt idx="43">
                  <c:v>7180.46</c:v>
                </c:pt>
                <c:pt idx="44">
                  <c:v>7239.8158999999996</c:v>
                </c:pt>
                <c:pt idx="45">
                  <c:v>7298.2719999999999</c:v>
                </c:pt>
                <c:pt idx="46">
                  <c:v>7356.4438</c:v>
                </c:pt>
                <c:pt idx="47">
                  <c:v>7413.9209000000001</c:v>
                </c:pt>
                <c:pt idx="48">
                  <c:v>7470.7061000000003</c:v>
                </c:pt>
                <c:pt idx="49">
                  <c:v>7526.8104999999996</c:v>
                </c:pt>
                <c:pt idx="50">
                  <c:v>7582.0459000000001</c:v>
                </c:pt>
              </c:numCache>
            </c:numRef>
          </c:yVal>
          <c:smooth val="0"/>
        </c:ser>
        <c:dLbls>
          <c:showLegendKey val="0"/>
          <c:showVal val="0"/>
          <c:showCatName val="0"/>
          <c:showSerName val="0"/>
          <c:showPercent val="0"/>
          <c:showBubbleSize val="0"/>
        </c:dLbls>
        <c:axId val="199303808"/>
        <c:axId val="199304368"/>
      </c:scatterChart>
      <c:valAx>
        <c:axId val="199303808"/>
        <c:scaling>
          <c:orientation val="minMax"/>
          <c:max val="2040"/>
          <c:min val="1990"/>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
                <a:ea typeface="+mn-ea"/>
                <a:cs typeface="+mn-cs"/>
              </a:defRPr>
            </a:pPr>
            <a:endParaRPr lang="en-US"/>
          </a:p>
        </c:txPr>
        <c:crossAx val="199304368"/>
        <c:crosses val="autoZero"/>
        <c:crossBetween val="midCat"/>
        <c:majorUnit val="25"/>
      </c:valAx>
      <c:valAx>
        <c:axId val="199304368"/>
        <c:scaling>
          <c:orientation val="minMax"/>
        </c:scaling>
        <c:delete val="0"/>
        <c:axPos val="l"/>
        <c:majorGridlines>
          <c:spPr>
            <a:ln w="9525" cap="flat" cmpd="sng" algn="ctr">
              <a:solidFill>
                <a:srgbClr val="FFFFFF">
                  <a:lumMod val="75000"/>
                </a:srgbClr>
              </a:solidFill>
              <a:round/>
            </a:ln>
            <a:effectLst/>
          </c:spPr>
        </c:majorGridlines>
        <c:numFmt formatCode="#,##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9303808"/>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18035119347455"/>
          <c:y val="7.3667848613801531E-2"/>
          <c:w val="0.79594086092773753"/>
          <c:h val="0.81893289787139323"/>
        </c:manualLayout>
      </c:layout>
      <c:scatterChart>
        <c:scatterStyle val="lineMarker"/>
        <c:varyColors val="0"/>
        <c:ser>
          <c:idx val="0"/>
          <c:order val="0"/>
          <c:spPr>
            <a:ln w="38100" cap="rnd">
              <a:solidFill>
                <a:srgbClr val="003953"/>
              </a:solidFill>
              <a:round/>
            </a:ln>
            <a:effectLst/>
          </c:spPr>
          <c:marker>
            <c:symbol val="none"/>
          </c:marker>
          <c:xVal>
            <c:numRef>
              <c:f>page14!$B$2:$AZ$2</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xVal>
          <c:yVal>
            <c:numRef>
              <c:f>page14!$B$16:$AZ$16</c:f>
              <c:numCache>
                <c:formatCode>General</c:formatCode>
                <c:ptCount val="51"/>
                <c:pt idx="0">
                  <c:v>26.742482267922195</c:v>
                </c:pt>
                <c:pt idx="1">
                  <c:v>26.770133635752185</c:v>
                </c:pt>
                <c:pt idx="2">
                  <c:v>27.107641427954714</c:v>
                </c:pt>
                <c:pt idx="3">
                  <c:v>27.259084220644777</c:v>
                </c:pt>
                <c:pt idx="4">
                  <c:v>27.875416988684073</c:v>
                </c:pt>
                <c:pt idx="5">
                  <c:v>28.401745217950534</c:v>
                </c:pt>
                <c:pt idx="6">
                  <c:v>29.077699545053132</c:v>
                </c:pt>
                <c:pt idx="7">
                  <c:v>29.913792839718184</c:v>
                </c:pt>
                <c:pt idx="8">
                  <c:v>30.525025065286947</c:v>
                </c:pt>
                <c:pt idx="9">
                  <c:v>31.302347099028548</c:v>
                </c:pt>
                <c:pt idx="10">
                  <c:v>32.375210344080386</c:v>
                </c:pt>
                <c:pt idx="11">
                  <c:v>32.582470124576659</c:v>
                </c:pt>
                <c:pt idx="12">
                  <c:v>32.886234571810746</c:v>
                </c:pt>
                <c:pt idx="13">
                  <c:v>33.325835693934501</c:v>
                </c:pt>
                <c:pt idx="14">
                  <c:v>34.161717764549863</c:v>
                </c:pt>
                <c:pt idx="15">
                  <c:v>34.625647734666344</c:v>
                </c:pt>
                <c:pt idx="16">
                  <c:v>35.449987902221892</c:v>
                </c:pt>
                <c:pt idx="17">
                  <c:v>36.110542012883364</c:v>
                </c:pt>
                <c:pt idx="18">
                  <c:v>35.916668736565875</c:v>
                </c:pt>
                <c:pt idx="19">
                  <c:v>34.424283230826646</c:v>
                </c:pt>
                <c:pt idx="20">
                  <c:v>35.197302379769617</c:v>
                </c:pt>
                <c:pt idx="21">
                  <c:v>35.672360435634964</c:v>
                </c:pt>
                <c:pt idx="22">
                  <c:v>35.916371550137114</c:v>
                </c:pt>
                <c:pt idx="23">
                  <c:v>36.21521691916719</c:v>
                </c:pt>
                <c:pt idx="24">
                  <c:v>36.714849805474515</c:v>
                </c:pt>
                <c:pt idx="25">
                  <c:v>37.330711412291976</c:v>
                </c:pt>
                <c:pt idx="26">
                  <c:v>37.719342912315774</c:v>
                </c:pt>
                <c:pt idx="27">
                  <c:v>38.275534168440728</c:v>
                </c:pt>
                <c:pt idx="28">
                  <c:v>38.748090336676718</c:v>
                </c:pt>
                <c:pt idx="29">
                  <c:v>39.137009810244628</c:v>
                </c:pt>
                <c:pt idx="30">
                  <c:v>39.584674272607643</c:v>
                </c:pt>
                <c:pt idx="31">
                  <c:v>40.22505556450912</c:v>
                </c:pt>
                <c:pt idx="32">
                  <c:v>40.875704656689479</c:v>
                </c:pt>
                <c:pt idx="33">
                  <c:v>41.446253812983429</c:v>
                </c:pt>
                <c:pt idx="34">
                  <c:v>42.006115100064591</c:v>
                </c:pt>
                <c:pt idx="35">
                  <c:v>42.513179752716404</c:v>
                </c:pt>
                <c:pt idx="36">
                  <c:v>42.961880137005338</c:v>
                </c:pt>
                <c:pt idx="37">
                  <c:v>43.45033031160829</c:v>
                </c:pt>
                <c:pt idx="38">
                  <c:v>43.996578367168027</c:v>
                </c:pt>
                <c:pt idx="39">
                  <c:v>44.538684866565497</c:v>
                </c:pt>
                <c:pt idx="40">
                  <c:v>45.060226795470221</c:v>
                </c:pt>
                <c:pt idx="41">
                  <c:v>45.576772274865029</c:v>
                </c:pt>
                <c:pt idx="42">
                  <c:v>46.106768776203694</c:v>
                </c:pt>
                <c:pt idx="43">
                  <c:v>46.696085058895122</c:v>
                </c:pt>
                <c:pt idx="44">
                  <c:v>47.333565269562328</c:v>
                </c:pt>
                <c:pt idx="45">
                  <c:v>47.971670590019194</c:v>
                </c:pt>
                <c:pt idx="46">
                  <c:v>48.592921720581046</c:v>
                </c:pt>
                <c:pt idx="47">
                  <c:v>49.229657644326849</c:v>
                </c:pt>
                <c:pt idx="48">
                  <c:v>49.898393463834807</c:v>
                </c:pt>
                <c:pt idx="49">
                  <c:v>50.541254835894335</c:v>
                </c:pt>
                <c:pt idx="50">
                  <c:v>51.163451019432109</c:v>
                </c:pt>
              </c:numCache>
            </c:numRef>
          </c:yVal>
          <c:smooth val="0"/>
        </c:ser>
        <c:ser>
          <c:idx val="1"/>
          <c:order val="1"/>
          <c:spPr>
            <a:ln w="38100" cap="rnd">
              <a:solidFill>
                <a:srgbClr val="A33340"/>
              </a:solidFill>
              <a:round/>
            </a:ln>
            <a:effectLst/>
          </c:spPr>
          <c:marker>
            <c:symbol val="none"/>
          </c:marker>
          <c:xVal>
            <c:numRef>
              <c:f>page14!$B$2:$AZ$2</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xVal>
          <c:yVal>
            <c:numRef>
              <c:f>page14!$B$31:$AZ$31</c:f>
              <c:numCache>
                <c:formatCode>General</c:formatCode>
                <c:ptCount val="51"/>
                <c:pt idx="0">
                  <c:v>4.1303389780832687</c:v>
                </c:pt>
                <c:pt idx="1">
                  <c:v>4.1090313007669952</c:v>
                </c:pt>
                <c:pt idx="2">
                  <c:v>4.1595455966205934</c:v>
                </c:pt>
                <c:pt idx="3">
                  <c:v>4.1959196286194071</c:v>
                </c:pt>
                <c:pt idx="4">
                  <c:v>4.2407722379405008</c:v>
                </c:pt>
                <c:pt idx="5">
                  <c:v>4.3469810822859971</c:v>
                </c:pt>
                <c:pt idx="6">
                  <c:v>4.490524017619677</c:v>
                </c:pt>
                <c:pt idx="7">
                  <c:v>4.6227891116111151</c:v>
                </c:pt>
                <c:pt idx="8">
                  <c:v>4.6333101753288197</c:v>
                </c:pt>
                <c:pt idx="9">
                  <c:v>4.7373811131310593</c:v>
                </c:pt>
                <c:pt idx="10">
                  <c:v>4.9506227666196239</c:v>
                </c:pt>
                <c:pt idx="11">
                  <c:v>5.0748792022494893</c:v>
                </c:pt>
                <c:pt idx="12">
                  <c:v>5.2348021826481395</c:v>
                </c:pt>
                <c:pt idx="13">
                  <c:v>5.4794998268881736</c:v>
                </c:pt>
                <c:pt idx="14">
                  <c:v>5.8327833700029075</c:v>
                </c:pt>
                <c:pt idx="15">
                  <c:v>6.1791375783439504</c:v>
                </c:pt>
                <c:pt idx="16">
                  <c:v>6.5955904182820886</c:v>
                </c:pt>
                <c:pt idx="17">
                  <c:v>7.0838522988345547</c:v>
                </c:pt>
                <c:pt idx="18">
                  <c:v>7.4231885919159097</c:v>
                </c:pt>
                <c:pt idx="19">
                  <c:v>7.5230817962396852</c:v>
                </c:pt>
                <c:pt idx="20">
                  <c:v>8.0080349318734037</c:v>
                </c:pt>
                <c:pt idx="21">
                  <c:v>8.4053631950752035</c:v>
                </c:pt>
                <c:pt idx="22">
                  <c:v>8.7034839029295856</c:v>
                </c:pt>
                <c:pt idx="23">
                  <c:v>9.0174487906551324</c:v>
                </c:pt>
                <c:pt idx="24">
                  <c:v>9.3040196549643248</c:v>
                </c:pt>
                <c:pt idx="25">
                  <c:v>9.5508730978535255</c:v>
                </c:pt>
                <c:pt idx="26">
                  <c:v>9.8190020965529925</c:v>
                </c:pt>
                <c:pt idx="27">
                  <c:v>10.142191670629483</c:v>
                </c:pt>
                <c:pt idx="28">
                  <c:v>10.499694414499213</c:v>
                </c:pt>
                <c:pt idx="29">
                  <c:v>10.825772550315618</c:v>
                </c:pt>
                <c:pt idx="30">
                  <c:v>11.219694833034048</c:v>
                </c:pt>
                <c:pt idx="31">
                  <c:v>11.623192170934862</c:v>
                </c:pt>
                <c:pt idx="32">
                  <c:v>12.010990463786239</c:v>
                </c:pt>
                <c:pt idx="33">
                  <c:v>12.378813478398888</c:v>
                </c:pt>
                <c:pt idx="34">
                  <c:v>12.741744233427056</c:v>
                </c:pt>
                <c:pt idx="35">
                  <c:v>13.111344406648431</c:v>
                </c:pt>
                <c:pt idx="36">
                  <c:v>13.49007607214091</c:v>
                </c:pt>
                <c:pt idx="37">
                  <c:v>13.872620436380489</c:v>
                </c:pt>
                <c:pt idx="38">
                  <c:v>14.25998948407595</c:v>
                </c:pt>
                <c:pt idx="39">
                  <c:v>14.653893076140445</c:v>
                </c:pt>
                <c:pt idx="40">
                  <c:v>15.050631449169414</c:v>
                </c:pt>
                <c:pt idx="41">
                  <c:v>15.449137640883421</c:v>
                </c:pt>
                <c:pt idx="42">
                  <c:v>15.849085681269109</c:v>
                </c:pt>
                <c:pt idx="43">
                  <c:v>16.250550758586495</c:v>
                </c:pt>
                <c:pt idx="44">
                  <c:v>16.670690010225261</c:v>
                </c:pt>
                <c:pt idx="45">
                  <c:v>17.086727639090459</c:v>
                </c:pt>
                <c:pt idx="46">
                  <c:v>17.508108211198458</c:v>
                </c:pt>
                <c:pt idx="47">
                  <c:v>17.91352231718577</c:v>
                </c:pt>
                <c:pt idx="48">
                  <c:v>18.330939628317061</c:v>
                </c:pt>
                <c:pt idx="49">
                  <c:v>18.747086245893932</c:v>
                </c:pt>
                <c:pt idx="50">
                  <c:v>19.167402428940715</c:v>
                </c:pt>
              </c:numCache>
            </c:numRef>
          </c:yVal>
          <c:smooth val="0"/>
        </c:ser>
        <c:dLbls>
          <c:showLegendKey val="0"/>
          <c:showVal val="0"/>
          <c:showCatName val="0"/>
          <c:showSerName val="0"/>
          <c:showPercent val="0"/>
          <c:showBubbleSize val="0"/>
        </c:dLbls>
        <c:axId val="199307168"/>
        <c:axId val="199307728"/>
      </c:scatterChart>
      <c:valAx>
        <c:axId val="199307168"/>
        <c:scaling>
          <c:orientation val="minMax"/>
          <c:max val="2040"/>
          <c:min val="1990"/>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9307728"/>
        <c:crosses val="autoZero"/>
        <c:crossBetween val="midCat"/>
        <c:majorUnit val="25"/>
      </c:valAx>
      <c:valAx>
        <c:axId val="199307728"/>
        <c:scaling>
          <c:orientation val="minMax"/>
        </c:scaling>
        <c:delete val="0"/>
        <c:axPos val="l"/>
        <c:majorGridlines>
          <c:spPr>
            <a:ln w="9525" cap="flat" cmpd="sng" algn="ctr">
              <a:solidFill>
                <a:srgbClr val="FFFFFF">
                  <a:lumMod val="75000"/>
                </a:srgb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9307168"/>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18035119347455"/>
          <c:y val="6.9019835734684495E-2"/>
          <c:w val="0.79594086092773753"/>
          <c:h val="0.82358087940627467"/>
        </c:manualLayout>
      </c:layout>
      <c:scatterChart>
        <c:scatterStyle val="lineMarker"/>
        <c:varyColors val="0"/>
        <c:ser>
          <c:idx val="0"/>
          <c:order val="0"/>
          <c:spPr>
            <a:ln w="38100" cap="rnd">
              <a:solidFill>
                <a:srgbClr val="003953"/>
              </a:solidFill>
              <a:round/>
            </a:ln>
            <a:effectLst/>
          </c:spPr>
          <c:marker>
            <c:symbol val="none"/>
          </c:marker>
          <c:xVal>
            <c:numRef>
              <c:f>page14!$B$2:$AZ$2</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xVal>
          <c:yVal>
            <c:numRef>
              <c:f>page14!$B$17:$AZ$17</c:f>
              <c:numCache>
                <c:formatCode>General</c:formatCode>
                <c:ptCount val="51"/>
                <c:pt idx="0">
                  <c:v>7.1263122093666817</c:v>
                </c:pt>
                <c:pt idx="1">
                  <c:v>7.1517083815477491</c:v>
                </c:pt>
                <c:pt idx="2">
                  <c:v>7.0667506902281083</c:v>
                </c:pt>
                <c:pt idx="3">
                  <c:v>7.0814881699157599</c:v>
                </c:pt>
                <c:pt idx="4">
                  <c:v>7.0014271116396891</c:v>
                </c:pt>
                <c:pt idx="5">
                  <c:v>6.9676227892453806</c:v>
                </c:pt>
                <c:pt idx="6">
                  <c:v>6.9653082489332077</c:v>
                </c:pt>
                <c:pt idx="7">
                  <c:v>6.8032012917488833</c:v>
                </c:pt>
                <c:pt idx="8">
                  <c:v>6.6142029561868902</c:v>
                </c:pt>
                <c:pt idx="9">
                  <c:v>6.5138196332444904</c:v>
                </c:pt>
                <c:pt idx="10">
                  <c:v>6.3840877885806684</c:v>
                </c:pt>
                <c:pt idx="11">
                  <c:v>6.2569062326947043</c:v>
                </c:pt>
                <c:pt idx="12">
                  <c:v>6.2021303362754567</c:v>
                </c:pt>
                <c:pt idx="13">
                  <c:v>6.1286021826357988</c:v>
                </c:pt>
                <c:pt idx="14">
                  <c:v>6.0726313268030694</c:v>
                </c:pt>
                <c:pt idx="15">
                  <c:v>5.9156855554583538</c:v>
                </c:pt>
                <c:pt idx="16">
                  <c:v>5.7590747464362808</c:v>
                </c:pt>
                <c:pt idx="17">
                  <c:v>5.6496373168434637</c:v>
                </c:pt>
                <c:pt idx="18">
                  <c:v>5.6152784527714221</c:v>
                </c:pt>
                <c:pt idx="19">
                  <c:v>5.5607639156607007</c:v>
                </c:pt>
                <c:pt idx="20">
                  <c:v>5.5612803603474736</c:v>
                </c:pt>
                <c:pt idx="21">
                  <c:v>5.4157292186227481</c:v>
                </c:pt>
                <c:pt idx="22">
                  <c:v>5.278500695652161</c:v>
                </c:pt>
                <c:pt idx="23">
                  <c:v>5.2646478474705187</c:v>
                </c:pt>
                <c:pt idx="24">
                  <c:v>5.1297722341865262</c:v>
                </c:pt>
                <c:pt idx="25">
                  <c:v>5.0417497164706031</c:v>
                </c:pt>
                <c:pt idx="26">
                  <c:v>4.9749836418335445</c:v>
                </c:pt>
                <c:pt idx="27">
                  <c:v>4.9111325699712474</c:v>
                </c:pt>
                <c:pt idx="28">
                  <c:v>4.8601565073935271</c:v>
                </c:pt>
                <c:pt idx="29">
                  <c:v>4.7809189198733444</c:v>
                </c:pt>
                <c:pt idx="30">
                  <c:v>4.6943842782198697</c:v>
                </c:pt>
                <c:pt idx="31">
                  <c:v>4.6111380367834043</c:v>
                </c:pt>
                <c:pt idx="32">
                  <c:v>4.5364288038291889</c:v>
                </c:pt>
                <c:pt idx="33">
                  <c:v>4.472944348797097</c:v>
                </c:pt>
                <c:pt idx="34">
                  <c:v>4.4042632416837062</c:v>
                </c:pt>
                <c:pt idx="35">
                  <c:v>4.3365092111244214</c:v>
                </c:pt>
                <c:pt idx="36">
                  <c:v>4.2755575685506511</c:v>
                </c:pt>
                <c:pt idx="37">
                  <c:v>4.2156961760858493</c:v>
                </c:pt>
                <c:pt idx="38">
                  <c:v>4.1581074067970043</c:v>
                </c:pt>
                <c:pt idx="39">
                  <c:v>4.1055017688583879</c:v>
                </c:pt>
                <c:pt idx="40">
                  <c:v>4.0524615552270236</c:v>
                </c:pt>
                <c:pt idx="41">
                  <c:v>4.0018900992582882</c:v>
                </c:pt>
                <c:pt idx="42">
                  <c:v>3.9538405903214353</c:v>
                </c:pt>
                <c:pt idx="43">
                  <c:v>3.9063807249254894</c:v>
                </c:pt>
                <c:pt idx="44">
                  <c:v>3.8593687629732036</c:v>
                </c:pt>
                <c:pt idx="45">
                  <c:v>3.8138322150229995</c:v>
                </c:pt>
                <c:pt idx="46">
                  <c:v>3.7752991187465672</c:v>
                </c:pt>
                <c:pt idx="47">
                  <c:v>3.7341617345834965</c:v>
                </c:pt>
                <c:pt idx="48">
                  <c:v>3.6952023895505479</c:v>
                </c:pt>
                <c:pt idx="49">
                  <c:v>3.6590576817862757</c:v>
                </c:pt>
                <c:pt idx="50">
                  <c:v>3.62651514309524</c:v>
                </c:pt>
              </c:numCache>
            </c:numRef>
          </c:yVal>
          <c:smooth val="0"/>
        </c:ser>
        <c:ser>
          <c:idx val="1"/>
          <c:order val="1"/>
          <c:spPr>
            <a:ln w="38100" cap="rnd">
              <a:solidFill>
                <a:srgbClr val="A33340"/>
              </a:solidFill>
              <a:round/>
            </a:ln>
            <a:effectLst/>
          </c:spPr>
          <c:marker>
            <c:symbol val="none"/>
          </c:marker>
          <c:xVal>
            <c:numRef>
              <c:f>page14!$B$2:$AZ$2</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xVal>
          <c:yVal>
            <c:numRef>
              <c:f>page14!$B$32:$AZ$32</c:f>
              <c:numCache>
                <c:formatCode>General</c:formatCode>
                <c:ptCount val="51"/>
                <c:pt idx="0">
                  <c:v>8.9722119031064285</c:v>
                </c:pt>
                <c:pt idx="1">
                  <c:v>8.623376408829488</c:v>
                </c:pt>
                <c:pt idx="2">
                  <c:v>8.2429003049772316</c:v>
                </c:pt>
                <c:pt idx="3">
                  <c:v>8.1135333496663513</c:v>
                </c:pt>
                <c:pt idx="4">
                  <c:v>7.9263128919662647</c:v>
                </c:pt>
                <c:pt idx="5">
                  <c:v>7.8517471451728333</c:v>
                </c:pt>
                <c:pt idx="6">
                  <c:v>7.6002550644267606</c:v>
                </c:pt>
                <c:pt idx="7">
                  <c:v>7.2604845711753248</c:v>
                </c:pt>
                <c:pt idx="8">
                  <c:v>7.2010766694869073</c:v>
                </c:pt>
                <c:pt idx="9">
                  <c:v>7.1628010003297806</c:v>
                </c:pt>
                <c:pt idx="10">
                  <c:v>7.1365718290406965</c:v>
                </c:pt>
                <c:pt idx="11">
                  <c:v>7.1037469468786894</c:v>
                </c:pt>
                <c:pt idx="12">
                  <c:v>7.0275402065274539</c:v>
                </c:pt>
                <c:pt idx="13">
                  <c:v>7.0362711609046285</c:v>
                </c:pt>
                <c:pt idx="14">
                  <c:v>7.0731697769616622</c:v>
                </c:pt>
                <c:pt idx="15">
                  <c:v>7.0368294288159259</c:v>
                </c:pt>
                <c:pt idx="16">
                  <c:v>6.8818195267017241</c:v>
                </c:pt>
                <c:pt idx="17">
                  <c:v>6.6096652214590286</c:v>
                </c:pt>
                <c:pt idx="18">
                  <c:v>6.4243184333083629</c:v>
                </c:pt>
                <c:pt idx="19">
                  <c:v>6.4101140545556827</c:v>
                </c:pt>
                <c:pt idx="20">
                  <c:v>6.2615382088089975</c:v>
                </c:pt>
                <c:pt idx="21">
                  <c:v>6.2267063886673615</c:v>
                </c:pt>
                <c:pt idx="22">
                  <c:v>6.2532431604882914</c:v>
                </c:pt>
                <c:pt idx="23">
                  <c:v>6.1183186659439777</c:v>
                </c:pt>
                <c:pt idx="24">
                  <c:v>5.9557773154580307</c:v>
                </c:pt>
                <c:pt idx="25">
                  <c:v>5.875466589868771</c:v>
                </c:pt>
                <c:pt idx="26">
                  <c:v>5.7201715513526201</c:v>
                </c:pt>
                <c:pt idx="27">
                  <c:v>5.574517631409214</c:v>
                </c:pt>
                <c:pt idx="28">
                  <c:v>5.4264471314413187</c:v>
                </c:pt>
                <c:pt idx="29">
                  <c:v>5.2517238260832642</c:v>
                </c:pt>
                <c:pt idx="30">
                  <c:v>5.0727675207055611</c:v>
                </c:pt>
                <c:pt idx="31">
                  <c:v>4.923835214813356</c:v>
                </c:pt>
                <c:pt idx="32">
                  <c:v>4.7868590400545976</c:v>
                </c:pt>
                <c:pt idx="33">
                  <c:v>4.6619756021912204</c:v>
                </c:pt>
                <c:pt idx="34">
                  <c:v>4.5400019776602418</c:v>
                </c:pt>
                <c:pt idx="35">
                  <c:v>4.419994216585871</c:v>
                </c:pt>
                <c:pt idx="36">
                  <c:v>4.3009986550535082</c:v>
                </c:pt>
                <c:pt idx="37">
                  <c:v>4.1957464991549651</c:v>
                </c:pt>
                <c:pt idx="38">
                  <c:v>4.0977087622405612</c:v>
                </c:pt>
                <c:pt idx="39">
                  <c:v>4.0085312705908596</c:v>
                </c:pt>
                <c:pt idx="40">
                  <c:v>3.9209397223175939</c:v>
                </c:pt>
                <c:pt idx="41">
                  <c:v>3.8378558713599746</c:v>
                </c:pt>
                <c:pt idx="42">
                  <c:v>3.7596271778959336</c:v>
                </c:pt>
                <c:pt idx="43">
                  <c:v>3.6837531245503525</c:v>
                </c:pt>
                <c:pt idx="44">
                  <c:v>3.6133121877785137</c:v>
                </c:pt>
                <c:pt idx="45">
                  <c:v>3.5477656621259999</c:v>
                </c:pt>
                <c:pt idx="46">
                  <c:v>3.4856328687735663</c:v>
                </c:pt>
                <c:pt idx="47">
                  <c:v>3.4277804994091627</c:v>
                </c:pt>
                <c:pt idx="48">
                  <c:v>3.3722449832756838</c:v>
                </c:pt>
                <c:pt idx="49">
                  <c:v>3.3189473017536288</c:v>
                </c:pt>
                <c:pt idx="50">
                  <c:v>3.2664840339748413</c:v>
                </c:pt>
              </c:numCache>
            </c:numRef>
          </c:yVal>
          <c:smooth val="0"/>
        </c:ser>
        <c:dLbls>
          <c:showLegendKey val="0"/>
          <c:showVal val="0"/>
          <c:showCatName val="0"/>
          <c:showSerName val="0"/>
          <c:showPercent val="0"/>
          <c:showBubbleSize val="0"/>
        </c:dLbls>
        <c:axId val="199310528"/>
        <c:axId val="195100848"/>
      </c:scatterChart>
      <c:valAx>
        <c:axId val="199310528"/>
        <c:scaling>
          <c:orientation val="minMax"/>
          <c:max val="2040"/>
          <c:min val="1990"/>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5100848"/>
        <c:crosses val="autoZero"/>
        <c:crossBetween val="midCat"/>
        <c:majorUnit val="25"/>
      </c:valAx>
      <c:valAx>
        <c:axId val="195100848"/>
        <c:scaling>
          <c:orientation val="minMax"/>
        </c:scaling>
        <c:delete val="0"/>
        <c:axPos val="l"/>
        <c:majorGridlines>
          <c:spPr>
            <a:ln w="9525" cap="flat" cmpd="sng" algn="ctr">
              <a:solidFill>
                <a:srgbClr val="FFFFFF">
                  <a:lumMod val="75000"/>
                </a:srgb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9310528"/>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18035119347455"/>
          <c:y val="6.9019835734684495E-2"/>
          <c:w val="0.79594086092773753"/>
          <c:h val="0.82358087940627467"/>
        </c:manualLayout>
      </c:layout>
      <c:scatterChart>
        <c:scatterStyle val="lineMarker"/>
        <c:varyColors val="0"/>
        <c:ser>
          <c:idx val="0"/>
          <c:order val="0"/>
          <c:spPr>
            <a:ln w="38100" cap="rnd">
              <a:solidFill>
                <a:srgbClr val="003953"/>
              </a:solidFill>
              <a:round/>
            </a:ln>
            <a:effectLst/>
          </c:spPr>
          <c:marker>
            <c:symbol val="none"/>
          </c:marker>
          <c:xVal>
            <c:numRef>
              <c:f>page14!$B$2:$AZ$2</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xVal>
          <c:yVal>
            <c:numRef>
              <c:f>page14!$B$18:$AZ$18</c:f>
              <c:numCache>
                <c:formatCode>General</c:formatCode>
                <c:ptCount val="51"/>
                <c:pt idx="0">
                  <c:v>57.717843183039086</c:v>
                </c:pt>
                <c:pt idx="1">
                  <c:v>56.910872021225202</c:v>
                </c:pt>
                <c:pt idx="2">
                  <c:v>56.705517712100232</c:v>
                </c:pt>
                <c:pt idx="3">
                  <c:v>56.428779166505066</c:v>
                </c:pt>
                <c:pt idx="4">
                  <c:v>55.990937096265363</c:v>
                </c:pt>
                <c:pt idx="5">
                  <c:v>55.475919844846779</c:v>
                </c:pt>
                <c:pt idx="6">
                  <c:v>55.456967389132267</c:v>
                </c:pt>
                <c:pt idx="7">
                  <c:v>55.729162545899847</c:v>
                </c:pt>
                <c:pt idx="8">
                  <c:v>55.734933167744259</c:v>
                </c:pt>
                <c:pt idx="9">
                  <c:v>55.458553464040648</c:v>
                </c:pt>
                <c:pt idx="10">
                  <c:v>55.677625001958333</c:v>
                </c:pt>
                <c:pt idx="11">
                  <c:v>55.849210476510379</c:v>
                </c:pt>
                <c:pt idx="12">
                  <c:v>55.649628820517336</c:v>
                </c:pt>
                <c:pt idx="13">
                  <c:v>56.306834888302681</c:v>
                </c:pt>
                <c:pt idx="14">
                  <c:v>55.891377483834674</c:v>
                </c:pt>
                <c:pt idx="15">
                  <c:v>56.215888942385902</c:v>
                </c:pt>
                <c:pt idx="16">
                  <c:v>55.772167024688137</c:v>
                </c:pt>
                <c:pt idx="17">
                  <c:v>55.82376538395291</c:v>
                </c:pt>
                <c:pt idx="18">
                  <c:v>54.816608975373271</c:v>
                </c:pt>
                <c:pt idx="19">
                  <c:v>53.678565868841929</c:v>
                </c:pt>
                <c:pt idx="20">
                  <c:v>53.324904717868399</c:v>
                </c:pt>
                <c:pt idx="21">
                  <c:v>53.307249319951616</c:v>
                </c:pt>
                <c:pt idx="22">
                  <c:v>53.052304226331735</c:v>
                </c:pt>
                <c:pt idx="23">
                  <c:v>52.853013554239467</c:v>
                </c:pt>
                <c:pt idx="24">
                  <c:v>52.56886433200107</c:v>
                </c:pt>
                <c:pt idx="25">
                  <c:v>51.826886899613378</c:v>
                </c:pt>
                <c:pt idx="26">
                  <c:v>51.535672573399431</c:v>
                </c:pt>
                <c:pt idx="27">
                  <c:v>51.345549418969945</c:v>
                </c:pt>
                <c:pt idx="28">
                  <c:v>51.125981371217684</c:v>
                </c:pt>
                <c:pt idx="29">
                  <c:v>51.091274739436827</c:v>
                </c:pt>
                <c:pt idx="30">
                  <c:v>51.017651183309134</c:v>
                </c:pt>
                <c:pt idx="31">
                  <c:v>50.619258018012573</c:v>
                </c:pt>
                <c:pt idx="32">
                  <c:v>50.130995201764598</c:v>
                </c:pt>
                <c:pt idx="33">
                  <c:v>49.76437113662525</c:v>
                </c:pt>
                <c:pt idx="34">
                  <c:v>49.498509133827355</c:v>
                </c:pt>
                <c:pt idx="35">
                  <c:v>49.232480423487139</c:v>
                </c:pt>
                <c:pt idx="36">
                  <c:v>48.98328999586122</c:v>
                </c:pt>
                <c:pt idx="37">
                  <c:v>48.676426555277025</c:v>
                </c:pt>
                <c:pt idx="38">
                  <c:v>48.401768472079013</c:v>
                </c:pt>
                <c:pt idx="39">
                  <c:v>48.114607813453674</c:v>
                </c:pt>
                <c:pt idx="40">
                  <c:v>47.981766440052461</c:v>
                </c:pt>
                <c:pt idx="41">
                  <c:v>47.903491455533214</c:v>
                </c:pt>
                <c:pt idx="42">
                  <c:v>47.8107835978266</c:v>
                </c:pt>
                <c:pt idx="43">
                  <c:v>47.749404949756808</c:v>
                </c:pt>
                <c:pt idx="44">
                  <c:v>47.717114222927364</c:v>
                </c:pt>
                <c:pt idx="45">
                  <c:v>47.707497862311264</c:v>
                </c:pt>
                <c:pt idx="46">
                  <c:v>47.62466282242606</c:v>
                </c:pt>
                <c:pt idx="47">
                  <c:v>47.56894715500205</c:v>
                </c:pt>
                <c:pt idx="48">
                  <c:v>47.483049871994346</c:v>
                </c:pt>
                <c:pt idx="49">
                  <c:v>47.443080084013054</c:v>
                </c:pt>
                <c:pt idx="50">
                  <c:v>47.35354671055547</c:v>
                </c:pt>
              </c:numCache>
            </c:numRef>
          </c:yVal>
          <c:smooth val="0"/>
        </c:ser>
        <c:ser>
          <c:idx val="1"/>
          <c:order val="1"/>
          <c:spPr>
            <a:ln w="38100" cap="rnd">
              <a:solidFill>
                <a:srgbClr val="A33340"/>
              </a:solidFill>
              <a:round/>
            </a:ln>
            <a:effectLst/>
          </c:spPr>
          <c:marker>
            <c:symbol val="none"/>
          </c:marker>
          <c:xVal>
            <c:numRef>
              <c:f>page14!$B$2:$AZ$2</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xVal>
          <c:yVal>
            <c:numRef>
              <c:f>page14!$B$33:$AZ$33</c:f>
              <c:numCache>
                <c:formatCode>General</c:formatCode>
                <c:ptCount val="51"/>
                <c:pt idx="0">
                  <c:v>63.517893457210199</c:v>
                </c:pt>
                <c:pt idx="1">
                  <c:v>64.125179186988859</c:v>
                </c:pt>
                <c:pt idx="2">
                  <c:v>64.118704903140994</c:v>
                </c:pt>
                <c:pt idx="3">
                  <c:v>63.588756838081679</c:v>
                </c:pt>
                <c:pt idx="4">
                  <c:v>63.578285743028232</c:v>
                </c:pt>
                <c:pt idx="5">
                  <c:v>63.256048830571174</c:v>
                </c:pt>
                <c:pt idx="6">
                  <c:v>63.056692589267563</c:v>
                </c:pt>
                <c:pt idx="7">
                  <c:v>62.910961086851785</c:v>
                </c:pt>
                <c:pt idx="8">
                  <c:v>62.650188951019402</c:v>
                </c:pt>
                <c:pt idx="9">
                  <c:v>62.320676725764322</c:v>
                </c:pt>
                <c:pt idx="10">
                  <c:v>62.042827025711055</c:v>
                </c:pt>
                <c:pt idx="11">
                  <c:v>61.345200231655973</c:v>
                </c:pt>
                <c:pt idx="12">
                  <c:v>61.939240280300389</c:v>
                </c:pt>
                <c:pt idx="13">
                  <c:v>62.829056630716202</c:v>
                </c:pt>
                <c:pt idx="14">
                  <c:v>63.323127304179202</c:v>
                </c:pt>
                <c:pt idx="15">
                  <c:v>63.766461112355302</c:v>
                </c:pt>
                <c:pt idx="16">
                  <c:v>63.774067623789648</c:v>
                </c:pt>
                <c:pt idx="17">
                  <c:v>63.756736196493762</c:v>
                </c:pt>
                <c:pt idx="18">
                  <c:v>63.824209044020868</c:v>
                </c:pt>
                <c:pt idx="19">
                  <c:v>63.905199362805568</c:v>
                </c:pt>
                <c:pt idx="20">
                  <c:v>63.831609482005746</c:v>
                </c:pt>
                <c:pt idx="21">
                  <c:v>64.476462870602347</c:v>
                </c:pt>
                <c:pt idx="22">
                  <c:v>64.210545143896198</c:v>
                </c:pt>
                <c:pt idx="23">
                  <c:v>64.250807455192145</c:v>
                </c:pt>
                <c:pt idx="24">
                  <c:v>63.613877952605534</c:v>
                </c:pt>
                <c:pt idx="25">
                  <c:v>63.980904033499904</c:v>
                </c:pt>
                <c:pt idx="26">
                  <c:v>63.795153855227511</c:v>
                </c:pt>
                <c:pt idx="27">
                  <c:v>63.690976602734487</c:v>
                </c:pt>
                <c:pt idx="28">
                  <c:v>63.284660279517773</c:v>
                </c:pt>
                <c:pt idx="29">
                  <c:v>62.916206063632515</c:v>
                </c:pt>
                <c:pt idx="30">
                  <c:v>62.41207543781816</c:v>
                </c:pt>
                <c:pt idx="31">
                  <c:v>62.08932209788361</c:v>
                </c:pt>
                <c:pt idx="32">
                  <c:v>61.903229781018922</c:v>
                </c:pt>
                <c:pt idx="33">
                  <c:v>61.720675907502716</c:v>
                </c:pt>
                <c:pt idx="34">
                  <c:v>61.433825385765722</c:v>
                </c:pt>
                <c:pt idx="35">
                  <c:v>61.0205419406565</c:v>
                </c:pt>
                <c:pt idx="36">
                  <c:v>60.563271881335595</c:v>
                </c:pt>
                <c:pt idx="37">
                  <c:v>60.173987213923454</c:v>
                </c:pt>
                <c:pt idx="38">
                  <c:v>59.809500963038062</c:v>
                </c:pt>
                <c:pt idx="39">
                  <c:v>59.403988268355242</c:v>
                </c:pt>
                <c:pt idx="40">
                  <c:v>59.057660466064569</c:v>
                </c:pt>
                <c:pt idx="41">
                  <c:v>58.798340855245073</c:v>
                </c:pt>
                <c:pt idx="42">
                  <c:v>58.491887919509914</c:v>
                </c:pt>
                <c:pt idx="43">
                  <c:v>58.236378546635521</c:v>
                </c:pt>
                <c:pt idx="44">
                  <c:v>57.985459544302287</c:v>
                </c:pt>
                <c:pt idx="45">
                  <c:v>57.774536180739034</c:v>
                </c:pt>
                <c:pt idx="46">
                  <c:v>57.536113805727048</c:v>
                </c:pt>
                <c:pt idx="47">
                  <c:v>57.295728246276262</c:v>
                </c:pt>
                <c:pt idx="48">
                  <c:v>57.091056258137776</c:v>
                </c:pt>
                <c:pt idx="49">
                  <c:v>56.8940373580092</c:v>
                </c:pt>
                <c:pt idx="50">
                  <c:v>56.713668076644367</c:v>
                </c:pt>
              </c:numCache>
            </c:numRef>
          </c:yVal>
          <c:smooth val="0"/>
        </c:ser>
        <c:dLbls>
          <c:showLegendKey val="0"/>
          <c:showVal val="0"/>
          <c:showCatName val="0"/>
          <c:showSerName val="0"/>
          <c:showPercent val="0"/>
          <c:showBubbleSize val="0"/>
        </c:dLbls>
        <c:axId val="195103648"/>
        <c:axId val="195104208"/>
      </c:scatterChart>
      <c:valAx>
        <c:axId val="195103648"/>
        <c:scaling>
          <c:orientation val="minMax"/>
          <c:max val="2040"/>
          <c:min val="1990"/>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5104208"/>
        <c:crosses val="autoZero"/>
        <c:crossBetween val="midCat"/>
        <c:majorUnit val="25"/>
      </c:valAx>
      <c:valAx>
        <c:axId val="195104208"/>
        <c:scaling>
          <c:orientation val="minMax"/>
        </c:scaling>
        <c:delete val="0"/>
        <c:axPos val="l"/>
        <c:majorGridlines>
          <c:spPr>
            <a:ln w="9525" cap="flat" cmpd="sng" algn="ctr">
              <a:solidFill>
                <a:srgbClr val="FFFFFF">
                  <a:lumMod val="75000"/>
                </a:srgb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5103648"/>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009748781402329E-2"/>
          <c:y val="6.089027806969971E-2"/>
          <c:w val="0.93599012623422073"/>
          <c:h val="0.80192020389404095"/>
        </c:manualLayout>
      </c:layout>
      <c:barChart>
        <c:barDir val="col"/>
        <c:grouping val="clustered"/>
        <c:varyColors val="0"/>
        <c:ser>
          <c:idx val="0"/>
          <c:order val="0"/>
          <c:tx>
            <c:strRef>
              <c:f>page15!$C$87</c:f>
              <c:strCache>
                <c:ptCount val="1"/>
                <c:pt idx="0">
                  <c:v>Energy intensity</c:v>
                </c:pt>
              </c:strCache>
            </c:strRef>
          </c:tx>
          <c:spPr>
            <a:solidFill>
              <a:schemeClr val="accent1"/>
            </a:solidFill>
            <a:ln>
              <a:noFill/>
            </a:ln>
            <a:effectLst/>
          </c:spPr>
          <c:invertIfNegative val="0"/>
          <c:cat>
            <c:strRef>
              <c:f>page15!$B$88:$B$97</c:f>
              <c:strCache>
                <c:ptCount val="10"/>
                <c:pt idx="0">
                  <c:v>United States</c:v>
                </c:pt>
                <c:pt idx="1">
                  <c:v>OECD Europe</c:v>
                </c:pt>
                <c:pt idx="2">
                  <c:v>Japan</c:v>
                </c:pt>
                <c:pt idx="3">
                  <c:v>South Korea</c:v>
                </c:pt>
                <c:pt idx="4">
                  <c:v>Russia</c:v>
                </c:pt>
                <c:pt idx="5">
                  <c:v>China</c:v>
                </c:pt>
                <c:pt idx="6">
                  <c:v>India</c:v>
                </c:pt>
                <c:pt idx="7">
                  <c:v>Middle East</c:v>
                </c:pt>
                <c:pt idx="8">
                  <c:v>Africa</c:v>
                </c:pt>
                <c:pt idx="9">
                  <c:v>Brazil</c:v>
                </c:pt>
              </c:strCache>
            </c:strRef>
          </c:cat>
          <c:val>
            <c:numRef>
              <c:f>page15!$C$88:$C$97</c:f>
              <c:numCache>
                <c:formatCode>_(* #,##0.000_);_(* \(#,##0.000\);_(* "-"??_);_(@_)</c:formatCode>
                <c:ptCount val="10"/>
                <c:pt idx="0">
                  <c:v>-1.9322244307673264</c:v>
                </c:pt>
                <c:pt idx="1">
                  <c:v>-1.0225114053951212</c:v>
                </c:pt>
                <c:pt idx="2">
                  <c:v>-0.3967929822757954</c:v>
                </c:pt>
                <c:pt idx="3">
                  <c:v>-0.60801432274312228</c:v>
                </c:pt>
                <c:pt idx="4">
                  <c:v>-1.371710858137265</c:v>
                </c:pt>
                <c:pt idx="5">
                  <c:v>-3.1065297018507354</c:v>
                </c:pt>
                <c:pt idx="6">
                  <c:v>-1.8373889103092234</c:v>
                </c:pt>
                <c:pt idx="7">
                  <c:v>-1.4946423485863614</c:v>
                </c:pt>
                <c:pt idx="8">
                  <c:v>-2.1468923582301125</c:v>
                </c:pt>
                <c:pt idx="9">
                  <c:v>-0.44545670156473927</c:v>
                </c:pt>
              </c:numCache>
            </c:numRef>
          </c:val>
        </c:ser>
        <c:ser>
          <c:idx val="1"/>
          <c:order val="1"/>
          <c:tx>
            <c:strRef>
              <c:f>page15!$D$87</c:f>
              <c:strCache>
                <c:ptCount val="1"/>
                <c:pt idx="0">
                  <c:v>GDP per capita</c:v>
                </c:pt>
              </c:strCache>
            </c:strRef>
          </c:tx>
          <c:spPr>
            <a:solidFill>
              <a:schemeClr val="accent2"/>
            </a:solidFill>
            <a:ln>
              <a:noFill/>
            </a:ln>
            <a:effectLst/>
          </c:spPr>
          <c:invertIfNegative val="0"/>
          <c:cat>
            <c:strRef>
              <c:f>page15!$B$88:$B$97</c:f>
              <c:strCache>
                <c:ptCount val="10"/>
                <c:pt idx="0">
                  <c:v>United States</c:v>
                </c:pt>
                <c:pt idx="1">
                  <c:v>OECD Europe</c:v>
                </c:pt>
                <c:pt idx="2">
                  <c:v>Japan</c:v>
                </c:pt>
                <c:pt idx="3">
                  <c:v>South Korea</c:v>
                </c:pt>
                <c:pt idx="4">
                  <c:v>Russia</c:v>
                </c:pt>
                <c:pt idx="5">
                  <c:v>China</c:v>
                </c:pt>
                <c:pt idx="6">
                  <c:v>India</c:v>
                </c:pt>
                <c:pt idx="7">
                  <c:v>Middle East</c:v>
                </c:pt>
                <c:pt idx="8">
                  <c:v>Africa</c:v>
                </c:pt>
                <c:pt idx="9">
                  <c:v>Brazil</c:v>
                </c:pt>
              </c:strCache>
            </c:strRef>
          </c:cat>
          <c:val>
            <c:numRef>
              <c:f>page15!$D$88:$D$97</c:f>
              <c:numCache>
                <c:formatCode>_(* #,##0.000_);_(* \(#,##0.000\);_(* "-"??_);_(@_)</c:formatCode>
                <c:ptCount val="10"/>
                <c:pt idx="0">
                  <c:v>1.4598777535862917</c:v>
                </c:pt>
                <c:pt idx="1">
                  <c:v>1.1646417036404566</c:v>
                </c:pt>
                <c:pt idx="2">
                  <c:v>0.63160328895324191</c:v>
                </c:pt>
                <c:pt idx="3">
                  <c:v>1.7841794662848187</c:v>
                </c:pt>
                <c:pt idx="4">
                  <c:v>1.6966156761481166</c:v>
                </c:pt>
                <c:pt idx="5">
                  <c:v>4.1966888976021188</c:v>
                </c:pt>
                <c:pt idx="6">
                  <c:v>4.0640174363134163</c:v>
                </c:pt>
                <c:pt idx="7">
                  <c:v>1.8103970576192285</c:v>
                </c:pt>
                <c:pt idx="8">
                  <c:v>1.7307131381489871</c:v>
                </c:pt>
                <c:pt idx="9">
                  <c:v>1.0546412957538109</c:v>
                </c:pt>
              </c:numCache>
            </c:numRef>
          </c:val>
        </c:ser>
        <c:ser>
          <c:idx val="2"/>
          <c:order val="2"/>
          <c:tx>
            <c:strRef>
              <c:f>page15!$E$87</c:f>
              <c:strCache>
                <c:ptCount val="1"/>
                <c:pt idx="0">
                  <c:v>Population</c:v>
                </c:pt>
              </c:strCache>
            </c:strRef>
          </c:tx>
          <c:spPr>
            <a:solidFill>
              <a:schemeClr val="accent3"/>
            </a:solidFill>
            <a:ln>
              <a:noFill/>
            </a:ln>
            <a:effectLst/>
          </c:spPr>
          <c:invertIfNegative val="0"/>
          <c:cat>
            <c:strRef>
              <c:f>page15!$B$88:$B$97</c:f>
              <c:strCache>
                <c:ptCount val="10"/>
                <c:pt idx="0">
                  <c:v>United States</c:v>
                </c:pt>
                <c:pt idx="1">
                  <c:v>OECD Europe</c:v>
                </c:pt>
                <c:pt idx="2">
                  <c:v>Japan</c:v>
                </c:pt>
                <c:pt idx="3">
                  <c:v>South Korea</c:v>
                </c:pt>
                <c:pt idx="4">
                  <c:v>Russia</c:v>
                </c:pt>
                <c:pt idx="5">
                  <c:v>China</c:v>
                </c:pt>
                <c:pt idx="6">
                  <c:v>India</c:v>
                </c:pt>
                <c:pt idx="7">
                  <c:v>Middle East</c:v>
                </c:pt>
                <c:pt idx="8">
                  <c:v>Africa</c:v>
                </c:pt>
                <c:pt idx="9">
                  <c:v>Brazil</c:v>
                </c:pt>
              </c:strCache>
            </c:strRef>
          </c:cat>
          <c:val>
            <c:numRef>
              <c:f>page15!$E$88:$E$97</c:f>
              <c:numCache>
                <c:formatCode>_(* #,##0.000_);_(* \(#,##0.000\);_(* "-"??_);_(@_)</c:formatCode>
                <c:ptCount val="10"/>
                <c:pt idx="0">
                  <c:v>0.67203037147411937</c:v>
                </c:pt>
                <c:pt idx="1">
                  <c:v>0.22805569098296452</c:v>
                </c:pt>
                <c:pt idx="2">
                  <c:v>-0.40829735344851681</c:v>
                </c:pt>
                <c:pt idx="3">
                  <c:v>0.1889763713083914</c:v>
                </c:pt>
                <c:pt idx="4">
                  <c:v>-0.28797757163213644</c:v>
                </c:pt>
                <c:pt idx="5">
                  <c:v>8.2402160137817759E-2</c:v>
                </c:pt>
                <c:pt idx="6">
                  <c:v>0.91012715846692238</c:v>
                </c:pt>
                <c:pt idx="7">
                  <c:v>1.2162905053112238</c:v>
                </c:pt>
                <c:pt idx="8">
                  <c:v>2.1181456399602672</c:v>
                </c:pt>
                <c:pt idx="9">
                  <c:v>0.53542673145092756</c:v>
                </c:pt>
              </c:numCache>
            </c:numRef>
          </c:val>
        </c:ser>
        <c:dLbls>
          <c:showLegendKey val="0"/>
          <c:showVal val="0"/>
          <c:showCatName val="0"/>
          <c:showSerName val="0"/>
          <c:showPercent val="0"/>
          <c:showBubbleSize val="0"/>
        </c:dLbls>
        <c:gapWidth val="219"/>
        <c:overlap val="-20"/>
        <c:axId val="195107568"/>
        <c:axId val="195108128"/>
      </c:barChart>
      <c:catAx>
        <c:axId val="195107568"/>
        <c:scaling>
          <c:orientation val="minMax"/>
        </c:scaling>
        <c:delete val="0"/>
        <c:axPos val="b"/>
        <c:numFmt formatCode="General" sourceLinked="1"/>
        <c:majorTickMark val="out"/>
        <c:minorTickMark val="none"/>
        <c:tickLblPos val="low"/>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5108128"/>
        <c:crosses val="autoZero"/>
        <c:auto val="1"/>
        <c:lblAlgn val="ctr"/>
        <c:lblOffset val="100"/>
        <c:noMultiLvlLbl val="0"/>
      </c:catAx>
      <c:valAx>
        <c:axId val="195108128"/>
        <c:scaling>
          <c:orientation val="minMax"/>
        </c:scaling>
        <c:delete val="0"/>
        <c:axPos val="l"/>
        <c:majorGridlines>
          <c:spPr>
            <a:ln w="9525" cap="flat" cmpd="sng" algn="ctr">
              <a:solidFill>
                <a:srgbClr val="FFFFFF">
                  <a:lumMod val="75000"/>
                </a:srgb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51075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372560680038402E-2"/>
          <c:y val="3.7159420289855069E-2"/>
          <c:w val="0.75653784712856442"/>
          <c:h val="0.87417391304347825"/>
        </c:manualLayout>
      </c:layout>
      <c:barChart>
        <c:barDir val="col"/>
        <c:grouping val="stacked"/>
        <c:varyColors val="0"/>
        <c:ser>
          <c:idx val="0"/>
          <c:order val="0"/>
          <c:tx>
            <c:strRef>
              <c:f>Sheet1!$A$2</c:f>
              <c:strCache>
                <c:ptCount val="1"/>
                <c:pt idx="0">
                  <c:v>OECD Americas</c:v>
                </c:pt>
              </c:strCache>
            </c:strRef>
          </c:tx>
          <c:spPr>
            <a:solidFill>
              <a:srgbClr val="003953">
                <a:lumMod val="90000"/>
                <a:lumOff val="10000"/>
              </a:srgbClr>
            </a:solidFill>
            <a:ln w="38100">
              <a:noFill/>
            </a:ln>
          </c:spPr>
          <c:invertIfNegative val="0"/>
          <c:cat>
            <c:strRef>
              <c:f>Sheet1!$B$1:$J$1</c:f>
              <c:strCache>
                <c:ptCount val="9"/>
                <c:pt idx="0">
                  <c:v>1990</c:v>
                </c:pt>
                <c:pt idx="1">
                  <c:v>1995</c:v>
                </c:pt>
                <c:pt idx="2">
                  <c:v>2010</c:v>
                </c:pt>
                <c:pt idx="3">
                  <c:v>2015</c:v>
                </c:pt>
                <c:pt idx="4">
                  <c:v>2020</c:v>
                </c:pt>
                <c:pt idx="5">
                  <c:v>2025</c:v>
                </c:pt>
                <c:pt idx="6">
                  <c:v>2030</c:v>
                </c:pt>
                <c:pt idx="7">
                  <c:v>2035</c:v>
                </c:pt>
                <c:pt idx="8">
                  <c:v>2040</c:v>
                </c:pt>
              </c:strCache>
            </c:strRef>
          </c:cat>
          <c:val>
            <c:numRef>
              <c:f>Sheet1!$B$2:$J$2</c:f>
              <c:numCache>
                <c:formatCode>General</c:formatCode>
                <c:ptCount val="9"/>
                <c:pt idx="0">
                  <c:v>20.503299999999999</c:v>
                </c:pt>
                <c:pt idx="1">
                  <c:v>21.626799999999999</c:v>
                </c:pt>
                <c:pt idx="2">
                  <c:v>23.9986</c:v>
                </c:pt>
                <c:pt idx="3">
                  <c:v>24.302099999999999</c:v>
                </c:pt>
                <c:pt idx="4">
                  <c:v>24.701899999999998</c:v>
                </c:pt>
                <c:pt idx="5">
                  <c:v>24.329000000000001</c:v>
                </c:pt>
                <c:pt idx="6">
                  <c:v>23.719100000000001</c:v>
                </c:pt>
                <c:pt idx="7">
                  <c:v>23.6661</c:v>
                </c:pt>
                <c:pt idx="8">
                  <c:v>24.144500000000001</c:v>
                </c:pt>
              </c:numCache>
            </c:numRef>
          </c:val>
        </c:ser>
        <c:ser>
          <c:idx val="1"/>
          <c:order val="1"/>
          <c:tx>
            <c:strRef>
              <c:f>Sheet1!$A$3</c:f>
              <c:strCache>
                <c:ptCount val="1"/>
                <c:pt idx="0">
                  <c:v>OECD Europe</c:v>
                </c:pt>
              </c:strCache>
            </c:strRef>
          </c:tx>
          <c:spPr>
            <a:solidFill>
              <a:srgbClr val="003953">
                <a:lumMod val="75000"/>
                <a:lumOff val="25000"/>
              </a:srgbClr>
            </a:solidFill>
            <a:ln w="38100">
              <a:noFill/>
            </a:ln>
          </c:spPr>
          <c:invertIfNegative val="0"/>
          <c:cat>
            <c:strRef>
              <c:f>Sheet1!$B$1:$J$1</c:f>
              <c:strCache>
                <c:ptCount val="9"/>
                <c:pt idx="0">
                  <c:v>1990</c:v>
                </c:pt>
                <c:pt idx="1">
                  <c:v>1995</c:v>
                </c:pt>
                <c:pt idx="2">
                  <c:v>2010</c:v>
                </c:pt>
                <c:pt idx="3">
                  <c:v>2015</c:v>
                </c:pt>
                <c:pt idx="4">
                  <c:v>2020</c:v>
                </c:pt>
                <c:pt idx="5">
                  <c:v>2025</c:v>
                </c:pt>
                <c:pt idx="6">
                  <c:v>2030</c:v>
                </c:pt>
                <c:pt idx="7">
                  <c:v>2035</c:v>
                </c:pt>
                <c:pt idx="8">
                  <c:v>2040</c:v>
                </c:pt>
              </c:strCache>
            </c:strRef>
          </c:cat>
          <c:val>
            <c:numRef>
              <c:f>Sheet1!$B$3:$J$3</c:f>
              <c:numCache>
                <c:formatCode>General</c:formatCode>
                <c:ptCount val="9"/>
                <c:pt idx="0">
                  <c:v>13.9453</c:v>
                </c:pt>
                <c:pt idx="1">
                  <c:v>15.011799999999999</c:v>
                </c:pt>
                <c:pt idx="2">
                  <c:v>15.301</c:v>
                </c:pt>
                <c:pt idx="3">
                  <c:v>14.0227</c:v>
                </c:pt>
                <c:pt idx="4">
                  <c:v>13.9169</c:v>
                </c:pt>
                <c:pt idx="5">
                  <c:v>13.2912</c:v>
                </c:pt>
                <c:pt idx="6">
                  <c:v>13.100300000000001</c:v>
                </c:pt>
                <c:pt idx="7">
                  <c:v>13.006</c:v>
                </c:pt>
                <c:pt idx="8">
                  <c:v>12.937200000000001</c:v>
                </c:pt>
              </c:numCache>
            </c:numRef>
          </c:val>
        </c:ser>
        <c:ser>
          <c:idx val="2"/>
          <c:order val="2"/>
          <c:tx>
            <c:strRef>
              <c:f>Sheet1!$A$4</c:f>
              <c:strCache>
                <c:ptCount val="1"/>
                <c:pt idx="0">
                  <c:v>OECD Asia</c:v>
                </c:pt>
              </c:strCache>
            </c:strRef>
          </c:tx>
          <c:spPr>
            <a:solidFill>
              <a:srgbClr val="003953">
                <a:lumMod val="10000"/>
                <a:lumOff val="90000"/>
              </a:srgbClr>
            </a:solidFill>
            <a:ln w="38100">
              <a:noFill/>
            </a:ln>
          </c:spPr>
          <c:invertIfNegative val="0"/>
          <c:cat>
            <c:strRef>
              <c:f>Sheet1!$B$1:$J$1</c:f>
              <c:strCache>
                <c:ptCount val="9"/>
                <c:pt idx="0">
                  <c:v>1990</c:v>
                </c:pt>
                <c:pt idx="1">
                  <c:v>1995</c:v>
                </c:pt>
                <c:pt idx="2">
                  <c:v>2010</c:v>
                </c:pt>
                <c:pt idx="3">
                  <c:v>2015</c:v>
                </c:pt>
                <c:pt idx="4">
                  <c:v>2020</c:v>
                </c:pt>
                <c:pt idx="5">
                  <c:v>2025</c:v>
                </c:pt>
                <c:pt idx="6">
                  <c:v>2030</c:v>
                </c:pt>
                <c:pt idx="7">
                  <c:v>2035</c:v>
                </c:pt>
                <c:pt idx="8">
                  <c:v>2040</c:v>
                </c:pt>
              </c:strCache>
            </c:strRef>
          </c:cat>
          <c:val>
            <c:numRef>
              <c:f>Sheet1!$B$4:$J$4</c:f>
              <c:numCache>
                <c:formatCode>General</c:formatCode>
                <c:ptCount val="9"/>
                <c:pt idx="0">
                  <c:v>7.1859999999999999</c:v>
                </c:pt>
                <c:pt idx="1">
                  <c:v>8.6029999999999998</c:v>
                </c:pt>
                <c:pt idx="2">
                  <c:v>7.8019999999999996</c:v>
                </c:pt>
                <c:pt idx="3">
                  <c:v>7.8112000000000004</c:v>
                </c:pt>
                <c:pt idx="4">
                  <c:v>7.4519000000000002</c:v>
                </c:pt>
                <c:pt idx="5">
                  <c:v>7.4332000000000003</c:v>
                </c:pt>
                <c:pt idx="6">
                  <c:v>7.4673999999999996</c:v>
                </c:pt>
                <c:pt idx="7">
                  <c:v>7.5103</c:v>
                </c:pt>
                <c:pt idx="8">
                  <c:v>7.5792999999999999</c:v>
                </c:pt>
              </c:numCache>
            </c:numRef>
          </c:val>
        </c:ser>
        <c:ser>
          <c:idx val="3"/>
          <c:order val="3"/>
          <c:tx>
            <c:strRef>
              <c:f>Sheet1!$A$5</c:f>
              <c:strCache>
                <c:ptCount val="1"/>
                <c:pt idx="0">
                  <c:v>Non-OECD Asia</c:v>
                </c:pt>
              </c:strCache>
            </c:strRef>
          </c:tx>
          <c:spPr>
            <a:solidFill>
              <a:srgbClr val="A33340">
                <a:lumMod val="75000"/>
              </a:srgbClr>
            </a:solidFill>
          </c:spPr>
          <c:invertIfNegative val="0"/>
          <c:cat>
            <c:strRef>
              <c:f>Sheet1!$B$1:$J$1</c:f>
              <c:strCache>
                <c:ptCount val="9"/>
                <c:pt idx="0">
                  <c:v>1990</c:v>
                </c:pt>
                <c:pt idx="1">
                  <c:v>1995</c:v>
                </c:pt>
                <c:pt idx="2">
                  <c:v>2010</c:v>
                </c:pt>
                <c:pt idx="3">
                  <c:v>2015</c:v>
                </c:pt>
                <c:pt idx="4">
                  <c:v>2020</c:v>
                </c:pt>
                <c:pt idx="5">
                  <c:v>2025</c:v>
                </c:pt>
                <c:pt idx="6">
                  <c:v>2030</c:v>
                </c:pt>
                <c:pt idx="7">
                  <c:v>2035</c:v>
                </c:pt>
                <c:pt idx="8">
                  <c:v>2040</c:v>
                </c:pt>
              </c:strCache>
            </c:strRef>
          </c:cat>
          <c:val>
            <c:numRef>
              <c:f>Sheet1!$B$5:$J$5</c:f>
              <c:numCache>
                <c:formatCode>General</c:formatCode>
                <c:ptCount val="9"/>
                <c:pt idx="0">
                  <c:v>6.6098999999999997</c:v>
                </c:pt>
                <c:pt idx="1">
                  <c:v>9.3783999999999992</c:v>
                </c:pt>
                <c:pt idx="2">
                  <c:v>19.943300000000001</c:v>
                </c:pt>
                <c:pt idx="3">
                  <c:v>24.3489</c:v>
                </c:pt>
                <c:pt idx="4">
                  <c:v>27.703499999999998</c:v>
                </c:pt>
                <c:pt idx="5">
                  <c:v>30.804099999999998</c:v>
                </c:pt>
                <c:pt idx="6">
                  <c:v>33.461599999999997</c:v>
                </c:pt>
                <c:pt idx="7">
                  <c:v>36.148400000000002</c:v>
                </c:pt>
                <c:pt idx="8">
                  <c:v>38.961500000000001</c:v>
                </c:pt>
              </c:numCache>
            </c:numRef>
          </c:val>
        </c:ser>
        <c:ser>
          <c:idx val="4"/>
          <c:order val="4"/>
          <c:tx>
            <c:strRef>
              <c:f>Sheet1!$A$6</c:f>
              <c:strCache>
                <c:ptCount val="1"/>
                <c:pt idx="0">
                  <c:v>Non-OECD Americas</c:v>
                </c:pt>
              </c:strCache>
            </c:strRef>
          </c:tx>
          <c:spPr>
            <a:solidFill>
              <a:srgbClr val="A33340">
                <a:lumMod val="60000"/>
                <a:lumOff val="40000"/>
              </a:srgbClr>
            </a:solidFill>
          </c:spPr>
          <c:invertIfNegative val="0"/>
          <c:cat>
            <c:strRef>
              <c:f>Sheet1!$B$1:$J$1</c:f>
              <c:strCache>
                <c:ptCount val="9"/>
                <c:pt idx="0">
                  <c:v>1990</c:v>
                </c:pt>
                <c:pt idx="1">
                  <c:v>1995</c:v>
                </c:pt>
                <c:pt idx="2">
                  <c:v>2010</c:v>
                </c:pt>
                <c:pt idx="3">
                  <c:v>2015</c:v>
                </c:pt>
                <c:pt idx="4">
                  <c:v>2020</c:v>
                </c:pt>
                <c:pt idx="5">
                  <c:v>2025</c:v>
                </c:pt>
                <c:pt idx="6">
                  <c:v>2030</c:v>
                </c:pt>
                <c:pt idx="7">
                  <c:v>2035</c:v>
                </c:pt>
                <c:pt idx="8">
                  <c:v>2040</c:v>
                </c:pt>
              </c:strCache>
            </c:strRef>
          </c:cat>
          <c:val>
            <c:numRef>
              <c:f>Sheet1!$B$6:$J$6</c:f>
              <c:numCache>
                <c:formatCode>General</c:formatCode>
                <c:ptCount val="9"/>
                <c:pt idx="0">
                  <c:v>3.8334000000000001</c:v>
                </c:pt>
                <c:pt idx="1">
                  <c:v>4.4885000000000002</c:v>
                </c:pt>
                <c:pt idx="2">
                  <c:v>6.5610999999999997</c:v>
                </c:pt>
                <c:pt idx="3">
                  <c:v>6.8362999999999996</c:v>
                </c:pt>
                <c:pt idx="4">
                  <c:v>6.8967000000000001</c:v>
                </c:pt>
                <c:pt idx="5">
                  <c:v>7.3078000000000003</c:v>
                </c:pt>
                <c:pt idx="6">
                  <c:v>7.5894000000000004</c:v>
                </c:pt>
                <c:pt idx="7">
                  <c:v>7.9169</c:v>
                </c:pt>
                <c:pt idx="8">
                  <c:v>8.3775999999999993</c:v>
                </c:pt>
              </c:numCache>
            </c:numRef>
          </c:val>
        </c:ser>
        <c:ser>
          <c:idx val="5"/>
          <c:order val="5"/>
          <c:tx>
            <c:strRef>
              <c:f>Sheet1!$A$7</c:f>
              <c:strCache>
                <c:ptCount val="1"/>
                <c:pt idx="0">
                  <c:v>Other Non-OECD</c:v>
                </c:pt>
              </c:strCache>
            </c:strRef>
          </c:tx>
          <c:spPr>
            <a:solidFill>
              <a:srgbClr val="A33340">
                <a:lumMod val="20000"/>
                <a:lumOff val="80000"/>
              </a:srgbClr>
            </a:solidFill>
          </c:spPr>
          <c:invertIfNegative val="0"/>
          <c:cat>
            <c:strRef>
              <c:f>Sheet1!$B$1:$J$1</c:f>
              <c:strCache>
                <c:ptCount val="9"/>
                <c:pt idx="0">
                  <c:v>1990</c:v>
                </c:pt>
                <c:pt idx="1">
                  <c:v>1995</c:v>
                </c:pt>
                <c:pt idx="2">
                  <c:v>2010</c:v>
                </c:pt>
                <c:pt idx="3">
                  <c:v>2015</c:v>
                </c:pt>
                <c:pt idx="4">
                  <c:v>2020</c:v>
                </c:pt>
                <c:pt idx="5">
                  <c:v>2025</c:v>
                </c:pt>
                <c:pt idx="6">
                  <c:v>2030</c:v>
                </c:pt>
                <c:pt idx="7">
                  <c:v>2035</c:v>
                </c:pt>
                <c:pt idx="8">
                  <c:v>2040</c:v>
                </c:pt>
              </c:strCache>
            </c:strRef>
          </c:cat>
          <c:val>
            <c:numRef>
              <c:f>Sheet1!$B$7:$J$7</c:f>
              <c:numCache>
                <c:formatCode>General</c:formatCode>
                <c:ptCount val="9"/>
                <c:pt idx="0">
                  <c:v>14.697600000000001</c:v>
                </c:pt>
                <c:pt idx="1">
                  <c:v>11.438600000000001</c:v>
                </c:pt>
                <c:pt idx="2">
                  <c:v>15.571299999999999</c:v>
                </c:pt>
                <c:pt idx="3">
                  <c:v>18.023800000000001</c:v>
                </c:pt>
                <c:pt idx="4">
                  <c:v>19.264000000000003</c:v>
                </c:pt>
                <c:pt idx="5">
                  <c:v>18.804299999999998</c:v>
                </c:pt>
                <c:pt idx="6">
                  <c:v>18.737499999999997</c:v>
                </c:pt>
                <c:pt idx="7">
                  <c:v>19.719899999999999</c:v>
                </c:pt>
                <c:pt idx="8">
                  <c:v>20.9224</c:v>
                </c:pt>
              </c:numCache>
            </c:numRef>
          </c:val>
        </c:ser>
        <c:dLbls>
          <c:showLegendKey val="0"/>
          <c:showVal val="0"/>
          <c:showCatName val="0"/>
          <c:showSerName val="0"/>
          <c:showPercent val="0"/>
          <c:showBubbleSize val="0"/>
        </c:dLbls>
        <c:gapWidth val="150"/>
        <c:overlap val="100"/>
        <c:axId val="195113168"/>
        <c:axId val="195113728"/>
      </c:barChart>
      <c:catAx>
        <c:axId val="195113168"/>
        <c:scaling>
          <c:orientation val="minMax"/>
        </c:scaling>
        <c:delete val="0"/>
        <c:axPos val="b"/>
        <c:numFmt formatCode="General" sourceLinked="0"/>
        <c:majorTickMark val="out"/>
        <c:minorTickMark val="none"/>
        <c:tickLblPos val="nextTo"/>
        <c:spPr>
          <a:ln w="12700">
            <a:solidFill>
              <a:schemeClr val="tx1"/>
            </a:solidFill>
          </a:ln>
        </c:spPr>
        <c:txPr>
          <a:bodyPr/>
          <a:lstStyle/>
          <a:p>
            <a:pPr>
              <a:defRPr sz="1200"/>
            </a:pPr>
            <a:endParaRPr lang="en-US"/>
          </a:p>
        </c:txPr>
        <c:crossAx val="195113728"/>
        <c:crosses val="autoZero"/>
        <c:auto val="1"/>
        <c:lblAlgn val="ctr"/>
        <c:lblOffset val="100"/>
        <c:noMultiLvlLbl val="0"/>
      </c:catAx>
      <c:valAx>
        <c:axId val="195113728"/>
        <c:scaling>
          <c:orientation val="minMax"/>
          <c:max val="120"/>
          <c:min val="0"/>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txPr>
          <a:bodyPr/>
          <a:lstStyle/>
          <a:p>
            <a:pPr>
              <a:defRPr sz="1200"/>
            </a:pPr>
            <a:endParaRPr lang="en-US"/>
          </a:p>
        </c:txPr>
        <c:crossAx val="195113168"/>
        <c:crosses val="autoZero"/>
        <c:crossBetween val="between"/>
        <c:majorUnit val="20"/>
      </c:valAx>
    </c:plotArea>
    <c:plotVisOnly val="1"/>
    <c:dispBlanksAs val="gap"/>
    <c:showDLblsOverMax val="0"/>
  </c:chart>
  <c:txPr>
    <a:bodyPr/>
    <a:lstStyle/>
    <a:p>
      <a:pPr>
        <a:defRPr sz="1400"/>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485166098423743E-2"/>
          <c:y val="7.9858814468838454E-2"/>
          <c:w val="0.88762435809906848"/>
          <c:h val="0.75901308670138667"/>
        </c:manualLayout>
      </c:layout>
      <c:scatterChart>
        <c:scatterStyle val="lineMarker"/>
        <c:varyColors val="0"/>
        <c:ser>
          <c:idx val="0"/>
          <c:order val="0"/>
          <c:tx>
            <c:strRef>
              <c:f>'Slide 3'!$B$4</c:f>
              <c:strCache>
                <c:ptCount val="1"/>
                <c:pt idx="0">
                  <c:v>Buildings</c:v>
                </c:pt>
              </c:strCache>
            </c:strRef>
          </c:tx>
          <c:spPr>
            <a:ln w="38100" cap="rnd">
              <a:solidFill>
                <a:srgbClr val="0096D7"/>
              </a:solidFill>
              <a:round/>
            </a:ln>
            <a:effectLst/>
          </c:spPr>
          <c:marker>
            <c:symbol val="none"/>
          </c:marker>
          <c:xVal>
            <c:numRef>
              <c:f>'Slide 3'!$M$1:$AL$1</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xVal>
          <c:yVal>
            <c:numRef>
              <c:f>'Slide 3'!$M$4:$AL$4</c:f>
              <c:numCache>
                <c:formatCode>General</c:formatCode>
                <c:ptCount val="26"/>
                <c:pt idx="0">
                  <c:v>12.142300000000001</c:v>
                </c:pt>
                <c:pt idx="1">
                  <c:v>12.3247</c:v>
                </c:pt>
                <c:pt idx="2">
                  <c:v>12.3667</c:v>
                </c:pt>
                <c:pt idx="3">
                  <c:v>12.217500000000001</c:v>
                </c:pt>
                <c:pt idx="4">
                  <c:v>12.150500000000001</c:v>
                </c:pt>
                <c:pt idx="5">
                  <c:v>12.1328</c:v>
                </c:pt>
                <c:pt idx="6">
                  <c:v>12.128400000000001</c:v>
                </c:pt>
                <c:pt idx="7">
                  <c:v>12.1204</c:v>
                </c:pt>
                <c:pt idx="8">
                  <c:v>12.1153</c:v>
                </c:pt>
                <c:pt idx="9">
                  <c:v>12.114800000000001</c:v>
                </c:pt>
                <c:pt idx="10">
                  <c:v>12.108599999999999</c:v>
                </c:pt>
                <c:pt idx="11">
                  <c:v>12.107099999999999</c:v>
                </c:pt>
                <c:pt idx="12">
                  <c:v>12.1082</c:v>
                </c:pt>
                <c:pt idx="13">
                  <c:v>12.1189</c:v>
                </c:pt>
                <c:pt idx="14">
                  <c:v>12.1234</c:v>
                </c:pt>
                <c:pt idx="15">
                  <c:v>12.120000000000001</c:v>
                </c:pt>
                <c:pt idx="16">
                  <c:v>12.115600000000001</c:v>
                </c:pt>
                <c:pt idx="17">
                  <c:v>12.1084</c:v>
                </c:pt>
                <c:pt idx="18">
                  <c:v>12.119800000000001</c:v>
                </c:pt>
                <c:pt idx="19">
                  <c:v>12.122</c:v>
                </c:pt>
                <c:pt idx="20">
                  <c:v>12.131400000000001</c:v>
                </c:pt>
                <c:pt idx="21">
                  <c:v>12.128</c:v>
                </c:pt>
                <c:pt idx="22">
                  <c:v>12.141200000000001</c:v>
                </c:pt>
                <c:pt idx="23">
                  <c:v>12.1511</c:v>
                </c:pt>
                <c:pt idx="24">
                  <c:v>12.155200000000001</c:v>
                </c:pt>
                <c:pt idx="25">
                  <c:v>12.169499999999999</c:v>
                </c:pt>
              </c:numCache>
            </c:numRef>
          </c:yVal>
          <c:smooth val="0"/>
        </c:ser>
        <c:ser>
          <c:idx val="1"/>
          <c:order val="1"/>
          <c:tx>
            <c:strRef>
              <c:f>'Slide 3'!$B$5</c:f>
              <c:strCache>
                <c:ptCount val="1"/>
                <c:pt idx="0">
                  <c:v>INDUSTRIAL.liquids</c:v>
                </c:pt>
              </c:strCache>
            </c:strRef>
          </c:tx>
          <c:spPr>
            <a:ln w="38100" cap="rnd">
              <a:solidFill>
                <a:srgbClr val="BD732A"/>
              </a:solidFill>
              <a:round/>
            </a:ln>
            <a:effectLst/>
          </c:spPr>
          <c:marker>
            <c:symbol val="none"/>
          </c:marker>
          <c:xVal>
            <c:numRef>
              <c:f>'Slide 3'!$M$1:$AL$1</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xVal>
          <c:yVal>
            <c:numRef>
              <c:f>'Slide 3'!$M$5:$AL$5</c:f>
              <c:numCache>
                <c:formatCode>General</c:formatCode>
                <c:ptCount val="26"/>
                <c:pt idx="0">
                  <c:v>68.951499999999996</c:v>
                </c:pt>
                <c:pt idx="1">
                  <c:v>68.8279</c:v>
                </c:pt>
                <c:pt idx="2">
                  <c:v>69.745900000000006</c:v>
                </c:pt>
                <c:pt idx="3">
                  <c:v>70.100200000000001</c:v>
                </c:pt>
                <c:pt idx="4">
                  <c:v>69.610200000000006</c:v>
                </c:pt>
                <c:pt idx="5">
                  <c:v>69.599800000000002</c:v>
                </c:pt>
                <c:pt idx="6">
                  <c:v>70.171000000000006</c:v>
                </c:pt>
                <c:pt idx="7">
                  <c:v>70.832700000000003</c:v>
                </c:pt>
                <c:pt idx="8">
                  <c:v>71.526799999999994</c:v>
                </c:pt>
                <c:pt idx="9">
                  <c:v>72.119699999999995</c:v>
                </c:pt>
                <c:pt idx="10">
                  <c:v>72.612399999999994</c:v>
                </c:pt>
                <c:pt idx="11">
                  <c:v>73.070499999999996</c:v>
                </c:pt>
                <c:pt idx="12">
                  <c:v>73.596999999999994</c:v>
                </c:pt>
                <c:pt idx="13">
                  <c:v>74.195599999999999</c:v>
                </c:pt>
                <c:pt idx="14">
                  <c:v>74.938900000000004</c:v>
                </c:pt>
                <c:pt idx="15">
                  <c:v>75.630799999999994</c:v>
                </c:pt>
                <c:pt idx="16">
                  <c:v>76.241200000000006</c:v>
                </c:pt>
                <c:pt idx="17">
                  <c:v>76.799099999999996</c:v>
                </c:pt>
                <c:pt idx="18">
                  <c:v>77.375699999999995</c:v>
                </c:pt>
                <c:pt idx="19">
                  <c:v>78.182599999999994</c:v>
                </c:pt>
                <c:pt idx="20">
                  <c:v>78.917599999999993</c:v>
                </c:pt>
                <c:pt idx="21">
                  <c:v>79.711399999999998</c:v>
                </c:pt>
                <c:pt idx="22">
                  <c:v>80.340699999999998</c:v>
                </c:pt>
                <c:pt idx="23">
                  <c:v>81.114999999999995</c:v>
                </c:pt>
                <c:pt idx="24">
                  <c:v>81.903099999999995</c:v>
                </c:pt>
                <c:pt idx="25">
                  <c:v>82.611599999999996</c:v>
                </c:pt>
              </c:numCache>
            </c:numRef>
          </c:yVal>
          <c:smooth val="0"/>
        </c:ser>
        <c:ser>
          <c:idx val="2"/>
          <c:order val="2"/>
          <c:tx>
            <c:strRef>
              <c:f>'Slide 3'!$B$6</c:f>
              <c:strCache>
                <c:ptCount val="1"/>
                <c:pt idx="0">
                  <c:v>TRANSPORTATION.liquids</c:v>
                </c:pt>
              </c:strCache>
            </c:strRef>
          </c:tx>
          <c:spPr>
            <a:ln w="38100" cap="rnd">
              <a:solidFill>
                <a:srgbClr val="5D9732"/>
              </a:solidFill>
              <a:round/>
            </a:ln>
            <a:effectLst/>
          </c:spPr>
          <c:marker>
            <c:symbol val="none"/>
          </c:marker>
          <c:xVal>
            <c:numRef>
              <c:f>'Slide 3'!$M$1:$AL$1</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xVal>
          <c:yVal>
            <c:numRef>
              <c:f>'Slide 3'!$M$6:$AL$6</c:f>
              <c:numCache>
                <c:formatCode>General</c:formatCode>
                <c:ptCount val="26"/>
                <c:pt idx="0">
                  <c:v>105.1581</c:v>
                </c:pt>
                <c:pt idx="1">
                  <c:v>106.0052</c:v>
                </c:pt>
                <c:pt idx="2">
                  <c:v>106.7325</c:v>
                </c:pt>
                <c:pt idx="3">
                  <c:v>107.1922</c:v>
                </c:pt>
                <c:pt idx="4">
                  <c:v>107.7608</c:v>
                </c:pt>
                <c:pt idx="5">
                  <c:v>108.4092</c:v>
                </c:pt>
                <c:pt idx="6">
                  <c:v>109.4764</c:v>
                </c:pt>
                <c:pt idx="7">
                  <c:v>110.40940000000001</c:v>
                </c:pt>
                <c:pt idx="8">
                  <c:v>111.0806</c:v>
                </c:pt>
                <c:pt idx="9">
                  <c:v>111.7497</c:v>
                </c:pt>
                <c:pt idx="10">
                  <c:v>112.2176</c:v>
                </c:pt>
                <c:pt idx="11">
                  <c:v>112.7598</c:v>
                </c:pt>
                <c:pt idx="12">
                  <c:v>113.2796</c:v>
                </c:pt>
                <c:pt idx="13">
                  <c:v>113.9739</c:v>
                </c:pt>
                <c:pt idx="14">
                  <c:v>114.61</c:v>
                </c:pt>
                <c:pt idx="15">
                  <c:v>115.1598</c:v>
                </c:pt>
                <c:pt idx="16">
                  <c:v>115.771</c:v>
                </c:pt>
                <c:pt idx="17">
                  <c:v>116.42010000000001</c:v>
                </c:pt>
                <c:pt idx="18">
                  <c:v>117.318</c:v>
                </c:pt>
                <c:pt idx="19">
                  <c:v>118.285</c:v>
                </c:pt>
                <c:pt idx="20">
                  <c:v>119.42659999999999</c:v>
                </c:pt>
                <c:pt idx="21">
                  <c:v>120.4542</c:v>
                </c:pt>
                <c:pt idx="22">
                  <c:v>121.63930000000001</c:v>
                </c:pt>
                <c:pt idx="23">
                  <c:v>122.85080000000001</c:v>
                </c:pt>
                <c:pt idx="24">
                  <c:v>124.1015</c:v>
                </c:pt>
                <c:pt idx="25">
                  <c:v>125.32</c:v>
                </c:pt>
              </c:numCache>
            </c:numRef>
          </c:yVal>
          <c:smooth val="0"/>
        </c:ser>
        <c:ser>
          <c:idx val="3"/>
          <c:order val="3"/>
          <c:tx>
            <c:strRef>
              <c:f>'Slide 3'!$B$7</c:f>
              <c:strCache>
                <c:ptCount val="1"/>
                <c:pt idx="0">
                  <c:v>ELECTRIC_POWER: liquids</c:v>
                </c:pt>
              </c:strCache>
            </c:strRef>
          </c:tx>
          <c:spPr>
            <a:ln w="38100" cap="rnd">
              <a:solidFill>
                <a:srgbClr val="C00000"/>
              </a:solidFill>
              <a:round/>
            </a:ln>
            <a:effectLst/>
          </c:spPr>
          <c:marker>
            <c:symbol val="none"/>
          </c:marker>
          <c:xVal>
            <c:numRef>
              <c:f>'Slide 3'!$M$1:$AL$1</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xVal>
          <c:yVal>
            <c:numRef>
              <c:f>'Slide 3'!$M$7:$AL$7</c:f>
              <c:numCache>
                <c:formatCode>General</c:formatCode>
                <c:ptCount val="26"/>
                <c:pt idx="0">
                  <c:v>7.6574</c:v>
                </c:pt>
                <c:pt idx="1">
                  <c:v>7.1685999999999996</c:v>
                </c:pt>
                <c:pt idx="2">
                  <c:v>6.7130000000000001</c:v>
                </c:pt>
                <c:pt idx="3">
                  <c:v>6.6048</c:v>
                </c:pt>
                <c:pt idx="4">
                  <c:v>6.7122999999999999</c:v>
                </c:pt>
                <c:pt idx="5">
                  <c:v>6.9142999999999999</c:v>
                </c:pt>
                <c:pt idx="6">
                  <c:v>7.2039</c:v>
                </c:pt>
                <c:pt idx="7">
                  <c:v>7.0163000000000002</c:v>
                </c:pt>
                <c:pt idx="8">
                  <c:v>6.8036000000000003</c:v>
                </c:pt>
                <c:pt idx="9">
                  <c:v>6.6428000000000003</c:v>
                </c:pt>
                <c:pt idx="10">
                  <c:v>6.4259000000000004</c:v>
                </c:pt>
                <c:pt idx="11">
                  <c:v>6.0674000000000001</c:v>
                </c:pt>
                <c:pt idx="12">
                  <c:v>5.7081999999999997</c:v>
                </c:pt>
                <c:pt idx="13">
                  <c:v>5.3912000000000004</c:v>
                </c:pt>
                <c:pt idx="14">
                  <c:v>5.1516000000000002</c:v>
                </c:pt>
                <c:pt idx="15">
                  <c:v>4.9964000000000004</c:v>
                </c:pt>
                <c:pt idx="16">
                  <c:v>4.9615</c:v>
                </c:pt>
                <c:pt idx="17">
                  <c:v>4.9568000000000003</c:v>
                </c:pt>
                <c:pt idx="18">
                  <c:v>4.9200999999999997</c:v>
                </c:pt>
                <c:pt idx="19">
                  <c:v>4.8875000000000002</c:v>
                </c:pt>
                <c:pt idx="20">
                  <c:v>4.8559999999999999</c:v>
                </c:pt>
                <c:pt idx="21">
                  <c:v>4.8247999999999998</c:v>
                </c:pt>
                <c:pt idx="22">
                  <c:v>4.7929000000000004</c:v>
                </c:pt>
                <c:pt idx="23">
                  <c:v>4.7601000000000004</c:v>
                </c:pt>
                <c:pt idx="24">
                  <c:v>4.7290000000000001</c:v>
                </c:pt>
                <c:pt idx="25">
                  <c:v>4.6988000000000003</c:v>
                </c:pt>
              </c:numCache>
            </c:numRef>
          </c:yVal>
          <c:smooth val="0"/>
        </c:ser>
        <c:dLbls>
          <c:showLegendKey val="0"/>
          <c:showVal val="0"/>
          <c:showCatName val="0"/>
          <c:showSerName val="0"/>
          <c:showPercent val="0"/>
          <c:showBubbleSize val="0"/>
        </c:dLbls>
        <c:axId val="201414064"/>
        <c:axId val="201414624"/>
      </c:scatterChart>
      <c:valAx>
        <c:axId val="201414064"/>
        <c:scaling>
          <c:orientation val="minMax"/>
          <c:max val="2040"/>
          <c:min val="2015"/>
        </c:scaling>
        <c:delete val="0"/>
        <c:axPos val="b"/>
        <c:numFmt formatCode="General" sourceLinked="1"/>
        <c:majorTickMark val="out"/>
        <c:minorTickMark val="none"/>
        <c:tickLblPos val="nextTo"/>
        <c:spPr>
          <a:noFill/>
          <a:ln w="635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01414624"/>
        <c:crosses val="autoZero"/>
        <c:crossBetween val="midCat"/>
      </c:valAx>
      <c:valAx>
        <c:axId val="201414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01414064"/>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Sheet1!$A$2</c:f>
              <c:strCache>
                <c:ptCount val="1"/>
                <c:pt idx="0">
                  <c:v>OPEC crude and lease condensate</c:v>
                </c:pt>
              </c:strCache>
            </c:strRef>
          </c:tx>
          <c:spPr>
            <a:ln w="38100">
              <a:solidFill>
                <a:srgbClr val="002060"/>
              </a:solidFill>
            </a:ln>
          </c:spPr>
          <c:marker>
            <c:symbol val="none"/>
          </c:marker>
          <c:cat>
            <c:strRef>
              <c:f>Sheet1!$B$1:$AP$1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Sheet1!$B$2:$AP$2</c:f>
              <c:numCache>
                <c:formatCode>#,##0.0</c:formatCode>
                <c:ptCount val="41"/>
                <c:pt idx="0">
                  <c:v>28.944786885245872</c:v>
                </c:pt>
                <c:pt idx="1">
                  <c:v>28.129586301369816</c:v>
                </c:pt>
                <c:pt idx="2">
                  <c:v>26.465534246575309</c:v>
                </c:pt>
                <c:pt idx="3">
                  <c:v>27.977676712328726</c:v>
                </c:pt>
                <c:pt idx="4">
                  <c:v>30.431743169398878</c:v>
                </c:pt>
                <c:pt idx="5">
                  <c:v>31.897169863013669</c:v>
                </c:pt>
                <c:pt idx="6">
                  <c:v>31.583227397260231</c:v>
                </c:pt>
                <c:pt idx="7">
                  <c:v>31.354185753424602</c:v>
                </c:pt>
                <c:pt idx="8">
                  <c:v>32.722756284152958</c:v>
                </c:pt>
                <c:pt idx="9">
                  <c:v>31.044997260273931</c:v>
                </c:pt>
                <c:pt idx="10">
                  <c:v>32.003643835616423</c:v>
                </c:pt>
                <c:pt idx="11">
                  <c:v>32.229399999999984</c:v>
                </c:pt>
                <c:pt idx="12">
                  <c:v>33.402065573770443</c:v>
                </c:pt>
                <c:pt idx="13">
                  <c:v>32.460090410958863</c:v>
                </c:pt>
                <c:pt idx="14">
                  <c:v>32.531063013698599</c:v>
                </c:pt>
                <c:pt idx="15">
                  <c:v>33.834956515068413</c:v>
                </c:pt>
                <c:pt idx="16">
                  <c:v>34.783920765027233</c:v>
                </c:pt>
                <c:pt idx="17">
                  <c:v>35.421199387262192</c:v>
                </c:pt>
                <c:pt idx="18">
                  <c:v>36.02686282043144</c:v>
                </c:pt>
                <c:pt idx="19">
                  <c:v>35.921092569078027</c:v>
                </c:pt>
                <c:pt idx="20">
                  <c:v>35.872882196944154</c:v>
                </c:pt>
                <c:pt idx="21">
                  <c:v>36.176056326091235</c:v>
                </c:pt>
                <c:pt idx="22">
                  <c:v>36.198686378100405</c:v>
                </c:pt>
                <c:pt idx="23">
                  <c:v>36.232345936648407</c:v>
                </c:pt>
                <c:pt idx="24">
                  <c:v>36.381625188141754</c:v>
                </c:pt>
                <c:pt idx="25">
                  <c:v>36.435817129024088</c:v>
                </c:pt>
                <c:pt idx="26">
                  <c:v>36.459055011695767</c:v>
                </c:pt>
                <c:pt idx="27">
                  <c:v>36.771178024983399</c:v>
                </c:pt>
                <c:pt idx="28">
                  <c:v>37.137216270177845</c:v>
                </c:pt>
                <c:pt idx="29">
                  <c:v>37.590177733620564</c:v>
                </c:pt>
                <c:pt idx="30">
                  <c:v>38.014291185934638</c:v>
                </c:pt>
                <c:pt idx="31">
                  <c:v>38.535658694219443</c:v>
                </c:pt>
                <c:pt idx="32">
                  <c:v>39.060135615121524</c:v>
                </c:pt>
                <c:pt idx="33">
                  <c:v>39.693014255584082</c:v>
                </c:pt>
                <c:pt idx="34">
                  <c:v>40.356054101022067</c:v>
                </c:pt>
                <c:pt idx="35">
                  <c:v>41.02693838817747</c:v>
                </c:pt>
                <c:pt idx="36">
                  <c:v>41.631984749457644</c:v>
                </c:pt>
                <c:pt idx="37">
                  <c:v>42.226667047061284</c:v>
                </c:pt>
                <c:pt idx="38">
                  <c:v>42.854316680998402</c:v>
                </c:pt>
                <c:pt idx="39">
                  <c:v>43.540861892854707</c:v>
                </c:pt>
                <c:pt idx="40">
                  <c:v>44.161639602884911</c:v>
                </c:pt>
              </c:numCache>
            </c:numRef>
          </c:val>
          <c:smooth val="0"/>
        </c:ser>
        <c:ser>
          <c:idx val="1"/>
          <c:order val="1"/>
          <c:tx>
            <c:strRef>
              <c:f>Sheet1!$A$3</c:f>
              <c:strCache>
                <c:ptCount val="1"/>
                <c:pt idx="0">
                  <c:v>Non-OPEC crude and lease condensate</c:v>
                </c:pt>
              </c:strCache>
            </c:strRef>
          </c:tx>
          <c:spPr>
            <a:ln w="38100">
              <a:solidFill>
                <a:srgbClr val="C00000"/>
              </a:solidFill>
            </a:ln>
          </c:spPr>
          <c:marker>
            <c:symbol val="none"/>
          </c:marker>
          <c:cat>
            <c:strRef>
              <c:f>Sheet1!$B$1:$AP$1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Sheet1!$B$3:$AP$3</c:f>
              <c:numCache>
                <c:formatCode>#,##0.0</c:formatCode>
                <c:ptCount val="41"/>
                <c:pt idx="0">
                  <c:v>39.251320353144365</c:v>
                </c:pt>
                <c:pt idx="1">
                  <c:v>39.717264775789829</c:v>
                </c:pt>
                <c:pt idx="2">
                  <c:v>40.558456670367057</c:v>
                </c:pt>
                <c:pt idx="3">
                  <c:v>41.22746238702473</c:v>
                </c:pt>
                <c:pt idx="4">
                  <c:v>41.91072587041112</c:v>
                </c:pt>
                <c:pt idx="5">
                  <c:v>41.690560448135443</c:v>
                </c:pt>
                <c:pt idx="6">
                  <c:v>41.633637215107569</c:v>
                </c:pt>
                <c:pt idx="7">
                  <c:v>41.57783306169172</c:v>
                </c:pt>
                <c:pt idx="8">
                  <c:v>41.077816289617438</c:v>
                </c:pt>
                <c:pt idx="9">
                  <c:v>41.583014410482448</c:v>
                </c:pt>
                <c:pt idx="10">
                  <c:v>42.359340851061738</c:v>
                </c:pt>
                <c:pt idx="11">
                  <c:v>42.224376969915085</c:v>
                </c:pt>
                <c:pt idx="12">
                  <c:v>42.475465921790686</c:v>
                </c:pt>
                <c:pt idx="13">
                  <c:v>43.556706193352419</c:v>
                </c:pt>
                <c:pt idx="14">
                  <c:v>45.37945096051412</c:v>
                </c:pt>
                <c:pt idx="15">
                  <c:v>46.500098546230348</c:v>
                </c:pt>
                <c:pt idx="16">
                  <c:v>45.600640123822373</c:v>
                </c:pt>
                <c:pt idx="17">
                  <c:v>45.597427294781951</c:v>
                </c:pt>
                <c:pt idx="18">
                  <c:v>46.132777886830674</c:v>
                </c:pt>
                <c:pt idx="19">
                  <c:v>45.91300097733675</c:v>
                </c:pt>
                <c:pt idx="20">
                  <c:v>45.954062224513955</c:v>
                </c:pt>
                <c:pt idx="21">
                  <c:v>46.107474667179737</c:v>
                </c:pt>
                <c:pt idx="22">
                  <c:v>46.441042083741223</c:v>
                </c:pt>
                <c:pt idx="23">
                  <c:v>46.646569520351029</c:v>
                </c:pt>
                <c:pt idx="24">
                  <c:v>46.674556431341941</c:v>
                </c:pt>
                <c:pt idx="25">
                  <c:v>46.582981267808989</c:v>
                </c:pt>
                <c:pt idx="26">
                  <c:v>46.501684279720479</c:v>
                </c:pt>
                <c:pt idx="27">
                  <c:v>46.498334322375996</c:v>
                </c:pt>
                <c:pt idx="28">
                  <c:v>46.512255988833985</c:v>
                </c:pt>
                <c:pt idx="29">
                  <c:v>46.533182326594854</c:v>
                </c:pt>
                <c:pt idx="30">
                  <c:v>46.551383181652625</c:v>
                </c:pt>
                <c:pt idx="31">
                  <c:v>46.593150368514081</c:v>
                </c:pt>
                <c:pt idx="32">
                  <c:v>46.592703794061734</c:v>
                </c:pt>
                <c:pt idx="33">
                  <c:v>46.592736077676086</c:v>
                </c:pt>
                <c:pt idx="34">
                  <c:v>46.707255379120284</c:v>
                </c:pt>
                <c:pt idx="35">
                  <c:v>46.876393820470128</c:v>
                </c:pt>
                <c:pt idx="36">
                  <c:v>47.051269992473252</c:v>
                </c:pt>
                <c:pt idx="37">
                  <c:v>47.257932137531725</c:v>
                </c:pt>
                <c:pt idx="38">
                  <c:v>47.505858886303237</c:v>
                </c:pt>
                <c:pt idx="39">
                  <c:v>47.770173443191595</c:v>
                </c:pt>
                <c:pt idx="40">
                  <c:v>48.05657707814391</c:v>
                </c:pt>
              </c:numCache>
            </c:numRef>
          </c:val>
          <c:smooth val="0"/>
        </c:ser>
        <c:ser>
          <c:idx val="2"/>
          <c:order val="2"/>
          <c:tx>
            <c:strRef>
              <c:f>Sheet1!$A$4</c:f>
              <c:strCache>
                <c:ptCount val="1"/>
                <c:pt idx="0">
                  <c:v>Other liquids</c:v>
                </c:pt>
              </c:strCache>
            </c:strRef>
          </c:tx>
          <c:spPr>
            <a:ln w="38100">
              <a:solidFill>
                <a:srgbClr val="BD732A"/>
              </a:solidFill>
            </a:ln>
          </c:spPr>
          <c:marker>
            <c:symbol val="none"/>
          </c:marker>
          <c:cat>
            <c:strRef>
              <c:f>Sheet1!$B$1:$AP$1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Sheet1!$B$4:$AP$4</c:f>
              <c:numCache>
                <c:formatCode>#,##0.0</c:formatCode>
                <c:ptCount val="41"/>
                <c:pt idx="0">
                  <c:v>9.0667215871932392</c:v>
                </c:pt>
                <c:pt idx="1">
                  <c:v>9.4142666672446254</c:v>
                </c:pt>
                <c:pt idx="2">
                  <c:v>9.6535647460743252</c:v>
                </c:pt>
                <c:pt idx="3">
                  <c:v>10.056816968842149</c:v>
                </c:pt>
                <c:pt idx="4">
                  <c:v>10.803081301782248</c:v>
                </c:pt>
                <c:pt idx="5">
                  <c:v>11.206069693248399</c:v>
                </c:pt>
                <c:pt idx="6">
                  <c:v>11.735314836600265</c:v>
                </c:pt>
                <c:pt idx="7">
                  <c:v>12.134821486005698</c:v>
                </c:pt>
                <c:pt idx="8">
                  <c:v>12.704333776406168</c:v>
                </c:pt>
                <c:pt idx="9">
                  <c:v>13.099192148930081</c:v>
                </c:pt>
                <c:pt idx="10">
                  <c:v>13.789826173660252</c:v>
                </c:pt>
                <c:pt idx="11">
                  <c:v>14.208469489014529</c:v>
                </c:pt>
                <c:pt idx="12">
                  <c:v>14.799985260555196</c:v>
                </c:pt>
                <c:pt idx="13">
                  <c:v>15.194353385994358</c:v>
                </c:pt>
                <c:pt idx="14">
                  <c:v>15.83795105150274</c:v>
                </c:pt>
                <c:pt idx="15">
                  <c:v>16.402850704036339</c:v>
                </c:pt>
                <c:pt idx="16">
                  <c:v>16.672489305203182</c:v>
                </c:pt>
                <c:pt idx="17">
                  <c:v>17.194194814587942</c:v>
                </c:pt>
                <c:pt idx="18">
                  <c:v>17.635470091853371</c:v>
                </c:pt>
                <c:pt idx="19">
                  <c:v>17.676086568017055</c:v>
                </c:pt>
                <c:pt idx="20">
                  <c:v>17.92851003261622</c:v>
                </c:pt>
                <c:pt idx="21">
                  <c:v>18.22970085150401</c:v>
                </c:pt>
                <c:pt idx="22">
                  <c:v>18.357256821836863</c:v>
                </c:pt>
                <c:pt idx="23">
                  <c:v>18.472861098781689</c:v>
                </c:pt>
                <c:pt idx="24">
                  <c:v>18.618959638709931</c:v>
                </c:pt>
                <c:pt idx="25">
                  <c:v>18.789028217643569</c:v>
                </c:pt>
                <c:pt idx="26">
                  <c:v>18.920620148445231</c:v>
                </c:pt>
                <c:pt idx="27">
                  <c:v>18.976573218466971</c:v>
                </c:pt>
                <c:pt idx="28">
                  <c:v>19.109897340781053</c:v>
                </c:pt>
                <c:pt idx="29">
                  <c:v>19.232409500484245</c:v>
                </c:pt>
                <c:pt idx="30">
                  <c:v>19.361036629894997</c:v>
                </c:pt>
                <c:pt idx="31">
                  <c:v>19.426394459102468</c:v>
                </c:pt>
                <c:pt idx="32">
                  <c:v>19.540418343485829</c:v>
                </c:pt>
                <c:pt idx="33">
                  <c:v>19.663083490247455</c:v>
                </c:pt>
                <c:pt idx="34">
                  <c:v>19.797963443070216</c:v>
                </c:pt>
                <c:pt idx="35">
                  <c:v>19.923807977999381</c:v>
                </c:pt>
                <c:pt idx="36">
                  <c:v>20.083139394270471</c:v>
                </c:pt>
                <c:pt idx="37">
                  <c:v>20.220397570113803</c:v>
                </c:pt>
                <c:pt idx="38">
                  <c:v>20.369560078396461</c:v>
                </c:pt>
                <c:pt idx="39">
                  <c:v>20.477285972092481</c:v>
                </c:pt>
                <c:pt idx="40">
                  <c:v>20.569774194037688</c:v>
                </c:pt>
              </c:numCache>
            </c:numRef>
          </c:val>
          <c:smooth val="0"/>
        </c:ser>
        <c:dLbls>
          <c:showLegendKey val="0"/>
          <c:showVal val="0"/>
          <c:showCatName val="0"/>
          <c:showSerName val="0"/>
          <c:showPercent val="0"/>
          <c:showBubbleSize val="0"/>
        </c:dLbls>
        <c:smooth val="0"/>
        <c:axId val="201417984"/>
        <c:axId val="201418544"/>
      </c:lineChart>
      <c:catAx>
        <c:axId val="201417984"/>
        <c:scaling>
          <c:orientation val="minMax"/>
        </c:scaling>
        <c:delete val="0"/>
        <c:axPos val="b"/>
        <c:numFmt formatCode="General" sourceLinked="0"/>
        <c:majorTickMark val="out"/>
        <c:minorTickMark val="none"/>
        <c:tickLblPos val="nextTo"/>
        <c:spPr>
          <a:ln w="12700">
            <a:solidFill>
              <a:schemeClr val="tx1"/>
            </a:solidFill>
          </a:ln>
        </c:spPr>
        <c:crossAx val="201418544"/>
        <c:crosses val="autoZero"/>
        <c:auto val="1"/>
        <c:lblAlgn val="ctr"/>
        <c:lblOffset val="100"/>
        <c:tickLblSkip val="5"/>
        <c:tickMarkSkip val="5"/>
        <c:noMultiLvlLbl val="0"/>
      </c:catAx>
      <c:valAx>
        <c:axId val="201418544"/>
        <c:scaling>
          <c:orientation val="minMax"/>
          <c:max val="70"/>
          <c:min val="0"/>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crossAx val="201417984"/>
        <c:crosses val="autoZero"/>
        <c:crossBetween val="midCat"/>
        <c:majorUnit val="10"/>
      </c:valAx>
      <c:spPr>
        <a:noFill/>
        <a:ln w="25400">
          <a:noFill/>
        </a:ln>
      </c:spPr>
    </c:plotArea>
    <c:plotVisOnly val="1"/>
    <c:dispBlanksAs val="gap"/>
    <c:showDLblsOverMax val="0"/>
  </c:chart>
  <c:txPr>
    <a:bodyPr/>
    <a:lstStyle/>
    <a:p>
      <a:pPr>
        <a:defRPr sz="1200"/>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949410586227035"/>
          <c:y val="4.0579710144927533E-2"/>
          <c:w val="0.81114921683980379"/>
          <c:h val="0.87944927536231887"/>
        </c:manualLayout>
      </c:layout>
      <c:barChart>
        <c:barDir val="bar"/>
        <c:grouping val="clustered"/>
        <c:varyColors val="0"/>
        <c:ser>
          <c:idx val="2"/>
          <c:order val="0"/>
          <c:spPr>
            <a:solidFill>
              <a:srgbClr val="FFC000"/>
            </a:solidFill>
          </c:spPr>
          <c:invertIfNegative val="0"/>
          <c:cat>
            <c:strRef>
              <c:f>Sheet1!$B$1:$F$1</c:f>
              <c:strCache>
                <c:ptCount val="5"/>
                <c:pt idx="0">
                  <c:v>Refinery gain</c:v>
                </c:pt>
                <c:pt idx="1">
                  <c:v>Natural gas plant liquids</c:v>
                </c:pt>
                <c:pt idx="2">
                  <c:v>Gas-to-liquids</c:v>
                </c:pt>
                <c:pt idx="3">
                  <c:v>Coal-to-liquids</c:v>
                </c:pt>
                <c:pt idx="4">
                  <c:v>Biofuels</c:v>
                </c:pt>
              </c:strCache>
            </c:strRef>
          </c:cat>
          <c:val>
            <c:numRef>
              <c:f>Sheet1!$B$4:$F$4</c:f>
              <c:numCache>
                <c:formatCode>0.00</c:formatCode>
                <c:ptCount val="5"/>
                <c:pt idx="0">
                  <c:v>2.1163799198237947</c:v>
                </c:pt>
                <c:pt idx="1">
                  <c:v>13.404262744265072</c:v>
                </c:pt>
                <c:pt idx="2">
                  <c:v>0.42363000000000001</c:v>
                </c:pt>
                <c:pt idx="3">
                  <c:v>0.23762171250918449</c:v>
                </c:pt>
                <c:pt idx="4">
                  <c:v>3.2726914448988946</c:v>
                </c:pt>
              </c:numCache>
            </c:numRef>
          </c:val>
        </c:ser>
        <c:ser>
          <c:idx val="3"/>
          <c:order val="1"/>
          <c:spPr>
            <a:solidFill>
              <a:srgbClr val="5D9732"/>
            </a:solidFill>
          </c:spPr>
          <c:invertIfNegative val="0"/>
          <c:cat>
            <c:strRef>
              <c:f>Sheet1!$B$1:$F$1</c:f>
              <c:strCache>
                <c:ptCount val="5"/>
                <c:pt idx="0">
                  <c:v>Refinery gain</c:v>
                </c:pt>
                <c:pt idx="1">
                  <c:v>Natural gas plant liquids</c:v>
                </c:pt>
                <c:pt idx="2">
                  <c:v>Gas-to-liquids</c:v>
                </c:pt>
                <c:pt idx="3">
                  <c:v>Coal-to-liquids</c:v>
                </c:pt>
                <c:pt idx="4">
                  <c:v>Biofuels</c:v>
                </c:pt>
              </c:strCache>
            </c:strRef>
          </c:cat>
          <c:val>
            <c:numRef>
              <c:f>Sheet1!$B$3:$F$3</c:f>
              <c:numCache>
                <c:formatCode>0.00</c:formatCode>
                <c:ptCount val="5"/>
                <c:pt idx="0">
                  <c:v>2.0468086270452512</c:v>
                </c:pt>
                <c:pt idx="1">
                  <c:v>12.924165466866391</c:v>
                </c:pt>
                <c:pt idx="2">
                  <c:v>0.41102999999999995</c:v>
                </c:pt>
                <c:pt idx="3">
                  <c:v>0.19511221957045724</c:v>
                </c:pt>
                <c:pt idx="4">
                  <c:v>2.8239939725159542</c:v>
                </c:pt>
              </c:numCache>
            </c:numRef>
          </c:val>
        </c:ser>
        <c:ser>
          <c:idx val="1"/>
          <c:order val="2"/>
          <c:spPr>
            <a:solidFill>
              <a:srgbClr val="0096D7"/>
            </a:solidFill>
          </c:spPr>
          <c:invertIfNegative val="0"/>
          <c:cat>
            <c:strRef>
              <c:f>Sheet1!$B$1:$F$1</c:f>
              <c:strCache>
                <c:ptCount val="5"/>
                <c:pt idx="0">
                  <c:v>Refinery gain</c:v>
                </c:pt>
                <c:pt idx="1">
                  <c:v>Natural gas plant liquids</c:v>
                </c:pt>
                <c:pt idx="2">
                  <c:v>Gas-to-liquids</c:v>
                </c:pt>
                <c:pt idx="3">
                  <c:v>Coal-to-liquids</c:v>
                </c:pt>
                <c:pt idx="4">
                  <c:v>Biofuels</c:v>
                </c:pt>
              </c:strCache>
            </c:strRef>
          </c:cat>
          <c:val>
            <c:numRef>
              <c:f>Sheet1!$B$2:$F$2</c:f>
              <c:numCache>
                <c:formatCode>0.00</c:formatCode>
                <c:ptCount val="5"/>
                <c:pt idx="0">
                  <c:v>1.980946782994824</c:v>
                </c:pt>
                <c:pt idx="1">
                  <c:v>10.512682061187713</c:v>
                </c:pt>
                <c:pt idx="2">
                  <c:v>0.23443</c:v>
                </c:pt>
                <c:pt idx="3">
                  <c:v>0.2278</c:v>
                </c:pt>
                <c:pt idx="4">
                  <c:v>2.142793909770067</c:v>
                </c:pt>
              </c:numCache>
            </c:numRef>
          </c:val>
        </c:ser>
        <c:dLbls>
          <c:showLegendKey val="0"/>
          <c:showVal val="0"/>
          <c:showCatName val="0"/>
          <c:showSerName val="0"/>
          <c:showPercent val="0"/>
          <c:showBubbleSize val="0"/>
        </c:dLbls>
        <c:gapWidth val="150"/>
        <c:axId val="201421904"/>
        <c:axId val="201422464"/>
      </c:barChart>
      <c:catAx>
        <c:axId val="201421904"/>
        <c:scaling>
          <c:orientation val="minMax"/>
        </c:scaling>
        <c:delete val="0"/>
        <c:axPos val="l"/>
        <c:numFmt formatCode="General" sourceLinked="0"/>
        <c:majorTickMark val="out"/>
        <c:minorTickMark val="none"/>
        <c:tickLblPos val="low"/>
        <c:spPr>
          <a:ln w="12700">
            <a:solidFill>
              <a:schemeClr val="tx1"/>
            </a:solidFill>
          </a:ln>
        </c:spPr>
        <c:txPr>
          <a:bodyPr/>
          <a:lstStyle/>
          <a:p>
            <a:pPr>
              <a:defRPr sz="1200"/>
            </a:pPr>
            <a:endParaRPr lang="en-US"/>
          </a:p>
        </c:txPr>
        <c:crossAx val="201422464"/>
        <c:crosses val="autoZero"/>
        <c:auto val="1"/>
        <c:lblAlgn val="ctr"/>
        <c:lblOffset val="100"/>
        <c:noMultiLvlLbl val="0"/>
      </c:catAx>
      <c:valAx>
        <c:axId val="201422464"/>
        <c:scaling>
          <c:orientation val="minMax"/>
          <c:max val="15"/>
        </c:scaling>
        <c:delete val="0"/>
        <c:axPos val="b"/>
        <c:majorGridlines>
          <c:spPr>
            <a:ln>
              <a:solidFill>
                <a:schemeClr val="bg1">
                  <a:lumMod val="65000"/>
                </a:schemeClr>
              </a:solidFill>
            </a:ln>
          </c:spPr>
        </c:majorGridlines>
        <c:numFmt formatCode="#,##0" sourceLinked="0"/>
        <c:majorTickMark val="out"/>
        <c:minorTickMark val="none"/>
        <c:tickLblPos val="nextTo"/>
        <c:spPr>
          <a:ln>
            <a:noFill/>
          </a:ln>
        </c:spPr>
        <c:txPr>
          <a:bodyPr/>
          <a:lstStyle/>
          <a:p>
            <a:pPr>
              <a:defRPr sz="1200"/>
            </a:pPr>
            <a:endParaRPr lang="en-US"/>
          </a:p>
        </c:txPr>
        <c:crossAx val="201421904"/>
        <c:crosses val="autoZero"/>
        <c:crossBetween val="between"/>
        <c:majorUnit val="5"/>
      </c:valAx>
    </c:plotArea>
    <c:plotVisOnly val="1"/>
    <c:dispBlanksAs val="gap"/>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558430196225475E-2"/>
          <c:y val="0.11869741790801852"/>
          <c:w val="0.83495513060867377"/>
          <c:h val="0.78990131451778223"/>
        </c:manualLayout>
      </c:layout>
      <c:barChart>
        <c:barDir val="col"/>
        <c:grouping val="stacked"/>
        <c:varyColors val="0"/>
        <c:ser>
          <c:idx val="4"/>
          <c:order val="0"/>
          <c:tx>
            <c:strRef>
              <c:f>page08!$B$8</c:f>
              <c:strCache>
                <c:ptCount val="1"/>
                <c:pt idx="0">
                  <c:v>Europe and Eurasia</c:v>
                </c:pt>
              </c:strCache>
            </c:strRef>
          </c:tx>
          <c:spPr>
            <a:solidFill>
              <a:srgbClr val="0096D7"/>
            </a:solidFill>
            <a:ln>
              <a:noFill/>
            </a:ln>
            <a:effectLst/>
          </c:spPr>
          <c:invertIfNegative val="0"/>
          <c:cat>
            <c:numRef>
              <c:f>page08!$C$3:$I$3</c:f>
              <c:numCache>
                <c:formatCode>General</c:formatCode>
                <c:ptCount val="7"/>
                <c:pt idx="0">
                  <c:v>1990</c:v>
                </c:pt>
                <c:pt idx="1">
                  <c:v>2000</c:v>
                </c:pt>
                <c:pt idx="2">
                  <c:v>2010</c:v>
                </c:pt>
                <c:pt idx="3">
                  <c:v>2015</c:v>
                </c:pt>
                <c:pt idx="4">
                  <c:v>2020</c:v>
                </c:pt>
                <c:pt idx="5">
                  <c:v>2030</c:v>
                </c:pt>
                <c:pt idx="6">
                  <c:v>2040</c:v>
                </c:pt>
              </c:numCache>
            </c:numRef>
          </c:cat>
          <c:val>
            <c:numRef>
              <c:f>page08!$C$8:$I$8</c:f>
              <c:numCache>
                <c:formatCode>General</c:formatCode>
                <c:ptCount val="7"/>
                <c:pt idx="0">
                  <c:v>67.072999999999993</c:v>
                </c:pt>
                <c:pt idx="1">
                  <c:v>43.465699999999998</c:v>
                </c:pt>
                <c:pt idx="2">
                  <c:v>47.521000000000001</c:v>
                </c:pt>
                <c:pt idx="3">
                  <c:v>47.7166</c:v>
                </c:pt>
                <c:pt idx="4">
                  <c:v>47.464700000000001</c:v>
                </c:pt>
                <c:pt idx="5">
                  <c:v>47.619799999999998</c:v>
                </c:pt>
                <c:pt idx="6">
                  <c:v>48.701900000000002</c:v>
                </c:pt>
              </c:numCache>
            </c:numRef>
          </c:val>
        </c:ser>
        <c:ser>
          <c:idx val="3"/>
          <c:order val="1"/>
          <c:tx>
            <c:strRef>
              <c:f>page08!$B$7</c:f>
              <c:strCache>
                <c:ptCount val="1"/>
                <c:pt idx="0">
                  <c:v>Americas</c:v>
                </c:pt>
              </c:strCache>
            </c:strRef>
          </c:tx>
          <c:spPr>
            <a:solidFill>
              <a:srgbClr val="5D9732"/>
            </a:solidFill>
            <a:ln>
              <a:noFill/>
            </a:ln>
            <a:effectLst/>
          </c:spPr>
          <c:invertIfNegative val="0"/>
          <c:cat>
            <c:numRef>
              <c:f>page08!$C$3:$I$3</c:f>
              <c:numCache>
                <c:formatCode>General</c:formatCode>
                <c:ptCount val="7"/>
                <c:pt idx="0">
                  <c:v>1990</c:v>
                </c:pt>
                <c:pt idx="1">
                  <c:v>2000</c:v>
                </c:pt>
                <c:pt idx="2">
                  <c:v>2010</c:v>
                </c:pt>
                <c:pt idx="3">
                  <c:v>2015</c:v>
                </c:pt>
                <c:pt idx="4">
                  <c:v>2020</c:v>
                </c:pt>
                <c:pt idx="5">
                  <c:v>2030</c:v>
                </c:pt>
                <c:pt idx="6">
                  <c:v>2040</c:v>
                </c:pt>
              </c:numCache>
            </c:numRef>
          </c:cat>
          <c:val>
            <c:numRef>
              <c:f>page08!$C$7:$I$7</c:f>
              <c:numCache>
                <c:formatCode>General</c:formatCode>
                <c:ptCount val="7"/>
                <c:pt idx="0">
                  <c:v>16.195799999999998</c:v>
                </c:pt>
                <c:pt idx="1">
                  <c:v>21.875900000000001</c:v>
                </c:pt>
                <c:pt idx="2">
                  <c:v>29.1357</c:v>
                </c:pt>
                <c:pt idx="3">
                  <c:v>31.0945</c:v>
                </c:pt>
                <c:pt idx="4">
                  <c:v>30.967700000000001</c:v>
                </c:pt>
                <c:pt idx="5">
                  <c:v>35.386000000000003</c:v>
                </c:pt>
                <c:pt idx="6">
                  <c:v>40.171999999999997</c:v>
                </c:pt>
              </c:numCache>
            </c:numRef>
          </c:val>
        </c:ser>
        <c:ser>
          <c:idx val="2"/>
          <c:order val="2"/>
          <c:tx>
            <c:strRef>
              <c:f>page08!$B$6</c:f>
              <c:strCache>
                <c:ptCount val="1"/>
                <c:pt idx="0">
                  <c:v>Africa</c:v>
                </c:pt>
              </c:strCache>
            </c:strRef>
          </c:tx>
          <c:spPr>
            <a:solidFill>
              <a:srgbClr val="FFC702"/>
            </a:solidFill>
            <a:ln>
              <a:noFill/>
            </a:ln>
            <a:effectLst/>
          </c:spPr>
          <c:invertIfNegative val="0"/>
          <c:cat>
            <c:numRef>
              <c:f>page08!$C$3:$I$3</c:f>
              <c:numCache>
                <c:formatCode>General</c:formatCode>
                <c:ptCount val="7"/>
                <c:pt idx="0">
                  <c:v>1990</c:v>
                </c:pt>
                <c:pt idx="1">
                  <c:v>2000</c:v>
                </c:pt>
                <c:pt idx="2">
                  <c:v>2010</c:v>
                </c:pt>
                <c:pt idx="3">
                  <c:v>2015</c:v>
                </c:pt>
                <c:pt idx="4">
                  <c:v>2020</c:v>
                </c:pt>
                <c:pt idx="5">
                  <c:v>2030</c:v>
                </c:pt>
                <c:pt idx="6">
                  <c:v>2040</c:v>
                </c:pt>
              </c:numCache>
            </c:numRef>
          </c:cat>
          <c:val>
            <c:numRef>
              <c:f>page08!$C$6:$I$6</c:f>
              <c:numCache>
                <c:formatCode>General</c:formatCode>
                <c:ptCount val="7"/>
                <c:pt idx="0">
                  <c:v>10.7707</c:v>
                </c:pt>
                <c:pt idx="1">
                  <c:v>13.994</c:v>
                </c:pt>
                <c:pt idx="2">
                  <c:v>19.157499999999999</c:v>
                </c:pt>
                <c:pt idx="3">
                  <c:v>22.6981</c:v>
                </c:pt>
                <c:pt idx="4">
                  <c:v>24.245699999999999</c:v>
                </c:pt>
                <c:pt idx="5">
                  <c:v>27.8977</c:v>
                </c:pt>
                <c:pt idx="6">
                  <c:v>34.215600000000002</c:v>
                </c:pt>
              </c:numCache>
            </c:numRef>
          </c:val>
        </c:ser>
        <c:ser>
          <c:idx val="1"/>
          <c:order val="3"/>
          <c:tx>
            <c:strRef>
              <c:f>page08!$B$5</c:f>
              <c:strCache>
                <c:ptCount val="1"/>
                <c:pt idx="0">
                  <c:v>Middle East</c:v>
                </c:pt>
              </c:strCache>
            </c:strRef>
          </c:tx>
          <c:spPr>
            <a:solidFill>
              <a:srgbClr val="BD732A"/>
            </a:solidFill>
            <a:ln>
              <a:noFill/>
            </a:ln>
            <a:effectLst/>
          </c:spPr>
          <c:invertIfNegative val="0"/>
          <c:cat>
            <c:numRef>
              <c:f>page08!$C$3:$I$3</c:f>
              <c:numCache>
                <c:formatCode>General</c:formatCode>
                <c:ptCount val="7"/>
                <c:pt idx="0">
                  <c:v>1990</c:v>
                </c:pt>
                <c:pt idx="1">
                  <c:v>2000</c:v>
                </c:pt>
                <c:pt idx="2">
                  <c:v>2010</c:v>
                </c:pt>
                <c:pt idx="3">
                  <c:v>2015</c:v>
                </c:pt>
                <c:pt idx="4">
                  <c:v>2020</c:v>
                </c:pt>
                <c:pt idx="5">
                  <c:v>2030</c:v>
                </c:pt>
                <c:pt idx="6">
                  <c:v>2040</c:v>
                </c:pt>
              </c:numCache>
            </c:numRef>
          </c:cat>
          <c:val>
            <c:numRef>
              <c:f>page08!$C$5:$I$5</c:f>
              <c:numCache>
                <c:formatCode>General</c:formatCode>
                <c:ptCount val="7"/>
                <c:pt idx="0">
                  <c:v>10.752700000000001</c:v>
                </c:pt>
                <c:pt idx="1">
                  <c:v>16.278500000000001</c:v>
                </c:pt>
                <c:pt idx="2">
                  <c:v>28.599699999999999</c:v>
                </c:pt>
                <c:pt idx="3">
                  <c:v>33.912500000000001</c:v>
                </c:pt>
                <c:pt idx="4">
                  <c:v>36.366799999999998</c:v>
                </c:pt>
                <c:pt idx="5">
                  <c:v>41.778100000000002</c:v>
                </c:pt>
                <c:pt idx="6">
                  <c:v>49.308199999999999</c:v>
                </c:pt>
              </c:numCache>
            </c:numRef>
          </c:val>
        </c:ser>
        <c:ser>
          <c:idx val="0"/>
          <c:order val="4"/>
          <c:tx>
            <c:strRef>
              <c:f>page08!$B$4</c:f>
              <c:strCache>
                <c:ptCount val="1"/>
                <c:pt idx="0">
                  <c:v>Asia</c:v>
                </c:pt>
              </c:strCache>
            </c:strRef>
          </c:tx>
          <c:spPr>
            <a:solidFill>
              <a:srgbClr val="A33340"/>
            </a:solidFill>
            <a:ln>
              <a:noFill/>
            </a:ln>
            <a:effectLst/>
          </c:spPr>
          <c:invertIfNegative val="0"/>
          <c:cat>
            <c:numRef>
              <c:f>page08!$C$3:$I$3</c:f>
              <c:numCache>
                <c:formatCode>General</c:formatCode>
                <c:ptCount val="7"/>
                <c:pt idx="0">
                  <c:v>1990</c:v>
                </c:pt>
                <c:pt idx="1">
                  <c:v>2000</c:v>
                </c:pt>
                <c:pt idx="2">
                  <c:v>2010</c:v>
                </c:pt>
                <c:pt idx="3">
                  <c:v>2015</c:v>
                </c:pt>
                <c:pt idx="4">
                  <c:v>2020</c:v>
                </c:pt>
                <c:pt idx="5">
                  <c:v>2030</c:v>
                </c:pt>
                <c:pt idx="6">
                  <c:v>2040</c:v>
                </c:pt>
              </c:numCache>
            </c:numRef>
          </c:cat>
          <c:val>
            <c:numRef>
              <c:f>page08!$C$4:$I$4</c:f>
              <c:numCache>
                <c:formatCode>General</c:formatCode>
                <c:ptCount val="7"/>
                <c:pt idx="0">
                  <c:v>50.350999999999999</c:v>
                </c:pt>
                <c:pt idx="1">
                  <c:v>78.135999999999996</c:v>
                </c:pt>
                <c:pt idx="2">
                  <c:v>156.92310000000001</c:v>
                </c:pt>
                <c:pt idx="3">
                  <c:v>200.12559999999999</c:v>
                </c:pt>
                <c:pt idx="4">
                  <c:v>221.8297</c:v>
                </c:pt>
                <c:pt idx="5">
                  <c:v>260.29969999999997</c:v>
                </c:pt>
                <c:pt idx="6">
                  <c:v>302.3143</c:v>
                </c:pt>
              </c:numCache>
            </c:numRef>
          </c:val>
        </c:ser>
        <c:dLbls>
          <c:showLegendKey val="0"/>
          <c:showVal val="0"/>
          <c:showCatName val="0"/>
          <c:showSerName val="0"/>
          <c:showPercent val="0"/>
          <c:showBubbleSize val="0"/>
        </c:dLbls>
        <c:gapWidth val="150"/>
        <c:overlap val="100"/>
        <c:axId val="201957792"/>
        <c:axId val="201958352"/>
      </c:barChart>
      <c:catAx>
        <c:axId val="201957792"/>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1958352"/>
        <c:crosses val="autoZero"/>
        <c:auto val="1"/>
        <c:lblAlgn val="ctr"/>
        <c:lblOffset val="100"/>
        <c:noMultiLvlLbl val="0"/>
      </c:catAx>
      <c:valAx>
        <c:axId val="201958352"/>
        <c:scaling>
          <c:orientation val="minMax"/>
          <c:max val="5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1957792"/>
        <c:crosses val="autoZero"/>
        <c:crossBetween val="between"/>
        <c:majorUnit val="1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904889248358432E-2"/>
          <c:y val="3.9270797672030129E-2"/>
          <c:w val="0.93986647281521252"/>
          <c:h val="0.80371445304874078"/>
        </c:manualLayout>
      </c:layout>
      <c:barChart>
        <c:barDir val="col"/>
        <c:grouping val="clustered"/>
        <c:varyColors val="0"/>
        <c:ser>
          <c:idx val="5"/>
          <c:order val="1"/>
          <c:tx>
            <c:v>2015</c:v>
          </c:tx>
          <c:spPr>
            <a:solidFill>
              <a:schemeClr val="accent1"/>
            </a:solidFill>
            <a:ln>
              <a:solidFill>
                <a:schemeClr val="accent1"/>
              </a:solidFill>
            </a:ln>
            <a:effectLst/>
          </c:spPr>
          <c:invertIfNegative val="0"/>
          <c:cat>
            <c:strRef>
              <c:f>'Slide 5'!$C$10:$C$13</c:f>
              <c:strCache>
                <c:ptCount val="4"/>
                <c:pt idx="0">
                  <c:v>Middle East</c:v>
                </c:pt>
                <c:pt idx="1">
                  <c:v>North Africa</c:v>
                </c:pt>
                <c:pt idx="2">
                  <c:v>West Africa</c:v>
                </c:pt>
                <c:pt idx="3">
                  <c:v>South America</c:v>
                </c:pt>
              </c:strCache>
            </c:strRef>
          </c:cat>
          <c:val>
            <c:numRef>
              <c:f>'Slide 5'!$AC$10:$AC$13</c:f>
              <c:numCache>
                <c:formatCode>General</c:formatCode>
                <c:ptCount val="4"/>
                <c:pt idx="0">
                  <c:v>24.877199999999998</c:v>
                </c:pt>
                <c:pt idx="1">
                  <c:v>1.833</c:v>
                </c:pt>
                <c:pt idx="2">
                  <c:v>4.0816999999999997</c:v>
                </c:pt>
                <c:pt idx="3">
                  <c:v>3.0430999999999999</c:v>
                </c:pt>
              </c:numCache>
            </c:numRef>
          </c:val>
        </c:ser>
        <c:ser>
          <c:idx val="20"/>
          <c:order val="2"/>
          <c:tx>
            <c:v>2030</c:v>
          </c:tx>
          <c:spPr>
            <a:solidFill>
              <a:schemeClr val="accent3"/>
            </a:solidFill>
            <a:ln>
              <a:solidFill>
                <a:schemeClr val="accent3"/>
              </a:solidFill>
            </a:ln>
            <a:effectLst/>
          </c:spPr>
          <c:invertIfNegative val="0"/>
          <c:cat>
            <c:strRef>
              <c:f>'Slide 5'!$C$10:$C$13</c:f>
              <c:strCache>
                <c:ptCount val="4"/>
                <c:pt idx="0">
                  <c:v>Middle East</c:v>
                </c:pt>
                <c:pt idx="1">
                  <c:v>North Africa</c:v>
                </c:pt>
                <c:pt idx="2">
                  <c:v>West Africa</c:v>
                </c:pt>
                <c:pt idx="3">
                  <c:v>South America</c:v>
                </c:pt>
              </c:strCache>
            </c:strRef>
          </c:cat>
          <c:val>
            <c:numRef>
              <c:f>'Slide 5'!$AR$10:$AR$13</c:f>
              <c:numCache>
                <c:formatCode>General</c:formatCode>
                <c:ptCount val="4"/>
                <c:pt idx="0">
                  <c:v>29.177099999999999</c:v>
                </c:pt>
                <c:pt idx="1">
                  <c:v>2.0983000000000001</c:v>
                </c:pt>
                <c:pt idx="2">
                  <c:v>4.2319000000000004</c:v>
                </c:pt>
                <c:pt idx="3">
                  <c:v>2.5068999999999999</c:v>
                </c:pt>
              </c:numCache>
            </c:numRef>
          </c:val>
        </c:ser>
        <c:ser>
          <c:idx val="30"/>
          <c:order val="3"/>
          <c:tx>
            <c:v>2040</c:v>
          </c:tx>
          <c:spPr>
            <a:solidFill>
              <a:schemeClr val="accent4"/>
            </a:solidFill>
            <a:ln>
              <a:solidFill>
                <a:schemeClr val="accent4"/>
              </a:solidFill>
            </a:ln>
            <a:effectLst/>
          </c:spPr>
          <c:invertIfNegative val="0"/>
          <c:cat>
            <c:strRef>
              <c:f>'Slide 5'!$C$10:$C$13</c:f>
              <c:strCache>
                <c:ptCount val="4"/>
                <c:pt idx="0">
                  <c:v>Middle East</c:v>
                </c:pt>
                <c:pt idx="1">
                  <c:v>North Africa</c:v>
                </c:pt>
                <c:pt idx="2">
                  <c:v>West Africa</c:v>
                </c:pt>
                <c:pt idx="3">
                  <c:v>South America</c:v>
                </c:pt>
              </c:strCache>
            </c:strRef>
          </c:cat>
          <c:val>
            <c:numRef>
              <c:f>'Slide 5'!$BB$10:$BB$13</c:f>
              <c:numCache>
                <c:formatCode>General</c:formatCode>
                <c:ptCount val="4"/>
                <c:pt idx="0">
                  <c:v>33.137099999999997</c:v>
                </c:pt>
                <c:pt idx="1">
                  <c:v>2.8092999999999999</c:v>
                </c:pt>
                <c:pt idx="2">
                  <c:v>4.5434999999999999</c:v>
                </c:pt>
                <c:pt idx="3">
                  <c:v>3.6718000000000002</c:v>
                </c:pt>
              </c:numCache>
            </c:numRef>
          </c:val>
        </c:ser>
        <c:dLbls>
          <c:showLegendKey val="0"/>
          <c:showVal val="0"/>
          <c:showCatName val="0"/>
          <c:showSerName val="0"/>
          <c:showPercent val="0"/>
          <c:showBubbleSize val="0"/>
        </c:dLbls>
        <c:gapWidth val="219"/>
        <c:overlap val="-27"/>
        <c:axId val="201424144"/>
        <c:axId val="140397984"/>
        <c:extLst>
          <c:ext xmlns:c15="http://schemas.microsoft.com/office/drawing/2012/chart" uri="{02D57815-91ED-43cb-92C2-25804820EDAC}">
            <c15:filteredBarSeries>
              <c15:ser>
                <c:idx val="1"/>
                <c:order val="0"/>
                <c:tx>
                  <c:v>2005</c:v>
                </c:tx>
                <c:spPr>
                  <a:solidFill>
                    <a:schemeClr val="tx2"/>
                  </a:solidFill>
                  <a:ln>
                    <a:noFill/>
                  </a:ln>
                  <a:effectLst/>
                </c:spPr>
                <c:invertIfNegative val="0"/>
                <c:cat>
                  <c:strRef>
                    <c:extLst>
                      <c:ext uri="{02D57815-91ED-43cb-92C2-25804820EDAC}">
                        <c15:formulaRef>
                          <c15:sqref>'Slide 5'!$C$10:$C$13</c15:sqref>
                        </c15:formulaRef>
                      </c:ext>
                    </c:extLst>
                    <c:strCache>
                      <c:ptCount val="4"/>
                      <c:pt idx="0">
                        <c:v>Middle East</c:v>
                      </c:pt>
                      <c:pt idx="1">
                        <c:v>North Africa</c:v>
                      </c:pt>
                      <c:pt idx="2">
                        <c:v>West Africa</c:v>
                      </c:pt>
                      <c:pt idx="3">
                        <c:v>South America</c:v>
                      </c:pt>
                    </c:strCache>
                  </c:strRef>
                </c:cat>
                <c:val>
                  <c:numRef>
                    <c:extLst>
                      <c:ext uri="{02D57815-91ED-43cb-92C2-25804820EDAC}">
                        <c15:formulaRef>
                          <c15:sqref>'Slide 5'!$S$10:$S$13</c15:sqref>
                        </c15:formulaRef>
                      </c:ext>
                    </c:extLst>
                    <c:numCache>
                      <c:formatCode>General</c:formatCode>
                      <c:ptCount val="4"/>
                      <c:pt idx="0">
                        <c:v>21.608499999999999</c:v>
                      </c:pt>
                      <c:pt idx="1">
                        <c:v>3.3254000000000001</c:v>
                      </c:pt>
                      <c:pt idx="2">
                        <c:v>3.8666</c:v>
                      </c:pt>
                      <c:pt idx="3">
                        <c:v>3.0966</c:v>
                      </c:pt>
                    </c:numCache>
                  </c:numRef>
                </c:val>
              </c15:ser>
            </c15:filteredBarSeries>
          </c:ext>
        </c:extLst>
      </c:barChart>
      <c:catAx>
        <c:axId val="201424144"/>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0397984"/>
        <c:crosses val="autoZero"/>
        <c:auto val="1"/>
        <c:lblAlgn val="ctr"/>
        <c:lblOffset val="100"/>
        <c:noMultiLvlLbl val="0"/>
      </c:catAx>
      <c:valAx>
        <c:axId val="140397984"/>
        <c:scaling>
          <c:orientation val="minMax"/>
        </c:scaling>
        <c:delete val="0"/>
        <c:axPos val="l"/>
        <c:majorGridlines>
          <c:spPr>
            <a:ln w="9525" cap="flat" cmpd="sng" algn="ctr">
              <a:solidFill>
                <a:srgbClr val="FFFFFF">
                  <a:lumMod val="75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14241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760529933758276E-2"/>
          <c:y val="6.0495435041074082E-2"/>
          <c:w val="0.93377652793400812"/>
          <c:h val="0.83709337549193885"/>
        </c:manualLayout>
      </c:layout>
      <c:barChart>
        <c:barDir val="col"/>
        <c:grouping val="clustered"/>
        <c:varyColors val="0"/>
        <c:ser>
          <c:idx val="5"/>
          <c:order val="1"/>
          <c:tx>
            <c:v>2015</c:v>
          </c:tx>
          <c:spPr>
            <a:solidFill>
              <a:schemeClr val="accent1"/>
            </a:solidFill>
            <a:ln>
              <a:solidFill>
                <a:schemeClr val="accent1"/>
              </a:solidFill>
            </a:ln>
            <a:effectLst/>
          </c:spPr>
          <c:invertIfNegative val="0"/>
          <c:cat>
            <c:strRef>
              <c:f>'Slide 6'!$C$10:$C$14</c:f>
              <c:strCache>
                <c:ptCount val="5"/>
                <c:pt idx="0">
                  <c:v>Russia</c:v>
                </c:pt>
                <c:pt idx="1">
                  <c:v>United States</c:v>
                </c:pt>
                <c:pt idx="2">
                  <c:v>Canada</c:v>
                </c:pt>
                <c:pt idx="3">
                  <c:v>Brazil</c:v>
                </c:pt>
                <c:pt idx="4">
                  <c:v>Kazakhstan</c:v>
                </c:pt>
              </c:strCache>
            </c:strRef>
          </c:cat>
          <c:val>
            <c:numRef>
              <c:f>'Slide 6'!$I$10:$I$14</c:f>
              <c:numCache>
                <c:formatCode>0.0</c:formatCode>
                <c:ptCount val="5"/>
                <c:pt idx="0" formatCode="General">
                  <c:v>10.2529</c:v>
                </c:pt>
                <c:pt idx="1">
                  <c:v>9.4149999618530273</c:v>
                </c:pt>
                <c:pt idx="2" formatCode="General">
                  <c:v>3.6770999999999998</c:v>
                </c:pt>
                <c:pt idx="3" formatCode="General">
                  <c:v>2.4373999999999998</c:v>
                </c:pt>
                <c:pt idx="4" formatCode="General">
                  <c:v>1.6531</c:v>
                </c:pt>
              </c:numCache>
            </c:numRef>
          </c:val>
        </c:ser>
        <c:ser>
          <c:idx val="1"/>
          <c:order val="3"/>
          <c:tx>
            <c:strRef>
              <c:f>'Slide 6'!$X$9</c:f>
              <c:strCache>
                <c:ptCount val="1"/>
                <c:pt idx="0">
                  <c:v>2030</c:v>
                </c:pt>
              </c:strCache>
            </c:strRef>
          </c:tx>
          <c:spPr>
            <a:solidFill>
              <a:srgbClr val="5D9732"/>
            </a:solidFill>
          </c:spPr>
          <c:invertIfNegative val="0"/>
          <c:val>
            <c:numRef>
              <c:f>'Slide 6'!$X$10:$X$14</c:f>
              <c:numCache>
                <c:formatCode>0.0</c:formatCode>
                <c:ptCount val="5"/>
                <c:pt idx="0" formatCode="General">
                  <c:v>10.094200000000001</c:v>
                </c:pt>
                <c:pt idx="1">
                  <c:v>10.540500640869141</c:v>
                </c:pt>
                <c:pt idx="2" formatCode="General">
                  <c:v>4.3556999999999997</c:v>
                </c:pt>
                <c:pt idx="3" formatCode="General">
                  <c:v>3.8633000000000002</c:v>
                </c:pt>
                <c:pt idx="4" formatCode="General">
                  <c:v>2.2768000000000002</c:v>
                </c:pt>
              </c:numCache>
            </c:numRef>
          </c:val>
        </c:ser>
        <c:ser>
          <c:idx val="30"/>
          <c:order val="4"/>
          <c:tx>
            <c:v>2040</c:v>
          </c:tx>
          <c:spPr>
            <a:solidFill>
              <a:schemeClr val="accent4"/>
            </a:solidFill>
            <a:ln>
              <a:solidFill>
                <a:schemeClr val="accent4"/>
              </a:solidFill>
            </a:ln>
            <a:effectLst/>
          </c:spPr>
          <c:invertIfNegative val="0"/>
          <c:cat>
            <c:strRef>
              <c:f>'Slide 6'!$C$10:$C$14</c:f>
              <c:strCache>
                <c:ptCount val="5"/>
                <c:pt idx="0">
                  <c:v>Russia</c:v>
                </c:pt>
                <c:pt idx="1">
                  <c:v>United States</c:v>
                </c:pt>
                <c:pt idx="2">
                  <c:v>Canada</c:v>
                </c:pt>
                <c:pt idx="3">
                  <c:v>Brazil</c:v>
                </c:pt>
                <c:pt idx="4">
                  <c:v>Kazakhstan</c:v>
                </c:pt>
              </c:strCache>
            </c:strRef>
          </c:cat>
          <c:val>
            <c:numRef>
              <c:f>'Slide 6'!$AH$10:$AH$14</c:f>
              <c:numCache>
                <c:formatCode>0.0</c:formatCode>
                <c:ptCount val="5"/>
                <c:pt idx="0" formatCode="General">
                  <c:v>10.737500000000001</c:v>
                </c:pt>
                <c:pt idx="1">
                  <c:v>10.341018676757812</c:v>
                </c:pt>
                <c:pt idx="2" formatCode="General">
                  <c:v>4.9409999999999998</c:v>
                </c:pt>
                <c:pt idx="3" formatCode="General">
                  <c:v>4.3852000000000002</c:v>
                </c:pt>
                <c:pt idx="4" formatCode="General">
                  <c:v>2.3397999999999999</c:v>
                </c:pt>
              </c:numCache>
            </c:numRef>
          </c:val>
        </c:ser>
        <c:dLbls>
          <c:showLegendKey val="0"/>
          <c:showVal val="0"/>
          <c:showCatName val="0"/>
          <c:showSerName val="0"/>
          <c:showPercent val="0"/>
          <c:showBubbleSize val="0"/>
        </c:dLbls>
        <c:gapWidth val="219"/>
        <c:overlap val="-27"/>
        <c:axId val="202886560"/>
        <c:axId val="202887120"/>
        <c:extLst>
          <c:ext xmlns:c15="http://schemas.microsoft.com/office/drawing/2012/chart" uri="{02D57815-91ED-43cb-92C2-25804820EDAC}">
            <c15:filteredBarSeries>
              <c15:ser>
                <c:idx val="0"/>
                <c:order val="0"/>
                <c:tx>
                  <c:v>2010</c:v>
                </c:tx>
                <c:spPr>
                  <a:solidFill>
                    <a:schemeClr val="accent5"/>
                  </a:solidFill>
                  <a:ln>
                    <a:noFill/>
                  </a:ln>
                  <a:effectLst/>
                </c:spPr>
                <c:invertIfNegative val="0"/>
                <c:cat>
                  <c:strRef>
                    <c:extLst>
                      <c:ext uri="{02D57815-91ED-43cb-92C2-25804820EDAC}">
                        <c15:formulaRef>
                          <c15:sqref>'Slide 6'!$C$10:$C$14</c15:sqref>
                        </c15:formulaRef>
                      </c:ext>
                    </c:extLst>
                    <c:strCache>
                      <c:ptCount val="5"/>
                      <c:pt idx="0">
                        <c:v>Russia</c:v>
                      </c:pt>
                      <c:pt idx="1">
                        <c:v>United States</c:v>
                      </c:pt>
                      <c:pt idx="2">
                        <c:v>Canada</c:v>
                      </c:pt>
                      <c:pt idx="3">
                        <c:v>Brazil</c:v>
                      </c:pt>
                      <c:pt idx="4">
                        <c:v>Kazakhstan</c:v>
                      </c:pt>
                    </c:strCache>
                  </c:strRef>
                </c:cat>
                <c:val>
                  <c:numRef>
                    <c:extLst>
                      <c:ext uri="{02D57815-91ED-43cb-92C2-25804820EDAC}">
                        <c15:formulaRef>
                          <c15:sqref>'Slide 6'!$D$10:$D$14</c15:sqref>
                        </c15:formulaRef>
                      </c:ext>
                    </c:extLst>
                    <c:numCache>
                      <c:formatCode>General</c:formatCode>
                      <c:ptCount val="5"/>
                      <c:pt idx="0">
                        <c:v>9.6941000000000006</c:v>
                      </c:pt>
                      <c:pt idx="2">
                        <c:v>2.7408000000000001</c:v>
                      </c:pt>
                      <c:pt idx="3">
                        <c:v>2.0547</c:v>
                      </c:pt>
                      <c:pt idx="4">
                        <c:v>1.5253000000000001</c:v>
                      </c:pt>
                    </c:numCache>
                  </c:numRef>
                </c:val>
              </c15:ser>
            </c15:filteredBarSeries>
            <c15:filteredBarSeries>
              <c15:ser>
                <c:idx val="10"/>
                <c:order val="2"/>
                <c:tx>
                  <c:v>2020</c:v>
                </c:tx>
                <c:spPr>
                  <a:solidFill>
                    <a:schemeClr val="accent2"/>
                  </a:solidFill>
                  <a:ln>
                    <a:solidFill>
                      <a:schemeClr val="accent2"/>
                    </a:solidFill>
                  </a:ln>
                  <a:effectLst/>
                </c:spPr>
                <c:invertIfNegative val="0"/>
                <c:cat>
                  <c:strRef>
                    <c:extLst xmlns:c15="http://schemas.microsoft.com/office/drawing/2012/chart">
                      <c:ext xmlns:c15="http://schemas.microsoft.com/office/drawing/2012/chart" uri="{02D57815-91ED-43cb-92C2-25804820EDAC}">
                        <c15:formulaRef>
                          <c15:sqref>'Slide 6'!$C$10:$C$14</c15:sqref>
                        </c15:formulaRef>
                      </c:ext>
                    </c:extLst>
                    <c:strCache>
                      <c:ptCount val="5"/>
                      <c:pt idx="0">
                        <c:v>Russia</c:v>
                      </c:pt>
                      <c:pt idx="1">
                        <c:v>United States</c:v>
                      </c:pt>
                      <c:pt idx="2">
                        <c:v>Canada</c:v>
                      </c:pt>
                      <c:pt idx="3">
                        <c:v>Brazil</c:v>
                      </c:pt>
                      <c:pt idx="4">
                        <c:v>Kazakhstan</c:v>
                      </c:pt>
                    </c:strCache>
                  </c:strRef>
                </c:cat>
                <c:val>
                  <c:numRef>
                    <c:extLst xmlns:c15="http://schemas.microsoft.com/office/drawing/2012/chart">
                      <c:ext xmlns:c15="http://schemas.microsoft.com/office/drawing/2012/chart" uri="{02D57815-91ED-43cb-92C2-25804820EDAC}">
                        <c15:formulaRef>
                          <c15:sqref>'Slide 6'!$N$10:$N$14</c15:sqref>
                        </c15:formulaRef>
                      </c:ext>
                    </c:extLst>
                    <c:numCache>
                      <c:formatCode>General</c:formatCode>
                      <c:ptCount val="5"/>
                      <c:pt idx="0">
                        <c:v>10.158799999999999</c:v>
                      </c:pt>
                      <c:pt idx="2">
                        <c:v>4.2389999999999999</c:v>
                      </c:pt>
                      <c:pt idx="3">
                        <c:v>2.8365999999999998</c:v>
                      </c:pt>
                      <c:pt idx="4">
                        <c:v>1.8641000000000001</c:v>
                      </c:pt>
                    </c:numCache>
                  </c:numRef>
                </c:val>
              </c15:ser>
            </c15:filteredBarSeries>
          </c:ext>
        </c:extLst>
      </c:barChart>
      <c:catAx>
        <c:axId val="202886560"/>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02887120"/>
        <c:crosses val="autoZero"/>
        <c:auto val="1"/>
        <c:lblAlgn val="ctr"/>
        <c:lblOffset val="100"/>
        <c:noMultiLvlLbl val="0"/>
      </c:catAx>
      <c:valAx>
        <c:axId val="202887120"/>
        <c:scaling>
          <c:orientation val="minMax"/>
        </c:scaling>
        <c:delete val="0"/>
        <c:axPos val="l"/>
        <c:majorGridlines>
          <c:spPr>
            <a:ln w="9525" cap="flat" cmpd="sng" algn="ctr">
              <a:solidFill>
                <a:srgbClr val="FFFFFF">
                  <a:lumMod val="75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028865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89487700085701E-2"/>
          <c:y val="6.4962336364301224E-2"/>
          <c:w val="0.91155495993972258"/>
          <c:h val="0.85642646449379589"/>
        </c:manualLayout>
      </c:layout>
      <c:scatterChart>
        <c:scatterStyle val="lineMarker"/>
        <c:varyColors val="0"/>
        <c:ser>
          <c:idx val="0"/>
          <c:order val="0"/>
          <c:tx>
            <c:strRef>
              <c:f>'Slide 1'!$B$8</c:f>
              <c:strCache>
                <c:ptCount val="1"/>
                <c:pt idx="0">
                  <c:v>Total OECD</c:v>
                </c:pt>
              </c:strCache>
            </c:strRef>
          </c:tx>
          <c:spPr>
            <a:ln w="38100" cap="rnd">
              <a:solidFill>
                <a:schemeClr val="tx2"/>
              </a:solidFill>
              <a:round/>
            </a:ln>
            <a:effectLst/>
          </c:spPr>
          <c:marker>
            <c:symbol val="none"/>
          </c:marker>
          <c:xVal>
            <c:numRef>
              <c:f>'Slide 1'!$C$7:$BA$7</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xVal>
          <c:yVal>
            <c:numRef>
              <c:f>'Slide 1'!$C$8:$BA$8</c:f>
              <c:numCache>
                <c:formatCode>General</c:formatCode>
                <c:ptCount val="51"/>
                <c:pt idx="0">
                  <c:v>37.420200000000001</c:v>
                </c:pt>
                <c:pt idx="1">
                  <c:v>38.936900000000001</c:v>
                </c:pt>
                <c:pt idx="2">
                  <c:v>39.761899999999997</c:v>
                </c:pt>
                <c:pt idx="3">
                  <c:v>41.121200000000002</c:v>
                </c:pt>
                <c:pt idx="4">
                  <c:v>42.201500000000003</c:v>
                </c:pt>
                <c:pt idx="5">
                  <c:v>44.702399999999997</c:v>
                </c:pt>
                <c:pt idx="6">
                  <c:v>46.729100000000003</c:v>
                </c:pt>
                <c:pt idx="7">
                  <c:v>46.946399999999997</c:v>
                </c:pt>
                <c:pt idx="8">
                  <c:v>47.188400000000001</c:v>
                </c:pt>
                <c:pt idx="9">
                  <c:v>48.712299999999999</c:v>
                </c:pt>
                <c:pt idx="10">
                  <c:v>50.311700000000002</c:v>
                </c:pt>
                <c:pt idx="11">
                  <c:v>50.0854</c:v>
                </c:pt>
                <c:pt idx="12">
                  <c:v>51.600900000000003</c:v>
                </c:pt>
                <c:pt idx="13">
                  <c:v>51.989199999999997</c:v>
                </c:pt>
                <c:pt idx="14">
                  <c:v>53.014000000000003</c:v>
                </c:pt>
                <c:pt idx="15">
                  <c:v>52.861899999999999</c:v>
                </c:pt>
                <c:pt idx="16">
                  <c:v>53.359099999999998</c:v>
                </c:pt>
                <c:pt idx="17">
                  <c:v>55.067799999999998</c:v>
                </c:pt>
                <c:pt idx="18">
                  <c:v>55.699199999999998</c:v>
                </c:pt>
                <c:pt idx="19">
                  <c:v>54.564700000000002</c:v>
                </c:pt>
                <c:pt idx="20">
                  <c:v>58.442999999999998</c:v>
                </c:pt>
                <c:pt idx="21">
                  <c:v>58.898699999999998</c:v>
                </c:pt>
                <c:pt idx="22">
                  <c:v>59.5274</c:v>
                </c:pt>
                <c:pt idx="23">
                  <c:v>60.653399999999998</c:v>
                </c:pt>
                <c:pt idx="24">
                  <c:v>59.709299999999999</c:v>
                </c:pt>
                <c:pt idx="25">
                  <c:v>61.1374</c:v>
                </c:pt>
                <c:pt idx="26">
                  <c:v>61.644399999999997</c:v>
                </c:pt>
                <c:pt idx="27">
                  <c:v>62.623399999999997</c:v>
                </c:pt>
                <c:pt idx="28">
                  <c:v>62.978900000000003</c:v>
                </c:pt>
                <c:pt idx="29">
                  <c:v>62.404200000000003</c:v>
                </c:pt>
                <c:pt idx="30">
                  <c:v>62.07</c:v>
                </c:pt>
                <c:pt idx="31">
                  <c:v>62.137999999999998</c:v>
                </c:pt>
                <c:pt idx="32">
                  <c:v>62.352600000000002</c:v>
                </c:pt>
                <c:pt idx="33">
                  <c:v>62.772399999999998</c:v>
                </c:pt>
                <c:pt idx="34">
                  <c:v>63.507899999999999</c:v>
                </c:pt>
                <c:pt idx="35">
                  <c:v>64.203199999999995</c:v>
                </c:pt>
                <c:pt idx="36">
                  <c:v>64.920500000000004</c:v>
                </c:pt>
                <c:pt idx="37">
                  <c:v>65.302800000000005</c:v>
                </c:pt>
                <c:pt idx="38">
                  <c:v>65.776700000000005</c:v>
                </c:pt>
                <c:pt idx="39">
                  <c:v>66.371099999999998</c:v>
                </c:pt>
                <c:pt idx="40">
                  <c:v>67.100200000000001</c:v>
                </c:pt>
                <c:pt idx="41">
                  <c:v>67.6267</c:v>
                </c:pt>
                <c:pt idx="42">
                  <c:v>68.381900000000002</c:v>
                </c:pt>
                <c:pt idx="43">
                  <c:v>69.174999999999997</c:v>
                </c:pt>
                <c:pt idx="44">
                  <c:v>70.319500000000005</c:v>
                </c:pt>
                <c:pt idx="45">
                  <c:v>71.543300000000002</c:v>
                </c:pt>
                <c:pt idx="46">
                  <c:v>72.420100000000005</c:v>
                </c:pt>
                <c:pt idx="47">
                  <c:v>73.427300000000002</c:v>
                </c:pt>
                <c:pt idx="48">
                  <c:v>74.344200000000001</c:v>
                </c:pt>
                <c:pt idx="49">
                  <c:v>75.360699999999994</c:v>
                </c:pt>
                <c:pt idx="50">
                  <c:v>76.167500000000004</c:v>
                </c:pt>
              </c:numCache>
            </c:numRef>
          </c:yVal>
          <c:smooth val="0"/>
        </c:ser>
        <c:ser>
          <c:idx val="1"/>
          <c:order val="1"/>
          <c:tx>
            <c:strRef>
              <c:f>'Slide 1'!$B$9</c:f>
              <c:strCache>
                <c:ptCount val="1"/>
                <c:pt idx="0">
                  <c:v>Total Non-OECD</c:v>
                </c:pt>
              </c:strCache>
            </c:strRef>
          </c:tx>
          <c:spPr>
            <a:ln w="38100" cap="rnd">
              <a:solidFill>
                <a:schemeClr val="accent5"/>
              </a:solidFill>
              <a:round/>
            </a:ln>
            <a:effectLst/>
          </c:spPr>
          <c:marker>
            <c:symbol val="none"/>
          </c:marker>
          <c:xVal>
            <c:numRef>
              <c:f>'Slide 1'!$C$7:$BA$7</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xVal>
          <c:yVal>
            <c:numRef>
              <c:f>'Slide 1'!$C$9:$BA$9</c:f>
              <c:numCache>
                <c:formatCode>General</c:formatCode>
                <c:ptCount val="51"/>
                <c:pt idx="0">
                  <c:v>37.860199999999999</c:v>
                </c:pt>
                <c:pt idx="1">
                  <c:v>37.9985</c:v>
                </c:pt>
                <c:pt idx="2">
                  <c:v>37.269599999999997</c:v>
                </c:pt>
                <c:pt idx="3">
                  <c:v>37.5366</c:v>
                </c:pt>
                <c:pt idx="4">
                  <c:v>36.694800000000001</c:v>
                </c:pt>
                <c:pt idx="5">
                  <c:v>36.542499999999997</c:v>
                </c:pt>
                <c:pt idx="6">
                  <c:v>36.551400000000001</c:v>
                </c:pt>
                <c:pt idx="7">
                  <c:v>36.5045</c:v>
                </c:pt>
                <c:pt idx="8">
                  <c:v>36.968800000000002</c:v>
                </c:pt>
                <c:pt idx="9">
                  <c:v>37.649700000000003</c:v>
                </c:pt>
                <c:pt idx="10">
                  <c:v>39.4711</c:v>
                </c:pt>
                <c:pt idx="11">
                  <c:v>40.311500000000002</c:v>
                </c:pt>
                <c:pt idx="12">
                  <c:v>42.465499999999999</c:v>
                </c:pt>
                <c:pt idx="13">
                  <c:v>44.616</c:v>
                </c:pt>
                <c:pt idx="14">
                  <c:v>47.035200000000003</c:v>
                </c:pt>
                <c:pt idx="15">
                  <c:v>49.479399999999998</c:v>
                </c:pt>
                <c:pt idx="16">
                  <c:v>51.796999999999997</c:v>
                </c:pt>
                <c:pt idx="17">
                  <c:v>53.629600000000003</c:v>
                </c:pt>
                <c:pt idx="18">
                  <c:v>56.5122</c:v>
                </c:pt>
                <c:pt idx="19">
                  <c:v>54.167299999999997</c:v>
                </c:pt>
                <c:pt idx="20">
                  <c:v>59.619300000000003</c:v>
                </c:pt>
                <c:pt idx="21">
                  <c:v>62.408700000000003</c:v>
                </c:pt>
                <c:pt idx="22">
                  <c:v>65.591399999999993</c:v>
                </c:pt>
                <c:pt idx="23">
                  <c:v>66.591300000000004</c:v>
                </c:pt>
                <c:pt idx="24">
                  <c:v>67.738</c:v>
                </c:pt>
                <c:pt idx="25">
                  <c:v>67.790499999999994</c:v>
                </c:pt>
                <c:pt idx="26">
                  <c:v>67.223299999999995</c:v>
                </c:pt>
                <c:pt idx="27">
                  <c:v>68.049000000000007</c:v>
                </c:pt>
                <c:pt idx="28">
                  <c:v>68.454899999999995</c:v>
                </c:pt>
                <c:pt idx="29">
                  <c:v>69.067499999999995</c:v>
                </c:pt>
                <c:pt idx="30">
                  <c:v>69.654399999999995</c:v>
                </c:pt>
                <c:pt idx="31">
                  <c:v>71.161100000000005</c:v>
                </c:pt>
                <c:pt idx="32">
                  <c:v>73.226299999999995</c:v>
                </c:pt>
                <c:pt idx="33">
                  <c:v>75.411900000000003</c:v>
                </c:pt>
                <c:pt idx="34">
                  <c:v>77.514200000000002</c:v>
                </c:pt>
                <c:pt idx="35">
                  <c:v>79.186000000000007</c:v>
                </c:pt>
                <c:pt idx="36">
                  <c:v>80.621600000000001</c:v>
                </c:pt>
                <c:pt idx="37">
                  <c:v>82.168899999999994</c:v>
                </c:pt>
                <c:pt idx="38">
                  <c:v>83.761099999999999</c:v>
                </c:pt>
                <c:pt idx="39">
                  <c:v>85.475800000000007</c:v>
                </c:pt>
                <c:pt idx="40">
                  <c:v>87.225999999999999</c:v>
                </c:pt>
                <c:pt idx="41">
                  <c:v>89.156499999999994</c:v>
                </c:pt>
                <c:pt idx="42">
                  <c:v>91.140699999999995</c:v>
                </c:pt>
                <c:pt idx="43">
                  <c:v>92.934899999999999</c:v>
                </c:pt>
                <c:pt idx="44">
                  <c:v>95.009799999999998</c:v>
                </c:pt>
                <c:pt idx="45">
                  <c:v>97.1023</c:v>
                </c:pt>
                <c:pt idx="46">
                  <c:v>99.290700000000001</c:v>
                </c:pt>
                <c:pt idx="47">
                  <c:v>101.27249999999999</c:v>
                </c:pt>
                <c:pt idx="48">
                  <c:v>103.50579999999999</c:v>
                </c:pt>
                <c:pt idx="49">
                  <c:v>105.6995</c:v>
                </c:pt>
                <c:pt idx="50">
                  <c:v>107.8699</c:v>
                </c:pt>
              </c:numCache>
            </c:numRef>
          </c:yVal>
          <c:smooth val="0"/>
        </c:ser>
        <c:dLbls>
          <c:showLegendKey val="0"/>
          <c:showVal val="0"/>
          <c:showCatName val="0"/>
          <c:showSerName val="0"/>
          <c:showPercent val="0"/>
          <c:showBubbleSize val="0"/>
        </c:dLbls>
        <c:axId val="202889920"/>
        <c:axId val="202890480"/>
      </c:scatterChart>
      <c:valAx>
        <c:axId val="202889920"/>
        <c:scaling>
          <c:orientation val="minMax"/>
          <c:max val="2040"/>
          <c:min val="1990"/>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vert="horz"/>
          <a:lstStyle/>
          <a:p>
            <a:pPr>
              <a:defRPr/>
            </a:pPr>
            <a:endParaRPr lang="en-US"/>
          </a:p>
        </c:txPr>
        <c:crossAx val="202890480"/>
        <c:crosses val="autoZero"/>
        <c:crossBetween val="midCat"/>
      </c:valAx>
      <c:valAx>
        <c:axId val="202890480"/>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202889920"/>
        <c:crosses val="autoZero"/>
        <c:crossBetween val="midCat"/>
      </c:valAx>
      <c:spPr>
        <a:noFill/>
        <a:ln w="0">
          <a:noFill/>
        </a:ln>
        <a:effectLst/>
      </c:spPr>
    </c:plotArea>
    <c:plotVisOnly val="1"/>
    <c:dispBlanksAs val="gap"/>
    <c:showDLblsOverMax val="0"/>
  </c:chart>
  <c:spPr>
    <a:solidFill>
      <a:schemeClr val="bg1"/>
    </a:solidFill>
    <a:ln w="12700"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20180810731986E-2"/>
          <c:y val="8.3511065295111098E-2"/>
          <c:w val="0.79265030512529977"/>
          <c:h val="0.77464025910410228"/>
        </c:manualLayout>
      </c:layout>
      <c:barChart>
        <c:barDir val="col"/>
        <c:grouping val="stacked"/>
        <c:varyColors val="0"/>
        <c:ser>
          <c:idx val="3"/>
          <c:order val="0"/>
          <c:tx>
            <c:v>electric power</c:v>
          </c:tx>
          <c:spPr>
            <a:solidFill>
              <a:schemeClr val="accent4"/>
            </a:solidFill>
            <a:ln>
              <a:noFill/>
            </a:ln>
            <a:effectLst/>
          </c:spPr>
          <c:invertIfNegative val="0"/>
          <c:cat>
            <c:numRef>
              <c:f>'Slide 2'!$W$7:$BA$7</c:f>
              <c:numCache>
                <c:formatCode>General</c:formatCode>
                <c:ptCount val="11"/>
                <c:pt idx="0">
                  <c:v>2010</c:v>
                </c:pt>
                <c:pt idx="1">
                  <c:v>2011</c:v>
                </c:pt>
                <c:pt idx="2">
                  <c:v>2012</c:v>
                </c:pt>
                <c:pt idx="3">
                  <c:v>2013</c:v>
                </c:pt>
                <c:pt idx="4">
                  <c:v>2014</c:v>
                </c:pt>
                <c:pt idx="5">
                  <c:v>2015</c:v>
                </c:pt>
                <c:pt idx="6">
                  <c:v>2020</c:v>
                </c:pt>
                <c:pt idx="7">
                  <c:v>2025</c:v>
                </c:pt>
                <c:pt idx="8">
                  <c:v>2030</c:v>
                </c:pt>
                <c:pt idx="9">
                  <c:v>2035</c:v>
                </c:pt>
                <c:pt idx="10">
                  <c:v>2040</c:v>
                </c:pt>
              </c:numCache>
            </c:numRef>
          </c:cat>
          <c:val>
            <c:numRef>
              <c:f>'Slide 2'!$W$13:$BA$13</c:f>
              <c:numCache>
                <c:formatCode>0.00</c:formatCode>
                <c:ptCount val="11"/>
                <c:pt idx="0">
                  <c:v>39.444299999999998</c:v>
                </c:pt>
                <c:pt idx="1">
                  <c:v>39.959499999999998</c:v>
                </c:pt>
                <c:pt idx="2">
                  <c:v>42.2102</c:v>
                </c:pt>
                <c:pt idx="3">
                  <c:v>41.017099999999999</c:v>
                </c:pt>
                <c:pt idx="4">
                  <c:v>41.598399999999998</c:v>
                </c:pt>
                <c:pt idx="5">
                  <c:v>43.658000000000001</c:v>
                </c:pt>
                <c:pt idx="6">
                  <c:v>42.504300000000001</c:v>
                </c:pt>
                <c:pt idx="7">
                  <c:v>47.610599999999998</c:v>
                </c:pt>
                <c:pt idx="8">
                  <c:v>52.142299999999999</c:v>
                </c:pt>
                <c:pt idx="9">
                  <c:v>58.645099999999999</c:v>
                </c:pt>
                <c:pt idx="10">
                  <c:v>65.506399999999999</c:v>
                </c:pt>
              </c:numCache>
            </c:numRef>
          </c:val>
        </c:ser>
        <c:ser>
          <c:idx val="1"/>
          <c:order val="1"/>
          <c:tx>
            <c:v>industrial</c:v>
          </c:tx>
          <c:spPr>
            <a:solidFill>
              <a:schemeClr val="accent2"/>
            </a:solidFill>
            <a:ln>
              <a:noFill/>
            </a:ln>
            <a:effectLst/>
          </c:spPr>
          <c:invertIfNegative val="0"/>
          <c:cat>
            <c:numRef>
              <c:f>'Slide 2'!$W$7:$BA$7</c:f>
              <c:numCache>
                <c:formatCode>General</c:formatCode>
                <c:ptCount val="11"/>
                <c:pt idx="0">
                  <c:v>2010</c:v>
                </c:pt>
                <c:pt idx="1">
                  <c:v>2011</c:v>
                </c:pt>
                <c:pt idx="2">
                  <c:v>2012</c:v>
                </c:pt>
                <c:pt idx="3">
                  <c:v>2013</c:v>
                </c:pt>
                <c:pt idx="4">
                  <c:v>2014</c:v>
                </c:pt>
                <c:pt idx="5">
                  <c:v>2015</c:v>
                </c:pt>
                <c:pt idx="6">
                  <c:v>2020</c:v>
                </c:pt>
                <c:pt idx="7">
                  <c:v>2025</c:v>
                </c:pt>
                <c:pt idx="8">
                  <c:v>2030</c:v>
                </c:pt>
                <c:pt idx="9">
                  <c:v>2035</c:v>
                </c:pt>
                <c:pt idx="10">
                  <c:v>2040</c:v>
                </c:pt>
              </c:numCache>
            </c:numRef>
          </c:cat>
          <c:val>
            <c:numRef>
              <c:f>'Slide 2'!$W$11:$BA$11</c:f>
              <c:numCache>
                <c:formatCode>General</c:formatCode>
                <c:ptCount val="11"/>
                <c:pt idx="0">
                  <c:v>46.776600000000002</c:v>
                </c:pt>
                <c:pt idx="1">
                  <c:v>49.515900000000002</c:v>
                </c:pt>
                <c:pt idx="2">
                  <c:v>51.756900000000002</c:v>
                </c:pt>
                <c:pt idx="3">
                  <c:v>53.198599999999999</c:v>
                </c:pt>
                <c:pt idx="4">
                  <c:v>53.429200000000002</c:v>
                </c:pt>
                <c:pt idx="5">
                  <c:v>52.830100000000002</c:v>
                </c:pt>
                <c:pt idx="6">
                  <c:v>54.797899999999998</c:v>
                </c:pt>
                <c:pt idx="7">
                  <c:v>58.868499999999997</c:v>
                </c:pt>
                <c:pt idx="8">
                  <c:v>62.508899999999997</c:v>
                </c:pt>
                <c:pt idx="9">
                  <c:v>66.993099999999998</c:v>
                </c:pt>
                <c:pt idx="10">
                  <c:v>71.5672</c:v>
                </c:pt>
              </c:numCache>
            </c:numRef>
          </c:val>
        </c:ser>
        <c:ser>
          <c:idx val="0"/>
          <c:order val="2"/>
          <c:tx>
            <c:v>buildings</c:v>
          </c:tx>
          <c:spPr>
            <a:solidFill>
              <a:schemeClr val="accent1"/>
            </a:solidFill>
            <a:ln>
              <a:noFill/>
            </a:ln>
            <a:effectLst/>
          </c:spPr>
          <c:invertIfNegative val="0"/>
          <c:cat>
            <c:numRef>
              <c:f>'Slide 2'!$W$7:$BA$7</c:f>
              <c:numCache>
                <c:formatCode>General</c:formatCode>
                <c:ptCount val="11"/>
                <c:pt idx="0">
                  <c:v>2010</c:v>
                </c:pt>
                <c:pt idx="1">
                  <c:v>2011</c:v>
                </c:pt>
                <c:pt idx="2">
                  <c:v>2012</c:v>
                </c:pt>
                <c:pt idx="3">
                  <c:v>2013</c:v>
                </c:pt>
                <c:pt idx="4">
                  <c:v>2014</c:v>
                </c:pt>
                <c:pt idx="5">
                  <c:v>2015</c:v>
                </c:pt>
                <c:pt idx="6">
                  <c:v>2020</c:v>
                </c:pt>
                <c:pt idx="7">
                  <c:v>2025</c:v>
                </c:pt>
                <c:pt idx="8">
                  <c:v>2030</c:v>
                </c:pt>
                <c:pt idx="9">
                  <c:v>2035</c:v>
                </c:pt>
                <c:pt idx="10">
                  <c:v>2040</c:v>
                </c:pt>
              </c:numCache>
            </c:numRef>
          </c:cat>
          <c:val>
            <c:numRef>
              <c:f>'Slide 2'!$W$10:$BA$10</c:f>
              <c:numCache>
                <c:formatCode>0.00</c:formatCode>
                <c:ptCount val="11"/>
                <c:pt idx="0">
                  <c:v>28.238499999999998</c:v>
                </c:pt>
                <c:pt idx="1">
                  <c:v>28.042900000000003</c:v>
                </c:pt>
                <c:pt idx="2">
                  <c:v>27.532599999999999</c:v>
                </c:pt>
                <c:pt idx="3">
                  <c:v>29.149000000000001</c:v>
                </c:pt>
                <c:pt idx="4">
                  <c:v>28.6585</c:v>
                </c:pt>
                <c:pt idx="5">
                  <c:v>28.570399999999999</c:v>
                </c:pt>
                <c:pt idx="6">
                  <c:v>29.764099999999999</c:v>
                </c:pt>
                <c:pt idx="7">
                  <c:v>30.855800000000002</c:v>
                </c:pt>
                <c:pt idx="8">
                  <c:v>32.010300000000001</c:v>
                </c:pt>
                <c:pt idx="9">
                  <c:v>33.223300000000002</c:v>
                </c:pt>
                <c:pt idx="10">
                  <c:v>34.421700000000001</c:v>
                </c:pt>
              </c:numCache>
            </c:numRef>
          </c:val>
        </c:ser>
        <c:ser>
          <c:idx val="2"/>
          <c:order val="3"/>
          <c:tx>
            <c:v>transportation</c:v>
          </c:tx>
          <c:spPr>
            <a:solidFill>
              <a:schemeClr val="accent3"/>
            </a:solidFill>
            <a:ln>
              <a:noFill/>
            </a:ln>
            <a:effectLst/>
          </c:spPr>
          <c:invertIfNegative val="0"/>
          <c:cat>
            <c:numRef>
              <c:f>'Slide 2'!$W$7:$BA$7</c:f>
              <c:numCache>
                <c:formatCode>General</c:formatCode>
                <c:ptCount val="11"/>
                <c:pt idx="0">
                  <c:v>2010</c:v>
                </c:pt>
                <c:pt idx="1">
                  <c:v>2011</c:v>
                </c:pt>
                <c:pt idx="2">
                  <c:v>2012</c:v>
                </c:pt>
                <c:pt idx="3">
                  <c:v>2013</c:v>
                </c:pt>
                <c:pt idx="4">
                  <c:v>2014</c:v>
                </c:pt>
                <c:pt idx="5">
                  <c:v>2015</c:v>
                </c:pt>
                <c:pt idx="6">
                  <c:v>2020</c:v>
                </c:pt>
                <c:pt idx="7">
                  <c:v>2025</c:v>
                </c:pt>
                <c:pt idx="8">
                  <c:v>2030</c:v>
                </c:pt>
                <c:pt idx="9">
                  <c:v>2035</c:v>
                </c:pt>
                <c:pt idx="10">
                  <c:v>2040</c:v>
                </c:pt>
              </c:numCache>
            </c:numRef>
          </c:cat>
          <c:val>
            <c:numRef>
              <c:f>'Slide 2'!$W$12:$BA$12</c:f>
              <c:numCache>
                <c:formatCode>General</c:formatCode>
                <c:ptCount val="11"/>
                <c:pt idx="0">
                  <c:v>3.5163000000000002</c:v>
                </c:pt>
                <c:pt idx="1">
                  <c:v>3.6713</c:v>
                </c:pt>
                <c:pt idx="2">
                  <c:v>3.6661000000000001</c:v>
                </c:pt>
                <c:pt idx="3">
                  <c:v>3.9746999999999999</c:v>
                </c:pt>
                <c:pt idx="4">
                  <c:v>3.8214000000000001</c:v>
                </c:pt>
                <c:pt idx="5">
                  <c:v>3.8693</c:v>
                </c:pt>
                <c:pt idx="6">
                  <c:v>4.6581000000000001</c:v>
                </c:pt>
                <c:pt idx="7">
                  <c:v>6.0542999999999996</c:v>
                </c:pt>
                <c:pt idx="8">
                  <c:v>7.6646999999999998</c:v>
                </c:pt>
                <c:pt idx="9">
                  <c:v>9.7841000000000005</c:v>
                </c:pt>
                <c:pt idx="10">
                  <c:v>12.542</c:v>
                </c:pt>
              </c:numCache>
            </c:numRef>
          </c:val>
        </c:ser>
        <c:dLbls>
          <c:showLegendKey val="0"/>
          <c:showVal val="0"/>
          <c:showCatName val="0"/>
          <c:showSerName val="0"/>
          <c:showPercent val="0"/>
          <c:showBubbleSize val="0"/>
        </c:dLbls>
        <c:gapWidth val="150"/>
        <c:overlap val="100"/>
        <c:axId val="202894400"/>
        <c:axId val="202894960"/>
      </c:barChart>
      <c:catAx>
        <c:axId val="202894400"/>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02894960"/>
        <c:crosses val="autoZero"/>
        <c:auto val="1"/>
        <c:lblAlgn val="ctr"/>
        <c:lblOffset val="100"/>
        <c:noMultiLvlLbl val="0"/>
      </c:catAx>
      <c:valAx>
        <c:axId val="202894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02894400"/>
        <c:crosses val="autoZero"/>
        <c:crossBetween val="between"/>
        <c:majorUnit val="2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150"/>
        <c:axId val="202896640"/>
        <c:axId val="202897200"/>
      </c:barChart>
      <c:catAx>
        <c:axId val="202896640"/>
        <c:scaling>
          <c:orientation val="minMax"/>
        </c:scaling>
        <c:delete val="0"/>
        <c:axPos val="l"/>
        <c:numFmt formatCode="General" sourceLinked="0"/>
        <c:majorTickMark val="out"/>
        <c:minorTickMark val="none"/>
        <c:tickLblPos val="low"/>
        <c:txPr>
          <a:bodyPr/>
          <a:lstStyle/>
          <a:p>
            <a:pPr>
              <a:defRPr sz="1400"/>
            </a:pPr>
            <a:endParaRPr lang="en-US"/>
          </a:p>
        </c:txPr>
        <c:crossAx val="202897200"/>
        <c:crosses val="autoZero"/>
        <c:auto val="1"/>
        <c:lblAlgn val="ctr"/>
        <c:lblOffset val="100"/>
        <c:noMultiLvlLbl val="0"/>
      </c:catAx>
      <c:valAx>
        <c:axId val="202897200"/>
        <c:scaling>
          <c:orientation val="minMax"/>
        </c:scaling>
        <c:delete val="0"/>
        <c:axPos val="b"/>
        <c:majorGridlines>
          <c:spPr>
            <a:ln>
              <a:solidFill>
                <a:schemeClr val="bg2">
                  <a:lumMod val="20000"/>
                  <a:lumOff val="80000"/>
                </a:schemeClr>
              </a:solidFill>
            </a:ln>
          </c:spPr>
        </c:majorGridlines>
        <c:numFmt formatCode="0" sourceLinked="0"/>
        <c:majorTickMark val="out"/>
        <c:minorTickMark val="none"/>
        <c:tickLblPos val="nextTo"/>
        <c:spPr>
          <a:ln>
            <a:noFill/>
          </a:ln>
        </c:spPr>
        <c:txPr>
          <a:bodyPr/>
          <a:lstStyle/>
          <a:p>
            <a:pPr>
              <a:defRPr sz="1400"/>
            </a:pPr>
            <a:endParaRPr lang="en-US"/>
          </a:p>
        </c:txPr>
        <c:crossAx val="202896640"/>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72375328083987"/>
          <c:y val="6.2696603542485727E-2"/>
          <c:w val="0.61581802274715658"/>
          <c:h val="0.82995293344145571"/>
        </c:manualLayout>
      </c:layout>
      <c:barChart>
        <c:barDir val="bar"/>
        <c:grouping val="clustered"/>
        <c:varyColors val="0"/>
        <c:ser>
          <c:idx val="0"/>
          <c:order val="0"/>
          <c:spPr>
            <a:solidFill>
              <a:schemeClr val="accent1"/>
            </a:solidFill>
            <a:ln>
              <a:noFill/>
            </a:ln>
            <a:effectLst/>
          </c:spPr>
          <c:invertIfNegative val="0"/>
          <c:cat>
            <c:strRef>
              <c:f>'Slide 3'!$A$9:$A$17</c:f>
              <c:strCache>
                <c:ptCount val="9"/>
                <c:pt idx="0">
                  <c:v>Non-OECD Americas</c:v>
                </c:pt>
                <c:pt idx="1">
                  <c:v>Canada</c:v>
                </c:pt>
                <c:pt idx="2">
                  <c:v>Other non-OECD Asia</c:v>
                </c:pt>
                <c:pt idx="3">
                  <c:v>Africa</c:v>
                </c:pt>
                <c:pt idx="4">
                  <c:v>Australia and New Zealand</c:v>
                </c:pt>
                <c:pt idx="5">
                  <c:v>Russia</c:v>
                </c:pt>
                <c:pt idx="6">
                  <c:v>China</c:v>
                </c:pt>
                <c:pt idx="7">
                  <c:v>United States</c:v>
                </c:pt>
                <c:pt idx="8">
                  <c:v>Middle East</c:v>
                </c:pt>
              </c:strCache>
            </c:strRef>
          </c:cat>
          <c:val>
            <c:numRef>
              <c:f>'Slide 3'!$D$9:$D$17</c:f>
              <c:numCache>
                <c:formatCode>_(* #,##0.00_);_(* \(#,##0.00\);_(* "-"??_);_(@_)</c:formatCode>
                <c:ptCount val="9"/>
                <c:pt idx="0" formatCode="_(* #,##0.0_);_(* \(#,##0.0\);_(* &quot;-&quot;??_);_(@_)">
                  <c:v>1.1899048553058238</c:v>
                </c:pt>
                <c:pt idx="1">
                  <c:v>1.6550456687937549</c:v>
                </c:pt>
                <c:pt idx="2" formatCode="_(* #,##0.0_);_(* \(#,##0.0\);_(* &quot;-&quot;??_);_(@_)">
                  <c:v>4.2181781583512414</c:v>
                </c:pt>
                <c:pt idx="3" formatCode="_(* #,##0.0_);_(* \(#,##0.0\);_(* &quot;-&quot;??_);_(@_)">
                  <c:v>4.4759203889311001</c:v>
                </c:pt>
                <c:pt idx="4" formatCode="_(* #,##0.0_);_(* \(#,##0.0\);_(* &quot;-&quot;??_);_(@_)">
                  <c:v>4.6064011219841383</c:v>
                </c:pt>
                <c:pt idx="5" formatCode="_(* #,##0.0_);_(* \(#,##0.0\);_(* &quot;-&quot;??_);_(@_)">
                  <c:v>4.825326991534908</c:v>
                </c:pt>
                <c:pt idx="6">
                  <c:v>9.4944312736969518</c:v>
                </c:pt>
                <c:pt idx="7">
                  <c:v>10.705960999999995</c:v>
                </c:pt>
                <c:pt idx="8" formatCode="_(* #,##0.0_);_(* \(#,##0.0\);_(* &quot;-&quot;??_);_(@_)">
                  <c:v>11.846605203995086</c:v>
                </c:pt>
              </c:numCache>
            </c:numRef>
          </c:val>
        </c:ser>
        <c:dLbls>
          <c:showLegendKey val="0"/>
          <c:showVal val="0"/>
          <c:showCatName val="0"/>
          <c:showSerName val="0"/>
          <c:showPercent val="0"/>
          <c:showBubbleSize val="0"/>
        </c:dLbls>
        <c:gapWidth val="182"/>
        <c:axId val="202899440"/>
        <c:axId val="206284128"/>
      </c:barChart>
      <c:catAx>
        <c:axId val="202899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06284128"/>
        <c:crosses val="autoZero"/>
        <c:auto val="1"/>
        <c:lblAlgn val="ctr"/>
        <c:lblOffset val="100"/>
        <c:noMultiLvlLbl val="0"/>
      </c:catAx>
      <c:valAx>
        <c:axId val="2062841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2028994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601790167380878E-2"/>
          <c:y val="9.0140775520984456E-2"/>
          <c:w val="0.79336945381827273"/>
          <c:h val="0.74759978597624621"/>
        </c:manualLayout>
      </c:layout>
      <c:barChart>
        <c:barDir val="col"/>
        <c:grouping val="stacked"/>
        <c:varyColors val="0"/>
        <c:ser>
          <c:idx val="1"/>
          <c:order val="0"/>
          <c:tx>
            <c:strRef>
              <c:f>Sheet1!$A$2</c:f>
              <c:strCache>
                <c:ptCount val="1"/>
                <c:pt idx="0">
                  <c:v>Other gas</c:v>
                </c:pt>
              </c:strCache>
            </c:strRef>
          </c:tx>
          <c:spPr>
            <a:solidFill>
              <a:schemeClr val="accent4"/>
            </a:solidFill>
          </c:spPr>
          <c:invertIfNegative val="0"/>
          <c:cat>
            <c:numRef>
              <c:f>Sheet1!$B$1:$O$1</c:f>
              <c:numCache>
                <c:formatCode>General</c:formatCode>
                <c:ptCount val="11"/>
                <c:pt idx="0">
                  <c:v>2015</c:v>
                </c:pt>
                <c:pt idx="1">
                  <c:v>2030</c:v>
                </c:pt>
                <c:pt idx="2">
                  <c:v>2040</c:v>
                </c:pt>
                <c:pt idx="4">
                  <c:v>2015</c:v>
                </c:pt>
                <c:pt idx="5">
                  <c:v>2030</c:v>
                </c:pt>
                <c:pt idx="6">
                  <c:v>2040</c:v>
                </c:pt>
                <c:pt idx="8">
                  <c:v>2015</c:v>
                </c:pt>
                <c:pt idx="9">
                  <c:v>2030</c:v>
                </c:pt>
                <c:pt idx="10">
                  <c:v>2040</c:v>
                </c:pt>
              </c:numCache>
            </c:numRef>
          </c:cat>
          <c:val>
            <c:numRef>
              <c:f>Sheet1!$B$2:$O$2</c:f>
              <c:numCache>
                <c:formatCode>_(* #,##0.00_);_(* \(#,##0.00\);_(* "-"??_);_(@_)</c:formatCode>
                <c:ptCount val="11"/>
                <c:pt idx="0">
                  <c:v>2.236447312157972</c:v>
                </c:pt>
                <c:pt idx="1">
                  <c:v>1.0296609968020956</c:v>
                </c:pt>
                <c:pt idx="2">
                  <c:v>1.0039198130360569</c:v>
                </c:pt>
                <c:pt idx="4">
                  <c:v>4.02510446544908</c:v>
                </c:pt>
                <c:pt idx="5" formatCode="_(* #,##0.0_);_(* \(#,##0.0\);_(* &quot;-&quot;??_);_(@_)">
                  <c:v>3.744730208909715</c:v>
                </c:pt>
                <c:pt idx="6">
                  <c:v>4.4504590685454737</c:v>
                </c:pt>
                <c:pt idx="8">
                  <c:v>7.8488389999999999</c:v>
                </c:pt>
                <c:pt idx="9">
                  <c:v>6.1065840000000016</c:v>
                </c:pt>
                <c:pt idx="10">
                  <c:v>5.8126619999999996</c:v>
                </c:pt>
              </c:numCache>
            </c:numRef>
          </c:val>
          <c:extLst xmlns:c16r2="http://schemas.microsoft.com/office/drawing/2015/06/chart">
            <c:ext xmlns:c16="http://schemas.microsoft.com/office/drawing/2014/chart" uri="{C3380CC4-5D6E-409C-BE32-E72D297353CC}">
              <c16:uniqueId val="{00000000-FB36-4D81-AA43-F2D66715C777}"/>
            </c:ext>
          </c:extLst>
        </c:ser>
        <c:ser>
          <c:idx val="2"/>
          <c:order val="1"/>
          <c:tx>
            <c:strRef>
              <c:f>Sheet1!$A$3</c:f>
              <c:strCache>
                <c:ptCount val="1"/>
                <c:pt idx="0">
                  <c:v>Tight gas</c:v>
                </c:pt>
              </c:strCache>
            </c:strRef>
          </c:tx>
          <c:spPr>
            <a:solidFill>
              <a:schemeClr val="accent3"/>
            </a:solidFill>
          </c:spPr>
          <c:invertIfNegative val="0"/>
          <c:cat>
            <c:numRef>
              <c:f>Sheet1!$B$1:$O$1</c:f>
              <c:numCache>
                <c:formatCode>General</c:formatCode>
                <c:ptCount val="11"/>
                <c:pt idx="0">
                  <c:v>2015</c:v>
                </c:pt>
                <c:pt idx="1">
                  <c:v>2030</c:v>
                </c:pt>
                <c:pt idx="2">
                  <c:v>2040</c:v>
                </c:pt>
                <c:pt idx="4">
                  <c:v>2015</c:v>
                </c:pt>
                <c:pt idx="5">
                  <c:v>2030</c:v>
                </c:pt>
                <c:pt idx="6">
                  <c:v>2040</c:v>
                </c:pt>
                <c:pt idx="8">
                  <c:v>2015</c:v>
                </c:pt>
                <c:pt idx="9">
                  <c:v>2030</c:v>
                </c:pt>
                <c:pt idx="10">
                  <c:v>2040</c:v>
                </c:pt>
              </c:numCache>
            </c:numRef>
          </c:cat>
          <c:val>
            <c:numRef>
              <c:f>Sheet1!$B$3:$O$3</c:f>
              <c:numCache>
                <c:formatCode>_(* #,##0.00_);_(* \(#,##0.00\);_(* "-"??_);_(@_)</c:formatCode>
                <c:ptCount val="11"/>
                <c:pt idx="0">
                  <c:v>2.7998634655430932</c:v>
                </c:pt>
                <c:pt idx="1">
                  <c:v>3.9497937058883932</c:v>
                </c:pt>
                <c:pt idx="2">
                  <c:v>5.2863949364876976</c:v>
                </c:pt>
                <c:pt idx="4">
                  <c:v>0.10110013455091899</c:v>
                </c:pt>
                <c:pt idx="5" formatCode="_(* #,##0.0_);_(* \(#,##0.0\);_(* &quot;-&quot;??_);_(@_)">
                  <c:v>0.65365486800396777</c:v>
                </c:pt>
                <c:pt idx="6">
                  <c:v>1.4757000392702748</c:v>
                </c:pt>
                <c:pt idx="8">
                  <c:v>4.6459260000000002</c:v>
                </c:pt>
                <c:pt idx="9" formatCode="#,##0.00">
                  <c:v>4.8820059999999996</c:v>
                </c:pt>
                <c:pt idx="10">
                  <c:v>5.7801359999999997</c:v>
                </c:pt>
              </c:numCache>
            </c:numRef>
          </c:val>
          <c:extLst xmlns:c16r2="http://schemas.microsoft.com/office/drawing/2015/06/chart">
            <c:ext xmlns:c16="http://schemas.microsoft.com/office/drawing/2014/chart" uri="{C3380CC4-5D6E-409C-BE32-E72D297353CC}">
              <c16:uniqueId val="{00000001-FB36-4D81-AA43-F2D66715C777}"/>
            </c:ext>
          </c:extLst>
        </c:ser>
        <c:ser>
          <c:idx val="0"/>
          <c:order val="2"/>
          <c:tx>
            <c:strRef>
              <c:f>Sheet1!$A$4</c:f>
              <c:strCache>
                <c:ptCount val="1"/>
                <c:pt idx="0">
                  <c:v>Coalbed methane</c:v>
                </c:pt>
              </c:strCache>
            </c:strRef>
          </c:tx>
          <c:spPr>
            <a:solidFill>
              <a:schemeClr val="accent1">
                <a:lumMod val="60000"/>
                <a:lumOff val="40000"/>
              </a:schemeClr>
            </a:solidFill>
          </c:spPr>
          <c:invertIfNegative val="0"/>
          <c:cat>
            <c:numRef>
              <c:f>Sheet1!$B$1:$O$1</c:f>
              <c:numCache>
                <c:formatCode>General</c:formatCode>
                <c:ptCount val="11"/>
                <c:pt idx="0">
                  <c:v>2015</c:v>
                </c:pt>
                <c:pt idx="1">
                  <c:v>2030</c:v>
                </c:pt>
                <c:pt idx="2">
                  <c:v>2040</c:v>
                </c:pt>
                <c:pt idx="4">
                  <c:v>2015</c:v>
                </c:pt>
                <c:pt idx="5">
                  <c:v>2030</c:v>
                </c:pt>
                <c:pt idx="6">
                  <c:v>2040</c:v>
                </c:pt>
                <c:pt idx="8">
                  <c:v>2015</c:v>
                </c:pt>
                <c:pt idx="9">
                  <c:v>2030</c:v>
                </c:pt>
                <c:pt idx="10">
                  <c:v>2040</c:v>
                </c:pt>
              </c:numCache>
            </c:numRef>
          </c:cat>
          <c:val>
            <c:numRef>
              <c:f>Sheet1!$B$4:$O$4</c:f>
              <c:numCache>
                <c:formatCode>_(* #,##0.00_);_(* \(#,##0.00\);_(* "-"??_);_(@_)</c:formatCode>
                <c:ptCount val="11"/>
                <c:pt idx="0">
                  <c:v>0.24443810857724194</c:v>
                </c:pt>
                <c:pt idx="1">
                  <c:v>0.17134834084147352</c:v>
                </c:pt>
                <c:pt idx="2">
                  <c:v>0.17153524516969237</c:v>
                </c:pt>
                <c:pt idx="4">
                  <c:v>0.30017749999999999</c:v>
                </c:pt>
                <c:pt idx="5" formatCode="_(* #,##0.0_);_(* \(#,##0.0\);_(* &quot;-&quot;??_);_(@_)">
                  <c:v>0.62681487935510516</c:v>
                </c:pt>
                <c:pt idx="6">
                  <c:v>1.118919988904066</c:v>
                </c:pt>
                <c:pt idx="8">
                  <c:v>1.0076400000000001</c:v>
                </c:pt>
                <c:pt idx="9" formatCode="#,##0.00">
                  <c:v>1.0283910000000001</c:v>
                </c:pt>
                <c:pt idx="10">
                  <c:v>0.86947700000000006</c:v>
                </c:pt>
              </c:numCache>
            </c:numRef>
          </c:val>
          <c:extLst xmlns:c16r2="http://schemas.microsoft.com/office/drawing/2015/06/chart">
            <c:ext xmlns:c16="http://schemas.microsoft.com/office/drawing/2014/chart" uri="{C3380CC4-5D6E-409C-BE32-E72D297353CC}">
              <c16:uniqueId val="{00000002-FB36-4D81-AA43-F2D66715C777}"/>
            </c:ext>
          </c:extLst>
        </c:ser>
        <c:ser>
          <c:idx val="3"/>
          <c:order val="3"/>
          <c:tx>
            <c:strRef>
              <c:f>Sheet1!$A$5</c:f>
              <c:strCache>
                <c:ptCount val="1"/>
                <c:pt idx="0">
                  <c:v>Shale gas</c:v>
                </c:pt>
              </c:strCache>
            </c:strRef>
          </c:tx>
          <c:spPr>
            <a:solidFill>
              <a:schemeClr val="accent5"/>
            </a:solidFill>
          </c:spPr>
          <c:invertIfNegative val="0"/>
          <c:cat>
            <c:numRef>
              <c:f>Sheet1!$B$1:$O$1</c:f>
              <c:numCache>
                <c:formatCode>General</c:formatCode>
                <c:ptCount val="11"/>
                <c:pt idx="0">
                  <c:v>2015</c:v>
                </c:pt>
                <c:pt idx="1">
                  <c:v>2030</c:v>
                </c:pt>
                <c:pt idx="2">
                  <c:v>2040</c:v>
                </c:pt>
                <c:pt idx="4">
                  <c:v>2015</c:v>
                </c:pt>
                <c:pt idx="5">
                  <c:v>2030</c:v>
                </c:pt>
                <c:pt idx="6">
                  <c:v>2040</c:v>
                </c:pt>
                <c:pt idx="8">
                  <c:v>2015</c:v>
                </c:pt>
                <c:pt idx="9">
                  <c:v>2030</c:v>
                </c:pt>
                <c:pt idx="10">
                  <c:v>2040</c:v>
                </c:pt>
              </c:numCache>
            </c:numRef>
          </c:cat>
          <c:val>
            <c:numRef>
              <c:f>Sheet1!$B$5:$O$5</c:f>
              <c:numCache>
                <c:formatCode>_(* #,##0.00_);_(* \(#,##0.00\);_(* "-"??_);_(@_)</c:formatCode>
                <c:ptCount val="11"/>
                <c:pt idx="0">
                  <c:v>0.18420544492793842</c:v>
                </c:pt>
                <c:pt idx="1">
                  <c:v>0.48048083874696573</c:v>
                </c:pt>
                <c:pt idx="2">
                  <c:v>0.6538171466882442</c:v>
                </c:pt>
                <c:pt idx="4">
                  <c:v>0.15891749999999999</c:v>
                </c:pt>
                <c:pt idx="5" formatCode="_(* #,##0.0_);_(* \(#,##0.0\);_(* &quot;-&quot;??_);_(@_)">
                  <c:v>3.6923408331131884</c:v>
                </c:pt>
                <c:pt idx="6">
                  <c:v>7.057959676977136</c:v>
                </c:pt>
                <c:pt idx="8">
                  <c:v>13.530001</c:v>
                </c:pt>
                <c:pt idx="9" formatCode="#,##0.00">
                  <c:v>22.893343000000002</c:v>
                </c:pt>
                <c:pt idx="10">
                  <c:v>25.276091000000001</c:v>
                </c:pt>
              </c:numCache>
            </c:numRef>
          </c:val>
          <c:extLst xmlns:c16r2="http://schemas.microsoft.com/office/drawing/2015/06/chart">
            <c:ext xmlns:c16="http://schemas.microsoft.com/office/drawing/2014/chart" uri="{C3380CC4-5D6E-409C-BE32-E72D297353CC}">
              <c16:uniqueId val="{00000003-FB36-4D81-AA43-F2D66715C777}"/>
            </c:ext>
          </c:extLst>
        </c:ser>
        <c:ser>
          <c:idx val="4"/>
          <c:order val="4"/>
          <c:tx>
            <c:strRef>
              <c:f>Sheet1!$A$6</c:f>
              <c:strCache>
                <c:ptCount val="1"/>
              </c:strCache>
            </c:strRef>
          </c:tx>
          <c:spPr>
            <a:solidFill>
              <a:schemeClr val="accent2"/>
            </a:solidFill>
          </c:spPr>
          <c:invertIfNegative val="0"/>
          <c:cat>
            <c:numRef>
              <c:f>Sheet1!$B$1:$O$1</c:f>
              <c:numCache>
                <c:formatCode>General</c:formatCode>
                <c:ptCount val="11"/>
                <c:pt idx="0">
                  <c:v>2015</c:v>
                </c:pt>
                <c:pt idx="1">
                  <c:v>2030</c:v>
                </c:pt>
                <c:pt idx="2">
                  <c:v>2040</c:v>
                </c:pt>
                <c:pt idx="4">
                  <c:v>2015</c:v>
                </c:pt>
                <c:pt idx="5">
                  <c:v>2030</c:v>
                </c:pt>
                <c:pt idx="6">
                  <c:v>2040</c:v>
                </c:pt>
                <c:pt idx="8">
                  <c:v>2015</c:v>
                </c:pt>
                <c:pt idx="9">
                  <c:v>2030</c:v>
                </c:pt>
                <c:pt idx="10">
                  <c:v>2040</c:v>
                </c:pt>
              </c:numCache>
            </c:numRef>
          </c:cat>
          <c:val>
            <c:numRef>
              <c:f>Sheet1!$B$6:$O$6</c:f>
              <c:numCache>
                <c:formatCode>General</c:formatCode>
                <c:ptCount val="11"/>
              </c:numCache>
            </c:numRef>
          </c:val>
          <c:extLst xmlns:c16r2="http://schemas.microsoft.com/office/drawing/2015/06/chart">
            <c:ext xmlns:c16="http://schemas.microsoft.com/office/drawing/2014/chart" uri="{C3380CC4-5D6E-409C-BE32-E72D297353CC}">
              <c16:uniqueId val="{00000004-FB36-4D81-AA43-F2D66715C777}"/>
            </c:ext>
          </c:extLst>
        </c:ser>
        <c:dLbls>
          <c:showLegendKey val="0"/>
          <c:showVal val="0"/>
          <c:showCatName val="0"/>
          <c:showSerName val="0"/>
          <c:showPercent val="0"/>
          <c:showBubbleSize val="0"/>
        </c:dLbls>
        <c:gapWidth val="60"/>
        <c:overlap val="100"/>
        <c:axId val="206288608"/>
        <c:axId val="206289168"/>
      </c:barChart>
      <c:catAx>
        <c:axId val="206288608"/>
        <c:scaling>
          <c:orientation val="minMax"/>
        </c:scaling>
        <c:delete val="0"/>
        <c:axPos val="b"/>
        <c:numFmt formatCode="General" sourceLinked="1"/>
        <c:majorTickMark val="out"/>
        <c:minorTickMark val="none"/>
        <c:tickLblPos val="nextTo"/>
        <c:spPr>
          <a:ln w="14359">
            <a:solidFill>
              <a:srgbClr val="000000"/>
            </a:solidFill>
            <a:prstDash val="solid"/>
          </a:ln>
        </c:spPr>
        <c:txPr>
          <a:bodyPr rot="0" vert="horz"/>
          <a:lstStyle/>
          <a:p>
            <a:pPr>
              <a:defRPr/>
            </a:pPr>
            <a:endParaRPr lang="en-US"/>
          </a:p>
        </c:txPr>
        <c:crossAx val="206289168"/>
        <c:crosses val="autoZero"/>
        <c:auto val="1"/>
        <c:lblAlgn val="ctr"/>
        <c:lblOffset val="100"/>
        <c:tickLblSkip val="1"/>
        <c:tickMarkSkip val="1"/>
        <c:noMultiLvlLbl val="0"/>
      </c:catAx>
      <c:valAx>
        <c:axId val="206289168"/>
        <c:scaling>
          <c:orientation val="minMax"/>
        </c:scaling>
        <c:delete val="0"/>
        <c:axPos val="l"/>
        <c:majorGridlines>
          <c:spPr>
            <a:ln w="9525">
              <a:solidFill>
                <a:schemeClr val="bg1">
                  <a:lumMod val="65000"/>
                </a:schemeClr>
              </a:solidFill>
              <a:prstDash val="solid"/>
            </a:ln>
          </c:spPr>
        </c:majorGridlines>
        <c:numFmt formatCode="#,##0" sourceLinked="0"/>
        <c:majorTickMark val="out"/>
        <c:minorTickMark val="none"/>
        <c:tickLblPos val="nextTo"/>
        <c:spPr>
          <a:ln w="10769">
            <a:noFill/>
          </a:ln>
        </c:spPr>
        <c:txPr>
          <a:bodyPr rot="0" vert="horz"/>
          <a:lstStyle/>
          <a:p>
            <a:pPr>
              <a:defRPr/>
            </a:pPr>
            <a:endParaRPr lang="en-US"/>
          </a:p>
        </c:txPr>
        <c:crossAx val="206288608"/>
        <c:crosses val="autoZero"/>
        <c:crossBetween val="between"/>
        <c:majorUnit val="10"/>
      </c:valAx>
      <c:spPr>
        <a:noFill/>
        <a:ln w="28718">
          <a:noFill/>
        </a:ln>
      </c:spPr>
    </c:plotArea>
    <c:plotVisOnly val="1"/>
    <c:dispBlanksAs val="gap"/>
    <c:showDLblsOverMax val="0"/>
  </c:chart>
  <c:spPr>
    <a:noFill/>
    <a:ln>
      <a:noFill/>
    </a:ln>
  </c:spPr>
  <c:txPr>
    <a:bodyPr/>
    <a:lstStyle/>
    <a:p>
      <a:pPr>
        <a:defRPr sz="1200" b="0" i="0" u="none" strike="noStrike" baseline="0">
          <a:solidFill>
            <a:schemeClr val="tx1"/>
          </a:solidFill>
          <a:latin typeface="Arial" panose="020B0604020202020204" pitchFamily="34" charset="0"/>
          <a:ea typeface="Arial"/>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79323417906094E-2"/>
          <c:y val="0.10487483638188637"/>
          <c:w val="0.82772491980169149"/>
          <c:h val="0.7877260303702347"/>
        </c:manualLayout>
      </c:layout>
      <c:lineChart>
        <c:grouping val="standard"/>
        <c:varyColors val="0"/>
        <c:ser>
          <c:idx val="0"/>
          <c:order val="0"/>
          <c:tx>
            <c:strRef>
              <c:f>'OECD&amp;sectors '!$B$15</c:f>
              <c:strCache>
                <c:ptCount val="1"/>
                <c:pt idx="0">
                  <c:v>Total OECD</c:v>
                </c:pt>
              </c:strCache>
            </c:strRef>
          </c:tx>
          <c:spPr>
            <a:ln w="38100" cap="rnd">
              <a:solidFill>
                <a:schemeClr val="tx2"/>
              </a:solidFill>
              <a:round/>
            </a:ln>
            <a:effectLst/>
          </c:spPr>
          <c:marker>
            <c:symbol val="none"/>
          </c:marker>
          <c:cat>
            <c:numRef>
              <c:f>'OECD&amp;sectors '!$C$17:$BK$17</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'OECD&amp;sectors '!$C$15:$BA$15</c:f>
              <c:numCache>
                <c:formatCode>#,##0</c:formatCode>
                <c:ptCount val="51"/>
                <c:pt idx="0">
                  <c:v>7292.2079999999996</c:v>
                </c:pt>
                <c:pt idx="1">
                  <c:v>7440.3477000000003</c:v>
                </c:pt>
                <c:pt idx="2">
                  <c:v>7519.0219999999999</c:v>
                </c:pt>
                <c:pt idx="3">
                  <c:v>7693.3193000000001</c:v>
                </c:pt>
                <c:pt idx="4">
                  <c:v>7918.1655000000001</c:v>
                </c:pt>
                <c:pt idx="5">
                  <c:v>8161.8062</c:v>
                </c:pt>
                <c:pt idx="6">
                  <c:v>8402.0439000000006</c:v>
                </c:pt>
                <c:pt idx="7">
                  <c:v>8559.0800999999992</c:v>
                </c:pt>
                <c:pt idx="8">
                  <c:v>8775.9814000000006</c:v>
                </c:pt>
                <c:pt idx="9">
                  <c:v>8937.9442999999992</c:v>
                </c:pt>
                <c:pt idx="10">
                  <c:v>9245.0889000000006</c:v>
                </c:pt>
                <c:pt idx="11">
                  <c:v>9243.8935999999994</c:v>
                </c:pt>
                <c:pt idx="12">
                  <c:v>9450.7968999999994</c:v>
                </c:pt>
                <c:pt idx="13">
                  <c:v>9538.5116999999991</c:v>
                </c:pt>
                <c:pt idx="14">
                  <c:v>9797.3827999999994</c:v>
                </c:pt>
                <c:pt idx="15">
                  <c:v>9969.7440999999999</c:v>
                </c:pt>
                <c:pt idx="16">
                  <c:v>10065.075199999999</c:v>
                </c:pt>
                <c:pt idx="17">
                  <c:v>10319.448200000001</c:v>
                </c:pt>
                <c:pt idx="18">
                  <c:v>10258.8848</c:v>
                </c:pt>
                <c:pt idx="19">
                  <c:v>9894.8809000000001</c:v>
                </c:pt>
                <c:pt idx="20">
                  <c:v>10370.920899999999</c:v>
                </c:pt>
                <c:pt idx="21">
                  <c:v>10372.4053</c:v>
                </c:pt>
                <c:pt idx="22">
                  <c:v>10327.4707</c:v>
                </c:pt>
                <c:pt idx="23">
                  <c:v>10329.198200000001</c:v>
                </c:pt>
                <c:pt idx="24">
                  <c:v>10287.2197</c:v>
                </c:pt>
                <c:pt idx="25">
                  <c:v>10406.5059</c:v>
                </c:pt>
                <c:pt idx="26">
                  <c:v>10482.0293</c:v>
                </c:pt>
                <c:pt idx="27">
                  <c:v>10581.968800000001</c:v>
                </c:pt>
                <c:pt idx="28">
                  <c:v>10725.574199999999</c:v>
                </c:pt>
                <c:pt idx="29">
                  <c:v>10802.281199999999</c:v>
                </c:pt>
                <c:pt idx="30">
                  <c:v>10844.059600000001</c:v>
                </c:pt>
                <c:pt idx="31">
                  <c:v>10931.668900000001</c:v>
                </c:pt>
                <c:pt idx="32">
                  <c:v>11034.893599999999</c:v>
                </c:pt>
                <c:pt idx="33">
                  <c:v>11147.074199999999</c:v>
                </c:pt>
                <c:pt idx="34">
                  <c:v>11253.2637</c:v>
                </c:pt>
                <c:pt idx="35">
                  <c:v>11342.8809</c:v>
                </c:pt>
                <c:pt idx="36">
                  <c:v>11426.9023</c:v>
                </c:pt>
                <c:pt idx="37">
                  <c:v>11521.7881</c:v>
                </c:pt>
                <c:pt idx="38">
                  <c:v>11627.082</c:v>
                </c:pt>
                <c:pt idx="39">
                  <c:v>11738.234399999999</c:v>
                </c:pt>
                <c:pt idx="40">
                  <c:v>11843.1543</c:v>
                </c:pt>
                <c:pt idx="41">
                  <c:v>11947.5283</c:v>
                </c:pt>
                <c:pt idx="42">
                  <c:v>12064.415000000001</c:v>
                </c:pt>
                <c:pt idx="43">
                  <c:v>12189.1016</c:v>
                </c:pt>
                <c:pt idx="44">
                  <c:v>12329.7021</c:v>
                </c:pt>
                <c:pt idx="45">
                  <c:v>12471.612300000001</c:v>
                </c:pt>
                <c:pt idx="46">
                  <c:v>12618.54</c:v>
                </c:pt>
                <c:pt idx="47">
                  <c:v>12761.1963</c:v>
                </c:pt>
                <c:pt idx="48">
                  <c:v>12905.7793</c:v>
                </c:pt>
                <c:pt idx="49">
                  <c:v>13049.631799999999</c:v>
                </c:pt>
                <c:pt idx="50">
                  <c:v>13189.859399999999</c:v>
                </c:pt>
              </c:numCache>
            </c:numRef>
          </c:val>
          <c:smooth val="0"/>
        </c:ser>
        <c:ser>
          <c:idx val="1"/>
          <c:order val="1"/>
          <c:tx>
            <c:strRef>
              <c:f>'OECD&amp;sectors '!$B$30</c:f>
              <c:strCache>
                <c:ptCount val="1"/>
                <c:pt idx="0">
                  <c:v>Total Non-OECD</c:v>
                </c:pt>
              </c:strCache>
            </c:strRef>
          </c:tx>
          <c:spPr>
            <a:ln w="38100" cap="rnd">
              <a:solidFill>
                <a:schemeClr val="accent5"/>
              </a:solidFill>
              <a:round/>
            </a:ln>
            <a:effectLst/>
          </c:spPr>
          <c:marker>
            <c:symbol val="none"/>
          </c:marker>
          <c:cat>
            <c:numRef>
              <c:f>'OECD&amp;sectors '!$C$17:$BK$17</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'OECD&amp;sectors '!$C$30:$BA$30</c:f>
              <c:numCache>
                <c:formatCode>#,##0</c:formatCode>
                <c:ptCount val="51"/>
                <c:pt idx="0">
                  <c:v>4031.8850000000002</c:v>
                </c:pt>
                <c:pt idx="1">
                  <c:v>4122.4701999999997</c:v>
                </c:pt>
                <c:pt idx="2">
                  <c:v>4123.7114000000001</c:v>
                </c:pt>
                <c:pt idx="3">
                  <c:v>4224.2505000000001</c:v>
                </c:pt>
                <c:pt idx="4">
                  <c:v>4275.3765000000003</c:v>
                </c:pt>
                <c:pt idx="5">
                  <c:v>4468.2168000000001</c:v>
                </c:pt>
                <c:pt idx="6">
                  <c:v>4612.3657000000003</c:v>
                </c:pt>
                <c:pt idx="7">
                  <c:v>4784.3716000000004</c:v>
                </c:pt>
                <c:pt idx="8">
                  <c:v>4919.6440000000002</c:v>
                </c:pt>
                <c:pt idx="9">
                  <c:v>5099.1576999999997</c:v>
                </c:pt>
                <c:pt idx="10">
                  <c:v>5409.2728999999999</c:v>
                </c:pt>
                <c:pt idx="11">
                  <c:v>5664.2808000000005</c:v>
                </c:pt>
                <c:pt idx="12">
                  <c:v>5974.6478999999999</c:v>
                </c:pt>
                <c:pt idx="13">
                  <c:v>6418.1655000000001</c:v>
                </c:pt>
                <c:pt idx="14">
                  <c:v>6923.4951000000001</c:v>
                </c:pt>
                <c:pt idx="15">
                  <c:v>7380.0272999999997</c:v>
                </c:pt>
                <c:pt idx="16">
                  <c:v>7989.3315000000002</c:v>
                </c:pt>
                <c:pt idx="17">
                  <c:v>8569.3222999999998</c:v>
                </c:pt>
                <c:pt idx="18">
                  <c:v>8919.1455000000005</c:v>
                </c:pt>
                <c:pt idx="19">
                  <c:v>9216.6543000000001</c:v>
                </c:pt>
                <c:pt idx="20">
                  <c:v>10059.2646</c:v>
                </c:pt>
                <c:pt idx="21">
                  <c:v>10757.1299</c:v>
                </c:pt>
                <c:pt idx="22">
                  <c:v>11254.699199999999</c:v>
                </c:pt>
                <c:pt idx="23">
                  <c:v>11901.0137</c:v>
                </c:pt>
                <c:pt idx="24">
                  <c:v>12377.875</c:v>
                </c:pt>
                <c:pt idx="25">
                  <c:v>13023.234399999999</c:v>
                </c:pt>
                <c:pt idx="26">
                  <c:v>13307.031199999999</c:v>
                </c:pt>
                <c:pt idx="27">
                  <c:v>13604.083000000001</c:v>
                </c:pt>
                <c:pt idx="28">
                  <c:v>13953.6533</c:v>
                </c:pt>
                <c:pt idx="29">
                  <c:v>14230.0918</c:v>
                </c:pt>
                <c:pt idx="30">
                  <c:v>14516.1631</c:v>
                </c:pt>
                <c:pt idx="31">
                  <c:v>14865.0615</c:v>
                </c:pt>
                <c:pt idx="32">
                  <c:v>15192.444299999999</c:v>
                </c:pt>
                <c:pt idx="33">
                  <c:v>15509.458000000001</c:v>
                </c:pt>
                <c:pt idx="34">
                  <c:v>15785.4805</c:v>
                </c:pt>
                <c:pt idx="35">
                  <c:v>16061.026400000001</c:v>
                </c:pt>
                <c:pt idx="36">
                  <c:v>16324.874</c:v>
                </c:pt>
                <c:pt idx="37">
                  <c:v>16604.636699999999</c:v>
                </c:pt>
                <c:pt idx="38">
                  <c:v>16895.1152</c:v>
                </c:pt>
                <c:pt idx="39">
                  <c:v>17204.521499999999</c:v>
                </c:pt>
                <c:pt idx="40">
                  <c:v>17515.724600000001</c:v>
                </c:pt>
                <c:pt idx="41">
                  <c:v>17835.656200000001</c:v>
                </c:pt>
                <c:pt idx="42">
                  <c:v>18154.6914</c:v>
                </c:pt>
                <c:pt idx="43">
                  <c:v>18463.123</c:v>
                </c:pt>
                <c:pt idx="44">
                  <c:v>18800.175800000001</c:v>
                </c:pt>
                <c:pt idx="45">
                  <c:v>19139.367200000001</c:v>
                </c:pt>
                <c:pt idx="46">
                  <c:v>19489.0527</c:v>
                </c:pt>
                <c:pt idx="47">
                  <c:v>19823.992200000001</c:v>
                </c:pt>
                <c:pt idx="48">
                  <c:v>20170.1855</c:v>
                </c:pt>
                <c:pt idx="49">
                  <c:v>20514.367200000001</c:v>
                </c:pt>
                <c:pt idx="50">
                  <c:v>20859.152300000002</c:v>
                </c:pt>
              </c:numCache>
            </c:numRef>
          </c:val>
          <c:smooth val="0"/>
        </c:ser>
        <c:dLbls>
          <c:showLegendKey val="0"/>
          <c:showVal val="0"/>
          <c:showCatName val="0"/>
          <c:showSerName val="0"/>
          <c:showPercent val="0"/>
          <c:showBubbleSize val="0"/>
        </c:dLbls>
        <c:smooth val="0"/>
        <c:axId val="206291968"/>
        <c:axId val="206292528"/>
      </c:lineChart>
      <c:catAx>
        <c:axId val="206291968"/>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crossAx val="206292528"/>
        <c:crosses val="autoZero"/>
        <c:auto val="1"/>
        <c:lblAlgn val="ctr"/>
        <c:lblOffset val="100"/>
        <c:tickLblSkip val="10"/>
        <c:tickMarkSkip val="5"/>
        <c:noMultiLvlLbl val="0"/>
      </c:catAx>
      <c:valAx>
        <c:axId val="206292528"/>
        <c:scaling>
          <c:orientation val="minMax"/>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mn-cs"/>
              </a:defRPr>
            </a:pPr>
            <a:endParaRPr lang="en-US"/>
          </a:p>
        </c:txPr>
        <c:crossAx val="206291968"/>
        <c:crosses val="autoZero"/>
        <c:crossBetween val="between"/>
        <c:dispUnits>
          <c:builtInUnit val="thousan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86383759509699E-2"/>
          <c:y val="0.10195416605175661"/>
          <c:w val="0.82509881577302835"/>
          <c:h val="0.79064649813510157"/>
        </c:manualLayout>
      </c:layout>
      <c:scatterChart>
        <c:scatterStyle val="smoothMarker"/>
        <c:varyColors val="0"/>
        <c:ser>
          <c:idx val="0"/>
          <c:order val="0"/>
          <c:tx>
            <c:strRef>
              <c:f>'OECD&amp;sectors '!$B$58</c:f>
              <c:strCache>
                <c:ptCount val="1"/>
                <c:pt idx="0">
                  <c:v>RESIDENTIAL: electricity</c:v>
                </c:pt>
              </c:strCache>
            </c:strRef>
          </c:tx>
          <c:spPr>
            <a:ln w="38100" cap="rnd">
              <a:solidFill>
                <a:schemeClr val="accent2"/>
              </a:solidFill>
              <a:round/>
            </a:ln>
            <a:effectLst/>
          </c:spPr>
          <c:marker>
            <c:symbol val="none"/>
          </c:marker>
          <c:xVal>
            <c:numRef>
              <c:f>'OECD&amp;sectors '!$W$57:$BA$57</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xVal>
          <c:yVal>
            <c:numRef>
              <c:f>'OECD&amp;sectors '!$W$58:$BA$58</c:f>
              <c:numCache>
                <c:formatCode>#,##0.0000</c:formatCode>
                <c:ptCount val="31"/>
                <c:pt idx="0">
                  <c:v>17.775099999999998</c:v>
                </c:pt>
                <c:pt idx="1">
                  <c:v>17.992999999999999</c:v>
                </c:pt>
                <c:pt idx="2">
                  <c:v>18.393899999999999</c:v>
                </c:pt>
                <c:pt idx="3">
                  <c:v>19.129799999999999</c:v>
                </c:pt>
                <c:pt idx="4">
                  <c:v>19.464400000000001</c:v>
                </c:pt>
                <c:pt idx="5">
                  <c:v>20.1569</c:v>
                </c:pt>
                <c:pt idx="6">
                  <c:v>20.649699999999999</c:v>
                </c:pt>
                <c:pt idx="7">
                  <c:v>21.010899999999999</c:v>
                </c:pt>
                <c:pt idx="8">
                  <c:v>21.440300000000001</c:v>
                </c:pt>
                <c:pt idx="9">
                  <c:v>21.8123</c:v>
                </c:pt>
                <c:pt idx="10">
                  <c:v>22.190100000000001</c:v>
                </c:pt>
                <c:pt idx="11">
                  <c:v>22.676500000000001</c:v>
                </c:pt>
                <c:pt idx="12">
                  <c:v>23.175999999999998</c:v>
                </c:pt>
                <c:pt idx="13">
                  <c:v>23.671299999999999</c:v>
                </c:pt>
                <c:pt idx="14">
                  <c:v>24.166</c:v>
                </c:pt>
                <c:pt idx="15">
                  <c:v>24.6736</c:v>
                </c:pt>
                <c:pt idx="16">
                  <c:v>25.2057</c:v>
                </c:pt>
                <c:pt idx="17">
                  <c:v>25.761299999999999</c:v>
                </c:pt>
                <c:pt idx="18">
                  <c:v>26.3413</c:v>
                </c:pt>
                <c:pt idx="19">
                  <c:v>26.933800000000002</c:v>
                </c:pt>
                <c:pt idx="20">
                  <c:v>27.517600000000002</c:v>
                </c:pt>
                <c:pt idx="21">
                  <c:v>28.104700000000001</c:v>
                </c:pt>
                <c:pt idx="22">
                  <c:v>28.6996</c:v>
                </c:pt>
                <c:pt idx="23">
                  <c:v>29.320900000000002</c:v>
                </c:pt>
                <c:pt idx="24">
                  <c:v>29.959399999999999</c:v>
                </c:pt>
                <c:pt idx="25">
                  <c:v>30.609000000000002</c:v>
                </c:pt>
                <c:pt idx="26">
                  <c:v>31.260400000000001</c:v>
                </c:pt>
                <c:pt idx="27">
                  <c:v>31.912800000000001</c:v>
                </c:pt>
                <c:pt idx="28">
                  <c:v>32.567599999999999</c:v>
                </c:pt>
                <c:pt idx="29">
                  <c:v>33.220500000000001</c:v>
                </c:pt>
                <c:pt idx="30">
                  <c:v>33.878399999999999</c:v>
                </c:pt>
              </c:numCache>
            </c:numRef>
          </c:yVal>
          <c:smooth val="1"/>
        </c:ser>
        <c:ser>
          <c:idx val="1"/>
          <c:order val="1"/>
          <c:tx>
            <c:strRef>
              <c:f>'OECD&amp;sectors '!$B$59</c:f>
              <c:strCache>
                <c:ptCount val="1"/>
                <c:pt idx="0">
                  <c:v>COMMERCIAL: electricity</c:v>
                </c:pt>
              </c:strCache>
            </c:strRef>
          </c:tx>
          <c:spPr>
            <a:ln w="38100" cap="rnd">
              <a:solidFill>
                <a:schemeClr val="accent3"/>
              </a:solidFill>
              <a:round/>
            </a:ln>
            <a:effectLst/>
          </c:spPr>
          <c:marker>
            <c:symbol val="none"/>
          </c:marker>
          <c:xVal>
            <c:numRef>
              <c:f>'OECD&amp;sectors '!$W$57:$BA$57</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xVal>
          <c:yVal>
            <c:numRef>
              <c:f>'OECD&amp;sectors '!$W$59:$BA$59</c:f>
              <c:numCache>
                <c:formatCode>#,##0.0000</c:formatCode>
                <c:ptCount val="31"/>
                <c:pt idx="0">
                  <c:v>15.014200000000001</c:v>
                </c:pt>
                <c:pt idx="1">
                  <c:v>15.1412</c:v>
                </c:pt>
                <c:pt idx="2">
                  <c:v>15.361599999999999</c:v>
                </c:pt>
                <c:pt idx="3">
                  <c:v>15.679500000000001</c:v>
                </c:pt>
                <c:pt idx="4">
                  <c:v>15.8224</c:v>
                </c:pt>
                <c:pt idx="5">
                  <c:v>16.248899999999999</c:v>
                </c:pt>
                <c:pt idx="6">
                  <c:v>16.572900000000001</c:v>
                </c:pt>
                <c:pt idx="7">
                  <c:v>16.824999999999999</c:v>
                </c:pt>
                <c:pt idx="8">
                  <c:v>17.150200000000002</c:v>
                </c:pt>
                <c:pt idx="9">
                  <c:v>17.446100000000001</c:v>
                </c:pt>
                <c:pt idx="10">
                  <c:v>17.7393</c:v>
                </c:pt>
                <c:pt idx="11">
                  <c:v>18.0825</c:v>
                </c:pt>
                <c:pt idx="12">
                  <c:v>18.431100000000001</c:v>
                </c:pt>
                <c:pt idx="13">
                  <c:v>18.782499999999999</c:v>
                </c:pt>
                <c:pt idx="14">
                  <c:v>19.120799999999999</c:v>
                </c:pt>
                <c:pt idx="15">
                  <c:v>19.445399999999999</c:v>
                </c:pt>
                <c:pt idx="16">
                  <c:v>19.779199999999999</c:v>
                </c:pt>
                <c:pt idx="17">
                  <c:v>20.130199999999999</c:v>
                </c:pt>
                <c:pt idx="18">
                  <c:v>20.4925</c:v>
                </c:pt>
                <c:pt idx="19">
                  <c:v>20.8629</c:v>
                </c:pt>
                <c:pt idx="20">
                  <c:v>21.217700000000001</c:v>
                </c:pt>
                <c:pt idx="21">
                  <c:v>21.569900000000001</c:v>
                </c:pt>
                <c:pt idx="22">
                  <c:v>21.927600000000002</c:v>
                </c:pt>
                <c:pt idx="23">
                  <c:v>22.2956</c:v>
                </c:pt>
                <c:pt idx="24">
                  <c:v>22.675799999999999</c:v>
                </c:pt>
                <c:pt idx="25">
                  <c:v>23.065300000000001</c:v>
                </c:pt>
                <c:pt idx="26">
                  <c:v>23.457999999999998</c:v>
                </c:pt>
                <c:pt idx="27">
                  <c:v>23.849</c:v>
                </c:pt>
                <c:pt idx="28">
                  <c:v>24.239000000000001</c:v>
                </c:pt>
                <c:pt idx="29">
                  <c:v>24.636299999999999</c:v>
                </c:pt>
                <c:pt idx="30">
                  <c:v>25.038</c:v>
                </c:pt>
              </c:numCache>
            </c:numRef>
          </c:yVal>
          <c:smooth val="1"/>
        </c:ser>
        <c:ser>
          <c:idx val="2"/>
          <c:order val="2"/>
          <c:tx>
            <c:strRef>
              <c:f>'OECD&amp;sectors '!$B$60</c:f>
              <c:strCache>
                <c:ptCount val="1"/>
                <c:pt idx="0">
                  <c:v>INDUSTRIAL: electricity</c:v>
                </c:pt>
              </c:strCache>
            </c:strRef>
          </c:tx>
          <c:spPr>
            <a:ln w="38100" cap="rnd">
              <a:solidFill>
                <a:schemeClr val="accent4"/>
              </a:solidFill>
              <a:round/>
            </a:ln>
            <a:effectLst/>
          </c:spPr>
          <c:marker>
            <c:symbol val="none"/>
          </c:marker>
          <c:xVal>
            <c:numRef>
              <c:f>'OECD&amp;sectors '!$W$57:$BA$57</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xVal>
          <c:yVal>
            <c:numRef>
              <c:f>'OECD&amp;sectors '!$W$60:$BA$60</c:f>
              <c:numCache>
                <c:formatCode>#,##0.0000</c:formatCode>
                <c:ptCount val="31"/>
                <c:pt idx="0">
                  <c:v>29.354500000000002</c:v>
                </c:pt>
                <c:pt idx="1">
                  <c:v>31.2699</c:v>
                </c:pt>
                <c:pt idx="2">
                  <c:v>31.8629</c:v>
                </c:pt>
                <c:pt idx="3">
                  <c:v>32.849299999999999</c:v>
                </c:pt>
                <c:pt idx="4">
                  <c:v>33.731099999999998</c:v>
                </c:pt>
                <c:pt idx="5">
                  <c:v>34.255800000000001</c:v>
                </c:pt>
                <c:pt idx="6">
                  <c:v>34.554499999999997</c:v>
                </c:pt>
                <c:pt idx="7">
                  <c:v>35.097200000000001</c:v>
                </c:pt>
                <c:pt idx="8">
                  <c:v>35.8294</c:v>
                </c:pt>
                <c:pt idx="9">
                  <c:v>36.239100000000001</c:v>
                </c:pt>
                <c:pt idx="10">
                  <c:v>36.547499999999999</c:v>
                </c:pt>
                <c:pt idx="11">
                  <c:v>37.034399999999998</c:v>
                </c:pt>
                <c:pt idx="12">
                  <c:v>37.463200000000001</c:v>
                </c:pt>
                <c:pt idx="13">
                  <c:v>37.877200000000002</c:v>
                </c:pt>
                <c:pt idx="14">
                  <c:v>38.152900000000002</c:v>
                </c:pt>
                <c:pt idx="15">
                  <c:v>38.369999999999997</c:v>
                </c:pt>
                <c:pt idx="16">
                  <c:v>38.4998</c:v>
                </c:pt>
                <c:pt idx="17">
                  <c:v>38.673000000000002</c:v>
                </c:pt>
                <c:pt idx="18">
                  <c:v>38.857100000000003</c:v>
                </c:pt>
                <c:pt idx="19">
                  <c:v>39.098399999999998</c:v>
                </c:pt>
                <c:pt idx="20">
                  <c:v>39.341500000000003</c:v>
                </c:pt>
                <c:pt idx="21">
                  <c:v>39.558399999999999</c:v>
                </c:pt>
                <c:pt idx="22">
                  <c:v>39.777099999999997</c:v>
                </c:pt>
                <c:pt idx="23">
                  <c:v>39.941400000000002</c:v>
                </c:pt>
                <c:pt idx="24">
                  <c:v>40.2072</c:v>
                </c:pt>
                <c:pt idx="25">
                  <c:v>40.444600000000001</c:v>
                </c:pt>
                <c:pt idx="26">
                  <c:v>40.716299999999997</c:v>
                </c:pt>
                <c:pt idx="27">
                  <c:v>40.922499999999999</c:v>
                </c:pt>
                <c:pt idx="28">
                  <c:v>41.163600000000002</c:v>
                </c:pt>
                <c:pt idx="29">
                  <c:v>41.389200000000002</c:v>
                </c:pt>
                <c:pt idx="30">
                  <c:v>41.5854</c:v>
                </c:pt>
              </c:numCache>
            </c:numRef>
          </c:yVal>
          <c:smooth val="1"/>
        </c:ser>
        <c:ser>
          <c:idx val="3"/>
          <c:order val="3"/>
          <c:tx>
            <c:strRef>
              <c:f>'OECD&amp;sectors '!$B$61</c:f>
              <c:strCache>
                <c:ptCount val="1"/>
                <c:pt idx="0">
                  <c:v>TRANSPORTATION: electricity</c:v>
                </c:pt>
              </c:strCache>
            </c:strRef>
          </c:tx>
          <c:spPr>
            <a:ln w="38100" cap="rnd">
              <a:solidFill>
                <a:schemeClr val="tx2"/>
              </a:solidFill>
              <a:round/>
            </a:ln>
            <a:effectLst/>
          </c:spPr>
          <c:marker>
            <c:symbol val="none"/>
          </c:marker>
          <c:xVal>
            <c:numRef>
              <c:f>'OECD&amp;sectors '!$W$57:$BA$57</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xVal>
          <c:yVal>
            <c:numRef>
              <c:f>'OECD&amp;sectors '!$W$61:$BA$61</c:f>
              <c:numCache>
                <c:formatCode>#,##0.0000</c:formatCode>
                <c:ptCount val="31"/>
                <c:pt idx="0">
                  <c:v>1.2850999999999999</c:v>
                </c:pt>
                <c:pt idx="1">
                  <c:v>1.3847</c:v>
                </c:pt>
                <c:pt idx="2">
                  <c:v>1.3831</c:v>
                </c:pt>
                <c:pt idx="3">
                  <c:v>1.4267000000000001</c:v>
                </c:pt>
                <c:pt idx="4">
                  <c:v>1.4597</c:v>
                </c:pt>
                <c:pt idx="5">
                  <c:v>1.4754</c:v>
                </c:pt>
                <c:pt idx="6">
                  <c:v>1.5403</c:v>
                </c:pt>
                <c:pt idx="7">
                  <c:v>1.5723</c:v>
                </c:pt>
                <c:pt idx="8">
                  <c:v>1.6099000000000001</c:v>
                </c:pt>
                <c:pt idx="9">
                  <c:v>1.6581999999999999</c:v>
                </c:pt>
                <c:pt idx="10">
                  <c:v>1.7208000000000001</c:v>
                </c:pt>
                <c:pt idx="11">
                  <c:v>1.7945</c:v>
                </c:pt>
                <c:pt idx="12">
                  <c:v>1.8803000000000001</c:v>
                </c:pt>
                <c:pt idx="13">
                  <c:v>1.9681</c:v>
                </c:pt>
                <c:pt idx="14">
                  <c:v>2.0589</c:v>
                </c:pt>
                <c:pt idx="15">
                  <c:v>2.1560000000000001</c:v>
                </c:pt>
                <c:pt idx="16">
                  <c:v>2.2475999999999998</c:v>
                </c:pt>
                <c:pt idx="17">
                  <c:v>2.3500999999999999</c:v>
                </c:pt>
                <c:pt idx="18">
                  <c:v>2.4565999999999999</c:v>
                </c:pt>
                <c:pt idx="19">
                  <c:v>2.5710000000000002</c:v>
                </c:pt>
                <c:pt idx="20">
                  <c:v>2.6943999999999999</c:v>
                </c:pt>
                <c:pt idx="21">
                  <c:v>2.8235000000000001</c:v>
                </c:pt>
                <c:pt idx="22">
                  <c:v>2.9592000000000001</c:v>
                </c:pt>
                <c:pt idx="23">
                  <c:v>3.1072000000000002</c:v>
                </c:pt>
                <c:pt idx="24">
                  <c:v>3.2641</c:v>
                </c:pt>
                <c:pt idx="25">
                  <c:v>3.4401000000000002</c:v>
                </c:pt>
                <c:pt idx="26">
                  <c:v>3.6198000000000001</c:v>
                </c:pt>
                <c:pt idx="27">
                  <c:v>3.8090999999999999</c:v>
                </c:pt>
                <c:pt idx="28">
                  <c:v>3.9990000000000001</c:v>
                </c:pt>
                <c:pt idx="29">
                  <c:v>4.1881000000000004</c:v>
                </c:pt>
                <c:pt idx="30">
                  <c:v>4.3878000000000004</c:v>
                </c:pt>
              </c:numCache>
            </c:numRef>
          </c:yVal>
          <c:smooth val="1"/>
        </c:ser>
        <c:dLbls>
          <c:showLegendKey val="0"/>
          <c:showVal val="0"/>
          <c:showCatName val="0"/>
          <c:showSerName val="0"/>
          <c:showPercent val="0"/>
          <c:showBubbleSize val="0"/>
        </c:dLbls>
        <c:axId val="206297568"/>
        <c:axId val="206298128"/>
      </c:scatterChart>
      <c:valAx>
        <c:axId val="206297568"/>
        <c:scaling>
          <c:orientation val="minMax"/>
          <c:max val="2040"/>
          <c:min val="2010"/>
        </c:scaling>
        <c:delete val="0"/>
        <c:axPos val="b"/>
        <c:numFmt formatCode="General" sourceLinked="1"/>
        <c:majorTickMark val="out"/>
        <c:minorTickMark val="none"/>
        <c:tickLblPos val="nextTo"/>
        <c:spPr>
          <a:noFill/>
          <a:ln w="12700"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6298128"/>
        <c:crosses val="autoZero"/>
        <c:crossBetween val="midCat"/>
        <c:majorUnit val="5"/>
      </c:valAx>
      <c:valAx>
        <c:axId val="206298128"/>
        <c:scaling>
          <c:orientation val="minMax"/>
          <c:max val="50"/>
        </c:scaling>
        <c:delete val="0"/>
        <c:axPos val="l"/>
        <c:majorGridlines>
          <c:spPr>
            <a:ln w="9525" cap="flat" cmpd="sng" algn="ctr">
              <a:solidFill>
                <a:schemeClr val="bg1">
                  <a:lumMod val="75000"/>
                </a:schemeClr>
              </a:solid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6297568"/>
        <c:crosses val="autoZero"/>
        <c:crossBetween val="midCat"/>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17546740459266E-2"/>
          <c:y val="0.10735853840724219"/>
          <c:w val="0.88275402371252631"/>
          <c:h val="0.78871322546822642"/>
        </c:manualLayout>
      </c:layout>
      <c:barChart>
        <c:barDir val="col"/>
        <c:grouping val="stacked"/>
        <c:varyColors val="0"/>
        <c:ser>
          <c:idx val="0"/>
          <c:order val="0"/>
          <c:tx>
            <c:strRef>
              <c:f>'World-gen'!$B$15</c:f>
              <c:strCache>
                <c:ptCount val="1"/>
                <c:pt idx="0">
                  <c:v>Renewables</c:v>
                </c:pt>
              </c:strCache>
            </c:strRef>
          </c:tx>
          <c:spPr>
            <a:solidFill>
              <a:schemeClr val="accent3"/>
            </a:solidFill>
            <a:ln>
              <a:noFill/>
            </a:ln>
            <a:effectLst/>
          </c:spPr>
          <c:invertIfNegative val="0"/>
          <c:cat>
            <c:numRef>
              <c:f>'World-gen'!$C$10:$I$10</c:f>
              <c:numCache>
                <c:formatCode>General</c:formatCode>
                <c:ptCount val="7"/>
                <c:pt idx="0">
                  <c:v>2010</c:v>
                </c:pt>
                <c:pt idx="1">
                  <c:v>2015</c:v>
                </c:pt>
                <c:pt idx="2">
                  <c:v>2020</c:v>
                </c:pt>
                <c:pt idx="3">
                  <c:v>2025</c:v>
                </c:pt>
                <c:pt idx="4">
                  <c:v>2030</c:v>
                </c:pt>
                <c:pt idx="5">
                  <c:v>2035</c:v>
                </c:pt>
                <c:pt idx="6">
                  <c:v>2040</c:v>
                </c:pt>
              </c:numCache>
            </c:numRef>
          </c:cat>
          <c:val>
            <c:numRef>
              <c:f>'World-gen'!$C$15:$I$15</c:f>
              <c:numCache>
                <c:formatCode>#,##0</c:formatCode>
                <c:ptCount val="7"/>
                <c:pt idx="0">
                  <c:v>4204.2632000000003</c:v>
                </c:pt>
                <c:pt idx="1">
                  <c:v>5386.4204</c:v>
                </c:pt>
                <c:pt idx="2">
                  <c:v>6541.2183000000005</c:v>
                </c:pt>
                <c:pt idx="3">
                  <c:v>7680.7206999999999</c:v>
                </c:pt>
                <c:pt idx="4">
                  <c:v>8947.9354999999996</c:v>
                </c:pt>
                <c:pt idx="5">
                  <c:v>9805.8291000000008</c:v>
                </c:pt>
                <c:pt idx="6">
                  <c:v>10702.2979</c:v>
                </c:pt>
              </c:numCache>
            </c:numRef>
          </c:val>
        </c:ser>
        <c:ser>
          <c:idx val="1"/>
          <c:order val="1"/>
          <c:tx>
            <c:strRef>
              <c:f>'World-gen'!$B$14</c:f>
              <c:strCache>
                <c:ptCount val="1"/>
                <c:pt idx="0">
                  <c:v>Coal</c:v>
                </c:pt>
              </c:strCache>
            </c:strRef>
          </c:tx>
          <c:spPr>
            <a:solidFill>
              <a:schemeClr val="tx1"/>
            </a:solidFill>
            <a:ln>
              <a:noFill/>
            </a:ln>
            <a:effectLst/>
          </c:spPr>
          <c:invertIfNegative val="0"/>
          <c:cat>
            <c:numRef>
              <c:f>'World-gen'!$C$10:$I$10</c:f>
              <c:numCache>
                <c:formatCode>General</c:formatCode>
                <c:ptCount val="7"/>
                <c:pt idx="0">
                  <c:v>2010</c:v>
                </c:pt>
                <c:pt idx="1">
                  <c:v>2015</c:v>
                </c:pt>
                <c:pt idx="2">
                  <c:v>2020</c:v>
                </c:pt>
                <c:pt idx="3">
                  <c:v>2025</c:v>
                </c:pt>
                <c:pt idx="4">
                  <c:v>2030</c:v>
                </c:pt>
                <c:pt idx="5">
                  <c:v>2035</c:v>
                </c:pt>
                <c:pt idx="6">
                  <c:v>2040</c:v>
                </c:pt>
              </c:numCache>
            </c:numRef>
          </c:cat>
          <c:val>
            <c:numRef>
              <c:f>'World-gen'!$C$14:$I$14</c:f>
              <c:numCache>
                <c:formatCode>#,##0</c:formatCode>
                <c:ptCount val="7"/>
                <c:pt idx="0">
                  <c:v>8100.8037000000004</c:v>
                </c:pt>
                <c:pt idx="1">
                  <c:v>9413.0303000000004</c:v>
                </c:pt>
                <c:pt idx="2">
                  <c:v>9986.8477000000003</c:v>
                </c:pt>
                <c:pt idx="3">
                  <c:v>10096.291999999999</c:v>
                </c:pt>
                <c:pt idx="4">
                  <c:v>9950.8212999999996</c:v>
                </c:pt>
                <c:pt idx="5">
                  <c:v>10155.0762</c:v>
                </c:pt>
                <c:pt idx="6">
                  <c:v>10388.3369</c:v>
                </c:pt>
              </c:numCache>
            </c:numRef>
          </c:val>
        </c:ser>
        <c:ser>
          <c:idx val="2"/>
          <c:order val="2"/>
          <c:tx>
            <c:strRef>
              <c:f>'World-gen'!$B$13</c:f>
              <c:strCache>
                <c:ptCount val="1"/>
                <c:pt idx="0">
                  <c:v>Natural Gas</c:v>
                </c:pt>
              </c:strCache>
            </c:strRef>
          </c:tx>
          <c:spPr>
            <a:solidFill>
              <a:schemeClr val="accent1"/>
            </a:solidFill>
            <a:ln>
              <a:noFill/>
            </a:ln>
            <a:effectLst/>
          </c:spPr>
          <c:invertIfNegative val="0"/>
          <c:cat>
            <c:numRef>
              <c:f>'World-gen'!$C$10:$I$10</c:f>
              <c:numCache>
                <c:formatCode>General</c:formatCode>
                <c:ptCount val="7"/>
                <c:pt idx="0">
                  <c:v>2010</c:v>
                </c:pt>
                <c:pt idx="1">
                  <c:v>2015</c:v>
                </c:pt>
                <c:pt idx="2">
                  <c:v>2020</c:v>
                </c:pt>
                <c:pt idx="3">
                  <c:v>2025</c:v>
                </c:pt>
                <c:pt idx="4">
                  <c:v>2030</c:v>
                </c:pt>
                <c:pt idx="5">
                  <c:v>2035</c:v>
                </c:pt>
                <c:pt idx="6">
                  <c:v>2040</c:v>
                </c:pt>
              </c:numCache>
            </c:numRef>
          </c:cat>
          <c:val>
            <c:numRef>
              <c:f>'World-gen'!$C$13:$I$13</c:f>
              <c:numCache>
                <c:formatCode>#,##0</c:formatCode>
                <c:ptCount val="7"/>
                <c:pt idx="0">
                  <c:v>4573.2808000000005</c:v>
                </c:pt>
                <c:pt idx="1">
                  <c:v>5205.7304999999997</c:v>
                </c:pt>
                <c:pt idx="2">
                  <c:v>5256.3119999999999</c:v>
                </c:pt>
                <c:pt idx="3">
                  <c:v>5911.3002999999999</c:v>
                </c:pt>
                <c:pt idx="4">
                  <c:v>6657.1005999999998</c:v>
                </c:pt>
                <c:pt idx="5">
                  <c:v>7685.9755999999998</c:v>
                </c:pt>
                <c:pt idx="6">
                  <c:v>8770.1650000000009</c:v>
                </c:pt>
              </c:numCache>
            </c:numRef>
          </c:val>
        </c:ser>
        <c:ser>
          <c:idx val="3"/>
          <c:order val="3"/>
          <c:tx>
            <c:strRef>
              <c:f>'World-gen'!$B$12</c:f>
              <c:strCache>
                <c:ptCount val="1"/>
                <c:pt idx="0">
                  <c:v>Nuclear</c:v>
                </c:pt>
              </c:strCache>
            </c:strRef>
          </c:tx>
          <c:spPr>
            <a:solidFill>
              <a:schemeClr val="accent4"/>
            </a:solidFill>
            <a:ln>
              <a:noFill/>
            </a:ln>
            <a:effectLst/>
          </c:spPr>
          <c:invertIfNegative val="0"/>
          <c:cat>
            <c:numRef>
              <c:f>'World-gen'!$C$10:$I$10</c:f>
              <c:numCache>
                <c:formatCode>General</c:formatCode>
                <c:ptCount val="7"/>
                <c:pt idx="0">
                  <c:v>2010</c:v>
                </c:pt>
                <c:pt idx="1">
                  <c:v>2015</c:v>
                </c:pt>
                <c:pt idx="2">
                  <c:v>2020</c:v>
                </c:pt>
                <c:pt idx="3">
                  <c:v>2025</c:v>
                </c:pt>
                <c:pt idx="4">
                  <c:v>2030</c:v>
                </c:pt>
                <c:pt idx="5">
                  <c:v>2035</c:v>
                </c:pt>
                <c:pt idx="6">
                  <c:v>2040</c:v>
                </c:pt>
              </c:numCache>
            </c:numRef>
          </c:cat>
          <c:val>
            <c:numRef>
              <c:f>'World-gen'!$C$12:$I$12</c:f>
              <c:numCache>
                <c:formatCode>#,##0</c:formatCode>
                <c:ptCount val="7"/>
                <c:pt idx="0">
                  <c:v>2629.71</c:v>
                </c:pt>
                <c:pt idx="1">
                  <c:v>2510.1174000000001</c:v>
                </c:pt>
                <c:pt idx="2">
                  <c:v>2752.7824999999998</c:v>
                </c:pt>
                <c:pt idx="3">
                  <c:v>2980.6664999999998</c:v>
                </c:pt>
                <c:pt idx="4">
                  <c:v>3231.3755000000001</c:v>
                </c:pt>
                <c:pt idx="5">
                  <c:v>3414.0268999999998</c:v>
                </c:pt>
                <c:pt idx="6">
                  <c:v>3657.3063999999999</c:v>
                </c:pt>
              </c:numCache>
            </c:numRef>
          </c:val>
        </c:ser>
        <c:ser>
          <c:idx val="4"/>
          <c:order val="4"/>
          <c:tx>
            <c:strRef>
              <c:f>'World-gen'!$B$11</c:f>
              <c:strCache>
                <c:ptCount val="1"/>
                <c:pt idx="0">
                  <c:v>Petroleum</c:v>
                </c:pt>
              </c:strCache>
            </c:strRef>
          </c:tx>
          <c:spPr>
            <a:solidFill>
              <a:schemeClr val="accent2"/>
            </a:solidFill>
            <a:ln>
              <a:noFill/>
            </a:ln>
            <a:effectLst/>
          </c:spPr>
          <c:invertIfNegative val="0"/>
          <c:cat>
            <c:numRef>
              <c:f>'World-gen'!$C$10:$I$10</c:f>
              <c:numCache>
                <c:formatCode>General</c:formatCode>
                <c:ptCount val="7"/>
                <c:pt idx="0">
                  <c:v>2010</c:v>
                </c:pt>
                <c:pt idx="1">
                  <c:v>2015</c:v>
                </c:pt>
                <c:pt idx="2">
                  <c:v>2020</c:v>
                </c:pt>
                <c:pt idx="3">
                  <c:v>2025</c:v>
                </c:pt>
                <c:pt idx="4">
                  <c:v>2030</c:v>
                </c:pt>
                <c:pt idx="5">
                  <c:v>2035</c:v>
                </c:pt>
                <c:pt idx="6">
                  <c:v>2040</c:v>
                </c:pt>
              </c:numCache>
            </c:numRef>
          </c:cat>
          <c:val>
            <c:numRef>
              <c:f>'World-gen'!$C$11:$I$11</c:f>
              <c:numCache>
                <c:formatCode>#,##0</c:formatCode>
                <c:ptCount val="7"/>
                <c:pt idx="0">
                  <c:v>922.12819999999999</c:v>
                </c:pt>
                <c:pt idx="1">
                  <c:v>914.44119999999998</c:v>
                </c:pt>
                <c:pt idx="2">
                  <c:v>823.06299999999999</c:v>
                </c:pt>
                <c:pt idx="3">
                  <c:v>734.9271</c:v>
                </c:pt>
                <c:pt idx="4">
                  <c:v>571.64670000000001</c:v>
                </c:pt>
                <c:pt idx="5">
                  <c:v>550.07190000000003</c:v>
                </c:pt>
                <c:pt idx="6">
                  <c:v>530.90679999999998</c:v>
                </c:pt>
              </c:numCache>
            </c:numRef>
          </c:val>
        </c:ser>
        <c:dLbls>
          <c:showLegendKey val="0"/>
          <c:showVal val="0"/>
          <c:showCatName val="0"/>
          <c:showSerName val="0"/>
          <c:showPercent val="0"/>
          <c:showBubbleSize val="0"/>
        </c:dLbls>
        <c:gapWidth val="150"/>
        <c:overlap val="100"/>
        <c:axId val="203812272"/>
        <c:axId val="203812832"/>
      </c:barChart>
      <c:catAx>
        <c:axId val="203812272"/>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vert="horz"/>
          <a:lstStyle/>
          <a:p>
            <a:pPr>
              <a:defRPr/>
            </a:pPr>
            <a:endParaRPr lang="en-US"/>
          </a:p>
        </c:txPr>
        <c:crossAx val="203812832"/>
        <c:crosses val="autoZero"/>
        <c:auto val="1"/>
        <c:lblAlgn val="ctr"/>
        <c:lblOffset val="100"/>
        <c:noMultiLvlLbl val="0"/>
      </c:catAx>
      <c:valAx>
        <c:axId val="203812832"/>
        <c:scaling>
          <c:orientation val="minMax"/>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203812272"/>
        <c:crosses val="autoZero"/>
        <c:crossBetween val="between"/>
        <c:dispUnits>
          <c:builtInUnit val="thousan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62195116368851"/>
          <c:y val="0"/>
          <c:w val="0.53922066772153665"/>
          <c:h val="0.90752322443385336"/>
        </c:manualLayout>
      </c:layout>
      <c:barChart>
        <c:barDir val="bar"/>
        <c:grouping val="clustered"/>
        <c:varyColors val="0"/>
        <c:ser>
          <c:idx val="0"/>
          <c:order val="0"/>
          <c:tx>
            <c:strRef>
              <c:f>Sheet1!$B$1</c:f>
              <c:strCache>
                <c:ptCount val="1"/>
                <c:pt idx="0">
                  <c:v>2015-2040</c:v>
                </c:pt>
              </c:strCache>
            </c:strRef>
          </c:tx>
          <c:spPr>
            <a:solidFill>
              <a:srgbClr val="003953"/>
            </a:solidFill>
          </c:spPr>
          <c:invertIfNegative val="0"/>
          <c:dLbls>
            <c:spPr>
              <a:noFill/>
              <a:ln>
                <a:noFill/>
              </a:ln>
              <a:effectLst/>
            </c:spPr>
            <c:txPr>
              <a:bodyPr/>
              <a:lstStyle/>
              <a:p>
                <a:pPr>
                  <a:defRPr sz="1200" b="1">
                    <a:solidFill>
                      <a:srgbClr val="00395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Total OECD</c:v>
                </c:pt>
                <c:pt idx="1">
                  <c:v>Japan</c:v>
                </c:pt>
                <c:pt idx="2">
                  <c:v>OECD Europe</c:v>
                </c:pt>
                <c:pt idx="3">
                  <c:v>Canada</c:v>
                </c:pt>
                <c:pt idx="4">
                  <c:v>South Korea</c:v>
                </c:pt>
                <c:pt idx="5">
                  <c:v>United States</c:v>
                </c:pt>
                <c:pt idx="6">
                  <c:v>Mexico/Chile</c:v>
                </c:pt>
                <c:pt idx="7">
                  <c:v>Australia/New Zealand</c:v>
                </c:pt>
              </c:strCache>
            </c:strRef>
          </c:cat>
          <c:val>
            <c:numRef>
              <c:f>Sheet1!$B$2:$B$9</c:f>
              <c:numCache>
                <c:formatCode>0.0</c:formatCode>
                <c:ptCount val="8"/>
                <c:pt idx="0">
                  <c:v>1.6806519554578569</c:v>
                </c:pt>
                <c:pt idx="1">
                  <c:v>0.2209176851318384</c:v>
                </c:pt>
                <c:pt idx="2">
                  <c:v>1.3953505023314605</c:v>
                </c:pt>
                <c:pt idx="3">
                  <c:v>1.4867811905307171</c:v>
                </c:pt>
                <c:pt idx="4">
                  <c:v>1.9765934608649838</c:v>
                </c:pt>
                <c:pt idx="5">
                  <c:v>2.1417190560384824</c:v>
                </c:pt>
                <c:pt idx="6">
                  <c:v>2.2955316094261047</c:v>
                </c:pt>
                <c:pt idx="7">
                  <c:v>2.5818552308053411</c:v>
                </c:pt>
              </c:numCache>
            </c:numRef>
          </c:val>
        </c:ser>
        <c:dLbls>
          <c:showLegendKey val="0"/>
          <c:showVal val="0"/>
          <c:showCatName val="0"/>
          <c:showSerName val="0"/>
          <c:showPercent val="0"/>
          <c:showBubbleSize val="0"/>
        </c:dLbls>
        <c:gapWidth val="93"/>
        <c:axId val="201960592"/>
        <c:axId val="201961152"/>
      </c:barChart>
      <c:catAx>
        <c:axId val="201960592"/>
        <c:scaling>
          <c:orientation val="minMax"/>
        </c:scaling>
        <c:delete val="0"/>
        <c:axPos val="l"/>
        <c:numFmt formatCode="General" sourceLinked="0"/>
        <c:majorTickMark val="out"/>
        <c:minorTickMark val="none"/>
        <c:tickLblPos val="low"/>
        <c:spPr>
          <a:ln w="12700">
            <a:solidFill>
              <a:schemeClr val="tx1"/>
            </a:solidFill>
          </a:ln>
        </c:spPr>
        <c:txPr>
          <a:bodyPr/>
          <a:lstStyle/>
          <a:p>
            <a:pPr>
              <a:defRPr sz="1200" b="0">
                <a:solidFill>
                  <a:srgbClr val="003953"/>
                </a:solidFill>
              </a:defRPr>
            </a:pPr>
            <a:endParaRPr lang="en-US"/>
          </a:p>
        </c:txPr>
        <c:crossAx val="201961152"/>
        <c:crosses val="autoZero"/>
        <c:auto val="1"/>
        <c:lblAlgn val="ctr"/>
        <c:lblOffset val="100"/>
        <c:noMultiLvlLbl val="0"/>
      </c:catAx>
      <c:valAx>
        <c:axId val="201961152"/>
        <c:scaling>
          <c:orientation val="minMax"/>
          <c:max val="6"/>
        </c:scaling>
        <c:delete val="0"/>
        <c:axPos val="b"/>
        <c:majorGridlines>
          <c:spPr>
            <a:ln>
              <a:solidFill>
                <a:schemeClr val="bg1">
                  <a:lumMod val="65000"/>
                </a:schemeClr>
              </a:solidFill>
            </a:ln>
          </c:spPr>
        </c:majorGridlines>
        <c:numFmt formatCode="0" sourceLinked="0"/>
        <c:majorTickMark val="out"/>
        <c:minorTickMark val="none"/>
        <c:tickLblPos val="nextTo"/>
        <c:spPr>
          <a:ln>
            <a:noFill/>
          </a:ln>
        </c:spPr>
        <c:txPr>
          <a:bodyPr/>
          <a:lstStyle/>
          <a:p>
            <a:pPr>
              <a:defRPr sz="1200"/>
            </a:pPr>
            <a:endParaRPr lang="en-US"/>
          </a:p>
        </c:txPr>
        <c:crossAx val="20196059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7837924184581"/>
          <c:y val="9.2248604373369736E-2"/>
          <c:w val="0.72568921964774757"/>
          <c:h val="0.81495063504058896"/>
        </c:manualLayout>
      </c:layout>
      <c:barChart>
        <c:barDir val="col"/>
        <c:grouping val="percentStacked"/>
        <c:varyColors val="0"/>
        <c:ser>
          <c:idx val="0"/>
          <c:order val="0"/>
          <c:tx>
            <c:strRef>
              <c:f>'World-gen'!$B$15</c:f>
              <c:strCache>
                <c:ptCount val="1"/>
                <c:pt idx="0">
                  <c:v>Renewables</c:v>
                </c:pt>
              </c:strCache>
            </c:strRef>
          </c:tx>
          <c:spPr>
            <a:solidFill>
              <a:schemeClr val="accent3"/>
            </a:solidFill>
            <a:ln>
              <a:noFill/>
            </a:ln>
            <a:effectLst/>
          </c:spPr>
          <c:invertIfNegative val="0"/>
          <c:cat>
            <c:numRef>
              <c:f>'World-gen'!$C$10:$I$10</c:f>
              <c:numCache>
                <c:formatCode>General</c:formatCode>
                <c:ptCount val="7"/>
                <c:pt idx="0">
                  <c:v>2010</c:v>
                </c:pt>
                <c:pt idx="1">
                  <c:v>2015</c:v>
                </c:pt>
                <c:pt idx="2">
                  <c:v>2020</c:v>
                </c:pt>
                <c:pt idx="3">
                  <c:v>2025</c:v>
                </c:pt>
                <c:pt idx="4">
                  <c:v>2030</c:v>
                </c:pt>
                <c:pt idx="5">
                  <c:v>2035</c:v>
                </c:pt>
                <c:pt idx="6">
                  <c:v>2040</c:v>
                </c:pt>
              </c:numCache>
            </c:numRef>
          </c:cat>
          <c:val>
            <c:numRef>
              <c:f>'World-gen'!$C$15:$I$15</c:f>
              <c:numCache>
                <c:formatCode>#,##0</c:formatCode>
                <c:ptCount val="7"/>
                <c:pt idx="0">
                  <c:v>4204.2632000000003</c:v>
                </c:pt>
                <c:pt idx="1">
                  <c:v>5386.4204</c:v>
                </c:pt>
                <c:pt idx="2">
                  <c:v>6541.2183000000005</c:v>
                </c:pt>
                <c:pt idx="3">
                  <c:v>7680.7206999999999</c:v>
                </c:pt>
                <c:pt idx="4">
                  <c:v>8947.9354999999996</c:v>
                </c:pt>
                <c:pt idx="5">
                  <c:v>9805.8291000000008</c:v>
                </c:pt>
                <c:pt idx="6">
                  <c:v>10702.2979</c:v>
                </c:pt>
              </c:numCache>
            </c:numRef>
          </c:val>
        </c:ser>
        <c:ser>
          <c:idx val="1"/>
          <c:order val="1"/>
          <c:tx>
            <c:strRef>
              <c:f>'World-gen'!$B$14</c:f>
              <c:strCache>
                <c:ptCount val="1"/>
                <c:pt idx="0">
                  <c:v>Coal</c:v>
                </c:pt>
              </c:strCache>
            </c:strRef>
          </c:tx>
          <c:spPr>
            <a:solidFill>
              <a:schemeClr val="tx1"/>
            </a:solidFill>
            <a:ln>
              <a:noFill/>
            </a:ln>
            <a:effectLst/>
          </c:spPr>
          <c:invertIfNegative val="0"/>
          <c:cat>
            <c:numRef>
              <c:f>'World-gen'!$C$10:$I$10</c:f>
              <c:numCache>
                <c:formatCode>General</c:formatCode>
                <c:ptCount val="7"/>
                <c:pt idx="0">
                  <c:v>2010</c:v>
                </c:pt>
                <c:pt idx="1">
                  <c:v>2015</c:v>
                </c:pt>
                <c:pt idx="2">
                  <c:v>2020</c:v>
                </c:pt>
                <c:pt idx="3">
                  <c:v>2025</c:v>
                </c:pt>
                <c:pt idx="4">
                  <c:v>2030</c:v>
                </c:pt>
                <c:pt idx="5">
                  <c:v>2035</c:v>
                </c:pt>
                <c:pt idx="6">
                  <c:v>2040</c:v>
                </c:pt>
              </c:numCache>
            </c:numRef>
          </c:cat>
          <c:val>
            <c:numRef>
              <c:f>'World-gen'!$C$14:$I$14</c:f>
              <c:numCache>
                <c:formatCode>#,##0</c:formatCode>
                <c:ptCount val="7"/>
                <c:pt idx="0">
                  <c:v>8100.8037000000004</c:v>
                </c:pt>
                <c:pt idx="1">
                  <c:v>9413.0303000000004</c:v>
                </c:pt>
                <c:pt idx="2">
                  <c:v>9986.8477000000003</c:v>
                </c:pt>
                <c:pt idx="3">
                  <c:v>10096.291999999999</c:v>
                </c:pt>
                <c:pt idx="4">
                  <c:v>9950.8212999999996</c:v>
                </c:pt>
                <c:pt idx="5">
                  <c:v>10155.0762</c:v>
                </c:pt>
                <c:pt idx="6">
                  <c:v>10388.3369</c:v>
                </c:pt>
              </c:numCache>
            </c:numRef>
          </c:val>
        </c:ser>
        <c:ser>
          <c:idx val="2"/>
          <c:order val="2"/>
          <c:tx>
            <c:strRef>
              <c:f>'World-gen'!$B$13</c:f>
              <c:strCache>
                <c:ptCount val="1"/>
                <c:pt idx="0">
                  <c:v>Natural Gas</c:v>
                </c:pt>
              </c:strCache>
            </c:strRef>
          </c:tx>
          <c:spPr>
            <a:solidFill>
              <a:schemeClr val="accent1"/>
            </a:solidFill>
            <a:ln>
              <a:noFill/>
            </a:ln>
            <a:effectLst/>
          </c:spPr>
          <c:invertIfNegative val="0"/>
          <c:cat>
            <c:numRef>
              <c:f>'World-gen'!$C$10:$I$10</c:f>
              <c:numCache>
                <c:formatCode>General</c:formatCode>
                <c:ptCount val="7"/>
                <c:pt idx="0">
                  <c:v>2010</c:v>
                </c:pt>
                <c:pt idx="1">
                  <c:v>2015</c:v>
                </c:pt>
                <c:pt idx="2">
                  <c:v>2020</c:v>
                </c:pt>
                <c:pt idx="3">
                  <c:v>2025</c:v>
                </c:pt>
                <c:pt idx="4">
                  <c:v>2030</c:v>
                </c:pt>
                <c:pt idx="5">
                  <c:v>2035</c:v>
                </c:pt>
                <c:pt idx="6">
                  <c:v>2040</c:v>
                </c:pt>
              </c:numCache>
            </c:numRef>
          </c:cat>
          <c:val>
            <c:numRef>
              <c:f>'World-gen'!$C$13:$I$13</c:f>
              <c:numCache>
                <c:formatCode>#,##0</c:formatCode>
                <c:ptCount val="7"/>
                <c:pt idx="0">
                  <c:v>4573.2808000000005</c:v>
                </c:pt>
                <c:pt idx="1">
                  <c:v>5205.7304999999997</c:v>
                </c:pt>
                <c:pt idx="2">
                  <c:v>5256.3119999999999</c:v>
                </c:pt>
                <c:pt idx="3">
                  <c:v>5911.3002999999999</c:v>
                </c:pt>
                <c:pt idx="4">
                  <c:v>6657.1005999999998</c:v>
                </c:pt>
                <c:pt idx="5">
                  <c:v>7685.9755999999998</c:v>
                </c:pt>
                <c:pt idx="6">
                  <c:v>8770.1650000000009</c:v>
                </c:pt>
              </c:numCache>
            </c:numRef>
          </c:val>
        </c:ser>
        <c:ser>
          <c:idx val="3"/>
          <c:order val="3"/>
          <c:tx>
            <c:strRef>
              <c:f>'World-gen'!$B$12</c:f>
              <c:strCache>
                <c:ptCount val="1"/>
                <c:pt idx="0">
                  <c:v>Nuclear</c:v>
                </c:pt>
              </c:strCache>
            </c:strRef>
          </c:tx>
          <c:spPr>
            <a:solidFill>
              <a:schemeClr val="accent4"/>
            </a:solidFill>
            <a:ln>
              <a:noFill/>
            </a:ln>
            <a:effectLst/>
          </c:spPr>
          <c:invertIfNegative val="0"/>
          <c:cat>
            <c:numRef>
              <c:f>'World-gen'!$C$10:$I$10</c:f>
              <c:numCache>
                <c:formatCode>General</c:formatCode>
                <c:ptCount val="7"/>
                <c:pt idx="0">
                  <c:v>2010</c:v>
                </c:pt>
                <c:pt idx="1">
                  <c:v>2015</c:v>
                </c:pt>
                <c:pt idx="2">
                  <c:v>2020</c:v>
                </c:pt>
                <c:pt idx="3">
                  <c:v>2025</c:v>
                </c:pt>
                <c:pt idx="4">
                  <c:v>2030</c:v>
                </c:pt>
                <c:pt idx="5">
                  <c:v>2035</c:v>
                </c:pt>
                <c:pt idx="6">
                  <c:v>2040</c:v>
                </c:pt>
              </c:numCache>
            </c:numRef>
          </c:cat>
          <c:val>
            <c:numRef>
              <c:f>'World-gen'!$C$12:$I$12</c:f>
              <c:numCache>
                <c:formatCode>#,##0</c:formatCode>
                <c:ptCount val="7"/>
                <c:pt idx="0">
                  <c:v>2629.71</c:v>
                </c:pt>
                <c:pt idx="1">
                  <c:v>2510.1174000000001</c:v>
                </c:pt>
                <c:pt idx="2">
                  <c:v>2752.7824999999998</c:v>
                </c:pt>
                <c:pt idx="3">
                  <c:v>2980.6664999999998</c:v>
                </c:pt>
                <c:pt idx="4">
                  <c:v>3231.3755000000001</c:v>
                </c:pt>
                <c:pt idx="5">
                  <c:v>3414.0268999999998</c:v>
                </c:pt>
                <c:pt idx="6">
                  <c:v>3657.3063999999999</c:v>
                </c:pt>
              </c:numCache>
            </c:numRef>
          </c:val>
        </c:ser>
        <c:ser>
          <c:idx val="4"/>
          <c:order val="4"/>
          <c:tx>
            <c:strRef>
              <c:f>'World-gen'!$B$11</c:f>
              <c:strCache>
                <c:ptCount val="1"/>
                <c:pt idx="0">
                  <c:v>Petroleum</c:v>
                </c:pt>
              </c:strCache>
            </c:strRef>
          </c:tx>
          <c:spPr>
            <a:solidFill>
              <a:schemeClr val="accent2"/>
            </a:solidFill>
            <a:ln>
              <a:noFill/>
            </a:ln>
            <a:effectLst/>
          </c:spPr>
          <c:invertIfNegative val="0"/>
          <c:cat>
            <c:numRef>
              <c:f>'World-gen'!$C$10:$I$10</c:f>
              <c:numCache>
                <c:formatCode>General</c:formatCode>
                <c:ptCount val="7"/>
                <c:pt idx="0">
                  <c:v>2010</c:v>
                </c:pt>
                <c:pt idx="1">
                  <c:v>2015</c:v>
                </c:pt>
                <c:pt idx="2">
                  <c:v>2020</c:v>
                </c:pt>
                <c:pt idx="3">
                  <c:v>2025</c:v>
                </c:pt>
                <c:pt idx="4">
                  <c:v>2030</c:v>
                </c:pt>
                <c:pt idx="5">
                  <c:v>2035</c:v>
                </c:pt>
                <c:pt idx="6">
                  <c:v>2040</c:v>
                </c:pt>
              </c:numCache>
            </c:numRef>
          </c:cat>
          <c:val>
            <c:numRef>
              <c:f>'World-gen'!$C$11:$I$11</c:f>
              <c:numCache>
                <c:formatCode>#,##0</c:formatCode>
                <c:ptCount val="7"/>
                <c:pt idx="0">
                  <c:v>922.12819999999999</c:v>
                </c:pt>
                <c:pt idx="1">
                  <c:v>914.44119999999998</c:v>
                </c:pt>
                <c:pt idx="2">
                  <c:v>823.06299999999999</c:v>
                </c:pt>
                <c:pt idx="3">
                  <c:v>734.9271</c:v>
                </c:pt>
                <c:pt idx="4">
                  <c:v>571.64670000000001</c:v>
                </c:pt>
                <c:pt idx="5">
                  <c:v>550.07190000000003</c:v>
                </c:pt>
                <c:pt idx="6">
                  <c:v>530.90679999999998</c:v>
                </c:pt>
              </c:numCache>
            </c:numRef>
          </c:val>
        </c:ser>
        <c:dLbls>
          <c:showLegendKey val="0"/>
          <c:showVal val="0"/>
          <c:showCatName val="0"/>
          <c:showSerName val="0"/>
          <c:showPercent val="0"/>
          <c:showBubbleSize val="0"/>
        </c:dLbls>
        <c:gapWidth val="150"/>
        <c:overlap val="100"/>
        <c:axId val="203810592"/>
        <c:axId val="203816192"/>
      </c:barChart>
      <c:catAx>
        <c:axId val="203810592"/>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203816192"/>
        <c:crosses val="autoZero"/>
        <c:auto val="1"/>
        <c:lblAlgn val="ctr"/>
        <c:lblOffset val="100"/>
        <c:noMultiLvlLbl val="0"/>
      </c:catAx>
      <c:valAx>
        <c:axId val="203816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38105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5362324015413E-2"/>
          <c:y val="9.9279554752509339E-2"/>
          <c:w val="0.91011296134295272"/>
          <c:h val="0.81125929865060042"/>
        </c:manualLayout>
      </c:layout>
      <c:barChart>
        <c:barDir val="col"/>
        <c:grouping val="stacked"/>
        <c:varyColors val="0"/>
        <c:ser>
          <c:idx val="4"/>
          <c:order val="0"/>
          <c:tx>
            <c:strRef>
              <c:f>'World-renew-gen'!$B$13</c:f>
              <c:strCache>
                <c:ptCount val="1"/>
                <c:pt idx="0">
                  <c:v>Hydro</c:v>
                </c:pt>
              </c:strCache>
            </c:strRef>
          </c:tx>
          <c:spPr>
            <a:solidFill>
              <a:schemeClr val="tx2">
                <a:lumMod val="75000"/>
                <a:lumOff val="25000"/>
              </a:schemeClr>
            </a:solidFill>
            <a:ln>
              <a:noFill/>
            </a:ln>
            <a:effectLst/>
          </c:spPr>
          <c:invertIfNegative val="0"/>
          <c:cat>
            <c:numRef>
              <c:f>'World-renew-gen'!$C$8:$I$8</c:f>
              <c:numCache>
                <c:formatCode>General</c:formatCode>
                <c:ptCount val="7"/>
                <c:pt idx="0">
                  <c:v>2010</c:v>
                </c:pt>
                <c:pt idx="1">
                  <c:v>2015</c:v>
                </c:pt>
                <c:pt idx="2">
                  <c:v>2020</c:v>
                </c:pt>
                <c:pt idx="3">
                  <c:v>2025</c:v>
                </c:pt>
                <c:pt idx="4">
                  <c:v>2030</c:v>
                </c:pt>
                <c:pt idx="5">
                  <c:v>2035</c:v>
                </c:pt>
                <c:pt idx="6">
                  <c:v>2040</c:v>
                </c:pt>
              </c:numCache>
            </c:numRef>
          </c:cat>
          <c:val>
            <c:numRef>
              <c:f>'World-renew-gen'!$C$13:$I$13</c:f>
              <c:numCache>
                <c:formatCode>#,##0</c:formatCode>
                <c:ptCount val="7"/>
                <c:pt idx="0">
                  <c:v>3398.5916000000002</c:v>
                </c:pt>
                <c:pt idx="1">
                  <c:v>3850.4270000000001</c:v>
                </c:pt>
                <c:pt idx="2">
                  <c:v>4239.2719999999999</c:v>
                </c:pt>
                <c:pt idx="3">
                  <c:v>4587.0492999999997</c:v>
                </c:pt>
                <c:pt idx="4">
                  <c:v>5061.6630999999998</c:v>
                </c:pt>
                <c:pt idx="5">
                  <c:v>5362.6021000000001</c:v>
                </c:pt>
                <c:pt idx="6">
                  <c:v>5677.8900999999996</c:v>
                </c:pt>
              </c:numCache>
            </c:numRef>
          </c:val>
        </c:ser>
        <c:ser>
          <c:idx val="3"/>
          <c:order val="1"/>
          <c:tx>
            <c:strRef>
              <c:f>'World-renew-gen'!$B$12</c:f>
              <c:strCache>
                <c:ptCount val="1"/>
                <c:pt idx="0">
                  <c:v>Wind</c:v>
                </c:pt>
              </c:strCache>
            </c:strRef>
          </c:tx>
          <c:spPr>
            <a:solidFill>
              <a:schemeClr val="tx2"/>
            </a:solidFill>
            <a:ln>
              <a:noFill/>
            </a:ln>
            <a:effectLst/>
          </c:spPr>
          <c:invertIfNegative val="0"/>
          <c:cat>
            <c:numRef>
              <c:f>'World-renew-gen'!$C$8:$I$8</c:f>
              <c:numCache>
                <c:formatCode>General</c:formatCode>
                <c:ptCount val="7"/>
                <c:pt idx="0">
                  <c:v>2010</c:v>
                </c:pt>
                <c:pt idx="1">
                  <c:v>2015</c:v>
                </c:pt>
                <c:pt idx="2">
                  <c:v>2020</c:v>
                </c:pt>
                <c:pt idx="3">
                  <c:v>2025</c:v>
                </c:pt>
                <c:pt idx="4">
                  <c:v>2030</c:v>
                </c:pt>
                <c:pt idx="5">
                  <c:v>2035</c:v>
                </c:pt>
                <c:pt idx="6">
                  <c:v>2040</c:v>
                </c:pt>
              </c:numCache>
            </c:numRef>
          </c:cat>
          <c:val>
            <c:numRef>
              <c:f>'World-renew-gen'!$C$12:$I$12</c:f>
              <c:numCache>
                <c:formatCode>#,##0</c:formatCode>
                <c:ptCount val="7"/>
                <c:pt idx="0">
                  <c:v>340.20100000000002</c:v>
                </c:pt>
                <c:pt idx="1">
                  <c:v>742.28219999999999</c:v>
                </c:pt>
                <c:pt idx="2">
                  <c:v>1198.7478000000001</c:v>
                </c:pt>
                <c:pt idx="3">
                  <c:v>1667.4878000000001</c:v>
                </c:pt>
                <c:pt idx="4">
                  <c:v>2005.4998000000001</c:v>
                </c:pt>
                <c:pt idx="5">
                  <c:v>2262.9548</c:v>
                </c:pt>
                <c:pt idx="6">
                  <c:v>2524.4854</c:v>
                </c:pt>
              </c:numCache>
            </c:numRef>
          </c:val>
        </c:ser>
        <c:ser>
          <c:idx val="2"/>
          <c:order val="2"/>
          <c:tx>
            <c:strRef>
              <c:f>'World-renew-gen'!$B$11</c:f>
              <c:strCache>
                <c:ptCount val="1"/>
                <c:pt idx="0">
                  <c:v>Solar</c:v>
                </c:pt>
              </c:strCache>
            </c:strRef>
          </c:tx>
          <c:spPr>
            <a:solidFill>
              <a:schemeClr val="accent4"/>
            </a:solidFill>
            <a:ln>
              <a:noFill/>
            </a:ln>
            <a:effectLst/>
          </c:spPr>
          <c:invertIfNegative val="0"/>
          <c:cat>
            <c:numRef>
              <c:f>'World-renew-gen'!$C$8:$I$8</c:f>
              <c:numCache>
                <c:formatCode>General</c:formatCode>
                <c:ptCount val="7"/>
                <c:pt idx="0">
                  <c:v>2010</c:v>
                </c:pt>
                <c:pt idx="1">
                  <c:v>2015</c:v>
                </c:pt>
                <c:pt idx="2">
                  <c:v>2020</c:v>
                </c:pt>
                <c:pt idx="3">
                  <c:v>2025</c:v>
                </c:pt>
                <c:pt idx="4">
                  <c:v>2030</c:v>
                </c:pt>
                <c:pt idx="5">
                  <c:v>2035</c:v>
                </c:pt>
                <c:pt idx="6">
                  <c:v>2040</c:v>
                </c:pt>
              </c:numCache>
            </c:numRef>
          </c:cat>
          <c:val>
            <c:numRef>
              <c:f>'World-renew-gen'!$C$11:$I$11</c:f>
              <c:numCache>
                <c:formatCode>#,##0</c:formatCode>
                <c:ptCount val="7"/>
                <c:pt idx="0">
                  <c:v>32.880200000000002</c:v>
                </c:pt>
                <c:pt idx="1">
                  <c:v>222.71709999999999</c:v>
                </c:pt>
                <c:pt idx="2">
                  <c:v>454.60980000000001</c:v>
                </c:pt>
                <c:pt idx="3">
                  <c:v>701.69259999999997</c:v>
                </c:pt>
                <c:pt idx="4">
                  <c:v>943.97270000000003</c:v>
                </c:pt>
                <c:pt idx="5">
                  <c:v>1157.7904000000001</c:v>
                </c:pt>
                <c:pt idx="6">
                  <c:v>1390.2873999999999</c:v>
                </c:pt>
              </c:numCache>
            </c:numRef>
          </c:val>
        </c:ser>
        <c:ser>
          <c:idx val="1"/>
          <c:order val="3"/>
          <c:tx>
            <c:strRef>
              <c:f>'World-renew-gen'!$B$10</c:f>
              <c:strCache>
                <c:ptCount val="1"/>
                <c:pt idx="0">
                  <c:v>Geothermal</c:v>
                </c:pt>
              </c:strCache>
            </c:strRef>
          </c:tx>
          <c:spPr>
            <a:solidFill>
              <a:schemeClr val="accent5"/>
            </a:solidFill>
            <a:ln>
              <a:noFill/>
            </a:ln>
            <a:effectLst/>
          </c:spPr>
          <c:invertIfNegative val="0"/>
          <c:cat>
            <c:numRef>
              <c:f>'World-renew-gen'!$C$8:$I$8</c:f>
              <c:numCache>
                <c:formatCode>General</c:formatCode>
                <c:ptCount val="7"/>
                <c:pt idx="0">
                  <c:v>2010</c:v>
                </c:pt>
                <c:pt idx="1">
                  <c:v>2015</c:v>
                </c:pt>
                <c:pt idx="2">
                  <c:v>2020</c:v>
                </c:pt>
                <c:pt idx="3">
                  <c:v>2025</c:v>
                </c:pt>
                <c:pt idx="4">
                  <c:v>2030</c:v>
                </c:pt>
                <c:pt idx="5">
                  <c:v>2035</c:v>
                </c:pt>
                <c:pt idx="6">
                  <c:v>2040</c:v>
                </c:pt>
              </c:numCache>
            </c:numRef>
          </c:cat>
          <c:val>
            <c:numRef>
              <c:f>'World-renew-gen'!$C$10:$I$10</c:f>
              <c:numCache>
                <c:formatCode>#,##0</c:formatCode>
                <c:ptCount val="7"/>
                <c:pt idx="0">
                  <c:v>66.418999999999997</c:v>
                </c:pt>
                <c:pt idx="1">
                  <c:v>76.014300000000006</c:v>
                </c:pt>
                <c:pt idx="2">
                  <c:v>91.144800000000004</c:v>
                </c:pt>
                <c:pt idx="3">
                  <c:v>122.3074</c:v>
                </c:pt>
                <c:pt idx="4">
                  <c:v>261.93009999999998</c:v>
                </c:pt>
                <c:pt idx="5">
                  <c:v>316.92020000000002</c:v>
                </c:pt>
                <c:pt idx="6">
                  <c:v>353.36829999999998</c:v>
                </c:pt>
              </c:numCache>
            </c:numRef>
          </c:val>
        </c:ser>
        <c:ser>
          <c:idx val="0"/>
          <c:order val="4"/>
          <c:tx>
            <c:strRef>
              <c:f>'World-renew-gen'!$B$9</c:f>
              <c:strCache>
                <c:ptCount val="1"/>
                <c:pt idx="0">
                  <c:v>Other</c:v>
                </c:pt>
              </c:strCache>
            </c:strRef>
          </c:tx>
          <c:spPr>
            <a:solidFill>
              <a:schemeClr val="accent2"/>
            </a:solidFill>
            <a:ln>
              <a:noFill/>
            </a:ln>
            <a:effectLst/>
          </c:spPr>
          <c:invertIfNegative val="0"/>
          <c:cat>
            <c:numRef>
              <c:f>'World-renew-gen'!$C$8:$I$8</c:f>
              <c:numCache>
                <c:formatCode>General</c:formatCode>
                <c:ptCount val="7"/>
                <c:pt idx="0">
                  <c:v>2010</c:v>
                </c:pt>
                <c:pt idx="1">
                  <c:v>2015</c:v>
                </c:pt>
                <c:pt idx="2">
                  <c:v>2020</c:v>
                </c:pt>
                <c:pt idx="3">
                  <c:v>2025</c:v>
                </c:pt>
                <c:pt idx="4">
                  <c:v>2030</c:v>
                </c:pt>
                <c:pt idx="5">
                  <c:v>2035</c:v>
                </c:pt>
                <c:pt idx="6">
                  <c:v>2040</c:v>
                </c:pt>
              </c:numCache>
            </c:numRef>
          </c:cat>
          <c:val>
            <c:numRef>
              <c:f>'World-renew-gen'!$C$9:$I$9</c:f>
              <c:numCache>
                <c:formatCode>#,##0</c:formatCode>
                <c:ptCount val="7"/>
                <c:pt idx="0">
                  <c:v>366.17149999999998</c:v>
                </c:pt>
                <c:pt idx="1">
                  <c:v>494.98</c:v>
                </c:pt>
                <c:pt idx="2">
                  <c:v>557.44380000000001</c:v>
                </c:pt>
                <c:pt idx="3">
                  <c:v>602.18399999999997</c:v>
                </c:pt>
                <c:pt idx="4">
                  <c:v>674.87009999999998</c:v>
                </c:pt>
                <c:pt idx="5">
                  <c:v>705.56219999999996</c:v>
                </c:pt>
                <c:pt idx="6">
                  <c:v>756.26700000000005</c:v>
                </c:pt>
              </c:numCache>
            </c:numRef>
          </c:val>
        </c:ser>
        <c:dLbls>
          <c:showLegendKey val="0"/>
          <c:showVal val="0"/>
          <c:showCatName val="0"/>
          <c:showSerName val="0"/>
          <c:showPercent val="0"/>
          <c:showBubbleSize val="0"/>
        </c:dLbls>
        <c:gapWidth val="150"/>
        <c:overlap val="100"/>
        <c:axId val="203819552"/>
        <c:axId val="203820112"/>
      </c:barChart>
      <c:catAx>
        <c:axId val="203819552"/>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vert="horz"/>
          <a:lstStyle/>
          <a:p>
            <a:pPr>
              <a:defRPr/>
            </a:pPr>
            <a:endParaRPr lang="en-US"/>
          </a:p>
        </c:txPr>
        <c:crossAx val="203820112"/>
        <c:crosses val="autoZero"/>
        <c:auto val="1"/>
        <c:lblAlgn val="ctr"/>
        <c:lblOffset val="100"/>
        <c:noMultiLvlLbl val="0"/>
      </c:catAx>
      <c:valAx>
        <c:axId val="203820112"/>
        <c:scaling>
          <c:orientation val="minMax"/>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203819552"/>
        <c:crosses val="autoZero"/>
        <c:crossBetween val="between"/>
        <c:dispUnits>
          <c:builtInUnit val="thousan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93103803201071"/>
          <c:y val="9.0021452613895242E-2"/>
          <c:w val="0.6882217424839856"/>
          <c:h val="0.82648690786253409"/>
        </c:manualLayout>
      </c:layout>
      <c:areaChart>
        <c:grouping val="percentStacked"/>
        <c:varyColors val="0"/>
        <c:ser>
          <c:idx val="0"/>
          <c:order val="0"/>
          <c:tx>
            <c:strRef>
              <c:f>'World-renew-gen'!$B$6</c:f>
              <c:strCache>
                <c:ptCount val="1"/>
                <c:pt idx="0">
                  <c:v>Hydro</c:v>
                </c:pt>
              </c:strCache>
            </c:strRef>
          </c:tx>
          <c:spPr>
            <a:solidFill>
              <a:schemeClr val="tx2">
                <a:lumMod val="75000"/>
                <a:lumOff val="25000"/>
              </a:schemeClr>
            </a:solidFill>
            <a:ln w="25400">
              <a:noFill/>
            </a:ln>
            <a:effectLst/>
          </c:spPr>
          <c:cat>
            <c:numRef>
              <c:f>'World-renew-gen'!$C$1:$AG$1</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'World-renew-gen'!$C$6:$AG$6</c:f>
              <c:numCache>
                <c:formatCode>#,##0</c:formatCode>
                <c:ptCount val="31"/>
                <c:pt idx="0">
                  <c:v>3398.5916000000002</c:v>
                </c:pt>
                <c:pt idx="1">
                  <c:v>3460.0700999999999</c:v>
                </c:pt>
                <c:pt idx="2">
                  <c:v>3622.6747999999998</c:v>
                </c:pt>
                <c:pt idx="3">
                  <c:v>3748.5117</c:v>
                </c:pt>
                <c:pt idx="4">
                  <c:v>3849.6923999999999</c:v>
                </c:pt>
                <c:pt idx="5">
                  <c:v>3850.4270000000001</c:v>
                </c:pt>
                <c:pt idx="6">
                  <c:v>3909.9917</c:v>
                </c:pt>
                <c:pt idx="7">
                  <c:v>3949.3103000000001</c:v>
                </c:pt>
                <c:pt idx="8">
                  <c:v>4061.3310999999999</c:v>
                </c:pt>
                <c:pt idx="9">
                  <c:v>4148.0780999999997</c:v>
                </c:pt>
                <c:pt idx="10">
                  <c:v>4239.2719999999999</c:v>
                </c:pt>
                <c:pt idx="11">
                  <c:v>4319.3676999999998</c:v>
                </c:pt>
                <c:pt idx="12">
                  <c:v>4395.5600999999997</c:v>
                </c:pt>
                <c:pt idx="13">
                  <c:v>4464.0790999999999</c:v>
                </c:pt>
                <c:pt idx="14">
                  <c:v>4532.3022000000001</c:v>
                </c:pt>
                <c:pt idx="15">
                  <c:v>4587.0492999999997</c:v>
                </c:pt>
                <c:pt idx="16">
                  <c:v>4683.0405000000001</c:v>
                </c:pt>
                <c:pt idx="17">
                  <c:v>4791.8837999999996</c:v>
                </c:pt>
                <c:pt idx="18">
                  <c:v>4895.6298999999999</c:v>
                </c:pt>
                <c:pt idx="19">
                  <c:v>4994.0448999999999</c:v>
                </c:pt>
                <c:pt idx="20">
                  <c:v>5061.6630999999998</c:v>
                </c:pt>
                <c:pt idx="21">
                  <c:v>5119.7061000000003</c:v>
                </c:pt>
                <c:pt idx="22">
                  <c:v>5178.4066999999995</c:v>
                </c:pt>
                <c:pt idx="23">
                  <c:v>5236.1059999999998</c:v>
                </c:pt>
                <c:pt idx="24">
                  <c:v>5299.6274000000003</c:v>
                </c:pt>
                <c:pt idx="25">
                  <c:v>5362.6021000000001</c:v>
                </c:pt>
                <c:pt idx="26">
                  <c:v>5429.9102000000003</c:v>
                </c:pt>
                <c:pt idx="27">
                  <c:v>5501.4486999999999</c:v>
                </c:pt>
                <c:pt idx="28">
                  <c:v>5562.7212</c:v>
                </c:pt>
                <c:pt idx="29">
                  <c:v>5619.6010999999999</c:v>
                </c:pt>
                <c:pt idx="30">
                  <c:v>5677.8900999999996</c:v>
                </c:pt>
              </c:numCache>
            </c:numRef>
          </c:val>
        </c:ser>
        <c:ser>
          <c:idx val="1"/>
          <c:order val="1"/>
          <c:tx>
            <c:strRef>
              <c:f>'World-renew-gen'!$B$5</c:f>
              <c:strCache>
                <c:ptCount val="1"/>
                <c:pt idx="0">
                  <c:v>Wind</c:v>
                </c:pt>
              </c:strCache>
            </c:strRef>
          </c:tx>
          <c:spPr>
            <a:solidFill>
              <a:schemeClr val="tx2"/>
            </a:solidFill>
            <a:ln w="25400">
              <a:noFill/>
            </a:ln>
            <a:effectLst/>
          </c:spPr>
          <c:cat>
            <c:numRef>
              <c:f>'World-renew-gen'!$C$1:$AG$1</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'World-renew-gen'!$C$5:$AG$5</c:f>
              <c:numCache>
                <c:formatCode>#,##0</c:formatCode>
                <c:ptCount val="31"/>
                <c:pt idx="0">
                  <c:v>340.20100000000002</c:v>
                </c:pt>
                <c:pt idx="1">
                  <c:v>434.3005</c:v>
                </c:pt>
                <c:pt idx="2">
                  <c:v>532.17250000000001</c:v>
                </c:pt>
                <c:pt idx="3">
                  <c:v>643.50229999999999</c:v>
                </c:pt>
                <c:pt idx="4">
                  <c:v>715.3922</c:v>
                </c:pt>
                <c:pt idx="5">
                  <c:v>742.28219999999999</c:v>
                </c:pt>
                <c:pt idx="6">
                  <c:v>826.16290000000004</c:v>
                </c:pt>
                <c:pt idx="7">
                  <c:v>888.43979999999999</c:v>
                </c:pt>
                <c:pt idx="8">
                  <c:v>997.90449999999998</c:v>
                </c:pt>
                <c:pt idx="9">
                  <c:v>1077.4876999999999</c:v>
                </c:pt>
                <c:pt idx="10">
                  <c:v>1198.7478000000001</c:v>
                </c:pt>
                <c:pt idx="11">
                  <c:v>1329.0636</c:v>
                </c:pt>
                <c:pt idx="12">
                  <c:v>1459.1561999999999</c:v>
                </c:pt>
                <c:pt idx="13">
                  <c:v>1558.4042999999999</c:v>
                </c:pt>
                <c:pt idx="14">
                  <c:v>1617.9459999999999</c:v>
                </c:pt>
                <c:pt idx="15">
                  <c:v>1667.4878000000001</c:v>
                </c:pt>
                <c:pt idx="16">
                  <c:v>1721.2545</c:v>
                </c:pt>
                <c:pt idx="17">
                  <c:v>1794.4813999999999</c:v>
                </c:pt>
                <c:pt idx="18">
                  <c:v>1870.7089000000001</c:v>
                </c:pt>
                <c:pt idx="19">
                  <c:v>1947.9762000000001</c:v>
                </c:pt>
                <c:pt idx="20">
                  <c:v>2005.4998000000001</c:v>
                </c:pt>
                <c:pt idx="21">
                  <c:v>2057.1228000000001</c:v>
                </c:pt>
                <c:pt idx="22">
                  <c:v>2108.8240000000001</c:v>
                </c:pt>
                <c:pt idx="23">
                  <c:v>2158.4589999999998</c:v>
                </c:pt>
                <c:pt idx="24">
                  <c:v>2210.0839999999998</c:v>
                </c:pt>
                <c:pt idx="25">
                  <c:v>2262.9548</c:v>
                </c:pt>
                <c:pt idx="26">
                  <c:v>2318.1433000000002</c:v>
                </c:pt>
                <c:pt idx="27">
                  <c:v>2369.9041000000002</c:v>
                </c:pt>
                <c:pt idx="28">
                  <c:v>2420.8395999999998</c:v>
                </c:pt>
                <c:pt idx="29">
                  <c:v>2473.4863</c:v>
                </c:pt>
                <c:pt idx="30">
                  <c:v>2524.4854</c:v>
                </c:pt>
              </c:numCache>
            </c:numRef>
          </c:val>
        </c:ser>
        <c:ser>
          <c:idx val="2"/>
          <c:order val="2"/>
          <c:tx>
            <c:strRef>
              <c:f>'World-renew-gen'!$B$4</c:f>
              <c:strCache>
                <c:ptCount val="1"/>
                <c:pt idx="0">
                  <c:v>Solar</c:v>
                </c:pt>
              </c:strCache>
            </c:strRef>
          </c:tx>
          <c:spPr>
            <a:solidFill>
              <a:schemeClr val="accent4"/>
            </a:solidFill>
            <a:ln w="25400">
              <a:noFill/>
            </a:ln>
            <a:effectLst/>
          </c:spPr>
          <c:cat>
            <c:numRef>
              <c:f>'World-renew-gen'!$C$1:$AG$1</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'World-renew-gen'!$C$4:$AG$4</c:f>
              <c:numCache>
                <c:formatCode>#,##0</c:formatCode>
                <c:ptCount val="31"/>
                <c:pt idx="0">
                  <c:v>32.880200000000002</c:v>
                </c:pt>
                <c:pt idx="1">
                  <c:v>63.970300000000002</c:v>
                </c:pt>
                <c:pt idx="2">
                  <c:v>102.85039999999999</c:v>
                </c:pt>
                <c:pt idx="3">
                  <c:v>146.8835</c:v>
                </c:pt>
                <c:pt idx="4">
                  <c:v>201.2938</c:v>
                </c:pt>
                <c:pt idx="5">
                  <c:v>222.71709999999999</c:v>
                </c:pt>
                <c:pt idx="6">
                  <c:v>275.5976</c:v>
                </c:pt>
                <c:pt idx="7">
                  <c:v>315.4683</c:v>
                </c:pt>
                <c:pt idx="8">
                  <c:v>370.29059999999998</c:v>
                </c:pt>
                <c:pt idx="9">
                  <c:v>405.55290000000002</c:v>
                </c:pt>
                <c:pt idx="10">
                  <c:v>454.60980000000001</c:v>
                </c:pt>
                <c:pt idx="11">
                  <c:v>508.28469999999999</c:v>
                </c:pt>
                <c:pt idx="12">
                  <c:v>572.36739999999998</c:v>
                </c:pt>
                <c:pt idx="13">
                  <c:v>616.00049999999999</c:v>
                </c:pt>
                <c:pt idx="14">
                  <c:v>659.2106</c:v>
                </c:pt>
                <c:pt idx="15">
                  <c:v>701.69259999999997</c:v>
                </c:pt>
                <c:pt idx="16">
                  <c:v>739.62909999999999</c:v>
                </c:pt>
                <c:pt idx="17">
                  <c:v>788.16959999999995</c:v>
                </c:pt>
                <c:pt idx="18">
                  <c:v>837.1902</c:v>
                </c:pt>
                <c:pt idx="19">
                  <c:v>893.14940000000001</c:v>
                </c:pt>
                <c:pt idx="20">
                  <c:v>943.97270000000003</c:v>
                </c:pt>
                <c:pt idx="21">
                  <c:v>986.37080000000003</c:v>
                </c:pt>
                <c:pt idx="22">
                  <c:v>1023.6202</c:v>
                </c:pt>
                <c:pt idx="23">
                  <c:v>1071.3895</c:v>
                </c:pt>
                <c:pt idx="24">
                  <c:v>1114.7152000000001</c:v>
                </c:pt>
                <c:pt idx="25">
                  <c:v>1157.7904000000001</c:v>
                </c:pt>
                <c:pt idx="26">
                  <c:v>1210.0255</c:v>
                </c:pt>
                <c:pt idx="27">
                  <c:v>1253.8226</c:v>
                </c:pt>
                <c:pt idx="28">
                  <c:v>1296.7435</c:v>
                </c:pt>
                <c:pt idx="29">
                  <c:v>1339.7655</c:v>
                </c:pt>
                <c:pt idx="30">
                  <c:v>1390.2873999999999</c:v>
                </c:pt>
              </c:numCache>
            </c:numRef>
          </c:val>
        </c:ser>
        <c:ser>
          <c:idx val="3"/>
          <c:order val="3"/>
          <c:tx>
            <c:strRef>
              <c:f>'World-renew-gen'!$B$3</c:f>
              <c:strCache>
                <c:ptCount val="1"/>
                <c:pt idx="0">
                  <c:v>Geothermal</c:v>
                </c:pt>
              </c:strCache>
            </c:strRef>
          </c:tx>
          <c:spPr>
            <a:solidFill>
              <a:schemeClr val="accent5"/>
            </a:solidFill>
            <a:ln w="25400">
              <a:noFill/>
            </a:ln>
            <a:effectLst/>
          </c:spPr>
          <c:cat>
            <c:numRef>
              <c:f>'World-renew-gen'!$C$1:$AG$1</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'World-renew-gen'!$C$3:$AG$3</c:f>
              <c:numCache>
                <c:formatCode>#,##0</c:formatCode>
                <c:ptCount val="31"/>
                <c:pt idx="0">
                  <c:v>66.418999999999997</c:v>
                </c:pt>
                <c:pt idx="1">
                  <c:v>67.168999999999997</c:v>
                </c:pt>
                <c:pt idx="2">
                  <c:v>67.61</c:v>
                </c:pt>
                <c:pt idx="3">
                  <c:v>68.884</c:v>
                </c:pt>
                <c:pt idx="4">
                  <c:v>74.44</c:v>
                </c:pt>
                <c:pt idx="5">
                  <c:v>76.014300000000006</c:v>
                </c:pt>
                <c:pt idx="6">
                  <c:v>77.066000000000003</c:v>
                </c:pt>
                <c:pt idx="7">
                  <c:v>80.113500000000002</c:v>
                </c:pt>
                <c:pt idx="8">
                  <c:v>85.747699999999995</c:v>
                </c:pt>
                <c:pt idx="9">
                  <c:v>87.083200000000005</c:v>
                </c:pt>
                <c:pt idx="10">
                  <c:v>91.144800000000004</c:v>
                </c:pt>
                <c:pt idx="11">
                  <c:v>98.022800000000004</c:v>
                </c:pt>
                <c:pt idx="12">
                  <c:v>103.929</c:v>
                </c:pt>
                <c:pt idx="13">
                  <c:v>109.8764</c:v>
                </c:pt>
                <c:pt idx="14">
                  <c:v>117.2492</c:v>
                </c:pt>
                <c:pt idx="15">
                  <c:v>122.3074</c:v>
                </c:pt>
                <c:pt idx="16">
                  <c:v>140.75569999999999</c:v>
                </c:pt>
                <c:pt idx="17">
                  <c:v>171.59270000000001</c:v>
                </c:pt>
                <c:pt idx="18">
                  <c:v>203.363</c:v>
                </c:pt>
                <c:pt idx="19">
                  <c:v>239.52610000000001</c:v>
                </c:pt>
                <c:pt idx="20">
                  <c:v>261.93009999999998</c:v>
                </c:pt>
                <c:pt idx="21">
                  <c:v>273.5675</c:v>
                </c:pt>
                <c:pt idx="22">
                  <c:v>285.65309999999999</c:v>
                </c:pt>
                <c:pt idx="23">
                  <c:v>295.43299999999999</c:v>
                </c:pt>
                <c:pt idx="24">
                  <c:v>306.26519999999999</c:v>
                </c:pt>
                <c:pt idx="25">
                  <c:v>316.92020000000002</c:v>
                </c:pt>
                <c:pt idx="26">
                  <c:v>326.30549999999999</c:v>
                </c:pt>
                <c:pt idx="27">
                  <c:v>336.5702</c:v>
                </c:pt>
                <c:pt idx="28">
                  <c:v>341.5498</c:v>
                </c:pt>
                <c:pt idx="29">
                  <c:v>346.63659999999999</c:v>
                </c:pt>
                <c:pt idx="30">
                  <c:v>353.36829999999998</c:v>
                </c:pt>
              </c:numCache>
            </c:numRef>
          </c:val>
        </c:ser>
        <c:ser>
          <c:idx val="4"/>
          <c:order val="4"/>
          <c:tx>
            <c:strRef>
              <c:f>'World-renew-gen'!$B$2</c:f>
              <c:strCache>
                <c:ptCount val="1"/>
                <c:pt idx="0">
                  <c:v>Other</c:v>
                </c:pt>
              </c:strCache>
            </c:strRef>
          </c:tx>
          <c:spPr>
            <a:solidFill>
              <a:schemeClr val="accent2"/>
            </a:solidFill>
            <a:ln w="25400">
              <a:noFill/>
            </a:ln>
            <a:effectLst/>
          </c:spPr>
          <c:cat>
            <c:numRef>
              <c:f>'World-renew-gen'!$C$1:$AG$1</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'World-renew-gen'!$C$2:$AG$2</c:f>
              <c:numCache>
                <c:formatCode>#,##0</c:formatCode>
                <c:ptCount val="31"/>
                <c:pt idx="0">
                  <c:v>366.17149999999998</c:v>
                </c:pt>
                <c:pt idx="1">
                  <c:v>386.72640000000001</c:v>
                </c:pt>
                <c:pt idx="2">
                  <c:v>418.9282</c:v>
                </c:pt>
                <c:pt idx="3">
                  <c:v>454.637</c:v>
                </c:pt>
                <c:pt idx="4">
                  <c:v>490.63889999999998</c:v>
                </c:pt>
                <c:pt idx="5">
                  <c:v>494.98</c:v>
                </c:pt>
                <c:pt idx="6">
                  <c:v>504.93369999999999</c:v>
                </c:pt>
                <c:pt idx="7">
                  <c:v>510.42270000000002</c:v>
                </c:pt>
                <c:pt idx="8">
                  <c:v>532.75070000000005</c:v>
                </c:pt>
                <c:pt idx="9">
                  <c:v>541.79769999999996</c:v>
                </c:pt>
                <c:pt idx="10">
                  <c:v>557.44380000000001</c:v>
                </c:pt>
                <c:pt idx="11">
                  <c:v>573.78420000000006</c:v>
                </c:pt>
                <c:pt idx="12">
                  <c:v>586.77930000000003</c:v>
                </c:pt>
                <c:pt idx="13">
                  <c:v>592.82039999999995</c:v>
                </c:pt>
                <c:pt idx="14">
                  <c:v>598.97389999999996</c:v>
                </c:pt>
                <c:pt idx="15">
                  <c:v>602.18399999999997</c:v>
                </c:pt>
                <c:pt idx="16">
                  <c:v>617.77970000000005</c:v>
                </c:pt>
                <c:pt idx="17">
                  <c:v>636.92039999999997</c:v>
                </c:pt>
                <c:pt idx="18">
                  <c:v>652.99710000000005</c:v>
                </c:pt>
                <c:pt idx="19">
                  <c:v>667.97969999999998</c:v>
                </c:pt>
                <c:pt idx="20">
                  <c:v>674.87009999999998</c:v>
                </c:pt>
                <c:pt idx="21">
                  <c:v>680.47580000000005</c:v>
                </c:pt>
                <c:pt idx="22">
                  <c:v>685.89829999999995</c:v>
                </c:pt>
                <c:pt idx="23">
                  <c:v>692.19129999999996</c:v>
                </c:pt>
                <c:pt idx="24">
                  <c:v>698.9905</c:v>
                </c:pt>
                <c:pt idx="25">
                  <c:v>705.56219999999996</c:v>
                </c:pt>
                <c:pt idx="26">
                  <c:v>715.61300000000006</c:v>
                </c:pt>
                <c:pt idx="27">
                  <c:v>726.74770000000001</c:v>
                </c:pt>
                <c:pt idx="28">
                  <c:v>736.50160000000005</c:v>
                </c:pt>
                <c:pt idx="29">
                  <c:v>746.44349999999997</c:v>
                </c:pt>
                <c:pt idx="30">
                  <c:v>756.26700000000005</c:v>
                </c:pt>
              </c:numCache>
            </c:numRef>
          </c:val>
        </c:ser>
        <c:dLbls>
          <c:showLegendKey val="0"/>
          <c:showVal val="0"/>
          <c:showCatName val="0"/>
          <c:showSerName val="0"/>
          <c:showPercent val="0"/>
          <c:showBubbleSize val="0"/>
        </c:dLbls>
        <c:axId val="204258528"/>
        <c:axId val="204259088"/>
      </c:areaChart>
      <c:catAx>
        <c:axId val="204258528"/>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4259088"/>
        <c:crosses val="autoZero"/>
        <c:auto val="1"/>
        <c:lblAlgn val="ctr"/>
        <c:lblOffset val="100"/>
        <c:tickLblSkip val="5"/>
        <c:tickMarkSkip val="5"/>
        <c:noMultiLvlLbl val="0"/>
      </c:catAx>
      <c:valAx>
        <c:axId val="204259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4258528"/>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201124201483068E-2"/>
          <c:y val="8.4802046226720607E-2"/>
          <c:w val="0.87475567017631639"/>
          <c:h val="0.74326531626982062"/>
        </c:manualLayout>
      </c:layout>
      <c:barChart>
        <c:barDir val="col"/>
        <c:grouping val="clustered"/>
        <c:varyColors val="0"/>
        <c:ser>
          <c:idx val="1"/>
          <c:order val="0"/>
          <c:tx>
            <c:strRef>
              <c:f>Sheet1!$A$4</c:f>
              <c:strCache>
                <c:ptCount val="1"/>
                <c:pt idx="0">
                  <c:v>2015</c:v>
                </c:pt>
              </c:strCache>
            </c:strRef>
          </c:tx>
          <c:spPr>
            <a:solidFill>
              <a:srgbClr val="00B0F0"/>
            </a:solidFill>
            <a:ln w="12700">
              <a:noFill/>
            </a:ln>
          </c:spPr>
          <c:invertIfNegative val="0"/>
          <c:cat>
            <c:strRef>
              <c:f>Sheet1!$B$1:$I$1</c:f>
              <c:strCache>
                <c:ptCount val="4"/>
                <c:pt idx="0">
                  <c:v>OECD Americas</c:v>
                </c:pt>
                <c:pt idx="1">
                  <c:v>OECD Europe</c:v>
                </c:pt>
                <c:pt idx="2">
                  <c:v>South Korea</c:v>
                </c:pt>
                <c:pt idx="3">
                  <c:v>Japan</c:v>
                </c:pt>
              </c:strCache>
            </c:strRef>
          </c:cat>
          <c:val>
            <c:numRef>
              <c:f>Sheet1!$B$4:$I$4</c:f>
              <c:numCache>
                <c:formatCode>General</c:formatCode>
                <c:ptCount val="4"/>
                <c:pt idx="0">
                  <c:v>113.575</c:v>
                </c:pt>
                <c:pt idx="1">
                  <c:v>120.435</c:v>
                </c:pt>
                <c:pt idx="2">
                  <c:v>20.7</c:v>
                </c:pt>
                <c:pt idx="3">
                  <c:v>1.163</c:v>
                </c:pt>
              </c:numCache>
            </c:numRef>
          </c:val>
        </c:ser>
        <c:ser>
          <c:idx val="0"/>
          <c:order val="1"/>
          <c:tx>
            <c:strRef>
              <c:f>Sheet1!$A$3</c:f>
              <c:strCache>
                <c:ptCount val="1"/>
                <c:pt idx="0">
                  <c:v>2030</c:v>
                </c:pt>
              </c:strCache>
            </c:strRef>
          </c:tx>
          <c:spPr>
            <a:solidFill>
              <a:srgbClr val="5D9732"/>
            </a:solidFill>
            <a:ln w="12700">
              <a:noFill/>
            </a:ln>
          </c:spPr>
          <c:invertIfNegative val="0"/>
          <c:cat>
            <c:strRef>
              <c:f>Sheet1!$B$1:$I$1</c:f>
              <c:strCache>
                <c:ptCount val="4"/>
                <c:pt idx="0">
                  <c:v>OECD Americas</c:v>
                </c:pt>
                <c:pt idx="1">
                  <c:v>OECD Europe</c:v>
                </c:pt>
                <c:pt idx="2">
                  <c:v>South Korea</c:v>
                </c:pt>
                <c:pt idx="3">
                  <c:v>Japan</c:v>
                </c:pt>
              </c:strCache>
            </c:strRef>
          </c:cat>
          <c:val>
            <c:numRef>
              <c:f>Sheet1!$B$3:$I$3</c:f>
              <c:numCache>
                <c:formatCode>General</c:formatCode>
                <c:ptCount val="4"/>
                <c:pt idx="0">
                  <c:v>110.1658</c:v>
                </c:pt>
                <c:pt idx="1">
                  <c:v>96</c:v>
                </c:pt>
                <c:pt idx="2">
                  <c:v>33.401400000000002</c:v>
                </c:pt>
                <c:pt idx="3">
                  <c:v>19.582000000000001</c:v>
                </c:pt>
              </c:numCache>
            </c:numRef>
          </c:val>
        </c:ser>
        <c:ser>
          <c:idx val="2"/>
          <c:order val="2"/>
          <c:tx>
            <c:strRef>
              <c:f>Sheet1!$A$2</c:f>
              <c:strCache>
                <c:ptCount val="1"/>
                <c:pt idx="0">
                  <c:v>2040</c:v>
                </c:pt>
              </c:strCache>
            </c:strRef>
          </c:tx>
          <c:spPr>
            <a:solidFill>
              <a:srgbClr val="FFC702"/>
            </a:solidFill>
          </c:spPr>
          <c:invertIfNegative val="0"/>
          <c:cat>
            <c:strRef>
              <c:f>Sheet1!$B$1:$I$1</c:f>
              <c:strCache>
                <c:ptCount val="4"/>
                <c:pt idx="0">
                  <c:v>OECD Americas</c:v>
                </c:pt>
                <c:pt idx="1">
                  <c:v>OECD Europe</c:v>
                </c:pt>
                <c:pt idx="2">
                  <c:v>South Korea</c:v>
                </c:pt>
                <c:pt idx="3">
                  <c:v>Japan</c:v>
                </c:pt>
              </c:strCache>
            </c:strRef>
          </c:cat>
          <c:val>
            <c:numRef>
              <c:f>Sheet1!$B$2:$I$2</c:f>
              <c:numCache>
                <c:formatCode>General</c:formatCode>
                <c:ptCount val="4"/>
                <c:pt idx="0">
                  <c:v>98.730199999999996</c:v>
                </c:pt>
                <c:pt idx="1">
                  <c:v>86.754999999999995</c:v>
                </c:pt>
                <c:pt idx="2">
                  <c:v>36.691400000000002</c:v>
                </c:pt>
                <c:pt idx="3">
                  <c:v>19.582000000000001</c:v>
                </c:pt>
              </c:numCache>
            </c:numRef>
          </c:val>
        </c:ser>
        <c:dLbls>
          <c:showLegendKey val="0"/>
          <c:showVal val="0"/>
          <c:showCatName val="0"/>
          <c:showSerName val="0"/>
          <c:showPercent val="0"/>
          <c:showBubbleSize val="0"/>
        </c:dLbls>
        <c:gapWidth val="150"/>
        <c:overlap val="-27"/>
        <c:axId val="204262448"/>
        <c:axId val="204263008"/>
      </c:barChart>
      <c:catAx>
        <c:axId val="204262448"/>
        <c:scaling>
          <c:orientation val="minMax"/>
        </c:scaling>
        <c:delete val="0"/>
        <c:axPos val="b"/>
        <c:numFmt formatCode="General" sourceLinked="0"/>
        <c:majorTickMark val="out"/>
        <c:minorTickMark val="none"/>
        <c:tickLblPos val="nextTo"/>
        <c:spPr>
          <a:ln w="12700">
            <a:solidFill>
              <a:schemeClr val="tx1"/>
            </a:solidFill>
          </a:ln>
        </c:spPr>
        <c:crossAx val="204263008"/>
        <c:crosses val="autoZero"/>
        <c:auto val="1"/>
        <c:lblAlgn val="ctr"/>
        <c:lblOffset val="100"/>
        <c:noMultiLvlLbl val="0"/>
      </c:catAx>
      <c:valAx>
        <c:axId val="204263008"/>
        <c:scaling>
          <c:orientation val="minMax"/>
          <c:min val="0"/>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crossAx val="204262448"/>
        <c:crosses val="autoZero"/>
        <c:crossBetween val="between"/>
        <c:majorUnit val="25"/>
      </c:valAx>
    </c:plotArea>
    <c:plotVisOnly val="1"/>
    <c:dispBlanksAs val="gap"/>
    <c:showDLblsOverMax val="0"/>
  </c:chart>
  <c:txPr>
    <a:bodyPr/>
    <a:lstStyle/>
    <a:p>
      <a:pPr>
        <a:defRPr sz="12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201124201483068E-2"/>
          <c:y val="8.2036011084804294E-2"/>
          <c:w val="0.87475567017631639"/>
          <c:h val="0.74907473267095304"/>
        </c:manualLayout>
      </c:layout>
      <c:barChart>
        <c:barDir val="col"/>
        <c:grouping val="clustered"/>
        <c:varyColors val="0"/>
        <c:ser>
          <c:idx val="1"/>
          <c:order val="0"/>
          <c:tx>
            <c:strRef>
              <c:f>Sheet1!$A$4</c:f>
              <c:strCache>
                <c:ptCount val="1"/>
                <c:pt idx="0">
                  <c:v>2015</c:v>
                </c:pt>
              </c:strCache>
            </c:strRef>
          </c:tx>
          <c:spPr>
            <a:solidFill>
              <a:srgbClr val="003953">
                <a:lumMod val="50000"/>
                <a:lumOff val="50000"/>
              </a:srgbClr>
            </a:solidFill>
            <a:ln w="12700">
              <a:noFill/>
            </a:ln>
          </c:spPr>
          <c:invertIfNegative val="0"/>
          <c:cat>
            <c:strRef>
              <c:f>Sheet1!$B$1:$I$1</c:f>
              <c:strCache>
                <c:ptCount val="4"/>
                <c:pt idx="0">
                  <c:v>China</c:v>
                </c:pt>
                <c:pt idx="1">
                  <c:v>Russia</c:v>
                </c:pt>
                <c:pt idx="2">
                  <c:v>India</c:v>
                </c:pt>
                <c:pt idx="3">
                  <c:v>Rest of World</c:v>
                </c:pt>
              </c:strCache>
            </c:strRef>
          </c:cat>
          <c:val>
            <c:numRef>
              <c:f>Sheet1!$B$4:$I$4</c:f>
              <c:numCache>
                <c:formatCode>General</c:formatCode>
                <c:ptCount val="4"/>
                <c:pt idx="0">
                  <c:v>27.731000000000002</c:v>
                </c:pt>
                <c:pt idx="1">
                  <c:v>25.664999999999999</c:v>
                </c:pt>
                <c:pt idx="2">
                  <c:v>5.3079999999999998</c:v>
                </c:pt>
                <c:pt idx="3">
                  <c:v>28.740999999999985</c:v>
                </c:pt>
              </c:numCache>
            </c:numRef>
          </c:val>
        </c:ser>
        <c:ser>
          <c:idx val="0"/>
          <c:order val="1"/>
          <c:tx>
            <c:strRef>
              <c:f>Sheet1!$A$3</c:f>
              <c:strCache>
                <c:ptCount val="1"/>
                <c:pt idx="0">
                  <c:v>2030</c:v>
                </c:pt>
              </c:strCache>
            </c:strRef>
          </c:tx>
          <c:spPr>
            <a:solidFill>
              <a:srgbClr val="5D9732"/>
            </a:solidFill>
            <a:ln w="12700">
              <a:noFill/>
            </a:ln>
          </c:spPr>
          <c:invertIfNegative val="0"/>
          <c:cat>
            <c:strRef>
              <c:f>Sheet1!$B$1:$I$1</c:f>
              <c:strCache>
                <c:ptCount val="4"/>
                <c:pt idx="0">
                  <c:v>China</c:v>
                </c:pt>
                <c:pt idx="1">
                  <c:v>Russia</c:v>
                </c:pt>
                <c:pt idx="2">
                  <c:v>India</c:v>
                </c:pt>
                <c:pt idx="3">
                  <c:v>Rest of World</c:v>
                </c:pt>
              </c:strCache>
            </c:strRef>
          </c:cat>
          <c:val>
            <c:numRef>
              <c:f>Sheet1!$B$3:$I$3</c:f>
              <c:numCache>
                <c:formatCode>General</c:formatCode>
                <c:ptCount val="4"/>
                <c:pt idx="0">
                  <c:v>85.209000000000003</c:v>
                </c:pt>
                <c:pt idx="1">
                  <c:v>33.238</c:v>
                </c:pt>
                <c:pt idx="2">
                  <c:v>33.548999999999999</c:v>
                </c:pt>
                <c:pt idx="3">
                  <c:v>51.109000000000037</c:v>
                </c:pt>
              </c:numCache>
            </c:numRef>
          </c:val>
        </c:ser>
        <c:ser>
          <c:idx val="2"/>
          <c:order val="2"/>
          <c:tx>
            <c:strRef>
              <c:f>Sheet1!$A$2</c:f>
              <c:strCache>
                <c:ptCount val="1"/>
                <c:pt idx="0">
                  <c:v>2040</c:v>
                </c:pt>
              </c:strCache>
            </c:strRef>
          </c:tx>
          <c:spPr>
            <a:solidFill>
              <a:srgbClr val="FFC702"/>
            </a:solidFill>
          </c:spPr>
          <c:invertIfNegative val="0"/>
          <c:cat>
            <c:strRef>
              <c:f>Sheet1!$B$1:$I$1</c:f>
              <c:strCache>
                <c:ptCount val="4"/>
                <c:pt idx="0">
                  <c:v>China</c:v>
                </c:pt>
                <c:pt idx="1">
                  <c:v>Russia</c:v>
                </c:pt>
                <c:pt idx="2">
                  <c:v>India</c:v>
                </c:pt>
                <c:pt idx="3">
                  <c:v>Rest of World</c:v>
                </c:pt>
              </c:strCache>
            </c:strRef>
          </c:cat>
          <c:val>
            <c:numRef>
              <c:f>Sheet1!$B$2:$I$2</c:f>
              <c:numCache>
                <c:formatCode>General</c:formatCode>
                <c:ptCount val="4"/>
                <c:pt idx="0">
                  <c:v>138.60900000000001</c:v>
                </c:pt>
                <c:pt idx="1">
                  <c:v>30.881</c:v>
                </c:pt>
                <c:pt idx="2">
                  <c:v>40.552</c:v>
                </c:pt>
                <c:pt idx="3">
                  <c:v>55.768999999999949</c:v>
                </c:pt>
              </c:numCache>
            </c:numRef>
          </c:val>
        </c:ser>
        <c:dLbls>
          <c:showLegendKey val="0"/>
          <c:showVal val="0"/>
          <c:showCatName val="0"/>
          <c:showSerName val="0"/>
          <c:showPercent val="0"/>
          <c:showBubbleSize val="0"/>
        </c:dLbls>
        <c:gapWidth val="150"/>
        <c:overlap val="-27"/>
        <c:axId val="204266368"/>
        <c:axId val="204266928"/>
      </c:barChart>
      <c:catAx>
        <c:axId val="204266368"/>
        <c:scaling>
          <c:orientation val="minMax"/>
        </c:scaling>
        <c:delete val="0"/>
        <c:axPos val="b"/>
        <c:numFmt formatCode="General" sourceLinked="0"/>
        <c:majorTickMark val="out"/>
        <c:minorTickMark val="none"/>
        <c:tickLblPos val="nextTo"/>
        <c:spPr>
          <a:ln w="12700">
            <a:solidFill>
              <a:schemeClr val="tx1"/>
            </a:solidFill>
          </a:ln>
        </c:spPr>
        <c:crossAx val="204266928"/>
        <c:crosses val="autoZero"/>
        <c:auto val="1"/>
        <c:lblAlgn val="ctr"/>
        <c:lblOffset val="100"/>
        <c:noMultiLvlLbl val="0"/>
      </c:catAx>
      <c:valAx>
        <c:axId val="204266928"/>
        <c:scaling>
          <c:orientation val="minMax"/>
          <c:max val="150"/>
          <c:min val="0"/>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crossAx val="204266368"/>
        <c:crosses val="autoZero"/>
        <c:crossBetween val="between"/>
        <c:majorUnit val="25"/>
      </c:valAx>
    </c:plotArea>
    <c:plotVisOnly val="1"/>
    <c:dispBlanksAs val="gap"/>
    <c:showDLblsOverMax val="0"/>
  </c:chart>
  <c:txPr>
    <a:bodyPr/>
    <a:lstStyle/>
    <a:p>
      <a:pPr>
        <a:defRPr sz="1200"/>
      </a:pPr>
      <a:endParaRPr lang="en-US"/>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3698550090839E-2"/>
          <c:y val="0.10387144829884157"/>
          <c:w val="0.83827753330764709"/>
          <c:h val="0.8052894650771516"/>
        </c:manualLayout>
      </c:layout>
      <c:barChart>
        <c:barDir val="col"/>
        <c:grouping val="stacked"/>
        <c:varyColors val="0"/>
        <c:ser>
          <c:idx val="0"/>
          <c:order val="0"/>
          <c:tx>
            <c:strRef>
              <c:f>'OECD-nonOECD fuel bar'!$C$7</c:f>
              <c:strCache>
                <c:ptCount val="1"/>
                <c:pt idx="0">
                  <c:v>liquids</c:v>
                </c:pt>
              </c:strCache>
            </c:strRef>
          </c:tx>
          <c:spPr>
            <a:solidFill>
              <a:schemeClr val="accent2"/>
            </a:solidFill>
            <a:ln>
              <a:noFill/>
            </a:ln>
            <a:effectLst/>
          </c:spPr>
          <c:invertIfNegative val="0"/>
          <c:cat>
            <c:numRef>
              <c:f>'OECD-nonOECD fuel bar'!$D$6:$J$6</c:f>
              <c:numCache>
                <c:formatCode>General</c:formatCode>
                <c:ptCount val="7"/>
                <c:pt idx="0">
                  <c:v>2010</c:v>
                </c:pt>
                <c:pt idx="1">
                  <c:v>2015</c:v>
                </c:pt>
                <c:pt idx="2">
                  <c:v>2020</c:v>
                </c:pt>
                <c:pt idx="3">
                  <c:v>2025</c:v>
                </c:pt>
                <c:pt idx="4">
                  <c:v>2030</c:v>
                </c:pt>
                <c:pt idx="5">
                  <c:v>2035</c:v>
                </c:pt>
                <c:pt idx="6">
                  <c:v>2040</c:v>
                </c:pt>
              </c:numCache>
            </c:numRef>
          </c:cat>
          <c:val>
            <c:numRef>
              <c:f>'OECD-nonOECD fuel bar'!$D$7:$J$7</c:f>
              <c:numCache>
                <c:formatCode>General</c:formatCode>
                <c:ptCount val="7"/>
                <c:pt idx="0">
                  <c:v>27.6006</c:v>
                </c:pt>
                <c:pt idx="1">
                  <c:v>27.420400000000001</c:v>
                </c:pt>
                <c:pt idx="2">
                  <c:v>27.046600000000002</c:v>
                </c:pt>
                <c:pt idx="3">
                  <c:v>27.4404</c:v>
                </c:pt>
                <c:pt idx="4">
                  <c:v>27.7164</c:v>
                </c:pt>
                <c:pt idx="5">
                  <c:v>28.026700000000002</c:v>
                </c:pt>
                <c:pt idx="6">
                  <c:v>28.472999999999999</c:v>
                </c:pt>
              </c:numCache>
            </c:numRef>
          </c:val>
        </c:ser>
        <c:ser>
          <c:idx val="1"/>
          <c:order val="1"/>
          <c:tx>
            <c:strRef>
              <c:f>'OECD-nonOECD fuel bar'!$C$8</c:f>
              <c:strCache>
                <c:ptCount val="1"/>
                <c:pt idx="0">
                  <c:v>natural gas</c:v>
                </c:pt>
              </c:strCache>
            </c:strRef>
          </c:tx>
          <c:spPr>
            <a:solidFill>
              <a:schemeClr val="accent1"/>
            </a:solidFill>
            <a:ln>
              <a:noFill/>
            </a:ln>
            <a:effectLst/>
          </c:spPr>
          <c:invertIfNegative val="0"/>
          <c:cat>
            <c:numRef>
              <c:f>'OECD-nonOECD fuel bar'!$D$6:$J$6</c:f>
              <c:numCache>
                <c:formatCode>General</c:formatCode>
                <c:ptCount val="7"/>
                <c:pt idx="0">
                  <c:v>2010</c:v>
                </c:pt>
                <c:pt idx="1">
                  <c:v>2015</c:v>
                </c:pt>
                <c:pt idx="2">
                  <c:v>2020</c:v>
                </c:pt>
                <c:pt idx="3">
                  <c:v>2025</c:v>
                </c:pt>
                <c:pt idx="4">
                  <c:v>2030</c:v>
                </c:pt>
                <c:pt idx="5">
                  <c:v>2035</c:v>
                </c:pt>
                <c:pt idx="6">
                  <c:v>2040</c:v>
                </c:pt>
              </c:numCache>
            </c:numRef>
          </c:cat>
          <c:val>
            <c:numRef>
              <c:f>'OECD-nonOECD fuel bar'!$D$8:$J$8</c:f>
              <c:numCache>
                <c:formatCode>General</c:formatCode>
                <c:ptCount val="7"/>
                <c:pt idx="0">
                  <c:v>20.5108</c:v>
                </c:pt>
                <c:pt idx="1">
                  <c:v>22.3308</c:v>
                </c:pt>
                <c:pt idx="2">
                  <c:v>22.782299999999999</c:v>
                </c:pt>
                <c:pt idx="3">
                  <c:v>23.656400000000001</c:v>
                </c:pt>
                <c:pt idx="4">
                  <c:v>23.932099999999998</c:v>
                </c:pt>
                <c:pt idx="5">
                  <c:v>24.485499999999998</c:v>
                </c:pt>
                <c:pt idx="6">
                  <c:v>25.142499999999998</c:v>
                </c:pt>
              </c:numCache>
            </c:numRef>
          </c:val>
        </c:ser>
        <c:ser>
          <c:idx val="2"/>
          <c:order val="2"/>
          <c:tx>
            <c:strRef>
              <c:f>'OECD-nonOECD fuel bar'!$C$9</c:f>
              <c:strCache>
                <c:ptCount val="1"/>
                <c:pt idx="0">
                  <c:v>coal</c:v>
                </c:pt>
              </c:strCache>
            </c:strRef>
          </c:tx>
          <c:spPr>
            <a:solidFill>
              <a:schemeClr val="tx1"/>
            </a:solidFill>
            <a:ln>
              <a:noFill/>
            </a:ln>
            <a:effectLst/>
          </c:spPr>
          <c:invertIfNegative val="0"/>
          <c:cat>
            <c:numRef>
              <c:f>'OECD-nonOECD fuel bar'!$D$6:$J$6</c:f>
              <c:numCache>
                <c:formatCode>General</c:formatCode>
                <c:ptCount val="7"/>
                <c:pt idx="0">
                  <c:v>2010</c:v>
                </c:pt>
                <c:pt idx="1">
                  <c:v>2015</c:v>
                </c:pt>
                <c:pt idx="2">
                  <c:v>2020</c:v>
                </c:pt>
                <c:pt idx="3">
                  <c:v>2025</c:v>
                </c:pt>
                <c:pt idx="4">
                  <c:v>2030</c:v>
                </c:pt>
                <c:pt idx="5">
                  <c:v>2035</c:v>
                </c:pt>
                <c:pt idx="6">
                  <c:v>2040</c:v>
                </c:pt>
              </c:numCache>
            </c:numRef>
          </c:cat>
          <c:val>
            <c:numRef>
              <c:f>'OECD-nonOECD fuel bar'!$D$9:$J$9</c:f>
              <c:numCache>
                <c:formatCode>General</c:formatCode>
                <c:ptCount val="7"/>
                <c:pt idx="0">
                  <c:v>8.1309000000000005</c:v>
                </c:pt>
                <c:pt idx="1">
                  <c:v>7.6856</c:v>
                </c:pt>
                <c:pt idx="2">
                  <c:v>7.5654000000000003</c:v>
                </c:pt>
                <c:pt idx="3">
                  <c:v>7.6692999999999998</c:v>
                </c:pt>
                <c:pt idx="4">
                  <c:v>7.6227</c:v>
                </c:pt>
                <c:pt idx="5">
                  <c:v>7.5507999999999997</c:v>
                </c:pt>
                <c:pt idx="6">
                  <c:v>7.5180999999999996</c:v>
                </c:pt>
              </c:numCache>
            </c:numRef>
          </c:val>
        </c:ser>
        <c:ser>
          <c:idx val="3"/>
          <c:order val="3"/>
          <c:tx>
            <c:strRef>
              <c:f>'OECD-nonOECD fuel bar'!$C$10</c:f>
              <c:strCache>
                <c:ptCount val="1"/>
                <c:pt idx="0">
                  <c:v>electricity</c:v>
                </c:pt>
              </c:strCache>
            </c:strRef>
          </c:tx>
          <c:spPr>
            <a:solidFill>
              <a:schemeClr val="accent4"/>
            </a:solidFill>
            <a:ln>
              <a:noFill/>
            </a:ln>
            <a:effectLst/>
          </c:spPr>
          <c:invertIfNegative val="0"/>
          <c:cat>
            <c:numRef>
              <c:f>'OECD-nonOECD fuel bar'!$D$6:$J$6</c:f>
              <c:numCache>
                <c:formatCode>General</c:formatCode>
                <c:ptCount val="7"/>
                <c:pt idx="0">
                  <c:v>2010</c:v>
                </c:pt>
                <c:pt idx="1">
                  <c:v>2015</c:v>
                </c:pt>
                <c:pt idx="2">
                  <c:v>2020</c:v>
                </c:pt>
                <c:pt idx="3">
                  <c:v>2025</c:v>
                </c:pt>
                <c:pt idx="4">
                  <c:v>2030</c:v>
                </c:pt>
                <c:pt idx="5">
                  <c:v>2035</c:v>
                </c:pt>
                <c:pt idx="6">
                  <c:v>2040</c:v>
                </c:pt>
              </c:numCache>
            </c:numRef>
          </c:cat>
          <c:val>
            <c:numRef>
              <c:f>'OECD-nonOECD fuel bar'!$D$10:$J$10</c:f>
              <c:numCache>
                <c:formatCode>General</c:formatCode>
                <c:ptCount val="7"/>
                <c:pt idx="0">
                  <c:v>10.9655</c:v>
                </c:pt>
                <c:pt idx="1">
                  <c:v>10.9575</c:v>
                </c:pt>
                <c:pt idx="2">
                  <c:v>11.3453</c:v>
                </c:pt>
                <c:pt idx="3">
                  <c:v>11.7342</c:v>
                </c:pt>
                <c:pt idx="4">
                  <c:v>11.8432</c:v>
                </c:pt>
                <c:pt idx="5">
                  <c:v>12.033300000000001</c:v>
                </c:pt>
                <c:pt idx="6">
                  <c:v>12.2864</c:v>
                </c:pt>
              </c:numCache>
            </c:numRef>
          </c:val>
        </c:ser>
        <c:ser>
          <c:idx val="4"/>
          <c:order val="4"/>
          <c:tx>
            <c:strRef>
              <c:f>'OECD-nonOECD fuel bar'!$C$11</c:f>
              <c:strCache>
                <c:ptCount val="1"/>
                <c:pt idx="0">
                  <c:v>renewables</c:v>
                </c:pt>
              </c:strCache>
            </c:strRef>
          </c:tx>
          <c:spPr>
            <a:solidFill>
              <a:schemeClr val="accent3"/>
            </a:solidFill>
            <a:ln>
              <a:noFill/>
            </a:ln>
            <a:effectLst/>
          </c:spPr>
          <c:invertIfNegative val="0"/>
          <c:cat>
            <c:numRef>
              <c:f>'OECD-nonOECD fuel bar'!$D$6:$J$6</c:f>
              <c:numCache>
                <c:formatCode>General</c:formatCode>
                <c:ptCount val="7"/>
                <c:pt idx="0">
                  <c:v>2010</c:v>
                </c:pt>
                <c:pt idx="1">
                  <c:v>2015</c:v>
                </c:pt>
                <c:pt idx="2">
                  <c:v>2020</c:v>
                </c:pt>
                <c:pt idx="3">
                  <c:v>2025</c:v>
                </c:pt>
                <c:pt idx="4">
                  <c:v>2030</c:v>
                </c:pt>
                <c:pt idx="5">
                  <c:v>2035</c:v>
                </c:pt>
                <c:pt idx="6">
                  <c:v>2040</c:v>
                </c:pt>
              </c:numCache>
            </c:numRef>
          </c:cat>
          <c:val>
            <c:numRef>
              <c:f>'OECD-nonOECD fuel bar'!$D$11:$J$11</c:f>
              <c:numCache>
                <c:formatCode>General</c:formatCode>
                <c:ptCount val="7"/>
                <c:pt idx="0">
                  <c:v>5.3754</c:v>
                </c:pt>
                <c:pt idx="1">
                  <c:v>6.1048</c:v>
                </c:pt>
                <c:pt idx="2">
                  <c:v>5.8532000000000002</c:v>
                </c:pt>
                <c:pt idx="3">
                  <c:v>5.8974000000000002</c:v>
                </c:pt>
                <c:pt idx="4">
                  <c:v>5.8703000000000003</c:v>
                </c:pt>
                <c:pt idx="5">
                  <c:v>5.8282999999999996</c:v>
                </c:pt>
                <c:pt idx="6">
                  <c:v>5.8178000000000001</c:v>
                </c:pt>
              </c:numCache>
            </c:numRef>
          </c:val>
        </c:ser>
        <c:dLbls>
          <c:showLegendKey val="0"/>
          <c:showVal val="0"/>
          <c:showCatName val="0"/>
          <c:showSerName val="0"/>
          <c:showPercent val="0"/>
          <c:showBubbleSize val="0"/>
        </c:dLbls>
        <c:gapWidth val="219"/>
        <c:overlap val="100"/>
        <c:axId val="204271408"/>
        <c:axId val="204271968"/>
      </c:barChart>
      <c:catAx>
        <c:axId val="204271408"/>
        <c:scaling>
          <c:orientation val="minMax"/>
        </c:scaling>
        <c:delete val="0"/>
        <c:axPos val="b"/>
        <c:numFmt formatCode="General" sourceLinked="1"/>
        <c:majorTickMark val="out"/>
        <c:minorTickMark val="none"/>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4271968"/>
        <c:crosses val="autoZero"/>
        <c:auto val="1"/>
        <c:lblAlgn val="ctr"/>
        <c:lblOffset val="100"/>
        <c:noMultiLvlLbl val="0"/>
      </c:catAx>
      <c:valAx>
        <c:axId val="204271968"/>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42714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b="0">
          <a:solidFill>
            <a:schemeClr val="tx1"/>
          </a:solidFill>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93257356072435"/>
          <c:y val="0.10109282119118058"/>
          <c:w val="0.8176744469004118"/>
          <c:h val="0.80806809218481257"/>
        </c:manualLayout>
      </c:layout>
      <c:barChart>
        <c:barDir val="col"/>
        <c:grouping val="stacked"/>
        <c:varyColors val="0"/>
        <c:ser>
          <c:idx val="0"/>
          <c:order val="0"/>
          <c:tx>
            <c:strRef>
              <c:f>'OECD-nonOECD fuel bar'!$C$12</c:f>
              <c:strCache>
                <c:ptCount val="1"/>
                <c:pt idx="0">
                  <c:v>liquids</c:v>
                </c:pt>
              </c:strCache>
            </c:strRef>
          </c:tx>
          <c:spPr>
            <a:solidFill>
              <a:schemeClr val="accent2"/>
            </a:solidFill>
            <a:ln>
              <a:noFill/>
            </a:ln>
            <a:effectLst/>
          </c:spPr>
          <c:invertIfNegative val="0"/>
          <c:cat>
            <c:numRef>
              <c:f>'OECD-nonOECD fuel bar'!$D$6:$J$6</c:f>
              <c:numCache>
                <c:formatCode>General</c:formatCode>
                <c:ptCount val="7"/>
                <c:pt idx="0">
                  <c:v>2010</c:v>
                </c:pt>
                <c:pt idx="1">
                  <c:v>2015</c:v>
                </c:pt>
                <c:pt idx="2">
                  <c:v>2020</c:v>
                </c:pt>
                <c:pt idx="3">
                  <c:v>2025</c:v>
                </c:pt>
                <c:pt idx="4">
                  <c:v>2030</c:v>
                </c:pt>
                <c:pt idx="5">
                  <c:v>2035</c:v>
                </c:pt>
                <c:pt idx="6">
                  <c:v>2040</c:v>
                </c:pt>
              </c:numCache>
            </c:numRef>
          </c:cat>
          <c:val>
            <c:numRef>
              <c:f>'OECD-nonOECD fuel bar'!$D$12:$J$12</c:f>
              <c:numCache>
                <c:formatCode>General</c:formatCode>
                <c:ptCount val="7"/>
                <c:pt idx="0">
                  <c:v>35.425899999999999</c:v>
                </c:pt>
                <c:pt idx="1">
                  <c:v>41.531100000000002</c:v>
                </c:pt>
                <c:pt idx="2">
                  <c:v>42.553199999999997</c:v>
                </c:pt>
                <c:pt idx="3">
                  <c:v>45.171999999999997</c:v>
                </c:pt>
                <c:pt idx="4">
                  <c:v>47.914400000000001</c:v>
                </c:pt>
                <c:pt idx="5">
                  <c:v>50.890900000000002</c:v>
                </c:pt>
                <c:pt idx="6">
                  <c:v>54.138599999999997</c:v>
                </c:pt>
              </c:numCache>
            </c:numRef>
          </c:val>
        </c:ser>
        <c:ser>
          <c:idx val="1"/>
          <c:order val="1"/>
          <c:tx>
            <c:strRef>
              <c:f>'OECD-nonOECD fuel bar'!$C$13</c:f>
              <c:strCache>
                <c:ptCount val="1"/>
                <c:pt idx="0">
                  <c:v>natural gas</c:v>
                </c:pt>
              </c:strCache>
            </c:strRef>
          </c:tx>
          <c:spPr>
            <a:solidFill>
              <a:schemeClr val="accent1"/>
            </a:solidFill>
            <a:ln>
              <a:noFill/>
            </a:ln>
            <a:effectLst/>
          </c:spPr>
          <c:invertIfNegative val="0"/>
          <c:cat>
            <c:numRef>
              <c:f>'OECD-nonOECD fuel bar'!$D$6:$J$6</c:f>
              <c:numCache>
                <c:formatCode>General</c:formatCode>
                <c:ptCount val="7"/>
                <c:pt idx="0">
                  <c:v>2010</c:v>
                </c:pt>
                <c:pt idx="1">
                  <c:v>2015</c:v>
                </c:pt>
                <c:pt idx="2">
                  <c:v>2020</c:v>
                </c:pt>
                <c:pt idx="3">
                  <c:v>2025</c:v>
                </c:pt>
                <c:pt idx="4">
                  <c:v>2030</c:v>
                </c:pt>
                <c:pt idx="5">
                  <c:v>2035</c:v>
                </c:pt>
                <c:pt idx="6">
                  <c:v>2040</c:v>
                </c:pt>
              </c:numCache>
            </c:numRef>
          </c:cat>
          <c:val>
            <c:numRef>
              <c:f>'OECD-nonOECD fuel bar'!$D$13:$J$13</c:f>
              <c:numCache>
                <c:formatCode>General</c:formatCode>
                <c:ptCount val="7"/>
                <c:pt idx="0">
                  <c:v>26.265799999999999</c:v>
                </c:pt>
                <c:pt idx="1">
                  <c:v>30.499400000000001</c:v>
                </c:pt>
                <c:pt idx="2">
                  <c:v>32.015500000000003</c:v>
                </c:pt>
                <c:pt idx="3">
                  <c:v>35.2121</c:v>
                </c:pt>
                <c:pt idx="4">
                  <c:v>38.576799999999999</c:v>
                </c:pt>
                <c:pt idx="5">
                  <c:v>42.507599999999996</c:v>
                </c:pt>
                <c:pt idx="6">
                  <c:v>46.424599999999998</c:v>
                </c:pt>
              </c:numCache>
            </c:numRef>
          </c:val>
        </c:ser>
        <c:ser>
          <c:idx val="2"/>
          <c:order val="2"/>
          <c:tx>
            <c:strRef>
              <c:f>'OECD-nonOECD fuel bar'!$C$14</c:f>
              <c:strCache>
                <c:ptCount val="1"/>
                <c:pt idx="0">
                  <c:v>coal</c:v>
                </c:pt>
              </c:strCache>
            </c:strRef>
          </c:tx>
          <c:spPr>
            <a:solidFill>
              <a:schemeClr val="tx1"/>
            </a:solidFill>
            <a:ln>
              <a:noFill/>
            </a:ln>
            <a:effectLst/>
          </c:spPr>
          <c:invertIfNegative val="0"/>
          <c:cat>
            <c:numRef>
              <c:f>'OECD-nonOECD fuel bar'!$D$6:$J$6</c:f>
              <c:numCache>
                <c:formatCode>General</c:formatCode>
                <c:ptCount val="7"/>
                <c:pt idx="0">
                  <c:v>2010</c:v>
                </c:pt>
                <c:pt idx="1">
                  <c:v>2015</c:v>
                </c:pt>
                <c:pt idx="2">
                  <c:v>2020</c:v>
                </c:pt>
                <c:pt idx="3">
                  <c:v>2025</c:v>
                </c:pt>
                <c:pt idx="4">
                  <c:v>2030</c:v>
                </c:pt>
                <c:pt idx="5">
                  <c:v>2035</c:v>
                </c:pt>
                <c:pt idx="6">
                  <c:v>2040</c:v>
                </c:pt>
              </c:numCache>
            </c:numRef>
          </c:cat>
          <c:val>
            <c:numRef>
              <c:f>'OECD-nonOECD fuel bar'!$D$14:$J$14</c:f>
              <c:numCache>
                <c:formatCode>General</c:formatCode>
                <c:ptCount val="7"/>
                <c:pt idx="0">
                  <c:v>47.2682</c:v>
                </c:pt>
                <c:pt idx="1">
                  <c:v>55.4788</c:v>
                </c:pt>
                <c:pt idx="2">
                  <c:v>55.569000000000003</c:v>
                </c:pt>
                <c:pt idx="3">
                  <c:v>55.475499999999997</c:v>
                </c:pt>
                <c:pt idx="4">
                  <c:v>54.5197</c:v>
                </c:pt>
                <c:pt idx="5">
                  <c:v>53.807499999999997</c:v>
                </c:pt>
                <c:pt idx="6">
                  <c:v>53.533299999999997</c:v>
                </c:pt>
              </c:numCache>
            </c:numRef>
          </c:val>
        </c:ser>
        <c:ser>
          <c:idx val="3"/>
          <c:order val="3"/>
          <c:tx>
            <c:strRef>
              <c:f>'OECD-nonOECD fuel bar'!$C$15</c:f>
              <c:strCache>
                <c:ptCount val="1"/>
                <c:pt idx="0">
                  <c:v>electricity</c:v>
                </c:pt>
              </c:strCache>
            </c:strRef>
          </c:tx>
          <c:spPr>
            <a:solidFill>
              <a:schemeClr val="accent4"/>
            </a:solidFill>
            <a:ln>
              <a:noFill/>
            </a:ln>
            <a:effectLst/>
          </c:spPr>
          <c:invertIfNegative val="0"/>
          <c:cat>
            <c:numRef>
              <c:f>'OECD-nonOECD fuel bar'!$D$6:$J$6</c:f>
              <c:numCache>
                <c:formatCode>General</c:formatCode>
                <c:ptCount val="7"/>
                <c:pt idx="0">
                  <c:v>2010</c:v>
                </c:pt>
                <c:pt idx="1">
                  <c:v>2015</c:v>
                </c:pt>
                <c:pt idx="2">
                  <c:v>2020</c:v>
                </c:pt>
                <c:pt idx="3">
                  <c:v>2025</c:v>
                </c:pt>
                <c:pt idx="4">
                  <c:v>2030</c:v>
                </c:pt>
                <c:pt idx="5">
                  <c:v>2035</c:v>
                </c:pt>
                <c:pt idx="6">
                  <c:v>2040</c:v>
                </c:pt>
              </c:numCache>
            </c:numRef>
          </c:cat>
          <c:val>
            <c:numRef>
              <c:f>'OECD-nonOECD fuel bar'!$D$15:$J$15</c:f>
              <c:numCache>
                <c:formatCode>General</c:formatCode>
                <c:ptCount val="7"/>
                <c:pt idx="0">
                  <c:v>18.388999999999999</c:v>
                </c:pt>
                <c:pt idx="1">
                  <c:v>23.298300000000001</c:v>
                </c:pt>
                <c:pt idx="2">
                  <c:v>25.202200000000001</c:v>
                </c:pt>
                <c:pt idx="3">
                  <c:v>26.635899999999999</c:v>
                </c:pt>
                <c:pt idx="4">
                  <c:v>27.4984</c:v>
                </c:pt>
                <c:pt idx="5">
                  <c:v>28.411300000000001</c:v>
                </c:pt>
                <c:pt idx="6">
                  <c:v>29.2989</c:v>
                </c:pt>
              </c:numCache>
            </c:numRef>
          </c:val>
        </c:ser>
        <c:ser>
          <c:idx val="4"/>
          <c:order val="4"/>
          <c:tx>
            <c:strRef>
              <c:f>'OECD-nonOECD fuel bar'!$C$16</c:f>
              <c:strCache>
                <c:ptCount val="1"/>
                <c:pt idx="0">
                  <c:v>renewables</c:v>
                </c:pt>
              </c:strCache>
            </c:strRef>
          </c:tx>
          <c:spPr>
            <a:solidFill>
              <a:schemeClr val="accent3"/>
            </a:solidFill>
            <a:ln>
              <a:noFill/>
            </a:ln>
            <a:effectLst/>
          </c:spPr>
          <c:invertIfNegative val="0"/>
          <c:cat>
            <c:numRef>
              <c:f>'OECD-nonOECD fuel bar'!$D$6:$J$6</c:f>
              <c:numCache>
                <c:formatCode>General</c:formatCode>
                <c:ptCount val="7"/>
                <c:pt idx="0">
                  <c:v>2010</c:v>
                </c:pt>
                <c:pt idx="1">
                  <c:v>2015</c:v>
                </c:pt>
                <c:pt idx="2">
                  <c:v>2020</c:v>
                </c:pt>
                <c:pt idx="3">
                  <c:v>2025</c:v>
                </c:pt>
                <c:pt idx="4">
                  <c:v>2030</c:v>
                </c:pt>
                <c:pt idx="5">
                  <c:v>2035</c:v>
                </c:pt>
                <c:pt idx="6">
                  <c:v>2040</c:v>
                </c:pt>
              </c:numCache>
            </c:numRef>
          </c:cat>
          <c:val>
            <c:numRef>
              <c:f>'OECD-nonOECD fuel bar'!$D$16:$J$16</c:f>
              <c:numCache>
                <c:formatCode>General</c:formatCode>
                <c:ptCount val="7"/>
                <c:pt idx="0">
                  <c:v>10.652699999999999</c:v>
                </c:pt>
                <c:pt idx="1">
                  <c:v>11.958399999999999</c:v>
                </c:pt>
                <c:pt idx="2">
                  <c:v>12.0154</c:v>
                </c:pt>
                <c:pt idx="3">
                  <c:v>12.987500000000001</c:v>
                </c:pt>
                <c:pt idx="4">
                  <c:v>14.1875</c:v>
                </c:pt>
                <c:pt idx="5">
                  <c:v>15.570499999999999</c:v>
                </c:pt>
                <c:pt idx="6">
                  <c:v>17.132999999999999</c:v>
                </c:pt>
              </c:numCache>
            </c:numRef>
          </c:val>
        </c:ser>
        <c:dLbls>
          <c:showLegendKey val="0"/>
          <c:showVal val="0"/>
          <c:showCatName val="0"/>
          <c:showSerName val="0"/>
          <c:showPercent val="0"/>
          <c:showBubbleSize val="0"/>
        </c:dLbls>
        <c:gapWidth val="219"/>
        <c:overlap val="100"/>
        <c:axId val="204470288"/>
        <c:axId val="204470848"/>
      </c:barChart>
      <c:catAx>
        <c:axId val="204470288"/>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4470848"/>
        <c:crosses val="autoZero"/>
        <c:auto val="1"/>
        <c:lblAlgn val="ctr"/>
        <c:lblOffset val="100"/>
        <c:noMultiLvlLbl val="0"/>
      </c:catAx>
      <c:valAx>
        <c:axId val="204470848"/>
        <c:scaling>
          <c:orientation val="minMax"/>
          <c:max val="20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44702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745473431735768E-2"/>
          <c:y val="0.12474248810185033"/>
          <c:w val="0.71071105055187411"/>
          <c:h val="0.7971373199093148"/>
        </c:manualLayout>
      </c:layout>
      <c:areaChart>
        <c:grouping val="stacked"/>
        <c:varyColors val="0"/>
        <c:ser>
          <c:idx val="4"/>
          <c:order val="0"/>
          <c:tx>
            <c:v>OECD</c:v>
          </c:tx>
          <c:spPr>
            <a:solidFill>
              <a:schemeClr val="tx2"/>
            </a:solidFill>
            <a:ln>
              <a:noFill/>
            </a:ln>
          </c:spPr>
          <c:cat>
            <c:numRef>
              <c:f>Slide2_Res!$W$5:$BA$5</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Slide2_Res!$W$16:$BA$16</c:f>
              <c:numCache>
                <c:formatCode>General</c:formatCode>
                <c:ptCount val="31"/>
                <c:pt idx="0">
                  <c:v>28.560600000000001</c:v>
                </c:pt>
                <c:pt idx="1">
                  <c:v>27.215699999999998</c:v>
                </c:pt>
                <c:pt idx="2">
                  <c:v>26.561800000000002</c:v>
                </c:pt>
                <c:pt idx="3">
                  <c:v>27.6005</c:v>
                </c:pt>
                <c:pt idx="4">
                  <c:v>26.544</c:v>
                </c:pt>
                <c:pt idx="5">
                  <c:v>26.2531</c:v>
                </c:pt>
                <c:pt idx="6">
                  <c:v>26.217099999999999</c:v>
                </c:pt>
                <c:pt idx="7">
                  <c:v>26.612200000000001</c:v>
                </c:pt>
                <c:pt idx="8">
                  <c:v>26.742899999999999</c:v>
                </c:pt>
                <c:pt idx="9">
                  <c:v>26.7485</c:v>
                </c:pt>
                <c:pt idx="10">
                  <c:v>26.705300000000001</c:v>
                </c:pt>
                <c:pt idx="11">
                  <c:v>26.7606</c:v>
                </c:pt>
                <c:pt idx="12">
                  <c:v>26.826699999999999</c:v>
                </c:pt>
                <c:pt idx="13">
                  <c:v>26.906600000000001</c:v>
                </c:pt>
                <c:pt idx="14">
                  <c:v>26.995100000000001</c:v>
                </c:pt>
                <c:pt idx="15">
                  <c:v>27.0778</c:v>
                </c:pt>
                <c:pt idx="16">
                  <c:v>27.163399999999999</c:v>
                </c:pt>
                <c:pt idx="17">
                  <c:v>27.2544</c:v>
                </c:pt>
                <c:pt idx="18">
                  <c:v>27.358599999999999</c:v>
                </c:pt>
                <c:pt idx="19">
                  <c:v>27.464200000000002</c:v>
                </c:pt>
                <c:pt idx="20">
                  <c:v>27.548999999999999</c:v>
                </c:pt>
                <c:pt idx="21">
                  <c:v>27.633299999999998</c:v>
                </c:pt>
                <c:pt idx="22">
                  <c:v>27.7211</c:v>
                </c:pt>
                <c:pt idx="23">
                  <c:v>27.818100000000001</c:v>
                </c:pt>
                <c:pt idx="24">
                  <c:v>27.9175</c:v>
                </c:pt>
                <c:pt idx="25">
                  <c:v>28.0185</c:v>
                </c:pt>
                <c:pt idx="26">
                  <c:v>28.122900000000001</c:v>
                </c:pt>
                <c:pt idx="27">
                  <c:v>28.228999999999999</c:v>
                </c:pt>
                <c:pt idx="28">
                  <c:v>28.331199999999999</c:v>
                </c:pt>
                <c:pt idx="29">
                  <c:v>28.428599999999999</c:v>
                </c:pt>
                <c:pt idx="30">
                  <c:v>28.535799999999998</c:v>
                </c:pt>
              </c:numCache>
            </c:numRef>
          </c:val>
        </c:ser>
        <c:ser>
          <c:idx val="0"/>
          <c:order val="1"/>
          <c:tx>
            <c:v>Non-OECD Asia</c:v>
          </c:tx>
          <c:spPr>
            <a:solidFill>
              <a:schemeClr val="accent5"/>
            </a:solidFill>
            <a:ln>
              <a:noFill/>
            </a:ln>
          </c:spPr>
          <c:cat>
            <c:numRef>
              <c:f>Slide2_Res!$W$5:$BA$5</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Slide2_Res!$W$17:$BA$17</c:f>
              <c:numCache>
                <c:formatCode>General</c:formatCode>
                <c:ptCount val="31"/>
                <c:pt idx="0">
                  <c:v>10.5008</c:v>
                </c:pt>
                <c:pt idx="1">
                  <c:v>11.185700000000001</c:v>
                </c:pt>
                <c:pt idx="2">
                  <c:v>12.129900000000001</c:v>
                </c:pt>
                <c:pt idx="3">
                  <c:v>12.946400000000001</c:v>
                </c:pt>
                <c:pt idx="4">
                  <c:v>13.386199999999999</c:v>
                </c:pt>
                <c:pt idx="5">
                  <c:v>13.957700000000001</c:v>
                </c:pt>
                <c:pt idx="6">
                  <c:v>14.3345</c:v>
                </c:pt>
                <c:pt idx="7">
                  <c:v>14.574999999999999</c:v>
                </c:pt>
                <c:pt idx="8">
                  <c:v>14.7659</c:v>
                </c:pt>
                <c:pt idx="9">
                  <c:v>14.988199999999999</c:v>
                </c:pt>
                <c:pt idx="10">
                  <c:v>15.2958</c:v>
                </c:pt>
                <c:pt idx="11">
                  <c:v>15.652699999999999</c:v>
                </c:pt>
                <c:pt idx="12">
                  <c:v>16.014400000000002</c:v>
                </c:pt>
                <c:pt idx="13">
                  <c:v>16.372299999999999</c:v>
                </c:pt>
                <c:pt idx="14">
                  <c:v>16.726299999999998</c:v>
                </c:pt>
                <c:pt idx="15">
                  <c:v>17.101500000000001</c:v>
                </c:pt>
                <c:pt idx="16">
                  <c:v>17.509399999999999</c:v>
                </c:pt>
                <c:pt idx="17">
                  <c:v>17.935699999999997</c:v>
                </c:pt>
                <c:pt idx="18">
                  <c:v>18.378</c:v>
                </c:pt>
                <c:pt idx="19">
                  <c:v>18.824300000000001</c:v>
                </c:pt>
                <c:pt idx="20">
                  <c:v>19.2638</c:v>
                </c:pt>
                <c:pt idx="21">
                  <c:v>19.702300000000001</c:v>
                </c:pt>
                <c:pt idx="22">
                  <c:v>20.141999999999996</c:v>
                </c:pt>
                <c:pt idx="23">
                  <c:v>20.604299999999999</c:v>
                </c:pt>
                <c:pt idx="24">
                  <c:v>21.0745</c:v>
                </c:pt>
                <c:pt idx="25">
                  <c:v>21.558</c:v>
                </c:pt>
                <c:pt idx="26">
                  <c:v>22.041900000000002</c:v>
                </c:pt>
                <c:pt idx="27">
                  <c:v>22.536799999999999</c:v>
                </c:pt>
                <c:pt idx="28">
                  <c:v>23.041599999999999</c:v>
                </c:pt>
                <c:pt idx="29">
                  <c:v>23.548300000000001</c:v>
                </c:pt>
                <c:pt idx="30">
                  <c:v>24.0745</c:v>
                </c:pt>
              </c:numCache>
            </c:numRef>
          </c:val>
        </c:ser>
        <c:ser>
          <c:idx val="1"/>
          <c:order val="2"/>
          <c:tx>
            <c:v>Other non-OECD</c:v>
          </c:tx>
          <c:spPr>
            <a:solidFill>
              <a:schemeClr val="accent5">
                <a:lumMod val="40000"/>
                <a:lumOff val="60000"/>
              </a:schemeClr>
            </a:solidFill>
            <a:ln>
              <a:noFill/>
            </a:ln>
          </c:spPr>
          <c:cat>
            <c:numRef>
              <c:f>Slide2_Res!$W$5:$BA$5</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Slide2_Res!$W$18:$BA$18</c:f>
              <c:numCache>
                <c:formatCode>General</c:formatCode>
                <c:ptCount val="31"/>
                <c:pt idx="0">
                  <c:v>12.995600000000001</c:v>
                </c:pt>
                <c:pt idx="1">
                  <c:v>13.547999999999998</c:v>
                </c:pt>
                <c:pt idx="2">
                  <c:v>13.399099999999999</c:v>
                </c:pt>
                <c:pt idx="3">
                  <c:v>13.436599999999999</c:v>
                </c:pt>
                <c:pt idx="4">
                  <c:v>13.732300000000002</c:v>
                </c:pt>
                <c:pt idx="5">
                  <c:v>14.2158</c:v>
                </c:pt>
                <c:pt idx="6">
                  <c:v>14.3865</c:v>
                </c:pt>
                <c:pt idx="7">
                  <c:v>14.496400000000001</c:v>
                </c:pt>
                <c:pt idx="8">
                  <c:v>14.656599999999999</c:v>
                </c:pt>
                <c:pt idx="9">
                  <c:v>14.792400000000001</c:v>
                </c:pt>
                <c:pt idx="10">
                  <c:v>14.969000000000001</c:v>
                </c:pt>
                <c:pt idx="11">
                  <c:v>15.161999999999999</c:v>
                </c:pt>
                <c:pt idx="12">
                  <c:v>15.378299999999999</c:v>
                </c:pt>
                <c:pt idx="13">
                  <c:v>15.549900000000001</c:v>
                </c:pt>
                <c:pt idx="14">
                  <c:v>15.710100000000001</c:v>
                </c:pt>
                <c:pt idx="15">
                  <c:v>15.905200000000001</c:v>
                </c:pt>
                <c:pt idx="16">
                  <c:v>16.079900000000002</c:v>
                </c:pt>
                <c:pt idx="17">
                  <c:v>16.250100000000003</c:v>
                </c:pt>
                <c:pt idx="18">
                  <c:v>16.411200000000001</c:v>
                </c:pt>
                <c:pt idx="19">
                  <c:v>16.613099999999996</c:v>
                </c:pt>
                <c:pt idx="20">
                  <c:v>16.8094</c:v>
                </c:pt>
                <c:pt idx="21">
                  <c:v>17.028399999999998</c:v>
                </c:pt>
                <c:pt idx="22">
                  <c:v>17.252100000000006</c:v>
                </c:pt>
                <c:pt idx="23">
                  <c:v>17.453100000000003</c:v>
                </c:pt>
                <c:pt idx="24">
                  <c:v>17.657600000000002</c:v>
                </c:pt>
                <c:pt idx="25">
                  <c:v>17.847099999999998</c:v>
                </c:pt>
                <c:pt idx="26">
                  <c:v>18.057399999999998</c:v>
                </c:pt>
                <c:pt idx="27">
                  <c:v>18.269500000000001</c:v>
                </c:pt>
                <c:pt idx="28">
                  <c:v>18.471100000000003</c:v>
                </c:pt>
                <c:pt idx="29">
                  <c:v>18.660599999999999</c:v>
                </c:pt>
                <c:pt idx="30">
                  <c:v>18.849199999999996</c:v>
                </c:pt>
              </c:numCache>
            </c:numRef>
          </c:val>
        </c:ser>
        <c:dLbls>
          <c:showLegendKey val="0"/>
          <c:showVal val="0"/>
          <c:showCatName val="0"/>
          <c:showSerName val="0"/>
          <c:showPercent val="0"/>
          <c:showBubbleSize val="0"/>
        </c:dLbls>
        <c:axId val="204474208"/>
        <c:axId val="204474768"/>
      </c:areaChart>
      <c:catAx>
        <c:axId val="204474208"/>
        <c:scaling>
          <c:orientation val="minMax"/>
        </c:scaling>
        <c:delete val="0"/>
        <c:axPos val="b"/>
        <c:numFmt formatCode="General" sourceLinked="1"/>
        <c:majorTickMark val="out"/>
        <c:minorTickMark val="none"/>
        <c:tickLblPos val="nextTo"/>
        <c:spPr>
          <a:solidFill>
            <a:schemeClr val="bg1"/>
          </a:solidFill>
          <a:ln w="12700">
            <a:solidFill>
              <a:schemeClr val="tx1"/>
            </a:solidFill>
          </a:ln>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crossAx val="204474768"/>
        <c:crosses val="autoZero"/>
        <c:auto val="1"/>
        <c:lblAlgn val="ctr"/>
        <c:lblOffset val="100"/>
        <c:tickLblSkip val="5"/>
        <c:tickMarkSkip val="5"/>
        <c:noMultiLvlLbl val="0"/>
      </c:catAx>
      <c:valAx>
        <c:axId val="204474768"/>
        <c:scaling>
          <c:orientation val="minMax"/>
          <c:max val="80"/>
          <c:min val="0"/>
        </c:scaling>
        <c:delete val="0"/>
        <c:axPos val="l"/>
        <c:majorGridlines>
          <c:spPr>
            <a:ln>
              <a:solidFill>
                <a:schemeClr val="bg1">
                  <a:lumMod val="75000"/>
                </a:schemeClr>
              </a:solidFill>
            </a:ln>
          </c:spPr>
        </c:majorGridlines>
        <c:numFmt formatCode="0" sourceLinked="0"/>
        <c:majorTickMark val="none"/>
        <c:minorTickMark val="none"/>
        <c:tickLblPos val="nextTo"/>
        <c:spPr>
          <a:ln>
            <a:noFill/>
          </a:ln>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crossAx val="204474208"/>
        <c:crosses val="autoZero"/>
        <c:crossBetween val="midCat"/>
      </c:valAx>
    </c:plotArea>
    <c:plotVisOnly val="1"/>
    <c:dispBlanksAs val="gap"/>
    <c:showDLblsOverMax val="0"/>
  </c:chart>
  <c:spPr>
    <a:solidFill>
      <a:sysClr val="window" lastClr="FFFFFF"/>
    </a:solidFill>
    <a:ln>
      <a:noFill/>
    </a:ln>
  </c:sp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267716535433064E-2"/>
          <c:y val="0.11868250585284254"/>
          <c:w val="0.76074458380814802"/>
          <c:h val="0.79047840752315068"/>
        </c:manualLayout>
      </c:layout>
      <c:areaChart>
        <c:grouping val="stacked"/>
        <c:varyColors val="0"/>
        <c:ser>
          <c:idx val="4"/>
          <c:order val="0"/>
          <c:tx>
            <c:v>OECD</c:v>
          </c:tx>
          <c:spPr>
            <a:solidFill>
              <a:srgbClr val="003953"/>
            </a:solidFill>
            <a:ln>
              <a:noFill/>
            </a:ln>
          </c:spPr>
          <c:cat>
            <c:numRef>
              <c:f>Slide2_Res!$W$5:$BA$5</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Slide2_Res!$W$6:$BA$6</c:f>
              <c:numCache>
                <c:formatCode>General</c:formatCode>
                <c:ptCount val="31"/>
                <c:pt idx="0">
                  <c:v>19.825399999999998</c:v>
                </c:pt>
                <c:pt idx="1">
                  <c:v>19.556100000000001</c:v>
                </c:pt>
                <c:pt idx="2">
                  <c:v>19.247599999999998</c:v>
                </c:pt>
                <c:pt idx="3">
                  <c:v>19.952400000000001</c:v>
                </c:pt>
                <c:pt idx="4">
                  <c:v>19.688600000000001</c:v>
                </c:pt>
                <c:pt idx="5">
                  <c:v>19.7682</c:v>
                </c:pt>
                <c:pt idx="6">
                  <c:v>20.1312</c:v>
                </c:pt>
                <c:pt idx="7">
                  <c:v>20.344799999999999</c:v>
                </c:pt>
                <c:pt idx="8">
                  <c:v>20.439800000000002</c:v>
                </c:pt>
                <c:pt idx="9">
                  <c:v>20.4758</c:v>
                </c:pt>
                <c:pt idx="10">
                  <c:v>20.507100000000001</c:v>
                </c:pt>
                <c:pt idx="11">
                  <c:v>20.6191</c:v>
                </c:pt>
                <c:pt idx="12">
                  <c:v>20.7531</c:v>
                </c:pt>
                <c:pt idx="13">
                  <c:v>20.8979</c:v>
                </c:pt>
                <c:pt idx="14">
                  <c:v>21.038699999999999</c:v>
                </c:pt>
                <c:pt idx="15">
                  <c:v>21.166799999999999</c:v>
                </c:pt>
                <c:pt idx="16">
                  <c:v>21.293800000000001</c:v>
                </c:pt>
                <c:pt idx="17">
                  <c:v>21.4328</c:v>
                </c:pt>
                <c:pt idx="18">
                  <c:v>21.591100000000001</c:v>
                </c:pt>
                <c:pt idx="19">
                  <c:v>21.756699999999999</c:v>
                </c:pt>
                <c:pt idx="20">
                  <c:v>21.904299999999999</c:v>
                </c:pt>
                <c:pt idx="21">
                  <c:v>22.054300000000001</c:v>
                </c:pt>
                <c:pt idx="22">
                  <c:v>22.215399999999999</c:v>
                </c:pt>
                <c:pt idx="23">
                  <c:v>22.392800000000001</c:v>
                </c:pt>
                <c:pt idx="24">
                  <c:v>22.572199999999999</c:v>
                </c:pt>
                <c:pt idx="25">
                  <c:v>22.756</c:v>
                </c:pt>
                <c:pt idx="26">
                  <c:v>22.942499999999999</c:v>
                </c:pt>
                <c:pt idx="27">
                  <c:v>23.1358</c:v>
                </c:pt>
                <c:pt idx="28">
                  <c:v>23.327999999999999</c:v>
                </c:pt>
                <c:pt idx="29">
                  <c:v>23.520499999999998</c:v>
                </c:pt>
                <c:pt idx="30">
                  <c:v>23.7254</c:v>
                </c:pt>
              </c:numCache>
            </c:numRef>
          </c:val>
        </c:ser>
        <c:ser>
          <c:idx val="0"/>
          <c:order val="1"/>
          <c:tx>
            <c:v>OECD Asia</c:v>
          </c:tx>
          <c:spPr>
            <a:solidFill>
              <a:srgbClr val="A33340"/>
            </a:solidFill>
            <a:ln>
              <a:noFill/>
            </a:ln>
          </c:spPr>
          <c:cat>
            <c:numRef>
              <c:f>Slide2_Res!$W$5:$BA$5</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Slide2_Res!$W$7:$BA$7</c:f>
              <c:numCache>
                <c:formatCode>General</c:formatCode>
                <c:ptCount val="31"/>
                <c:pt idx="0">
                  <c:v>4.0361999999999991</c:v>
                </c:pt>
                <c:pt idx="1">
                  <c:v>4.3925999999999998</c:v>
                </c:pt>
                <c:pt idx="2">
                  <c:v>4.7515999999999998</c:v>
                </c:pt>
                <c:pt idx="3">
                  <c:v>4.9898000000000007</c:v>
                </c:pt>
                <c:pt idx="4">
                  <c:v>5.1031000000000004</c:v>
                </c:pt>
                <c:pt idx="5">
                  <c:v>5.3429000000000002</c:v>
                </c:pt>
                <c:pt idx="6">
                  <c:v>5.5231000000000003</c:v>
                </c:pt>
                <c:pt idx="7">
                  <c:v>5.6821000000000002</c:v>
                </c:pt>
                <c:pt idx="8">
                  <c:v>5.8290000000000006</c:v>
                </c:pt>
                <c:pt idx="9">
                  <c:v>5.9798</c:v>
                </c:pt>
                <c:pt idx="10">
                  <c:v>6.1562999999999999</c:v>
                </c:pt>
                <c:pt idx="11">
                  <c:v>6.3452000000000002</c:v>
                </c:pt>
                <c:pt idx="12">
                  <c:v>6.5260999999999996</c:v>
                </c:pt>
                <c:pt idx="13">
                  <c:v>6.6999999999999993</c:v>
                </c:pt>
                <c:pt idx="14">
                  <c:v>6.8653000000000004</c:v>
                </c:pt>
                <c:pt idx="15">
                  <c:v>7.0315999999999992</c:v>
                </c:pt>
                <c:pt idx="16">
                  <c:v>7.2119999999999997</c:v>
                </c:pt>
                <c:pt idx="17">
                  <c:v>7.3950999999999993</c:v>
                </c:pt>
                <c:pt idx="18">
                  <c:v>7.5796999999999999</c:v>
                </c:pt>
                <c:pt idx="19">
                  <c:v>7.7644000000000011</c:v>
                </c:pt>
                <c:pt idx="20">
                  <c:v>7.946299999999999</c:v>
                </c:pt>
                <c:pt idx="21">
                  <c:v>8.1214000000000013</c:v>
                </c:pt>
                <c:pt idx="22">
                  <c:v>8.2973999999999997</c:v>
                </c:pt>
                <c:pt idx="23">
                  <c:v>8.4782999999999991</c:v>
                </c:pt>
                <c:pt idx="24">
                  <c:v>8.6623999999999999</c:v>
                </c:pt>
                <c:pt idx="25">
                  <c:v>8.8491999999999997</c:v>
                </c:pt>
                <c:pt idx="26">
                  <c:v>9.0358000000000001</c:v>
                </c:pt>
                <c:pt idx="27">
                  <c:v>9.2241</c:v>
                </c:pt>
                <c:pt idx="28">
                  <c:v>9.4149999999999991</c:v>
                </c:pt>
                <c:pt idx="29">
                  <c:v>9.6067999999999998</c:v>
                </c:pt>
                <c:pt idx="30">
                  <c:v>9.8011999999999997</c:v>
                </c:pt>
              </c:numCache>
            </c:numRef>
          </c:val>
        </c:ser>
        <c:ser>
          <c:idx val="1"/>
          <c:order val="2"/>
          <c:tx>
            <c:v>Other non-OECD Asia</c:v>
          </c:tx>
          <c:spPr>
            <a:solidFill>
              <a:srgbClr val="A33340">
                <a:lumMod val="40000"/>
                <a:lumOff val="60000"/>
              </a:srgbClr>
            </a:solidFill>
            <a:ln>
              <a:noFill/>
            </a:ln>
          </c:spPr>
          <c:cat>
            <c:numRef>
              <c:f>Slide2_Res!$W$5:$BA$5</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Slide2_Res!$W$8:$BA$8</c:f>
              <c:numCache>
                <c:formatCode>General</c:formatCode>
                <c:ptCount val="31"/>
                <c:pt idx="0">
                  <c:v>4.6719000000000008</c:v>
                </c:pt>
                <c:pt idx="1">
                  <c:v>4.7626000000000008</c:v>
                </c:pt>
                <c:pt idx="2">
                  <c:v>4.8862000000000005</c:v>
                </c:pt>
                <c:pt idx="3">
                  <c:v>5.093399999999999</c:v>
                </c:pt>
                <c:pt idx="4">
                  <c:v>5.0829999999999993</c:v>
                </c:pt>
                <c:pt idx="5">
                  <c:v>5.1728000000000005</c:v>
                </c:pt>
                <c:pt idx="6">
                  <c:v>5.2161</c:v>
                </c:pt>
                <c:pt idx="7">
                  <c:v>5.2462999999999997</c:v>
                </c:pt>
                <c:pt idx="8">
                  <c:v>5.3104999999999993</c:v>
                </c:pt>
                <c:pt idx="9">
                  <c:v>5.3764999999999992</c:v>
                </c:pt>
                <c:pt idx="10">
                  <c:v>5.4585000000000008</c:v>
                </c:pt>
                <c:pt idx="11">
                  <c:v>5.5396999999999998</c:v>
                </c:pt>
                <c:pt idx="12">
                  <c:v>5.625</c:v>
                </c:pt>
                <c:pt idx="13">
                  <c:v>5.7011000000000003</c:v>
                </c:pt>
                <c:pt idx="14">
                  <c:v>5.7752999999999988</c:v>
                </c:pt>
                <c:pt idx="15">
                  <c:v>5.861600000000001</c:v>
                </c:pt>
                <c:pt idx="16">
                  <c:v>5.9439000000000011</c:v>
                </c:pt>
                <c:pt idx="17">
                  <c:v>6.0234000000000005</c:v>
                </c:pt>
                <c:pt idx="18">
                  <c:v>6.0965999999999996</c:v>
                </c:pt>
                <c:pt idx="19">
                  <c:v>6.1820999999999993</c:v>
                </c:pt>
                <c:pt idx="20">
                  <c:v>6.2660000000000018</c:v>
                </c:pt>
                <c:pt idx="21">
                  <c:v>6.355299999999998</c:v>
                </c:pt>
                <c:pt idx="22">
                  <c:v>6.4416000000000011</c:v>
                </c:pt>
                <c:pt idx="23">
                  <c:v>6.5182000000000002</c:v>
                </c:pt>
                <c:pt idx="24">
                  <c:v>6.5952999999999999</c:v>
                </c:pt>
                <c:pt idx="25">
                  <c:v>6.6681000000000008</c:v>
                </c:pt>
                <c:pt idx="26">
                  <c:v>6.7484000000000002</c:v>
                </c:pt>
                <c:pt idx="27">
                  <c:v>6.8274000000000008</c:v>
                </c:pt>
                <c:pt idx="28">
                  <c:v>6.9022000000000006</c:v>
                </c:pt>
                <c:pt idx="29">
                  <c:v>6.9766000000000012</c:v>
                </c:pt>
                <c:pt idx="30">
                  <c:v>7.0536000000000012</c:v>
                </c:pt>
              </c:numCache>
            </c:numRef>
          </c:val>
        </c:ser>
        <c:dLbls>
          <c:showLegendKey val="0"/>
          <c:showVal val="0"/>
          <c:showCatName val="0"/>
          <c:showSerName val="0"/>
          <c:showPercent val="0"/>
          <c:showBubbleSize val="0"/>
        </c:dLbls>
        <c:axId val="208795552"/>
        <c:axId val="208796112"/>
      </c:areaChart>
      <c:catAx>
        <c:axId val="208795552"/>
        <c:scaling>
          <c:orientation val="minMax"/>
        </c:scaling>
        <c:delete val="0"/>
        <c:axPos val="b"/>
        <c:numFmt formatCode="General" sourceLinked="1"/>
        <c:majorTickMark val="out"/>
        <c:minorTickMark val="none"/>
        <c:tickLblPos val="nextTo"/>
        <c:spPr>
          <a:solidFill>
            <a:schemeClr val="bg1"/>
          </a:solidFill>
          <a:ln w="12700">
            <a:solidFill>
              <a:srgbClr val="000000"/>
            </a:solidFill>
          </a:ln>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crossAx val="208796112"/>
        <c:crosses val="autoZero"/>
        <c:auto val="1"/>
        <c:lblAlgn val="ctr"/>
        <c:lblOffset val="100"/>
        <c:tickLblSkip val="5"/>
        <c:tickMarkSkip val="5"/>
        <c:noMultiLvlLbl val="0"/>
      </c:catAx>
      <c:valAx>
        <c:axId val="208796112"/>
        <c:scaling>
          <c:orientation val="minMax"/>
          <c:max val="80"/>
          <c:min val="0"/>
        </c:scaling>
        <c:delete val="0"/>
        <c:axPos val="l"/>
        <c:majorGridlines>
          <c:spPr>
            <a:ln>
              <a:solidFill>
                <a:sysClr val="window" lastClr="FFFFFF">
                  <a:lumMod val="85000"/>
                </a:sysClr>
              </a:solidFill>
            </a:ln>
          </c:spPr>
        </c:majorGridlines>
        <c:numFmt formatCode="0" sourceLinked="0"/>
        <c:majorTickMark val="none"/>
        <c:minorTickMark val="none"/>
        <c:tickLblPos val="nextTo"/>
        <c:spPr>
          <a:ln>
            <a:noFill/>
          </a:ln>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crossAx val="208795552"/>
        <c:crosses val="autoZero"/>
        <c:crossBetween val="midCat"/>
      </c:valAx>
    </c:plotArea>
    <c:plotVisOnly val="1"/>
    <c:dispBlanksAs val="gap"/>
    <c:showDLblsOverMax val="0"/>
  </c:chart>
  <c:spPr>
    <a:solidFill>
      <a:sysClr val="window" lastClr="FFFFFF"/>
    </a:solidFill>
    <a:ln>
      <a:noFill/>
    </a:ln>
  </c:spPr>
  <c:externalData r:id="rId2">
    <c:autoUpdate val="0"/>
  </c:externalData>
  <c:userShapes r:id="rId3"/>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57108486439193"/>
          <c:y val="0.10614371852167129"/>
          <c:w val="0.42072930279851772"/>
          <c:h val="0.79775271334326447"/>
        </c:manualLayout>
      </c:layout>
      <c:barChart>
        <c:barDir val="bar"/>
        <c:grouping val="clustered"/>
        <c:varyColors val="0"/>
        <c:ser>
          <c:idx val="0"/>
          <c:order val="0"/>
          <c:tx>
            <c:v>2050</c:v>
          </c:tx>
          <c:spPr>
            <a:solidFill>
              <a:schemeClr val="accent1"/>
            </a:solidFill>
            <a:ln>
              <a:noFill/>
            </a:ln>
            <a:effectLst/>
          </c:spPr>
          <c:invertIfNegative val="0"/>
          <c:cat>
            <c:strRef>
              <c:f>'Res energy per capita_OECD'!$B$7:$B$15</c:f>
              <c:strCache>
                <c:ptCount val="9"/>
                <c:pt idx="0">
                  <c:v>United States</c:v>
                </c:pt>
                <c:pt idx="1">
                  <c:v>Canada</c:v>
                </c:pt>
                <c:pt idx="2">
                  <c:v>Mexico and Chile</c:v>
                </c:pt>
                <c:pt idx="3">
                  <c:v>OECD Europe</c:v>
                </c:pt>
                <c:pt idx="4">
                  <c:v>OECD Asia</c:v>
                </c:pt>
                <c:pt idx="5">
                  <c:v>Japan</c:v>
                </c:pt>
                <c:pt idx="6">
                  <c:v>South Korea</c:v>
                </c:pt>
                <c:pt idx="7">
                  <c:v>Australia and New Zealand</c:v>
                </c:pt>
                <c:pt idx="8">
                  <c:v>Total OECD</c:v>
                </c:pt>
              </c:strCache>
            </c:strRef>
          </c:cat>
          <c:val>
            <c:numRef>
              <c:f>'Res energy per capita_OECD'!$AG$7:$AG$15</c:f>
              <c:numCache>
                <c:formatCode>0.0</c:formatCode>
                <c:ptCount val="9"/>
                <c:pt idx="0">
                  <c:v>28.245077536047809</c:v>
                </c:pt>
                <c:pt idx="1">
                  <c:v>38.135786373954986</c:v>
                </c:pt>
                <c:pt idx="2">
                  <c:v>5.0266810703437619</c:v>
                </c:pt>
                <c:pt idx="3">
                  <c:v>19.025357795771949</c:v>
                </c:pt>
                <c:pt idx="4">
                  <c:v>18.246932248199144</c:v>
                </c:pt>
                <c:pt idx="5">
                  <c:v>18.277344149336336</c:v>
                </c:pt>
                <c:pt idx="6">
                  <c:v>19.052373068327526</c:v>
                </c:pt>
                <c:pt idx="7">
                  <c:v>17.061716946970616</c:v>
                </c:pt>
                <c:pt idx="8">
                  <c:v>20.227802549574445</c:v>
                </c:pt>
              </c:numCache>
            </c:numRef>
          </c:val>
        </c:ser>
        <c:ser>
          <c:idx val="1"/>
          <c:order val="1"/>
          <c:tx>
            <c:v>2015</c:v>
          </c:tx>
          <c:spPr>
            <a:solidFill>
              <a:srgbClr val="002060"/>
            </a:solidFill>
            <a:ln>
              <a:noFill/>
            </a:ln>
            <a:effectLst/>
          </c:spPr>
          <c:invertIfNegative val="0"/>
          <c:val>
            <c:numRef>
              <c:f>'Res energy per capita_OECD'!$H$7:$H$15</c:f>
              <c:numCache>
                <c:formatCode>0.0</c:formatCode>
                <c:ptCount val="9"/>
                <c:pt idx="0">
                  <c:v>34.077515306184246</c:v>
                </c:pt>
                <c:pt idx="1">
                  <c:v>41.552918349389714</c:v>
                </c:pt>
                <c:pt idx="2">
                  <c:v>4.2430255224308135</c:v>
                </c:pt>
                <c:pt idx="3">
                  <c:v>17.493015582137875</c:v>
                </c:pt>
                <c:pt idx="4">
                  <c:v>15.831600988962316</c:v>
                </c:pt>
                <c:pt idx="5">
                  <c:v>15.957606248629446</c:v>
                </c:pt>
                <c:pt idx="6">
                  <c:v>15.471237599141951</c:v>
                </c:pt>
                <c:pt idx="7">
                  <c:v>15.905625666611787</c:v>
                </c:pt>
                <c:pt idx="8">
                  <c:v>20.596926516882583</c:v>
                </c:pt>
              </c:numCache>
            </c:numRef>
          </c:val>
        </c:ser>
        <c:dLbls>
          <c:showLegendKey val="0"/>
          <c:showVal val="0"/>
          <c:showCatName val="0"/>
          <c:showSerName val="0"/>
          <c:showPercent val="0"/>
          <c:showBubbleSize val="0"/>
        </c:dLbls>
        <c:gapWidth val="182"/>
        <c:axId val="208798912"/>
        <c:axId val="208799472"/>
      </c:barChart>
      <c:catAx>
        <c:axId val="208798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208799472"/>
        <c:crosses val="autoZero"/>
        <c:auto val="1"/>
        <c:lblAlgn val="ctr"/>
        <c:lblOffset val="100"/>
        <c:noMultiLvlLbl val="0"/>
      </c:catAx>
      <c:valAx>
        <c:axId val="208799472"/>
        <c:scaling>
          <c:orientation val="minMax"/>
        </c:scaling>
        <c:delete val="0"/>
        <c:axPos val="b"/>
        <c:majorGridlines>
          <c:spPr>
            <a:ln w="9525" cap="flat" cmpd="sng" algn="ctr">
              <a:solidFill>
                <a:schemeClr val="bg1">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8798912"/>
        <c:crosses val="autoZero"/>
        <c:crossBetween val="between"/>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72672832283499"/>
          <c:y val="4.7729736125556553E-2"/>
          <c:w val="0.50052171321311512"/>
          <c:h val="0.84549489605123229"/>
        </c:manualLayout>
      </c:layout>
      <c:barChart>
        <c:barDir val="bar"/>
        <c:grouping val="clustered"/>
        <c:varyColors val="0"/>
        <c:ser>
          <c:idx val="0"/>
          <c:order val="0"/>
          <c:tx>
            <c:strRef>
              <c:f>Sheet1!$B$1</c:f>
              <c:strCache>
                <c:ptCount val="1"/>
                <c:pt idx="0">
                  <c:v>2015-2040</c:v>
                </c:pt>
              </c:strCache>
            </c:strRef>
          </c:tx>
          <c:spPr>
            <a:solidFill>
              <a:srgbClr val="A33340"/>
            </a:solidFill>
          </c:spPr>
          <c:invertIfNegative val="0"/>
          <c:dLbls>
            <c:spPr>
              <a:noFill/>
              <a:ln>
                <a:noFill/>
              </a:ln>
              <a:effectLst/>
            </c:spPr>
            <c:txPr>
              <a:bodyPr/>
              <a:lstStyle/>
              <a:p>
                <a:pPr>
                  <a:defRPr sz="1200" b="1">
                    <a:solidFill>
                      <a:srgbClr val="A333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Total Non-OECD</c:v>
                </c:pt>
                <c:pt idx="1">
                  <c:v>Russia</c:v>
                </c:pt>
                <c:pt idx="2">
                  <c:v>Brazil</c:v>
                </c:pt>
                <c:pt idx="3">
                  <c:v>Other Europe/Eurasia</c:v>
                </c:pt>
                <c:pt idx="4">
                  <c:v>Other Americas</c:v>
                </c:pt>
                <c:pt idx="5">
                  <c:v>Middle East</c:v>
                </c:pt>
                <c:pt idx="6">
                  <c:v>Africa</c:v>
                </c:pt>
                <c:pt idx="7">
                  <c:v>Other Asia</c:v>
                </c:pt>
                <c:pt idx="8">
                  <c:v>China</c:v>
                </c:pt>
                <c:pt idx="9">
                  <c:v>India</c:v>
                </c:pt>
              </c:strCache>
            </c:strRef>
          </c:cat>
          <c:val>
            <c:numRef>
              <c:f>Sheet1!$B$2:$B$11</c:f>
              <c:numCache>
                <c:formatCode>0.0</c:formatCode>
                <c:ptCount val="10"/>
                <c:pt idx="0">
                  <c:v>3.8069179798780661</c:v>
                </c:pt>
                <c:pt idx="1">
                  <c:v>1.403685472706262</c:v>
                </c:pt>
                <c:pt idx="2">
                  <c:v>1.5958210094720204</c:v>
                </c:pt>
                <c:pt idx="3">
                  <c:v>2.3920665796357987</c:v>
                </c:pt>
                <c:pt idx="4">
                  <c:v>2.5805965344212867</c:v>
                </c:pt>
                <c:pt idx="5">
                  <c:v>3.0486497405108448</c:v>
                </c:pt>
                <c:pt idx="6">
                  <c:v>3.8855297071835881</c:v>
                </c:pt>
                <c:pt idx="7">
                  <c:v>3.92612706570723</c:v>
                </c:pt>
                <c:pt idx="8">
                  <c:v>4.2827259006426033</c:v>
                </c:pt>
                <c:pt idx="9">
                  <c:v>5.0116998993642747</c:v>
                </c:pt>
              </c:numCache>
            </c:numRef>
          </c:val>
        </c:ser>
        <c:dLbls>
          <c:showLegendKey val="0"/>
          <c:showVal val="0"/>
          <c:showCatName val="0"/>
          <c:showSerName val="0"/>
          <c:showPercent val="0"/>
          <c:showBubbleSize val="0"/>
        </c:dLbls>
        <c:gapWidth val="54"/>
        <c:axId val="201963392"/>
        <c:axId val="201963952"/>
      </c:barChart>
      <c:catAx>
        <c:axId val="201963392"/>
        <c:scaling>
          <c:orientation val="minMax"/>
        </c:scaling>
        <c:delete val="0"/>
        <c:axPos val="l"/>
        <c:numFmt formatCode="General" sourceLinked="0"/>
        <c:majorTickMark val="out"/>
        <c:minorTickMark val="none"/>
        <c:tickLblPos val="low"/>
        <c:spPr>
          <a:ln w="12700">
            <a:solidFill>
              <a:schemeClr val="tx1"/>
            </a:solidFill>
          </a:ln>
        </c:spPr>
        <c:txPr>
          <a:bodyPr/>
          <a:lstStyle/>
          <a:p>
            <a:pPr>
              <a:defRPr sz="1200" b="0">
                <a:solidFill>
                  <a:srgbClr val="A33340"/>
                </a:solidFill>
              </a:defRPr>
            </a:pPr>
            <a:endParaRPr lang="en-US"/>
          </a:p>
        </c:txPr>
        <c:crossAx val="201963952"/>
        <c:crosses val="autoZero"/>
        <c:auto val="1"/>
        <c:lblAlgn val="ctr"/>
        <c:lblOffset val="100"/>
        <c:noMultiLvlLbl val="0"/>
      </c:catAx>
      <c:valAx>
        <c:axId val="201963952"/>
        <c:scaling>
          <c:orientation val="minMax"/>
        </c:scaling>
        <c:delete val="0"/>
        <c:axPos val="b"/>
        <c:majorGridlines>
          <c:spPr>
            <a:ln>
              <a:solidFill>
                <a:schemeClr val="bg1">
                  <a:lumMod val="65000"/>
                </a:schemeClr>
              </a:solidFill>
            </a:ln>
          </c:spPr>
        </c:majorGridlines>
        <c:numFmt formatCode="0" sourceLinked="0"/>
        <c:majorTickMark val="out"/>
        <c:minorTickMark val="none"/>
        <c:tickLblPos val="nextTo"/>
        <c:spPr>
          <a:ln>
            <a:noFill/>
          </a:ln>
        </c:spPr>
        <c:txPr>
          <a:bodyPr/>
          <a:lstStyle/>
          <a:p>
            <a:pPr>
              <a:defRPr sz="1200"/>
            </a:pPr>
            <a:endParaRPr lang="en-US"/>
          </a:p>
        </c:txPr>
        <c:crossAx val="20196339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15928580048822"/>
          <c:y val="0.11587352887902769"/>
          <c:w val="0.47126844058600209"/>
          <c:h val="0.79328738449696545"/>
        </c:manualLayout>
      </c:layout>
      <c:barChart>
        <c:barDir val="bar"/>
        <c:grouping val="clustered"/>
        <c:varyColors val="0"/>
        <c:ser>
          <c:idx val="0"/>
          <c:order val="0"/>
          <c:tx>
            <c:strRef>
              <c:f>'Res energy per capita_OECD'!$AG$34</c:f>
              <c:strCache>
                <c:ptCount val="1"/>
                <c:pt idx="0">
                  <c:v>2040</c:v>
                </c:pt>
              </c:strCache>
            </c:strRef>
          </c:tx>
          <c:spPr>
            <a:solidFill>
              <a:schemeClr val="accent5">
                <a:lumMod val="40000"/>
                <a:lumOff val="60000"/>
              </a:schemeClr>
            </a:solidFill>
            <a:ln>
              <a:noFill/>
            </a:ln>
            <a:effectLst/>
          </c:spPr>
          <c:invertIfNegative val="0"/>
          <c:cat>
            <c:strRef>
              <c:f>'Res energy per capita_OECD'!$B$35:$B$42</c:f>
              <c:strCache>
                <c:ptCount val="8"/>
                <c:pt idx="0">
                  <c:v>Non-OECD Europe
 and Eurasia</c:v>
                </c:pt>
                <c:pt idx="1">
                  <c:v>Russia</c:v>
                </c:pt>
                <c:pt idx="2">
                  <c:v>China</c:v>
                </c:pt>
                <c:pt idx="3">
                  <c:v>India</c:v>
                </c:pt>
                <c:pt idx="4">
                  <c:v>Middle East</c:v>
                </c:pt>
                <c:pt idx="5">
                  <c:v>Africa</c:v>
                </c:pt>
                <c:pt idx="6">
                  <c:v>Brazil</c:v>
                </c:pt>
                <c:pt idx="7">
                  <c:v>Total Non-OECD</c:v>
                </c:pt>
              </c:strCache>
            </c:strRef>
          </c:cat>
          <c:val>
            <c:numRef>
              <c:f>'Res energy per capita_OECD'!$AG$35:$AG$42</c:f>
              <c:numCache>
                <c:formatCode>0.0</c:formatCode>
                <c:ptCount val="8"/>
                <c:pt idx="0">
                  <c:v>23.184498567128458</c:v>
                </c:pt>
                <c:pt idx="1">
                  <c:v>32.447895627122378</c:v>
                </c:pt>
                <c:pt idx="2">
                  <c:v>11.374829373266905</c:v>
                </c:pt>
                <c:pt idx="3">
                  <c:v>2.4227182248452159</c:v>
                </c:pt>
                <c:pt idx="4">
                  <c:v>18.844212846082641</c:v>
                </c:pt>
                <c:pt idx="5">
                  <c:v>1.4850203035255813</c:v>
                </c:pt>
                <c:pt idx="6">
                  <c:v>4.1369903501366538</c:v>
                </c:pt>
                <c:pt idx="7">
                  <c:v>5.6111646642160542</c:v>
                </c:pt>
              </c:numCache>
            </c:numRef>
          </c:val>
        </c:ser>
        <c:ser>
          <c:idx val="1"/>
          <c:order val="1"/>
          <c:tx>
            <c:v>2015</c:v>
          </c:tx>
          <c:spPr>
            <a:solidFill>
              <a:schemeClr val="accent5"/>
            </a:solidFill>
            <a:ln>
              <a:noFill/>
            </a:ln>
            <a:effectLst/>
          </c:spPr>
          <c:invertIfNegative val="0"/>
          <c:val>
            <c:numRef>
              <c:f>'Res energy per capita_OECD'!$H$35:$H$42</c:f>
              <c:numCache>
                <c:formatCode>0.0</c:formatCode>
                <c:ptCount val="8"/>
                <c:pt idx="0">
                  <c:v>19.111589316826105</c:v>
                </c:pt>
                <c:pt idx="1">
                  <c:v>27.180439121199743</c:v>
                </c:pt>
                <c:pt idx="2">
                  <c:v>6.7748534103946616</c:v>
                </c:pt>
                <c:pt idx="3">
                  <c:v>1.7233433973643704</c:v>
                </c:pt>
                <c:pt idx="4">
                  <c:v>16.544060354185458</c:v>
                </c:pt>
                <c:pt idx="5">
                  <c:v>1.6451053656853822</c:v>
                </c:pt>
                <c:pt idx="6">
                  <c:v>3.7120958806849207</c:v>
                </c:pt>
                <c:pt idx="7">
                  <c:v>4.7120455972972133</c:v>
                </c:pt>
              </c:numCache>
            </c:numRef>
          </c:val>
        </c:ser>
        <c:dLbls>
          <c:showLegendKey val="0"/>
          <c:showVal val="0"/>
          <c:showCatName val="0"/>
          <c:showSerName val="0"/>
          <c:showPercent val="0"/>
          <c:showBubbleSize val="0"/>
        </c:dLbls>
        <c:gapWidth val="182"/>
        <c:axId val="208802272"/>
        <c:axId val="208802832"/>
      </c:barChart>
      <c:catAx>
        <c:axId val="208802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802832"/>
        <c:crosses val="autoZero"/>
        <c:auto val="1"/>
        <c:lblAlgn val="r"/>
        <c:lblOffset val="100"/>
        <c:noMultiLvlLbl val="0"/>
      </c:catAx>
      <c:valAx>
        <c:axId val="208802832"/>
        <c:scaling>
          <c:orientation val="minMax"/>
          <c:max val="50"/>
        </c:scaling>
        <c:delete val="0"/>
        <c:axPos val="b"/>
        <c:majorGridlines>
          <c:spPr>
            <a:ln w="9525" cap="flat" cmpd="sng" algn="ctr">
              <a:solidFill>
                <a:schemeClr val="bg1">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8802272"/>
        <c:crosses val="autoZero"/>
        <c:crossBetween val="between"/>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372560680038402E-2"/>
          <c:y val="5.7788687603612936E-2"/>
          <c:w val="0.7719028871391076"/>
          <c:h val="0.83663113356895025"/>
        </c:manualLayout>
      </c:layout>
      <c:barChart>
        <c:barDir val="col"/>
        <c:grouping val="stacked"/>
        <c:varyColors val="0"/>
        <c:ser>
          <c:idx val="0"/>
          <c:order val="0"/>
          <c:tx>
            <c:strRef>
              <c:f>Sheet1!$A$2</c:f>
              <c:strCache>
                <c:ptCount val="1"/>
                <c:pt idx="0">
                  <c:v>Jet fuel</c:v>
                </c:pt>
              </c:strCache>
            </c:strRef>
          </c:tx>
          <c:spPr>
            <a:solidFill>
              <a:srgbClr val="9A0000"/>
            </a:solidFill>
            <a:ln w="38100">
              <a:noFill/>
            </a:ln>
          </c:spPr>
          <c:invertIfNegative val="0"/>
          <c:cat>
            <c:strRef>
              <c:f>Sheet1!$B$1:$G$1</c:f>
              <c:strCache>
                <c:ptCount val="6"/>
                <c:pt idx="0">
                  <c:v>2015</c:v>
                </c:pt>
                <c:pt idx="1">
                  <c:v>2020</c:v>
                </c:pt>
                <c:pt idx="2">
                  <c:v>2025</c:v>
                </c:pt>
                <c:pt idx="3">
                  <c:v>2030</c:v>
                </c:pt>
                <c:pt idx="4">
                  <c:v>2035</c:v>
                </c:pt>
                <c:pt idx="5">
                  <c:v>2040</c:v>
                </c:pt>
              </c:strCache>
            </c:strRef>
          </c:cat>
          <c:val>
            <c:numRef>
              <c:f>Sheet1!$B$2:$G$2</c:f>
              <c:numCache>
                <c:formatCode>General</c:formatCode>
                <c:ptCount val="6"/>
                <c:pt idx="0">
                  <c:v>12.0413</c:v>
                </c:pt>
                <c:pt idx="1">
                  <c:v>13.101699999999999</c:v>
                </c:pt>
                <c:pt idx="2">
                  <c:v>15.35</c:v>
                </c:pt>
                <c:pt idx="3">
                  <c:v>17.701499999999999</c:v>
                </c:pt>
                <c:pt idx="4">
                  <c:v>20.256399999999999</c:v>
                </c:pt>
                <c:pt idx="5">
                  <c:v>23.0063</c:v>
                </c:pt>
              </c:numCache>
            </c:numRef>
          </c:val>
        </c:ser>
        <c:ser>
          <c:idx val="1"/>
          <c:order val="1"/>
          <c:tx>
            <c:strRef>
              <c:f>Sheet1!$A$3</c:f>
              <c:strCache>
                <c:ptCount val="1"/>
                <c:pt idx="0">
                  <c:v>Natural gas</c:v>
                </c:pt>
              </c:strCache>
            </c:strRef>
          </c:tx>
          <c:spPr>
            <a:solidFill>
              <a:srgbClr val="5D9732"/>
            </a:solidFill>
            <a:ln w="38100">
              <a:noFill/>
            </a:ln>
          </c:spPr>
          <c:invertIfNegative val="0"/>
          <c:cat>
            <c:strRef>
              <c:f>Sheet1!$B$1:$G$1</c:f>
              <c:strCache>
                <c:ptCount val="6"/>
                <c:pt idx="0">
                  <c:v>2015</c:v>
                </c:pt>
                <c:pt idx="1">
                  <c:v>2020</c:v>
                </c:pt>
                <c:pt idx="2">
                  <c:v>2025</c:v>
                </c:pt>
                <c:pt idx="3">
                  <c:v>2030</c:v>
                </c:pt>
                <c:pt idx="4">
                  <c:v>2035</c:v>
                </c:pt>
                <c:pt idx="5">
                  <c:v>2040</c:v>
                </c:pt>
              </c:strCache>
            </c:strRef>
          </c:cat>
          <c:val>
            <c:numRef>
              <c:f>Sheet1!$B$3:$G$3</c:f>
              <c:numCache>
                <c:formatCode>General</c:formatCode>
                <c:ptCount val="6"/>
                <c:pt idx="0">
                  <c:v>3.8693</c:v>
                </c:pt>
                <c:pt idx="1">
                  <c:v>4.6581000000000001</c:v>
                </c:pt>
                <c:pt idx="2">
                  <c:v>6.0542999999999996</c:v>
                </c:pt>
                <c:pt idx="3">
                  <c:v>7.6646999999999998</c:v>
                </c:pt>
                <c:pt idx="4">
                  <c:v>9.7841000000000005</c:v>
                </c:pt>
                <c:pt idx="5">
                  <c:v>12.542</c:v>
                </c:pt>
              </c:numCache>
            </c:numRef>
          </c:val>
        </c:ser>
        <c:ser>
          <c:idx val="2"/>
          <c:order val="2"/>
          <c:tx>
            <c:strRef>
              <c:f>Sheet1!$A$4</c:f>
              <c:strCache>
                <c:ptCount val="1"/>
                <c:pt idx="0">
                  <c:v>Motor gasoline and E85</c:v>
                </c:pt>
              </c:strCache>
            </c:strRef>
          </c:tx>
          <c:spPr>
            <a:solidFill>
              <a:srgbClr val="BD732A"/>
            </a:solidFill>
            <a:ln w="38100">
              <a:noFill/>
            </a:ln>
          </c:spPr>
          <c:invertIfNegative val="0"/>
          <c:cat>
            <c:strRef>
              <c:f>Sheet1!$B$1:$G$1</c:f>
              <c:strCache>
                <c:ptCount val="6"/>
                <c:pt idx="0">
                  <c:v>2015</c:v>
                </c:pt>
                <c:pt idx="1">
                  <c:v>2020</c:v>
                </c:pt>
                <c:pt idx="2">
                  <c:v>2025</c:v>
                </c:pt>
                <c:pt idx="3">
                  <c:v>2030</c:v>
                </c:pt>
                <c:pt idx="4">
                  <c:v>2035</c:v>
                </c:pt>
                <c:pt idx="5">
                  <c:v>2040</c:v>
                </c:pt>
              </c:strCache>
            </c:strRef>
          </c:cat>
          <c:val>
            <c:numRef>
              <c:f>Sheet1!$B$4:$G$4</c:f>
              <c:numCache>
                <c:formatCode>General</c:formatCode>
                <c:ptCount val="6"/>
                <c:pt idx="0">
                  <c:v>44.172800000000002</c:v>
                </c:pt>
                <c:pt idx="1">
                  <c:v>45.611699999999999</c:v>
                </c:pt>
                <c:pt idx="2">
                  <c:v>45.762599999999999</c:v>
                </c:pt>
                <c:pt idx="3">
                  <c:v>46.586300000000001</c:v>
                </c:pt>
                <c:pt idx="4">
                  <c:v>48.230200000000004</c:v>
                </c:pt>
                <c:pt idx="5">
                  <c:v>50.7121</c:v>
                </c:pt>
              </c:numCache>
            </c:numRef>
          </c:val>
        </c:ser>
        <c:ser>
          <c:idx val="3"/>
          <c:order val="3"/>
          <c:tx>
            <c:strRef>
              <c:f>Sheet1!$A$5</c:f>
              <c:strCache>
                <c:ptCount val="1"/>
                <c:pt idx="0">
                  <c:v>Other liquids</c:v>
                </c:pt>
              </c:strCache>
            </c:strRef>
          </c:tx>
          <c:spPr>
            <a:solidFill>
              <a:srgbClr val="002060"/>
            </a:solidFill>
          </c:spPr>
          <c:invertIfNegative val="0"/>
          <c:cat>
            <c:strRef>
              <c:f>Sheet1!$B$1:$G$1</c:f>
              <c:strCache>
                <c:ptCount val="6"/>
                <c:pt idx="0">
                  <c:v>2015</c:v>
                </c:pt>
                <c:pt idx="1">
                  <c:v>2020</c:v>
                </c:pt>
                <c:pt idx="2">
                  <c:v>2025</c:v>
                </c:pt>
                <c:pt idx="3">
                  <c:v>2030</c:v>
                </c:pt>
                <c:pt idx="4">
                  <c:v>2035</c:v>
                </c:pt>
                <c:pt idx="5">
                  <c:v>2040</c:v>
                </c:pt>
              </c:strCache>
            </c:strRef>
          </c:cat>
          <c:val>
            <c:numRef>
              <c:f>Sheet1!$B$5:$G$5</c:f>
              <c:numCache>
                <c:formatCode>General</c:formatCode>
                <c:ptCount val="6"/>
                <c:pt idx="0">
                  <c:v>8.4382999999999999</c:v>
                </c:pt>
                <c:pt idx="1">
                  <c:v>8.6645000000000003</c:v>
                </c:pt>
                <c:pt idx="2">
                  <c:v>8.7381999999999991</c:v>
                </c:pt>
                <c:pt idx="3">
                  <c:v>8.7225000000000001</c:v>
                </c:pt>
                <c:pt idx="4">
                  <c:v>8.6861999999999995</c:v>
                </c:pt>
                <c:pt idx="5">
                  <c:v>8.5136000000000003</c:v>
                </c:pt>
              </c:numCache>
            </c:numRef>
          </c:val>
        </c:ser>
        <c:ser>
          <c:idx val="4"/>
          <c:order val="4"/>
          <c:tx>
            <c:strRef>
              <c:f>Sheet1!$A$6</c:f>
              <c:strCache>
                <c:ptCount val="1"/>
                <c:pt idx="0">
                  <c:v>Diesel (including biodiesel)</c:v>
                </c:pt>
              </c:strCache>
            </c:strRef>
          </c:tx>
          <c:spPr>
            <a:solidFill>
              <a:srgbClr val="675005">
                <a:lumMod val="75000"/>
              </a:srgbClr>
            </a:solidFill>
          </c:spPr>
          <c:invertIfNegative val="0"/>
          <c:cat>
            <c:strRef>
              <c:f>Sheet1!$B$1:$G$1</c:f>
              <c:strCache>
                <c:ptCount val="6"/>
                <c:pt idx="0">
                  <c:v>2015</c:v>
                </c:pt>
                <c:pt idx="1">
                  <c:v>2020</c:v>
                </c:pt>
                <c:pt idx="2">
                  <c:v>2025</c:v>
                </c:pt>
                <c:pt idx="3">
                  <c:v>2030</c:v>
                </c:pt>
                <c:pt idx="4">
                  <c:v>2035</c:v>
                </c:pt>
                <c:pt idx="5">
                  <c:v>2040</c:v>
                </c:pt>
              </c:strCache>
            </c:strRef>
          </c:cat>
          <c:val>
            <c:numRef>
              <c:f>Sheet1!$B$6:$G$6</c:f>
              <c:numCache>
                <c:formatCode>General</c:formatCode>
                <c:ptCount val="6"/>
                <c:pt idx="0">
                  <c:v>40.505699999999997</c:v>
                </c:pt>
                <c:pt idx="1">
                  <c:v>41.031300000000002</c:v>
                </c:pt>
                <c:pt idx="2">
                  <c:v>42.366900000000001</c:v>
                </c:pt>
                <c:pt idx="3">
                  <c:v>42.1496</c:v>
                </c:pt>
                <c:pt idx="4">
                  <c:v>42.253900000000002</c:v>
                </c:pt>
                <c:pt idx="5">
                  <c:v>43.088099999999997</c:v>
                </c:pt>
              </c:numCache>
            </c:numRef>
          </c:val>
        </c:ser>
        <c:ser>
          <c:idx val="5"/>
          <c:order val="5"/>
          <c:tx>
            <c:strRef>
              <c:f>Sheet1!$A$7</c:f>
              <c:strCache>
                <c:ptCount val="1"/>
                <c:pt idx="0">
                  <c:v>Electricity</c:v>
                </c:pt>
              </c:strCache>
            </c:strRef>
          </c:tx>
          <c:spPr>
            <a:solidFill>
              <a:srgbClr val="169DD8"/>
            </a:solidFill>
          </c:spPr>
          <c:invertIfNegative val="0"/>
          <c:cat>
            <c:strRef>
              <c:f>Sheet1!$B$1:$G$1</c:f>
              <c:strCache>
                <c:ptCount val="6"/>
                <c:pt idx="0">
                  <c:v>2015</c:v>
                </c:pt>
                <c:pt idx="1">
                  <c:v>2020</c:v>
                </c:pt>
                <c:pt idx="2">
                  <c:v>2025</c:v>
                </c:pt>
                <c:pt idx="3">
                  <c:v>2030</c:v>
                </c:pt>
                <c:pt idx="4">
                  <c:v>2035</c:v>
                </c:pt>
                <c:pt idx="5">
                  <c:v>2040</c:v>
                </c:pt>
              </c:strCache>
            </c:strRef>
          </c:cat>
          <c:val>
            <c:numRef>
              <c:f>Sheet1!$B$7:$G$7</c:f>
              <c:numCache>
                <c:formatCode>General</c:formatCode>
                <c:ptCount val="6"/>
                <c:pt idx="0">
                  <c:v>1.4754</c:v>
                </c:pt>
                <c:pt idx="1">
                  <c:v>1.7208000000000001</c:v>
                </c:pt>
                <c:pt idx="2">
                  <c:v>2.1560000000000001</c:v>
                </c:pt>
                <c:pt idx="3">
                  <c:v>2.6943999999999999</c:v>
                </c:pt>
                <c:pt idx="4">
                  <c:v>3.4401000000000002</c:v>
                </c:pt>
                <c:pt idx="5">
                  <c:v>4.3878000000000004</c:v>
                </c:pt>
              </c:numCache>
            </c:numRef>
          </c:val>
        </c:ser>
        <c:dLbls>
          <c:showLegendKey val="0"/>
          <c:showVal val="0"/>
          <c:showCatName val="0"/>
          <c:showSerName val="0"/>
          <c:showPercent val="0"/>
          <c:showBubbleSize val="0"/>
        </c:dLbls>
        <c:gapWidth val="150"/>
        <c:overlap val="100"/>
        <c:axId val="208807872"/>
        <c:axId val="208808432"/>
      </c:barChart>
      <c:catAx>
        <c:axId val="208807872"/>
        <c:scaling>
          <c:orientation val="minMax"/>
        </c:scaling>
        <c:delete val="0"/>
        <c:axPos val="b"/>
        <c:numFmt formatCode="General" sourceLinked="0"/>
        <c:majorTickMark val="out"/>
        <c:minorTickMark val="none"/>
        <c:tickLblPos val="nextTo"/>
        <c:spPr>
          <a:ln w="12700">
            <a:solidFill>
              <a:schemeClr val="tx1"/>
            </a:solidFill>
          </a:ln>
        </c:spPr>
        <c:txPr>
          <a:bodyPr/>
          <a:lstStyle/>
          <a:p>
            <a:pPr>
              <a:defRPr sz="1200"/>
            </a:pPr>
            <a:endParaRPr lang="en-US"/>
          </a:p>
        </c:txPr>
        <c:crossAx val="208808432"/>
        <c:crosses val="autoZero"/>
        <c:auto val="1"/>
        <c:lblAlgn val="ctr"/>
        <c:lblOffset val="100"/>
        <c:noMultiLvlLbl val="0"/>
      </c:catAx>
      <c:valAx>
        <c:axId val="208808432"/>
        <c:scaling>
          <c:orientation val="minMax"/>
          <c:max val="150"/>
          <c:min val="0"/>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txPr>
          <a:bodyPr/>
          <a:lstStyle/>
          <a:p>
            <a:pPr>
              <a:defRPr sz="1200"/>
            </a:pPr>
            <a:endParaRPr lang="en-US"/>
          </a:p>
        </c:txPr>
        <c:crossAx val="208807872"/>
        <c:crosses val="autoZero"/>
        <c:crossBetween val="between"/>
        <c:majorUnit val="30"/>
      </c:valAx>
    </c:plotArea>
    <c:plotVisOnly val="1"/>
    <c:dispBlanksAs val="gap"/>
    <c:showDLblsOverMax val="0"/>
  </c:chart>
  <c:txPr>
    <a:bodyPr/>
    <a:lstStyle/>
    <a:p>
      <a:pPr>
        <a:defRPr sz="1400"/>
      </a:pPr>
      <a:endParaRPr lang="en-US"/>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313745505739984E-2"/>
          <c:y val="0.10290832435483126"/>
          <c:w val="0.85732170840117006"/>
          <c:h val="0.80625258902116193"/>
        </c:manualLayout>
      </c:layout>
      <c:barChart>
        <c:barDir val="col"/>
        <c:grouping val="stacked"/>
        <c:varyColors val="0"/>
        <c:ser>
          <c:idx val="3"/>
          <c:order val="0"/>
          <c:tx>
            <c:strRef>
              <c:f>PassengerMode!$C$9</c:f>
              <c:strCache>
                <c:ptCount val="1"/>
                <c:pt idx="0">
                  <c:v>LDV</c:v>
                </c:pt>
              </c:strCache>
            </c:strRef>
          </c:tx>
          <c:spPr>
            <a:solidFill>
              <a:schemeClr val="tx2"/>
            </a:solidFill>
            <a:ln>
              <a:noFill/>
            </a:ln>
            <a:effectLst/>
          </c:spPr>
          <c:invertIfNegative val="0"/>
          <c:cat>
            <c:numRef>
              <c:f>PassengerMode!$D$5:$I$5</c:f>
              <c:numCache>
                <c:formatCode>General</c:formatCode>
                <c:ptCount val="6"/>
                <c:pt idx="0">
                  <c:v>2015</c:v>
                </c:pt>
                <c:pt idx="1">
                  <c:v>2020</c:v>
                </c:pt>
                <c:pt idx="2">
                  <c:v>2025</c:v>
                </c:pt>
                <c:pt idx="3">
                  <c:v>2030</c:v>
                </c:pt>
                <c:pt idx="4">
                  <c:v>2035</c:v>
                </c:pt>
                <c:pt idx="5">
                  <c:v>2040</c:v>
                </c:pt>
              </c:numCache>
            </c:numRef>
          </c:cat>
          <c:val>
            <c:numRef>
              <c:f>PassengerMode!$D$9:$I$9</c:f>
              <c:numCache>
                <c:formatCode>General</c:formatCode>
                <c:ptCount val="6"/>
                <c:pt idx="0">
                  <c:v>31.774000000000001</c:v>
                </c:pt>
                <c:pt idx="1">
                  <c:v>30.697600000000001</c:v>
                </c:pt>
                <c:pt idx="2">
                  <c:v>27.8504</c:v>
                </c:pt>
                <c:pt idx="3">
                  <c:v>26.073899999999998</c:v>
                </c:pt>
                <c:pt idx="4">
                  <c:v>25.290700000000001</c:v>
                </c:pt>
                <c:pt idx="5">
                  <c:v>25.317</c:v>
                </c:pt>
              </c:numCache>
            </c:numRef>
          </c:val>
        </c:ser>
        <c:ser>
          <c:idx val="1"/>
          <c:order val="1"/>
          <c:tx>
            <c:strRef>
              <c:f>PassengerMode!$C$7</c:f>
              <c:strCache>
                <c:ptCount val="1"/>
                <c:pt idx="0">
                  <c:v>Air</c:v>
                </c:pt>
              </c:strCache>
            </c:strRef>
          </c:tx>
          <c:spPr>
            <a:solidFill>
              <a:schemeClr val="accent4"/>
            </a:solidFill>
            <a:ln>
              <a:noFill/>
            </a:ln>
            <a:effectLst/>
          </c:spPr>
          <c:invertIfNegative val="0"/>
          <c:cat>
            <c:numRef>
              <c:f>PassengerMode!$D$5:$I$5</c:f>
              <c:numCache>
                <c:formatCode>General</c:formatCode>
                <c:ptCount val="6"/>
                <c:pt idx="0">
                  <c:v>2015</c:v>
                </c:pt>
                <c:pt idx="1">
                  <c:v>2020</c:v>
                </c:pt>
                <c:pt idx="2">
                  <c:v>2025</c:v>
                </c:pt>
                <c:pt idx="3">
                  <c:v>2030</c:v>
                </c:pt>
                <c:pt idx="4">
                  <c:v>2035</c:v>
                </c:pt>
                <c:pt idx="5">
                  <c:v>2040</c:v>
                </c:pt>
              </c:numCache>
            </c:numRef>
          </c:cat>
          <c:val>
            <c:numRef>
              <c:f>PassengerMode!$D$7:$I$7</c:f>
              <c:numCache>
                <c:formatCode>General</c:formatCode>
                <c:ptCount val="6"/>
                <c:pt idx="0">
                  <c:v>6.4543999999999997</c:v>
                </c:pt>
                <c:pt idx="1">
                  <c:v>7.0654000000000003</c:v>
                </c:pt>
                <c:pt idx="2">
                  <c:v>8.0460999999999991</c:v>
                </c:pt>
                <c:pt idx="3">
                  <c:v>8.9948999999999995</c:v>
                </c:pt>
                <c:pt idx="4">
                  <c:v>9.9877000000000002</c:v>
                </c:pt>
                <c:pt idx="5">
                  <c:v>11.069000000000001</c:v>
                </c:pt>
              </c:numCache>
            </c:numRef>
          </c:val>
        </c:ser>
        <c:ser>
          <c:idx val="2"/>
          <c:order val="2"/>
          <c:tx>
            <c:strRef>
              <c:f>PassengerMode!$C$8</c:f>
              <c:strCache>
                <c:ptCount val="1"/>
                <c:pt idx="0">
                  <c:v>Bus</c:v>
                </c:pt>
              </c:strCache>
            </c:strRef>
          </c:tx>
          <c:spPr>
            <a:solidFill>
              <a:schemeClr val="accent3"/>
            </a:solidFill>
            <a:ln>
              <a:noFill/>
            </a:ln>
            <a:effectLst/>
          </c:spPr>
          <c:invertIfNegative val="0"/>
          <c:cat>
            <c:numRef>
              <c:f>PassengerMode!$D$5:$I$5</c:f>
              <c:numCache>
                <c:formatCode>General</c:formatCode>
                <c:ptCount val="6"/>
                <c:pt idx="0">
                  <c:v>2015</c:v>
                </c:pt>
                <c:pt idx="1">
                  <c:v>2020</c:v>
                </c:pt>
                <c:pt idx="2">
                  <c:v>2025</c:v>
                </c:pt>
                <c:pt idx="3">
                  <c:v>2030</c:v>
                </c:pt>
                <c:pt idx="4">
                  <c:v>2035</c:v>
                </c:pt>
                <c:pt idx="5">
                  <c:v>2040</c:v>
                </c:pt>
              </c:numCache>
            </c:numRef>
          </c:cat>
          <c:val>
            <c:numRef>
              <c:f>PassengerMode!$D$8:$I$8</c:f>
              <c:numCache>
                <c:formatCode>General</c:formatCode>
                <c:ptCount val="6"/>
                <c:pt idx="0">
                  <c:v>0.99570000000000003</c:v>
                </c:pt>
                <c:pt idx="1">
                  <c:v>1.0221</c:v>
                </c:pt>
                <c:pt idx="2">
                  <c:v>1.0681</c:v>
                </c:pt>
                <c:pt idx="3">
                  <c:v>1.111</c:v>
                </c:pt>
                <c:pt idx="4">
                  <c:v>1.1709000000000001</c:v>
                </c:pt>
                <c:pt idx="5">
                  <c:v>1.2010000000000001</c:v>
                </c:pt>
              </c:numCache>
            </c:numRef>
          </c:val>
        </c:ser>
        <c:ser>
          <c:idx val="4"/>
          <c:order val="3"/>
          <c:tx>
            <c:strRef>
              <c:f>PassengerMode!$C$10</c:f>
              <c:strCache>
                <c:ptCount val="1"/>
                <c:pt idx="0">
                  <c:v>Rail</c:v>
                </c:pt>
              </c:strCache>
            </c:strRef>
          </c:tx>
          <c:spPr>
            <a:solidFill>
              <a:schemeClr val="accent5"/>
            </a:solidFill>
            <a:ln>
              <a:noFill/>
            </a:ln>
            <a:effectLst/>
          </c:spPr>
          <c:invertIfNegative val="0"/>
          <c:cat>
            <c:numRef>
              <c:f>PassengerMode!$D$5:$I$5</c:f>
              <c:numCache>
                <c:formatCode>General</c:formatCode>
                <c:ptCount val="6"/>
                <c:pt idx="0">
                  <c:v>2015</c:v>
                </c:pt>
                <c:pt idx="1">
                  <c:v>2020</c:v>
                </c:pt>
                <c:pt idx="2">
                  <c:v>2025</c:v>
                </c:pt>
                <c:pt idx="3">
                  <c:v>2030</c:v>
                </c:pt>
                <c:pt idx="4">
                  <c:v>2035</c:v>
                </c:pt>
                <c:pt idx="5">
                  <c:v>2040</c:v>
                </c:pt>
              </c:numCache>
            </c:numRef>
          </c:cat>
          <c:val>
            <c:numRef>
              <c:f>PassengerMode!$D$10:$I$10</c:f>
              <c:numCache>
                <c:formatCode>General</c:formatCode>
                <c:ptCount val="6"/>
                <c:pt idx="0">
                  <c:v>0.29189999999999999</c:v>
                </c:pt>
                <c:pt idx="1">
                  <c:v>0.29770000000000002</c:v>
                </c:pt>
                <c:pt idx="2">
                  <c:v>0.30709999999999998</c:v>
                </c:pt>
                <c:pt idx="3">
                  <c:v>0.31590000000000001</c:v>
                </c:pt>
                <c:pt idx="4">
                  <c:v>0.3306</c:v>
                </c:pt>
                <c:pt idx="5">
                  <c:v>0.33450000000000002</c:v>
                </c:pt>
              </c:numCache>
            </c:numRef>
          </c:val>
        </c:ser>
        <c:ser>
          <c:idx val="0"/>
          <c:order val="4"/>
          <c:tx>
            <c:strRef>
              <c:f>PassengerMode!$C$6</c:f>
              <c:strCache>
                <c:ptCount val="1"/>
                <c:pt idx="0">
                  <c:v>2-3 Wheeler</c:v>
                </c:pt>
              </c:strCache>
            </c:strRef>
          </c:tx>
          <c:spPr>
            <a:solidFill>
              <a:schemeClr val="tx2">
                <a:lumMod val="75000"/>
              </a:schemeClr>
            </a:solidFill>
            <a:ln>
              <a:noFill/>
            </a:ln>
            <a:effectLst/>
          </c:spPr>
          <c:invertIfNegative val="0"/>
          <c:cat>
            <c:numRef>
              <c:f>PassengerMode!$D$5:$I$5</c:f>
              <c:numCache>
                <c:formatCode>General</c:formatCode>
                <c:ptCount val="6"/>
                <c:pt idx="0">
                  <c:v>2015</c:v>
                </c:pt>
                <c:pt idx="1">
                  <c:v>2020</c:v>
                </c:pt>
                <c:pt idx="2">
                  <c:v>2025</c:v>
                </c:pt>
                <c:pt idx="3">
                  <c:v>2030</c:v>
                </c:pt>
                <c:pt idx="4">
                  <c:v>2035</c:v>
                </c:pt>
                <c:pt idx="5">
                  <c:v>2040</c:v>
                </c:pt>
              </c:numCache>
            </c:numRef>
          </c:cat>
          <c:val>
            <c:numRef>
              <c:f>PassengerMode!$D$6:$I$6</c:f>
              <c:numCache>
                <c:formatCode>General</c:formatCode>
                <c:ptCount val="6"/>
                <c:pt idx="0">
                  <c:v>0.24490000000000001</c:v>
                </c:pt>
                <c:pt idx="1">
                  <c:v>0.24199999999999999</c:v>
                </c:pt>
                <c:pt idx="2">
                  <c:v>0.2364</c:v>
                </c:pt>
                <c:pt idx="3">
                  <c:v>0.23350000000000001</c:v>
                </c:pt>
                <c:pt idx="4">
                  <c:v>0.23100000000000001</c:v>
                </c:pt>
                <c:pt idx="5">
                  <c:v>0.2296</c:v>
                </c:pt>
              </c:numCache>
            </c:numRef>
          </c:val>
        </c:ser>
        <c:dLbls>
          <c:showLegendKey val="0"/>
          <c:showVal val="0"/>
          <c:showCatName val="0"/>
          <c:showSerName val="0"/>
          <c:showPercent val="0"/>
          <c:showBubbleSize val="0"/>
        </c:dLbls>
        <c:gapWidth val="219"/>
        <c:overlap val="100"/>
        <c:axId val="208812912"/>
        <c:axId val="208813472"/>
      </c:barChart>
      <c:catAx>
        <c:axId val="208812912"/>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8813472"/>
        <c:crosses val="autoZero"/>
        <c:auto val="1"/>
        <c:lblAlgn val="ctr"/>
        <c:lblOffset val="100"/>
        <c:noMultiLvlLbl val="0"/>
      </c:catAx>
      <c:valAx>
        <c:axId val="208813472"/>
        <c:scaling>
          <c:orientation val="minMax"/>
          <c:max val="6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88129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313766184489891E-2"/>
          <c:y val="0.10909905130838596"/>
          <c:w val="0.83082148914218534"/>
          <c:h val="0.80006186206760721"/>
        </c:manualLayout>
      </c:layout>
      <c:barChart>
        <c:barDir val="col"/>
        <c:grouping val="stacked"/>
        <c:varyColors val="0"/>
        <c:ser>
          <c:idx val="3"/>
          <c:order val="0"/>
          <c:tx>
            <c:strRef>
              <c:f>PassengerMode!$C$14</c:f>
              <c:strCache>
                <c:ptCount val="1"/>
                <c:pt idx="0">
                  <c:v>LDV</c:v>
                </c:pt>
              </c:strCache>
            </c:strRef>
          </c:tx>
          <c:spPr>
            <a:solidFill>
              <a:schemeClr val="tx2"/>
            </a:solidFill>
            <a:ln>
              <a:noFill/>
            </a:ln>
            <a:effectLst/>
          </c:spPr>
          <c:invertIfNegative val="0"/>
          <c:cat>
            <c:numRef>
              <c:f>PassengerMode!$D$5:$I$5</c:f>
              <c:numCache>
                <c:formatCode>General</c:formatCode>
                <c:ptCount val="6"/>
                <c:pt idx="0">
                  <c:v>2015</c:v>
                </c:pt>
                <c:pt idx="1">
                  <c:v>2020</c:v>
                </c:pt>
                <c:pt idx="2">
                  <c:v>2025</c:v>
                </c:pt>
                <c:pt idx="3">
                  <c:v>2030</c:v>
                </c:pt>
                <c:pt idx="4">
                  <c:v>2035</c:v>
                </c:pt>
                <c:pt idx="5">
                  <c:v>2040</c:v>
                </c:pt>
              </c:numCache>
            </c:numRef>
          </c:cat>
          <c:val>
            <c:numRef>
              <c:f>PassengerMode!$D$14:$I$14</c:f>
              <c:numCache>
                <c:formatCode>General</c:formatCode>
                <c:ptCount val="6"/>
                <c:pt idx="0">
                  <c:v>16.2469</c:v>
                </c:pt>
                <c:pt idx="1">
                  <c:v>18.602799999999998</c:v>
                </c:pt>
                <c:pt idx="2">
                  <c:v>21.3688</c:v>
                </c:pt>
                <c:pt idx="3">
                  <c:v>24.0504</c:v>
                </c:pt>
                <c:pt idx="4">
                  <c:v>27.183800000000002</c:v>
                </c:pt>
                <c:pt idx="5">
                  <c:v>31.2499</c:v>
                </c:pt>
              </c:numCache>
            </c:numRef>
          </c:val>
        </c:ser>
        <c:ser>
          <c:idx val="1"/>
          <c:order val="1"/>
          <c:tx>
            <c:strRef>
              <c:f>PassengerMode!$C$12</c:f>
              <c:strCache>
                <c:ptCount val="1"/>
                <c:pt idx="0">
                  <c:v>Air</c:v>
                </c:pt>
              </c:strCache>
            </c:strRef>
          </c:tx>
          <c:spPr>
            <a:solidFill>
              <a:schemeClr val="accent4"/>
            </a:solidFill>
            <a:ln>
              <a:noFill/>
            </a:ln>
            <a:effectLst/>
          </c:spPr>
          <c:invertIfNegative val="0"/>
          <c:cat>
            <c:numRef>
              <c:f>PassengerMode!$D$5:$I$5</c:f>
              <c:numCache>
                <c:formatCode>General</c:formatCode>
                <c:ptCount val="6"/>
                <c:pt idx="0">
                  <c:v>2015</c:v>
                </c:pt>
                <c:pt idx="1">
                  <c:v>2020</c:v>
                </c:pt>
                <c:pt idx="2">
                  <c:v>2025</c:v>
                </c:pt>
                <c:pt idx="3">
                  <c:v>2030</c:v>
                </c:pt>
                <c:pt idx="4">
                  <c:v>2035</c:v>
                </c:pt>
                <c:pt idx="5">
                  <c:v>2040</c:v>
                </c:pt>
              </c:numCache>
            </c:numRef>
          </c:cat>
          <c:val>
            <c:numRef>
              <c:f>PassengerMode!$D$12:$I$12</c:f>
              <c:numCache>
                <c:formatCode>General</c:formatCode>
                <c:ptCount val="6"/>
                <c:pt idx="0">
                  <c:v>5.1218000000000004</c:v>
                </c:pt>
                <c:pt idx="1">
                  <c:v>5.5811000000000002</c:v>
                </c:pt>
                <c:pt idx="2">
                  <c:v>6.8456999999999999</c:v>
                </c:pt>
                <c:pt idx="3">
                  <c:v>8.2289999999999992</c:v>
                </c:pt>
                <c:pt idx="4">
                  <c:v>9.7622</c:v>
                </c:pt>
                <c:pt idx="5">
                  <c:v>11.3973</c:v>
                </c:pt>
              </c:numCache>
            </c:numRef>
          </c:val>
        </c:ser>
        <c:ser>
          <c:idx val="2"/>
          <c:order val="2"/>
          <c:tx>
            <c:strRef>
              <c:f>PassengerMode!$C$13</c:f>
              <c:strCache>
                <c:ptCount val="1"/>
                <c:pt idx="0">
                  <c:v>Bus</c:v>
                </c:pt>
              </c:strCache>
            </c:strRef>
          </c:tx>
          <c:spPr>
            <a:solidFill>
              <a:schemeClr val="accent3"/>
            </a:solidFill>
            <a:ln>
              <a:noFill/>
            </a:ln>
            <a:effectLst/>
          </c:spPr>
          <c:invertIfNegative val="0"/>
          <c:cat>
            <c:numRef>
              <c:f>PassengerMode!$D$5:$I$5</c:f>
              <c:numCache>
                <c:formatCode>General</c:formatCode>
                <c:ptCount val="6"/>
                <c:pt idx="0">
                  <c:v>2015</c:v>
                </c:pt>
                <c:pt idx="1">
                  <c:v>2020</c:v>
                </c:pt>
                <c:pt idx="2">
                  <c:v>2025</c:v>
                </c:pt>
                <c:pt idx="3">
                  <c:v>2030</c:v>
                </c:pt>
                <c:pt idx="4">
                  <c:v>2035</c:v>
                </c:pt>
                <c:pt idx="5">
                  <c:v>2040</c:v>
                </c:pt>
              </c:numCache>
            </c:numRef>
          </c:cat>
          <c:val>
            <c:numRef>
              <c:f>PassengerMode!$D$13:$I$13</c:f>
              <c:numCache>
                <c:formatCode>General</c:formatCode>
                <c:ptCount val="6"/>
                <c:pt idx="0">
                  <c:v>3.2913999999999999</c:v>
                </c:pt>
                <c:pt idx="1">
                  <c:v>3.7681</c:v>
                </c:pt>
                <c:pt idx="2">
                  <c:v>4.3559999999999999</c:v>
                </c:pt>
                <c:pt idx="3">
                  <c:v>4.7933000000000003</c:v>
                </c:pt>
                <c:pt idx="4">
                  <c:v>5.1032000000000002</c:v>
                </c:pt>
                <c:pt idx="5">
                  <c:v>5.3582000000000001</c:v>
                </c:pt>
              </c:numCache>
            </c:numRef>
          </c:val>
        </c:ser>
        <c:ser>
          <c:idx val="4"/>
          <c:order val="3"/>
          <c:tx>
            <c:strRef>
              <c:f>PassengerMode!$C$15</c:f>
              <c:strCache>
                <c:ptCount val="1"/>
                <c:pt idx="0">
                  <c:v>Rail</c:v>
                </c:pt>
              </c:strCache>
            </c:strRef>
          </c:tx>
          <c:spPr>
            <a:solidFill>
              <a:schemeClr val="accent5"/>
            </a:solidFill>
            <a:ln>
              <a:noFill/>
            </a:ln>
            <a:effectLst/>
          </c:spPr>
          <c:invertIfNegative val="0"/>
          <c:cat>
            <c:numRef>
              <c:f>PassengerMode!$D$5:$I$5</c:f>
              <c:numCache>
                <c:formatCode>General</c:formatCode>
                <c:ptCount val="6"/>
                <c:pt idx="0">
                  <c:v>2015</c:v>
                </c:pt>
                <c:pt idx="1">
                  <c:v>2020</c:v>
                </c:pt>
                <c:pt idx="2">
                  <c:v>2025</c:v>
                </c:pt>
                <c:pt idx="3">
                  <c:v>2030</c:v>
                </c:pt>
                <c:pt idx="4">
                  <c:v>2035</c:v>
                </c:pt>
                <c:pt idx="5">
                  <c:v>2040</c:v>
                </c:pt>
              </c:numCache>
            </c:numRef>
          </c:cat>
          <c:val>
            <c:numRef>
              <c:f>PassengerMode!$D$15:$I$15</c:f>
              <c:numCache>
                <c:formatCode>General</c:formatCode>
                <c:ptCount val="6"/>
                <c:pt idx="0">
                  <c:v>0.82730000000000004</c:v>
                </c:pt>
                <c:pt idx="1">
                  <c:v>1.1921999999999999</c:v>
                </c:pt>
                <c:pt idx="2">
                  <c:v>1.5687</c:v>
                </c:pt>
                <c:pt idx="3">
                  <c:v>1.8386</c:v>
                </c:pt>
                <c:pt idx="4">
                  <c:v>1.9883</c:v>
                </c:pt>
                <c:pt idx="5">
                  <c:v>2.0648</c:v>
                </c:pt>
              </c:numCache>
            </c:numRef>
          </c:val>
        </c:ser>
        <c:ser>
          <c:idx val="0"/>
          <c:order val="4"/>
          <c:tx>
            <c:strRef>
              <c:f>PassengerMode!$C$11</c:f>
              <c:strCache>
                <c:ptCount val="1"/>
                <c:pt idx="0">
                  <c:v>2-3 Wheeler</c:v>
                </c:pt>
              </c:strCache>
            </c:strRef>
          </c:tx>
          <c:spPr>
            <a:solidFill>
              <a:schemeClr val="accent1"/>
            </a:solidFill>
            <a:ln>
              <a:noFill/>
            </a:ln>
            <a:effectLst/>
          </c:spPr>
          <c:invertIfNegative val="0"/>
          <c:cat>
            <c:numRef>
              <c:f>PassengerMode!$D$5:$I$5</c:f>
              <c:numCache>
                <c:formatCode>General</c:formatCode>
                <c:ptCount val="6"/>
                <c:pt idx="0">
                  <c:v>2015</c:v>
                </c:pt>
                <c:pt idx="1">
                  <c:v>2020</c:v>
                </c:pt>
                <c:pt idx="2">
                  <c:v>2025</c:v>
                </c:pt>
                <c:pt idx="3">
                  <c:v>2030</c:v>
                </c:pt>
                <c:pt idx="4">
                  <c:v>2035</c:v>
                </c:pt>
                <c:pt idx="5">
                  <c:v>2040</c:v>
                </c:pt>
              </c:numCache>
            </c:numRef>
          </c:cat>
          <c:val>
            <c:numRef>
              <c:f>PassengerMode!$D$11:$I$11</c:f>
              <c:numCache>
                <c:formatCode>General</c:formatCode>
                <c:ptCount val="6"/>
                <c:pt idx="0">
                  <c:v>1.5649</c:v>
                </c:pt>
                <c:pt idx="1">
                  <c:v>1.7904</c:v>
                </c:pt>
                <c:pt idx="2">
                  <c:v>1.9624999999999999</c:v>
                </c:pt>
                <c:pt idx="3">
                  <c:v>2.0623999999999998</c:v>
                </c:pt>
                <c:pt idx="4">
                  <c:v>2.1286</c:v>
                </c:pt>
                <c:pt idx="5">
                  <c:v>2.1735000000000002</c:v>
                </c:pt>
              </c:numCache>
            </c:numRef>
          </c:val>
        </c:ser>
        <c:dLbls>
          <c:showLegendKey val="0"/>
          <c:showVal val="0"/>
          <c:showCatName val="0"/>
          <c:showSerName val="0"/>
          <c:showPercent val="0"/>
          <c:showBubbleSize val="0"/>
        </c:dLbls>
        <c:gapWidth val="219"/>
        <c:overlap val="100"/>
        <c:axId val="208817952"/>
        <c:axId val="208818512"/>
      </c:barChart>
      <c:catAx>
        <c:axId val="208817952"/>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8818512"/>
        <c:crosses val="autoZero"/>
        <c:auto val="1"/>
        <c:lblAlgn val="ctr"/>
        <c:lblOffset val="100"/>
        <c:noMultiLvlLbl val="0"/>
      </c:catAx>
      <c:valAx>
        <c:axId val="208818512"/>
        <c:scaling>
          <c:orientation val="minMax"/>
          <c:max val="6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88179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313745505739984E-2"/>
          <c:y val="0.10039864872064012"/>
          <c:w val="0.83358662420738527"/>
          <c:h val="0.80876226465535306"/>
        </c:manualLayout>
      </c:layout>
      <c:barChart>
        <c:barDir val="col"/>
        <c:grouping val="stacked"/>
        <c:varyColors val="0"/>
        <c:ser>
          <c:idx val="0"/>
          <c:order val="0"/>
          <c:tx>
            <c:strRef>
              <c:f>FreightMode!$C$6</c:f>
              <c:strCache>
                <c:ptCount val="1"/>
                <c:pt idx="0">
                  <c:v>Lt Heavy Truck</c:v>
                </c:pt>
              </c:strCache>
            </c:strRef>
          </c:tx>
          <c:spPr>
            <a:solidFill>
              <a:schemeClr val="accent4">
                <a:lumMod val="50000"/>
              </a:schemeClr>
            </a:solidFill>
            <a:ln>
              <a:noFill/>
            </a:ln>
            <a:effectLst/>
          </c:spPr>
          <c:invertIfNegative val="0"/>
          <c:cat>
            <c:numRef>
              <c:f>FreightMode!$D$5:$I$5</c:f>
              <c:numCache>
                <c:formatCode>General</c:formatCode>
                <c:ptCount val="6"/>
                <c:pt idx="0">
                  <c:v>2015</c:v>
                </c:pt>
                <c:pt idx="1">
                  <c:v>2020</c:v>
                </c:pt>
                <c:pt idx="2">
                  <c:v>2025</c:v>
                </c:pt>
                <c:pt idx="3">
                  <c:v>2030</c:v>
                </c:pt>
                <c:pt idx="4">
                  <c:v>2035</c:v>
                </c:pt>
                <c:pt idx="5">
                  <c:v>2040</c:v>
                </c:pt>
              </c:numCache>
            </c:numRef>
          </c:cat>
          <c:val>
            <c:numRef>
              <c:f>FreightMode!$D$6:$I$6</c:f>
              <c:numCache>
                <c:formatCode>General</c:formatCode>
                <c:ptCount val="6"/>
                <c:pt idx="0">
                  <c:v>2.2686999999999999</c:v>
                </c:pt>
                <c:pt idx="1">
                  <c:v>2.2018</c:v>
                </c:pt>
                <c:pt idx="2">
                  <c:v>2.1644999999999999</c:v>
                </c:pt>
                <c:pt idx="3">
                  <c:v>2.0933000000000002</c:v>
                </c:pt>
                <c:pt idx="4">
                  <c:v>2.0669</c:v>
                </c:pt>
                <c:pt idx="5">
                  <c:v>2.0657000000000001</c:v>
                </c:pt>
              </c:numCache>
            </c:numRef>
          </c:val>
        </c:ser>
        <c:ser>
          <c:idx val="1"/>
          <c:order val="1"/>
          <c:tx>
            <c:strRef>
              <c:f>FreightMode!$C$7</c:f>
              <c:strCache>
                <c:ptCount val="1"/>
                <c:pt idx="0">
                  <c:v>Med Heavy Truck</c:v>
                </c:pt>
              </c:strCache>
            </c:strRef>
          </c:tx>
          <c:spPr>
            <a:solidFill>
              <a:schemeClr val="accent4">
                <a:lumMod val="75000"/>
              </a:schemeClr>
            </a:solidFill>
            <a:ln>
              <a:noFill/>
            </a:ln>
            <a:effectLst/>
          </c:spPr>
          <c:invertIfNegative val="0"/>
          <c:cat>
            <c:numRef>
              <c:f>FreightMode!$D$5:$I$5</c:f>
              <c:numCache>
                <c:formatCode>General</c:formatCode>
                <c:ptCount val="6"/>
                <c:pt idx="0">
                  <c:v>2015</c:v>
                </c:pt>
                <c:pt idx="1">
                  <c:v>2020</c:v>
                </c:pt>
                <c:pt idx="2">
                  <c:v>2025</c:v>
                </c:pt>
                <c:pt idx="3">
                  <c:v>2030</c:v>
                </c:pt>
                <c:pt idx="4">
                  <c:v>2035</c:v>
                </c:pt>
                <c:pt idx="5">
                  <c:v>2040</c:v>
                </c:pt>
              </c:numCache>
            </c:numRef>
          </c:cat>
          <c:val>
            <c:numRef>
              <c:f>FreightMode!$D$7:$I$7</c:f>
              <c:numCache>
                <c:formatCode>General</c:formatCode>
                <c:ptCount val="6"/>
                <c:pt idx="0">
                  <c:v>1.8055000000000001</c:v>
                </c:pt>
                <c:pt idx="1">
                  <c:v>1.8005</c:v>
                </c:pt>
                <c:pt idx="2">
                  <c:v>1.8838999999999999</c:v>
                </c:pt>
                <c:pt idx="3">
                  <c:v>1.8268</c:v>
                </c:pt>
                <c:pt idx="4">
                  <c:v>1.7718</c:v>
                </c:pt>
                <c:pt idx="5">
                  <c:v>1.7726999999999999</c:v>
                </c:pt>
              </c:numCache>
            </c:numRef>
          </c:val>
        </c:ser>
        <c:ser>
          <c:idx val="2"/>
          <c:order val="2"/>
          <c:tx>
            <c:strRef>
              <c:f>FreightMode!$C$8</c:f>
              <c:strCache>
                <c:ptCount val="1"/>
                <c:pt idx="0">
                  <c:v>Hvy Heavy Truck</c:v>
                </c:pt>
              </c:strCache>
            </c:strRef>
          </c:tx>
          <c:spPr>
            <a:solidFill>
              <a:schemeClr val="accent4">
                <a:lumMod val="60000"/>
                <a:lumOff val="40000"/>
              </a:schemeClr>
            </a:solidFill>
            <a:ln>
              <a:noFill/>
            </a:ln>
            <a:effectLst/>
          </c:spPr>
          <c:invertIfNegative val="0"/>
          <c:cat>
            <c:numRef>
              <c:f>FreightMode!$D$5:$I$5</c:f>
              <c:numCache>
                <c:formatCode>General</c:formatCode>
                <c:ptCount val="6"/>
                <c:pt idx="0">
                  <c:v>2015</c:v>
                </c:pt>
                <c:pt idx="1">
                  <c:v>2020</c:v>
                </c:pt>
                <c:pt idx="2">
                  <c:v>2025</c:v>
                </c:pt>
                <c:pt idx="3">
                  <c:v>2030</c:v>
                </c:pt>
                <c:pt idx="4">
                  <c:v>2035</c:v>
                </c:pt>
                <c:pt idx="5">
                  <c:v>2040</c:v>
                </c:pt>
              </c:numCache>
            </c:numRef>
          </c:cat>
          <c:val>
            <c:numRef>
              <c:f>FreightMode!$D$8:$I$8</c:f>
              <c:numCache>
                <c:formatCode>General</c:formatCode>
                <c:ptCount val="6"/>
                <c:pt idx="0">
                  <c:v>6.3346999999999998</c:v>
                </c:pt>
                <c:pt idx="1">
                  <c:v>6.2934999999999999</c:v>
                </c:pt>
                <c:pt idx="2">
                  <c:v>6.2748999999999997</c:v>
                </c:pt>
                <c:pt idx="3">
                  <c:v>5.9371999999999998</c:v>
                </c:pt>
                <c:pt idx="4">
                  <c:v>5.8356000000000003</c:v>
                </c:pt>
                <c:pt idx="5">
                  <c:v>5.9999000000000002</c:v>
                </c:pt>
              </c:numCache>
            </c:numRef>
          </c:val>
        </c:ser>
        <c:ser>
          <c:idx val="3"/>
          <c:order val="3"/>
          <c:tx>
            <c:strRef>
              <c:f>FreightMode!$C$9</c:f>
              <c:strCache>
                <c:ptCount val="1"/>
                <c:pt idx="0">
                  <c:v>Rail</c:v>
                </c:pt>
              </c:strCache>
            </c:strRef>
          </c:tx>
          <c:spPr>
            <a:solidFill>
              <a:schemeClr val="bg1">
                <a:lumMod val="50000"/>
              </a:schemeClr>
            </a:solidFill>
            <a:ln>
              <a:noFill/>
            </a:ln>
            <a:effectLst/>
          </c:spPr>
          <c:invertIfNegative val="0"/>
          <c:cat>
            <c:numRef>
              <c:f>FreightMode!$D$5:$I$5</c:f>
              <c:numCache>
                <c:formatCode>General</c:formatCode>
                <c:ptCount val="6"/>
                <c:pt idx="0">
                  <c:v>2015</c:v>
                </c:pt>
                <c:pt idx="1">
                  <c:v>2020</c:v>
                </c:pt>
                <c:pt idx="2">
                  <c:v>2025</c:v>
                </c:pt>
                <c:pt idx="3">
                  <c:v>2030</c:v>
                </c:pt>
                <c:pt idx="4">
                  <c:v>2035</c:v>
                </c:pt>
                <c:pt idx="5">
                  <c:v>2040</c:v>
                </c:pt>
              </c:numCache>
            </c:numRef>
          </c:cat>
          <c:val>
            <c:numRef>
              <c:f>FreightMode!$D$9:$I$9</c:f>
              <c:numCache>
                <c:formatCode>General</c:formatCode>
                <c:ptCount val="6"/>
                <c:pt idx="0">
                  <c:v>0.88719999999999999</c:v>
                </c:pt>
                <c:pt idx="1">
                  <c:v>0.92030000000000001</c:v>
                </c:pt>
                <c:pt idx="2">
                  <c:v>0.96660000000000001</c:v>
                </c:pt>
                <c:pt idx="3">
                  <c:v>0.96419999999999995</c:v>
                </c:pt>
                <c:pt idx="4">
                  <c:v>0.95240000000000002</c:v>
                </c:pt>
                <c:pt idx="5">
                  <c:v>0.94730000000000003</c:v>
                </c:pt>
              </c:numCache>
            </c:numRef>
          </c:val>
        </c:ser>
        <c:ser>
          <c:idx val="4"/>
          <c:order val="4"/>
          <c:tx>
            <c:strRef>
              <c:f>FreightMode!$C$10</c:f>
              <c:strCache>
                <c:ptCount val="1"/>
                <c:pt idx="0">
                  <c:v>Marine</c:v>
                </c:pt>
              </c:strCache>
            </c:strRef>
          </c:tx>
          <c:spPr>
            <a:solidFill>
              <a:schemeClr val="tx2"/>
            </a:solidFill>
            <a:ln>
              <a:noFill/>
            </a:ln>
            <a:effectLst/>
          </c:spPr>
          <c:invertIfNegative val="0"/>
          <c:cat>
            <c:numRef>
              <c:f>FreightMode!$D$5:$I$5</c:f>
              <c:numCache>
                <c:formatCode>General</c:formatCode>
                <c:ptCount val="6"/>
                <c:pt idx="0">
                  <c:v>2015</c:v>
                </c:pt>
                <c:pt idx="1">
                  <c:v>2020</c:v>
                </c:pt>
                <c:pt idx="2">
                  <c:v>2025</c:v>
                </c:pt>
                <c:pt idx="3">
                  <c:v>2030</c:v>
                </c:pt>
                <c:pt idx="4">
                  <c:v>2035</c:v>
                </c:pt>
                <c:pt idx="5">
                  <c:v>2040</c:v>
                </c:pt>
              </c:numCache>
            </c:numRef>
          </c:cat>
          <c:val>
            <c:numRef>
              <c:f>FreightMode!$D$10:$I$10</c:f>
              <c:numCache>
                <c:formatCode>General</c:formatCode>
                <c:ptCount val="6"/>
                <c:pt idx="0">
                  <c:v>6.6666000000000007</c:v>
                </c:pt>
                <c:pt idx="1">
                  <c:v>6.5929000000000002</c:v>
                </c:pt>
                <c:pt idx="2">
                  <c:v>6.7187000000000001</c:v>
                </c:pt>
                <c:pt idx="3">
                  <c:v>6.8935000000000004</c:v>
                </c:pt>
                <c:pt idx="4">
                  <c:v>7.1433999999999997</c:v>
                </c:pt>
                <c:pt idx="5">
                  <c:v>7.3532000000000002</c:v>
                </c:pt>
              </c:numCache>
            </c:numRef>
          </c:val>
        </c:ser>
        <c:ser>
          <c:idx val="5"/>
          <c:order val="5"/>
          <c:tx>
            <c:strRef>
              <c:f>FreightMode!$C$11</c:f>
              <c:strCache>
                <c:ptCount val="1"/>
                <c:pt idx="0">
                  <c:v>Natural Gas Pipeline</c:v>
                </c:pt>
              </c:strCache>
            </c:strRef>
          </c:tx>
          <c:spPr>
            <a:solidFill>
              <a:schemeClr val="accent3"/>
            </a:solidFill>
            <a:ln>
              <a:noFill/>
            </a:ln>
            <a:effectLst/>
          </c:spPr>
          <c:invertIfNegative val="0"/>
          <c:cat>
            <c:numRef>
              <c:f>FreightMode!$D$5:$I$5</c:f>
              <c:numCache>
                <c:formatCode>General</c:formatCode>
                <c:ptCount val="6"/>
                <c:pt idx="0">
                  <c:v>2015</c:v>
                </c:pt>
                <c:pt idx="1">
                  <c:v>2020</c:v>
                </c:pt>
                <c:pt idx="2">
                  <c:v>2025</c:v>
                </c:pt>
                <c:pt idx="3">
                  <c:v>2030</c:v>
                </c:pt>
                <c:pt idx="4">
                  <c:v>2035</c:v>
                </c:pt>
                <c:pt idx="5">
                  <c:v>2040</c:v>
                </c:pt>
              </c:numCache>
            </c:numRef>
          </c:cat>
          <c:val>
            <c:numRef>
              <c:f>FreightMode!$D$11:$I$11</c:f>
              <c:numCache>
                <c:formatCode>General</c:formatCode>
                <c:ptCount val="6"/>
                <c:pt idx="0">
                  <c:v>0.88800000000000001</c:v>
                </c:pt>
                <c:pt idx="1">
                  <c:v>0.87639999999999996</c:v>
                </c:pt>
                <c:pt idx="2">
                  <c:v>0.91510000000000002</c:v>
                </c:pt>
                <c:pt idx="3">
                  <c:v>0.9476</c:v>
                </c:pt>
                <c:pt idx="4">
                  <c:v>0.98950000000000005</c:v>
                </c:pt>
                <c:pt idx="5">
                  <c:v>1.0303</c:v>
                </c:pt>
              </c:numCache>
            </c:numRef>
          </c:val>
        </c:ser>
        <c:dLbls>
          <c:showLegendKey val="0"/>
          <c:showVal val="0"/>
          <c:showCatName val="0"/>
          <c:showSerName val="0"/>
          <c:showPercent val="0"/>
          <c:showBubbleSize val="0"/>
        </c:dLbls>
        <c:gapWidth val="219"/>
        <c:overlap val="100"/>
        <c:axId val="208824672"/>
        <c:axId val="208825232"/>
      </c:barChart>
      <c:catAx>
        <c:axId val="208824672"/>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8825232"/>
        <c:crosses val="autoZero"/>
        <c:auto val="1"/>
        <c:lblAlgn val="ctr"/>
        <c:lblOffset val="100"/>
        <c:noMultiLvlLbl val="0"/>
      </c:catAx>
      <c:valAx>
        <c:axId val="208825232"/>
        <c:scaling>
          <c:orientation val="minMax"/>
          <c:max val="35"/>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88246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313766184489891E-2"/>
          <c:y val="0.10385498188209852"/>
          <c:w val="0.76014924837948472"/>
          <c:h val="0.80530593149389462"/>
        </c:manualLayout>
      </c:layout>
      <c:barChart>
        <c:barDir val="col"/>
        <c:grouping val="stacked"/>
        <c:varyColors val="0"/>
        <c:ser>
          <c:idx val="0"/>
          <c:order val="0"/>
          <c:tx>
            <c:strRef>
              <c:f>FreightMode!$C$12</c:f>
              <c:strCache>
                <c:ptCount val="1"/>
                <c:pt idx="0">
                  <c:v>Lt Heavy Truck</c:v>
                </c:pt>
              </c:strCache>
            </c:strRef>
          </c:tx>
          <c:spPr>
            <a:solidFill>
              <a:schemeClr val="accent4">
                <a:lumMod val="50000"/>
              </a:schemeClr>
            </a:solidFill>
            <a:ln>
              <a:noFill/>
            </a:ln>
            <a:effectLst/>
          </c:spPr>
          <c:invertIfNegative val="0"/>
          <c:cat>
            <c:numRef>
              <c:f>FreightMode!$D$5:$I$5</c:f>
              <c:numCache>
                <c:formatCode>General</c:formatCode>
                <c:ptCount val="6"/>
                <c:pt idx="0">
                  <c:v>2015</c:v>
                </c:pt>
                <c:pt idx="1">
                  <c:v>2020</c:v>
                </c:pt>
                <c:pt idx="2">
                  <c:v>2025</c:v>
                </c:pt>
                <c:pt idx="3">
                  <c:v>2030</c:v>
                </c:pt>
                <c:pt idx="4">
                  <c:v>2035</c:v>
                </c:pt>
                <c:pt idx="5">
                  <c:v>2040</c:v>
                </c:pt>
              </c:numCache>
            </c:numRef>
          </c:cat>
          <c:val>
            <c:numRef>
              <c:f>FreightMode!$D$12:$I$12</c:f>
              <c:numCache>
                <c:formatCode>General</c:formatCode>
                <c:ptCount val="6"/>
                <c:pt idx="0">
                  <c:v>1.7724</c:v>
                </c:pt>
                <c:pt idx="1">
                  <c:v>1.7418</c:v>
                </c:pt>
                <c:pt idx="2">
                  <c:v>1.7543</c:v>
                </c:pt>
                <c:pt idx="3">
                  <c:v>1.7177</c:v>
                </c:pt>
                <c:pt idx="4">
                  <c:v>1.7118</c:v>
                </c:pt>
                <c:pt idx="5">
                  <c:v>1.7239</c:v>
                </c:pt>
              </c:numCache>
            </c:numRef>
          </c:val>
        </c:ser>
        <c:ser>
          <c:idx val="1"/>
          <c:order val="1"/>
          <c:tx>
            <c:strRef>
              <c:f>FreightMode!$C$13</c:f>
              <c:strCache>
                <c:ptCount val="1"/>
                <c:pt idx="0">
                  <c:v>Med Heavy Truck</c:v>
                </c:pt>
              </c:strCache>
            </c:strRef>
          </c:tx>
          <c:spPr>
            <a:solidFill>
              <a:schemeClr val="accent4">
                <a:lumMod val="75000"/>
              </a:schemeClr>
            </a:solidFill>
            <a:ln>
              <a:noFill/>
            </a:ln>
            <a:effectLst/>
          </c:spPr>
          <c:invertIfNegative val="0"/>
          <c:cat>
            <c:numRef>
              <c:f>FreightMode!$D$5:$I$5</c:f>
              <c:numCache>
                <c:formatCode>General</c:formatCode>
                <c:ptCount val="6"/>
                <c:pt idx="0">
                  <c:v>2015</c:v>
                </c:pt>
                <c:pt idx="1">
                  <c:v>2020</c:v>
                </c:pt>
                <c:pt idx="2">
                  <c:v>2025</c:v>
                </c:pt>
                <c:pt idx="3">
                  <c:v>2030</c:v>
                </c:pt>
                <c:pt idx="4">
                  <c:v>2035</c:v>
                </c:pt>
                <c:pt idx="5">
                  <c:v>2040</c:v>
                </c:pt>
              </c:numCache>
            </c:numRef>
          </c:cat>
          <c:val>
            <c:numRef>
              <c:f>FreightMode!$D$13:$I$13</c:f>
              <c:numCache>
                <c:formatCode>General</c:formatCode>
                <c:ptCount val="6"/>
                <c:pt idx="0">
                  <c:v>5.9417999999999997</c:v>
                </c:pt>
                <c:pt idx="1">
                  <c:v>5.7995000000000001</c:v>
                </c:pt>
                <c:pt idx="2">
                  <c:v>5.8326000000000002</c:v>
                </c:pt>
                <c:pt idx="3">
                  <c:v>5.6192000000000002</c:v>
                </c:pt>
                <c:pt idx="4">
                  <c:v>5.4732000000000003</c:v>
                </c:pt>
                <c:pt idx="5">
                  <c:v>5.4748000000000001</c:v>
                </c:pt>
              </c:numCache>
            </c:numRef>
          </c:val>
        </c:ser>
        <c:ser>
          <c:idx val="2"/>
          <c:order val="2"/>
          <c:tx>
            <c:strRef>
              <c:f>FreightMode!$C$14</c:f>
              <c:strCache>
                <c:ptCount val="1"/>
                <c:pt idx="0">
                  <c:v>Hvy Heavy Truck</c:v>
                </c:pt>
              </c:strCache>
            </c:strRef>
          </c:tx>
          <c:spPr>
            <a:solidFill>
              <a:schemeClr val="accent4">
                <a:lumMod val="60000"/>
                <a:lumOff val="40000"/>
              </a:schemeClr>
            </a:solidFill>
            <a:ln>
              <a:noFill/>
            </a:ln>
            <a:effectLst/>
          </c:spPr>
          <c:invertIfNegative val="0"/>
          <c:cat>
            <c:numRef>
              <c:f>FreightMode!$D$5:$I$5</c:f>
              <c:numCache>
                <c:formatCode>General</c:formatCode>
                <c:ptCount val="6"/>
                <c:pt idx="0">
                  <c:v>2015</c:v>
                </c:pt>
                <c:pt idx="1">
                  <c:v>2020</c:v>
                </c:pt>
                <c:pt idx="2">
                  <c:v>2025</c:v>
                </c:pt>
                <c:pt idx="3">
                  <c:v>2030</c:v>
                </c:pt>
                <c:pt idx="4">
                  <c:v>2035</c:v>
                </c:pt>
                <c:pt idx="5">
                  <c:v>2040</c:v>
                </c:pt>
              </c:numCache>
            </c:numRef>
          </c:cat>
          <c:val>
            <c:numRef>
              <c:f>FreightMode!$D$14:$I$14</c:f>
              <c:numCache>
                <c:formatCode>General</c:formatCode>
                <c:ptCount val="6"/>
                <c:pt idx="0">
                  <c:v>7.1909000000000001</c:v>
                </c:pt>
                <c:pt idx="1">
                  <c:v>7.6554000000000002</c:v>
                </c:pt>
                <c:pt idx="2">
                  <c:v>8.6428999999999991</c:v>
                </c:pt>
                <c:pt idx="3">
                  <c:v>9.1777999999999995</c:v>
                </c:pt>
                <c:pt idx="4">
                  <c:v>9.8079999999999998</c:v>
                </c:pt>
                <c:pt idx="5">
                  <c:v>10.6302</c:v>
                </c:pt>
              </c:numCache>
            </c:numRef>
          </c:val>
        </c:ser>
        <c:ser>
          <c:idx val="3"/>
          <c:order val="3"/>
          <c:tx>
            <c:strRef>
              <c:f>FreightMode!$C$15</c:f>
              <c:strCache>
                <c:ptCount val="1"/>
                <c:pt idx="0">
                  <c:v>Rail</c:v>
                </c:pt>
              </c:strCache>
            </c:strRef>
          </c:tx>
          <c:spPr>
            <a:solidFill>
              <a:schemeClr val="bg1">
                <a:lumMod val="50000"/>
              </a:schemeClr>
            </a:solidFill>
            <a:ln>
              <a:noFill/>
            </a:ln>
            <a:effectLst/>
          </c:spPr>
          <c:invertIfNegative val="0"/>
          <c:cat>
            <c:numRef>
              <c:f>FreightMode!$D$5:$I$5</c:f>
              <c:numCache>
                <c:formatCode>General</c:formatCode>
                <c:ptCount val="6"/>
                <c:pt idx="0">
                  <c:v>2015</c:v>
                </c:pt>
                <c:pt idx="1">
                  <c:v>2020</c:v>
                </c:pt>
                <c:pt idx="2">
                  <c:v>2025</c:v>
                </c:pt>
                <c:pt idx="3">
                  <c:v>2030</c:v>
                </c:pt>
                <c:pt idx="4">
                  <c:v>2035</c:v>
                </c:pt>
                <c:pt idx="5">
                  <c:v>2040</c:v>
                </c:pt>
              </c:numCache>
            </c:numRef>
          </c:cat>
          <c:val>
            <c:numRef>
              <c:f>FreightMode!$D$15:$I$15</c:f>
              <c:numCache>
                <c:formatCode>General</c:formatCode>
                <c:ptCount val="6"/>
                <c:pt idx="0">
                  <c:v>1.5326</c:v>
                </c:pt>
                <c:pt idx="1">
                  <c:v>1.651</c:v>
                </c:pt>
                <c:pt idx="2">
                  <c:v>1.8032999999999999</c:v>
                </c:pt>
                <c:pt idx="3">
                  <c:v>1.8973</c:v>
                </c:pt>
                <c:pt idx="4">
                  <c:v>1.9259999999999999</c:v>
                </c:pt>
                <c:pt idx="5">
                  <c:v>1.9359999999999999</c:v>
                </c:pt>
              </c:numCache>
            </c:numRef>
          </c:val>
        </c:ser>
        <c:ser>
          <c:idx val="4"/>
          <c:order val="4"/>
          <c:tx>
            <c:strRef>
              <c:f>FreightMode!$C$16</c:f>
              <c:strCache>
                <c:ptCount val="1"/>
                <c:pt idx="0">
                  <c:v>Marine</c:v>
                </c:pt>
              </c:strCache>
            </c:strRef>
          </c:tx>
          <c:spPr>
            <a:solidFill>
              <a:schemeClr val="tx2"/>
            </a:solidFill>
            <a:ln>
              <a:noFill/>
            </a:ln>
            <a:effectLst/>
          </c:spPr>
          <c:invertIfNegative val="0"/>
          <c:cat>
            <c:numRef>
              <c:f>FreightMode!$D$5:$I$5</c:f>
              <c:numCache>
                <c:formatCode>General</c:formatCode>
                <c:ptCount val="6"/>
                <c:pt idx="0">
                  <c:v>2015</c:v>
                </c:pt>
                <c:pt idx="1">
                  <c:v>2020</c:v>
                </c:pt>
                <c:pt idx="2">
                  <c:v>2025</c:v>
                </c:pt>
                <c:pt idx="3">
                  <c:v>2030</c:v>
                </c:pt>
                <c:pt idx="4">
                  <c:v>2035</c:v>
                </c:pt>
                <c:pt idx="5">
                  <c:v>2040</c:v>
                </c:pt>
              </c:numCache>
            </c:numRef>
          </c:cat>
          <c:val>
            <c:numRef>
              <c:f>FreightMode!$D$16:$I$16</c:f>
              <c:numCache>
                <c:formatCode>General</c:formatCode>
                <c:ptCount val="6"/>
                <c:pt idx="0">
                  <c:v>6.2533000000000003</c:v>
                </c:pt>
                <c:pt idx="1">
                  <c:v>6.7477999999999998</c:v>
                </c:pt>
                <c:pt idx="2">
                  <c:v>7.4398999999999997</c:v>
                </c:pt>
                <c:pt idx="3">
                  <c:v>8.1867999999999999</c:v>
                </c:pt>
                <c:pt idx="4">
                  <c:v>9.0452000000000012</c:v>
                </c:pt>
                <c:pt idx="5">
                  <c:v>9.9637000000000011</c:v>
                </c:pt>
              </c:numCache>
            </c:numRef>
          </c:val>
        </c:ser>
        <c:ser>
          <c:idx val="5"/>
          <c:order val="5"/>
          <c:tx>
            <c:strRef>
              <c:f>FreightMode!$C$17</c:f>
              <c:strCache>
                <c:ptCount val="1"/>
                <c:pt idx="0">
                  <c:v>Natural Gas Pipeline</c:v>
                </c:pt>
              </c:strCache>
            </c:strRef>
          </c:tx>
          <c:spPr>
            <a:solidFill>
              <a:schemeClr val="accent3"/>
            </a:solidFill>
            <a:ln>
              <a:noFill/>
            </a:ln>
            <a:effectLst/>
          </c:spPr>
          <c:invertIfNegative val="0"/>
          <c:cat>
            <c:numRef>
              <c:f>FreightMode!$D$5:$I$5</c:f>
              <c:numCache>
                <c:formatCode>General</c:formatCode>
                <c:ptCount val="6"/>
                <c:pt idx="0">
                  <c:v>2015</c:v>
                </c:pt>
                <c:pt idx="1">
                  <c:v>2020</c:v>
                </c:pt>
                <c:pt idx="2">
                  <c:v>2025</c:v>
                </c:pt>
                <c:pt idx="3">
                  <c:v>2030</c:v>
                </c:pt>
                <c:pt idx="4">
                  <c:v>2035</c:v>
                </c:pt>
                <c:pt idx="5">
                  <c:v>2040</c:v>
                </c:pt>
              </c:numCache>
            </c:numRef>
          </c:cat>
          <c:val>
            <c:numRef>
              <c:f>FreightMode!$D$17:$I$17</c:f>
              <c:numCache>
                <c:formatCode>General</c:formatCode>
                <c:ptCount val="6"/>
                <c:pt idx="0">
                  <c:v>1.3758999999999999</c:v>
                </c:pt>
                <c:pt idx="1">
                  <c:v>1.4696</c:v>
                </c:pt>
                <c:pt idx="2">
                  <c:v>1.6131</c:v>
                </c:pt>
                <c:pt idx="3">
                  <c:v>1.7237</c:v>
                </c:pt>
                <c:pt idx="4">
                  <c:v>1.8812</c:v>
                </c:pt>
                <c:pt idx="5">
                  <c:v>2.0436999999999999</c:v>
                </c:pt>
              </c:numCache>
            </c:numRef>
          </c:val>
        </c:ser>
        <c:dLbls>
          <c:showLegendKey val="0"/>
          <c:showVal val="0"/>
          <c:showCatName val="0"/>
          <c:showSerName val="0"/>
          <c:showPercent val="0"/>
          <c:showBubbleSize val="0"/>
        </c:dLbls>
        <c:gapWidth val="219"/>
        <c:overlap val="100"/>
        <c:axId val="210016928"/>
        <c:axId val="210017488"/>
      </c:barChart>
      <c:catAx>
        <c:axId val="210016928"/>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0017488"/>
        <c:crosses val="autoZero"/>
        <c:auto val="1"/>
        <c:lblAlgn val="ctr"/>
        <c:lblOffset val="100"/>
        <c:noMultiLvlLbl val="0"/>
      </c:catAx>
      <c:valAx>
        <c:axId val="210017488"/>
        <c:scaling>
          <c:orientation val="minMax"/>
          <c:max val="35"/>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00169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048692075537329E-2"/>
          <c:y val="8.5661531439004901E-2"/>
          <c:w val="0.81999579668629174"/>
          <c:h val="0.74523040054775747"/>
        </c:manualLayout>
      </c:layout>
      <c:barChart>
        <c:barDir val="col"/>
        <c:grouping val="stacked"/>
        <c:varyColors val="0"/>
        <c:ser>
          <c:idx val="0"/>
          <c:order val="0"/>
          <c:tx>
            <c:strRef>
              <c:f>'[Chart in Microsoft PowerPoint]page06'!$B$11</c:f>
              <c:strCache>
                <c:ptCount val="1"/>
                <c:pt idx="0">
                  <c:v>OECD</c:v>
                </c:pt>
              </c:strCache>
            </c:strRef>
          </c:tx>
          <c:spPr>
            <a:solidFill>
              <a:srgbClr val="003953"/>
            </a:solidFill>
            <a:ln>
              <a:noFill/>
            </a:ln>
            <a:effectLst/>
          </c:spPr>
          <c:invertIfNegative val="0"/>
          <c:cat>
            <c:numRef>
              <c:f>[1]page06!$A$12:$A$18</c:f>
              <c:numCache>
                <c:formatCode>General</c:formatCode>
                <c:ptCount val="7"/>
                <c:pt idx="0">
                  <c:v>2015</c:v>
                </c:pt>
                <c:pt idx="1">
                  <c:v>2030</c:v>
                </c:pt>
                <c:pt idx="4">
                  <c:v>2040</c:v>
                </c:pt>
              </c:numCache>
            </c:numRef>
          </c:cat>
          <c:val>
            <c:numRef>
              <c:f>[1]page06!$B$12:$B$18</c:f>
              <c:numCache>
                <c:formatCode>General</c:formatCode>
                <c:ptCount val="7"/>
                <c:pt idx="0">
                  <c:v>239.89750000000001</c:v>
                </c:pt>
                <c:pt idx="1">
                  <c:v>250.2638</c:v>
                </c:pt>
                <c:pt idx="2">
                  <c:v>245.12379999999999</c:v>
                </c:pt>
                <c:pt idx="3">
                  <c:v>254.63939999999999</c:v>
                </c:pt>
                <c:pt idx="4">
                  <c:v>261.75240000000002</c:v>
                </c:pt>
                <c:pt idx="5">
                  <c:v>250.982</c:v>
                </c:pt>
                <c:pt idx="6">
                  <c:v>272.75220000000002</c:v>
                </c:pt>
              </c:numCache>
            </c:numRef>
          </c:val>
        </c:ser>
        <c:ser>
          <c:idx val="1"/>
          <c:order val="1"/>
          <c:tx>
            <c:strRef>
              <c:f>'[Chart in Microsoft PowerPoint]page06'!$C$11</c:f>
              <c:strCache>
                <c:ptCount val="1"/>
                <c:pt idx="0">
                  <c:v>Non-OECD</c:v>
                </c:pt>
              </c:strCache>
            </c:strRef>
          </c:tx>
          <c:spPr>
            <a:solidFill>
              <a:srgbClr val="A33340"/>
            </a:solidFill>
            <a:ln>
              <a:noFill/>
            </a:ln>
            <a:effectLst/>
          </c:spPr>
          <c:invertIfNegative val="0"/>
          <c:cat>
            <c:numRef>
              <c:f>[1]page06!$A$12:$A$18</c:f>
              <c:numCache>
                <c:formatCode>General</c:formatCode>
                <c:ptCount val="7"/>
                <c:pt idx="0">
                  <c:v>2015</c:v>
                </c:pt>
                <c:pt idx="1">
                  <c:v>2030</c:v>
                </c:pt>
                <c:pt idx="4">
                  <c:v>2040</c:v>
                </c:pt>
              </c:numCache>
            </c:numRef>
          </c:cat>
          <c:val>
            <c:numRef>
              <c:f>[1]page06!$C$12:$C$18</c:f>
              <c:numCache>
                <c:formatCode>General</c:formatCode>
                <c:ptCount val="7"/>
                <c:pt idx="0">
                  <c:v>335.54730000000001</c:v>
                </c:pt>
                <c:pt idx="1">
                  <c:v>412.98140000000001</c:v>
                </c:pt>
                <c:pt idx="2">
                  <c:v>404.87779999999998</c:v>
                </c:pt>
                <c:pt idx="3">
                  <c:v>424.10559999999998</c:v>
                </c:pt>
                <c:pt idx="4">
                  <c:v>474.71199999999999</c:v>
                </c:pt>
                <c:pt idx="5">
                  <c:v>456.3306</c:v>
                </c:pt>
                <c:pt idx="6">
                  <c:v>503.97309999999999</c:v>
                </c:pt>
              </c:numCache>
            </c:numRef>
          </c:val>
        </c:ser>
        <c:dLbls>
          <c:showLegendKey val="0"/>
          <c:showVal val="0"/>
          <c:showCatName val="0"/>
          <c:showSerName val="0"/>
          <c:showPercent val="0"/>
          <c:showBubbleSize val="0"/>
        </c:dLbls>
        <c:gapWidth val="125"/>
        <c:overlap val="100"/>
        <c:axId val="140386784"/>
        <c:axId val="140387344"/>
      </c:barChart>
      <c:catAx>
        <c:axId val="140386784"/>
        <c:scaling>
          <c:orientation val="minMax"/>
        </c:scaling>
        <c:delete val="1"/>
        <c:axPos val="b"/>
        <c:numFmt formatCode="General" sourceLinked="1"/>
        <c:majorTickMark val="none"/>
        <c:minorTickMark val="none"/>
        <c:tickLblPos val="nextTo"/>
        <c:crossAx val="140387344"/>
        <c:crosses val="autoZero"/>
        <c:auto val="1"/>
        <c:lblAlgn val="ctr"/>
        <c:lblOffset val="100"/>
        <c:noMultiLvlLbl val="0"/>
      </c:catAx>
      <c:valAx>
        <c:axId val="140387344"/>
        <c:scaling>
          <c:orientation val="minMax"/>
          <c:max val="1000"/>
        </c:scaling>
        <c:delete val="0"/>
        <c:axPos val="l"/>
        <c:majorGridlines>
          <c:spPr>
            <a:ln w="9525" cap="flat" cmpd="sng" algn="ctr">
              <a:solidFill>
                <a:srgbClr val="FFFFFF">
                  <a:lumMod val="75000"/>
                </a:srgb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0386784"/>
        <c:crosses val="autoZero"/>
        <c:crossBetween val="between"/>
        <c:majorUnit val="2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87220661618142"/>
          <c:y val="0.10130204154509231"/>
          <c:w val="0.85001238480478536"/>
          <c:h val="0.78735656863121783"/>
        </c:manualLayout>
      </c:layout>
      <c:lineChart>
        <c:grouping val="standard"/>
        <c:varyColors val="0"/>
        <c:ser>
          <c:idx val="0"/>
          <c:order val="0"/>
          <c:tx>
            <c:strRef>
              <c:f>page07b!$B$11</c:f>
              <c:strCache>
                <c:ptCount val="1"/>
                <c:pt idx="0">
                  <c:v>High Oil Price</c:v>
                </c:pt>
              </c:strCache>
            </c:strRef>
          </c:tx>
          <c:spPr>
            <a:ln w="38100" cap="rnd">
              <a:solidFill>
                <a:srgbClr val="C00000"/>
              </a:solidFill>
              <a:round/>
            </a:ln>
            <a:effectLst/>
          </c:spPr>
          <c:marker>
            <c:symbol val="none"/>
          </c:marker>
          <c:cat>
            <c:strRef>
              <c:f>page07b!$C$10:$BA$10</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page07b!$C$11:$BA$11</c:f>
              <c:numCache>
                <c:formatCode>General</c:formatCode>
                <c:ptCount val="26"/>
                <c:pt idx="0">
                  <c:v>53.062694549560547</c:v>
                </c:pt>
                <c:pt idx="1">
                  <c:v>43.426998138427734</c:v>
                </c:pt>
                <c:pt idx="2">
                  <c:v>98.020362854003906</c:v>
                </c:pt>
                <c:pt idx="3">
                  <c:v>119.91316986083984</c:v>
                </c:pt>
                <c:pt idx="4">
                  <c:v>139.349609375</c:v>
                </c:pt>
                <c:pt idx="5">
                  <c:v>152.67770385742187</c:v>
                </c:pt>
                <c:pt idx="6">
                  <c:v>163.48876953125</c:v>
                </c:pt>
                <c:pt idx="7">
                  <c:v>172.15664672851562</c:v>
                </c:pt>
                <c:pt idx="8">
                  <c:v>178.09407043457031</c:v>
                </c:pt>
                <c:pt idx="9">
                  <c:v>182.45208740234375</c:v>
                </c:pt>
                <c:pt idx="10">
                  <c:v>188.29682922363281</c:v>
                </c:pt>
                <c:pt idx="11">
                  <c:v>192.40261840820312</c:v>
                </c:pt>
                <c:pt idx="12">
                  <c:v>194.83932495117187</c:v>
                </c:pt>
                <c:pt idx="13">
                  <c:v>197.61167907714844</c:v>
                </c:pt>
                <c:pt idx="14">
                  <c:v>199.250732421875</c:v>
                </c:pt>
                <c:pt idx="15">
                  <c:v>201.48283386230469</c:v>
                </c:pt>
                <c:pt idx="16">
                  <c:v>204.26591491699219</c:v>
                </c:pt>
                <c:pt idx="17">
                  <c:v>207.68006896972656</c:v>
                </c:pt>
                <c:pt idx="18">
                  <c:v>207.75291442871094</c:v>
                </c:pt>
                <c:pt idx="19">
                  <c:v>211.15765380859375</c:v>
                </c:pt>
                <c:pt idx="20">
                  <c:v>213.27926635742187</c:v>
                </c:pt>
                <c:pt idx="21">
                  <c:v>216.01324462890625</c:v>
                </c:pt>
                <c:pt idx="22">
                  <c:v>216.69039916992187</c:v>
                </c:pt>
                <c:pt idx="23">
                  <c:v>221.6376953125</c:v>
                </c:pt>
                <c:pt idx="24">
                  <c:v>223.35601806640625</c:v>
                </c:pt>
                <c:pt idx="25">
                  <c:v>226.32363891601562</c:v>
                </c:pt>
              </c:numCache>
            </c:numRef>
          </c:val>
          <c:smooth val="0"/>
        </c:ser>
        <c:ser>
          <c:idx val="1"/>
          <c:order val="1"/>
          <c:tx>
            <c:strRef>
              <c:f>page07b!$B$12</c:f>
              <c:strCache>
                <c:ptCount val="1"/>
                <c:pt idx="0">
                  <c:v>Low Oil Price</c:v>
                </c:pt>
              </c:strCache>
            </c:strRef>
          </c:tx>
          <c:spPr>
            <a:ln w="38100" cap="rnd">
              <a:solidFill>
                <a:srgbClr val="5D9732">
                  <a:lumMod val="75000"/>
                </a:srgbClr>
              </a:solidFill>
              <a:round/>
            </a:ln>
            <a:effectLst/>
          </c:spPr>
          <c:marker>
            <c:symbol val="none"/>
          </c:marker>
          <c:dPt>
            <c:idx val="7"/>
            <c:marker>
              <c:symbol val="none"/>
            </c:marker>
            <c:bubble3D val="0"/>
            <c:spPr>
              <a:ln w="38100" cap="rnd">
                <a:solidFill>
                  <a:srgbClr val="5D9732">
                    <a:lumMod val="75000"/>
                  </a:srgbClr>
                </a:solidFill>
                <a:round/>
              </a:ln>
              <a:effectLst/>
            </c:spPr>
          </c:dPt>
          <c:cat>
            <c:strRef>
              <c:f>page07b!$C$10:$BA$10</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page07b!$C$12:$BA$12</c:f>
              <c:numCache>
                <c:formatCode>General</c:formatCode>
                <c:ptCount val="26"/>
                <c:pt idx="0">
                  <c:v>53.062694549560547</c:v>
                </c:pt>
                <c:pt idx="1">
                  <c:v>43.426998138427734</c:v>
                </c:pt>
                <c:pt idx="2">
                  <c:v>24.541540145874023</c:v>
                </c:pt>
                <c:pt idx="3">
                  <c:v>27.888511657714844</c:v>
                </c:pt>
                <c:pt idx="4">
                  <c:v>28.795549392700195</c:v>
                </c:pt>
                <c:pt idx="5">
                  <c:v>29.395088195800781</c:v>
                </c:pt>
                <c:pt idx="6">
                  <c:v>29.627307891845703</c:v>
                </c:pt>
                <c:pt idx="7">
                  <c:v>29.946138381958008</c:v>
                </c:pt>
                <c:pt idx="8">
                  <c:v>29.969558715820312</c:v>
                </c:pt>
                <c:pt idx="9">
                  <c:v>30.107946395874023</c:v>
                </c:pt>
                <c:pt idx="10">
                  <c:v>30.870632171630859</c:v>
                </c:pt>
                <c:pt idx="11">
                  <c:v>31.646806716918945</c:v>
                </c:pt>
                <c:pt idx="12">
                  <c:v>32.609409332275391</c:v>
                </c:pt>
                <c:pt idx="13">
                  <c:v>33.75274658203125</c:v>
                </c:pt>
                <c:pt idx="14">
                  <c:v>34.868541717529297</c:v>
                </c:pt>
                <c:pt idx="15">
                  <c:v>36.235466003417969</c:v>
                </c:pt>
                <c:pt idx="16">
                  <c:v>37.204547882080078</c:v>
                </c:pt>
                <c:pt idx="17">
                  <c:v>38.194591522216797</c:v>
                </c:pt>
                <c:pt idx="18">
                  <c:v>39.284255981445313</c:v>
                </c:pt>
                <c:pt idx="19">
                  <c:v>40.531497955322266</c:v>
                </c:pt>
                <c:pt idx="20">
                  <c:v>41.184146881103516</c:v>
                </c:pt>
                <c:pt idx="21">
                  <c:v>41.526981353759766</c:v>
                </c:pt>
                <c:pt idx="22">
                  <c:v>41.208816528320313</c:v>
                </c:pt>
                <c:pt idx="23">
                  <c:v>41.642196655273437</c:v>
                </c:pt>
                <c:pt idx="24">
                  <c:v>42.585178375244141</c:v>
                </c:pt>
                <c:pt idx="25">
                  <c:v>43.165737152099609</c:v>
                </c:pt>
              </c:numCache>
            </c:numRef>
          </c:val>
          <c:smooth val="0"/>
        </c:ser>
        <c:ser>
          <c:idx val="2"/>
          <c:order val="2"/>
          <c:tx>
            <c:strRef>
              <c:f>page07b!$B$13</c:f>
              <c:strCache>
                <c:ptCount val="1"/>
                <c:pt idx="0">
                  <c:v>Reference </c:v>
                </c:pt>
              </c:strCache>
            </c:strRef>
          </c:tx>
          <c:spPr>
            <a:ln w="38100" cap="rnd">
              <a:solidFill>
                <a:srgbClr val="002060"/>
              </a:solidFill>
              <a:round/>
            </a:ln>
            <a:effectLst/>
          </c:spPr>
          <c:marker>
            <c:symbol val="none"/>
          </c:marker>
          <c:cat>
            <c:strRef>
              <c:f>page07b!$C$10:$BA$10</c:f>
              <c:strCach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strCache>
            </c:strRef>
          </c:cat>
          <c:val>
            <c:numRef>
              <c:f>page07b!$C$13:$BA$13</c:f>
              <c:numCache>
                <c:formatCode>0.00</c:formatCode>
                <c:ptCount val="26"/>
                <c:pt idx="0">
                  <c:v>53.062694549560547</c:v>
                </c:pt>
                <c:pt idx="1">
                  <c:v>43.426998138427734</c:v>
                </c:pt>
                <c:pt idx="2">
                  <c:v>49.914989471435547</c:v>
                </c:pt>
                <c:pt idx="3">
                  <c:v>63.04241943359375</c:v>
                </c:pt>
                <c:pt idx="4">
                  <c:v>70.372611999511719</c:v>
                </c:pt>
                <c:pt idx="5">
                  <c:v>74.816680908203125</c:v>
                </c:pt>
                <c:pt idx="6">
                  <c:v>78.147041320800781</c:v>
                </c:pt>
                <c:pt idx="7">
                  <c:v>80.711959838867187</c:v>
                </c:pt>
                <c:pt idx="8">
                  <c:v>82.279754638671875</c:v>
                </c:pt>
                <c:pt idx="9">
                  <c:v>83.717170715332031</c:v>
                </c:pt>
                <c:pt idx="10">
                  <c:v>86.23223876953125</c:v>
                </c:pt>
                <c:pt idx="11">
                  <c:v>88.5535888671875</c:v>
                </c:pt>
                <c:pt idx="12">
                  <c:v>89.997100830078125</c:v>
                </c:pt>
                <c:pt idx="13">
                  <c:v>90.676811218261719</c:v>
                </c:pt>
                <c:pt idx="14">
                  <c:v>92.071563720703125</c:v>
                </c:pt>
                <c:pt idx="15">
                  <c:v>94.524497985839844</c:v>
                </c:pt>
                <c:pt idx="16">
                  <c:v>96.81451416015625</c:v>
                </c:pt>
                <c:pt idx="17">
                  <c:v>99.527793884277344</c:v>
                </c:pt>
                <c:pt idx="18">
                  <c:v>99.649223327636719</c:v>
                </c:pt>
                <c:pt idx="19">
                  <c:v>101.45472717285156</c:v>
                </c:pt>
                <c:pt idx="20">
                  <c:v>102.15034484863281</c:v>
                </c:pt>
                <c:pt idx="21">
                  <c:v>104.994384765625</c:v>
                </c:pt>
                <c:pt idx="22">
                  <c:v>105.51774597167969</c:v>
                </c:pt>
                <c:pt idx="23">
                  <c:v>106.67194366455078</c:v>
                </c:pt>
                <c:pt idx="24">
                  <c:v>108.38593292236328</c:v>
                </c:pt>
                <c:pt idx="25">
                  <c:v>109.36518096923828</c:v>
                </c:pt>
              </c:numCache>
            </c:numRef>
          </c:val>
          <c:smooth val="0"/>
        </c:ser>
        <c:dLbls>
          <c:showLegendKey val="0"/>
          <c:showVal val="0"/>
          <c:showCatName val="0"/>
          <c:showSerName val="0"/>
          <c:showPercent val="0"/>
          <c:showBubbleSize val="0"/>
        </c:dLbls>
        <c:smooth val="0"/>
        <c:axId val="140390704"/>
        <c:axId val="140391264"/>
      </c:lineChart>
      <c:catAx>
        <c:axId val="140390704"/>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0391264"/>
        <c:crosses val="autoZero"/>
        <c:auto val="1"/>
        <c:lblAlgn val="ctr"/>
        <c:lblOffset val="100"/>
        <c:tickLblSkip val="5"/>
        <c:tickMarkSkip val="5"/>
        <c:noMultiLvlLbl val="0"/>
      </c:catAx>
      <c:valAx>
        <c:axId val="140391264"/>
        <c:scaling>
          <c:orientation val="minMax"/>
        </c:scaling>
        <c:delete val="0"/>
        <c:axPos val="l"/>
        <c:majorGridlines>
          <c:spPr>
            <a:ln w="9525" cap="flat" cmpd="sng" algn="ctr">
              <a:solidFill>
                <a:srgbClr val="FFFFFF">
                  <a:lumMod val="75000"/>
                </a:srgb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0390704"/>
        <c:crosses val="autoZero"/>
        <c:crossBetween val="midCat"/>
        <c:majorUnit val="2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247594050743664E-2"/>
          <c:y val="0.12121239639901438"/>
          <c:w val="0.74917965895702965"/>
          <c:h val="0.65656538137876341"/>
        </c:manualLayout>
      </c:layout>
      <c:barChart>
        <c:barDir val="col"/>
        <c:grouping val="stacked"/>
        <c:varyColors val="0"/>
        <c:ser>
          <c:idx val="0"/>
          <c:order val="0"/>
          <c:tx>
            <c:strRef>
              <c:f>page07a!$B$11</c:f>
              <c:strCache>
                <c:ptCount val="1"/>
                <c:pt idx="0">
                  <c:v>liquids</c:v>
                </c:pt>
              </c:strCache>
            </c:strRef>
          </c:tx>
          <c:spPr>
            <a:solidFill>
              <a:srgbClr val="002060"/>
            </a:solidFill>
            <a:ln>
              <a:noFill/>
            </a:ln>
            <a:effectLst/>
          </c:spPr>
          <c:invertIfNegative val="0"/>
          <c:cat>
            <c:numRef>
              <c:f>page07a!$A$12:$A$18</c:f>
              <c:numCache>
                <c:formatCode>General</c:formatCode>
                <c:ptCount val="7"/>
                <c:pt idx="0">
                  <c:v>2015</c:v>
                </c:pt>
                <c:pt idx="1">
                  <c:v>2030</c:v>
                </c:pt>
                <c:pt idx="4">
                  <c:v>2040</c:v>
                </c:pt>
              </c:numCache>
            </c:numRef>
          </c:cat>
          <c:val>
            <c:numRef>
              <c:f>page07a!$B$12:$B$18</c:f>
              <c:numCache>
                <c:formatCode>General</c:formatCode>
                <c:ptCount val="7"/>
                <c:pt idx="0">
                  <c:v>190.58109999999999</c:v>
                </c:pt>
                <c:pt idx="1">
                  <c:v>208.1447</c:v>
                </c:pt>
                <c:pt idx="2">
                  <c:v>216.16069999999999</c:v>
                </c:pt>
                <c:pt idx="3">
                  <c:v>201.37280000000001</c:v>
                </c:pt>
                <c:pt idx="4">
                  <c:v>225.98820000000001</c:v>
                </c:pt>
                <c:pt idx="5">
                  <c:v>235.03469999999999</c:v>
                </c:pt>
                <c:pt idx="6">
                  <c:v>220.2123</c:v>
                </c:pt>
              </c:numCache>
            </c:numRef>
          </c:val>
        </c:ser>
        <c:ser>
          <c:idx val="1"/>
          <c:order val="1"/>
          <c:tx>
            <c:strRef>
              <c:f>page07a!$C$11</c:f>
              <c:strCache>
                <c:ptCount val="1"/>
                <c:pt idx="0">
                  <c:v>other</c:v>
                </c:pt>
              </c:strCache>
            </c:strRef>
          </c:tx>
          <c:spPr>
            <a:solidFill>
              <a:srgbClr val="0096D7"/>
            </a:solidFill>
            <a:ln>
              <a:noFill/>
            </a:ln>
            <a:effectLst/>
          </c:spPr>
          <c:invertIfNegative val="0"/>
          <c:cat>
            <c:numRef>
              <c:f>page07a!$A$12:$A$18</c:f>
              <c:numCache>
                <c:formatCode>General</c:formatCode>
                <c:ptCount val="7"/>
                <c:pt idx="0">
                  <c:v>2015</c:v>
                </c:pt>
                <c:pt idx="1">
                  <c:v>2030</c:v>
                </c:pt>
                <c:pt idx="4">
                  <c:v>2040</c:v>
                </c:pt>
              </c:numCache>
            </c:numRef>
          </c:cat>
          <c:val>
            <c:numRef>
              <c:f>page07a!$C$12:$C$18</c:f>
              <c:numCache>
                <c:formatCode>General</c:formatCode>
                <c:ptCount val="7"/>
                <c:pt idx="0">
                  <c:v>384.86360000000002</c:v>
                </c:pt>
                <c:pt idx="1">
                  <c:v>455.10039999999998</c:v>
                </c:pt>
                <c:pt idx="2">
                  <c:v>449.3057</c:v>
                </c:pt>
                <c:pt idx="3">
                  <c:v>466.66340000000002</c:v>
                </c:pt>
                <c:pt idx="4">
                  <c:v>510.47609999999997</c:v>
                </c:pt>
                <c:pt idx="5">
                  <c:v>493.16680000000002</c:v>
                </c:pt>
                <c:pt idx="6">
                  <c:v>552.55419999999992</c:v>
                </c:pt>
              </c:numCache>
            </c:numRef>
          </c:val>
        </c:ser>
        <c:dLbls>
          <c:showLegendKey val="0"/>
          <c:showVal val="0"/>
          <c:showCatName val="0"/>
          <c:showSerName val="0"/>
          <c:showPercent val="0"/>
          <c:showBubbleSize val="0"/>
        </c:dLbls>
        <c:gapWidth val="125"/>
        <c:overlap val="100"/>
        <c:axId val="140394064"/>
        <c:axId val="140394624"/>
      </c:barChart>
      <c:catAx>
        <c:axId val="140394064"/>
        <c:scaling>
          <c:orientation val="minMax"/>
        </c:scaling>
        <c:delete val="1"/>
        <c:axPos val="b"/>
        <c:numFmt formatCode="General" sourceLinked="1"/>
        <c:majorTickMark val="none"/>
        <c:minorTickMark val="none"/>
        <c:tickLblPos val="nextTo"/>
        <c:crossAx val="140394624"/>
        <c:crosses val="autoZero"/>
        <c:auto val="1"/>
        <c:lblAlgn val="ctr"/>
        <c:lblOffset val="100"/>
        <c:noMultiLvlLbl val="0"/>
      </c:catAx>
      <c:valAx>
        <c:axId val="140394624"/>
        <c:scaling>
          <c:orientation val="minMax"/>
          <c:max val="1000"/>
        </c:scaling>
        <c:delete val="0"/>
        <c:axPos val="l"/>
        <c:majorGridlines>
          <c:spPr>
            <a:ln w="9525" cap="flat" cmpd="sng" algn="ctr">
              <a:solidFill>
                <a:srgbClr val="FFFFFF">
                  <a:lumMod val="75000"/>
                </a:srgb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0394064"/>
        <c:crosses val="autoZero"/>
        <c:crossBetween val="between"/>
        <c:majorUnit val="2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214223222097234E-2"/>
          <c:y val="0.11799829963520453"/>
          <c:w val="0.91494875640544948"/>
          <c:h val="0.77460225465642984"/>
        </c:manualLayout>
      </c:layout>
      <c:barChart>
        <c:barDir val="col"/>
        <c:grouping val="clustered"/>
        <c:varyColors val="0"/>
        <c:ser>
          <c:idx val="0"/>
          <c:order val="0"/>
          <c:tx>
            <c:strRef>
              <c:f>page09!$B$8</c:f>
              <c:strCache>
                <c:ptCount val="1"/>
                <c:pt idx="0">
                  <c:v>Building</c:v>
                </c:pt>
              </c:strCache>
            </c:strRef>
          </c:tx>
          <c:spPr>
            <a:solidFill>
              <a:schemeClr val="accent6"/>
            </a:solidFill>
            <a:ln>
              <a:noFill/>
            </a:ln>
            <a:effectLst/>
          </c:spPr>
          <c:invertIfNegative val="0"/>
          <c:cat>
            <c:numRef>
              <c:f>page09!$C$7:$I$7</c:f>
              <c:numCache>
                <c:formatCode>General</c:formatCode>
                <c:ptCount val="7"/>
                <c:pt idx="0">
                  <c:v>2010</c:v>
                </c:pt>
                <c:pt idx="1">
                  <c:v>2015</c:v>
                </c:pt>
                <c:pt idx="2">
                  <c:v>2020</c:v>
                </c:pt>
                <c:pt idx="3">
                  <c:v>2025</c:v>
                </c:pt>
                <c:pt idx="4">
                  <c:v>2030</c:v>
                </c:pt>
                <c:pt idx="5">
                  <c:v>2035</c:v>
                </c:pt>
                <c:pt idx="6">
                  <c:v>2040</c:v>
                </c:pt>
              </c:numCache>
            </c:numRef>
          </c:cat>
          <c:val>
            <c:numRef>
              <c:f>page09!$C$8:$I$8</c:f>
              <c:numCache>
                <c:formatCode>General</c:formatCode>
                <c:ptCount val="7"/>
                <c:pt idx="0">
                  <c:v>80.590500000000006</c:v>
                </c:pt>
                <c:pt idx="1">
                  <c:v>84.710499999999996</c:v>
                </c:pt>
                <c:pt idx="2">
                  <c:v>89.091999999999999</c:v>
                </c:pt>
                <c:pt idx="3">
                  <c:v>94.144599999999997</c:v>
                </c:pt>
                <c:pt idx="4">
                  <c:v>99.738799999999998</c:v>
                </c:pt>
                <c:pt idx="5">
                  <c:v>105.6968</c:v>
                </c:pt>
                <c:pt idx="6">
                  <c:v>112.03970000000001</c:v>
                </c:pt>
              </c:numCache>
            </c:numRef>
          </c:val>
        </c:ser>
        <c:ser>
          <c:idx val="1"/>
          <c:order val="1"/>
          <c:tx>
            <c:strRef>
              <c:f>page09!$B$9</c:f>
              <c:strCache>
                <c:ptCount val="1"/>
                <c:pt idx="0">
                  <c:v>Transportation</c:v>
                </c:pt>
              </c:strCache>
            </c:strRef>
          </c:tx>
          <c:spPr>
            <a:solidFill>
              <a:srgbClr val="00B0F0"/>
            </a:solidFill>
            <a:ln>
              <a:noFill/>
            </a:ln>
            <a:effectLst/>
          </c:spPr>
          <c:invertIfNegative val="0"/>
          <c:cat>
            <c:numRef>
              <c:f>page09!$C$7:$I$7</c:f>
              <c:numCache>
                <c:formatCode>General</c:formatCode>
                <c:ptCount val="7"/>
                <c:pt idx="0">
                  <c:v>2010</c:v>
                </c:pt>
                <c:pt idx="1">
                  <c:v>2015</c:v>
                </c:pt>
                <c:pt idx="2">
                  <c:v>2020</c:v>
                </c:pt>
                <c:pt idx="3">
                  <c:v>2025</c:v>
                </c:pt>
                <c:pt idx="4">
                  <c:v>2030</c:v>
                </c:pt>
                <c:pt idx="5">
                  <c:v>2035</c:v>
                </c:pt>
                <c:pt idx="6">
                  <c:v>2040</c:v>
                </c:pt>
              </c:numCache>
            </c:numRef>
          </c:cat>
          <c:val>
            <c:numRef>
              <c:f>page09!$C$9:$I$9</c:f>
              <c:numCache>
                <c:formatCode>General</c:formatCode>
                <c:ptCount val="7"/>
                <c:pt idx="0">
                  <c:v>100.66240000000001</c:v>
                </c:pt>
                <c:pt idx="1">
                  <c:v>110.50279999999999</c:v>
                </c:pt>
                <c:pt idx="2">
                  <c:v>114.7881</c:v>
                </c:pt>
                <c:pt idx="3">
                  <c:v>120.428</c:v>
                </c:pt>
                <c:pt idx="4">
                  <c:v>125.5189</c:v>
                </c:pt>
                <c:pt idx="5">
                  <c:v>132.6507</c:v>
                </c:pt>
                <c:pt idx="6">
                  <c:v>142.2499</c:v>
                </c:pt>
              </c:numCache>
            </c:numRef>
          </c:val>
        </c:ser>
        <c:ser>
          <c:idx val="2"/>
          <c:order val="2"/>
          <c:tx>
            <c:strRef>
              <c:f>page09!$B$10</c:f>
              <c:strCache>
                <c:ptCount val="1"/>
                <c:pt idx="0">
                  <c:v>Industrial</c:v>
                </c:pt>
              </c:strCache>
            </c:strRef>
          </c:tx>
          <c:spPr>
            <a:solidFill>
              <a:schemeClr val="accent2"/>
            </a:solidFill>
            <a:ln>
              <a:noFill/>
            </a:ln>
            <a:effectLst/>
          </c:spPr>
          <c:invertIfNegative val="0"/>
          <c:cat>
            <c:numRef>
              <c:f>page09!$C$7:$I$7</c:f>
              <c:numCache>
                <c:formatCode>General</c:formatCode>
                <c:ptCount val="7"/>
                <c:pt idx="0">
                  <c:v>2010</c:v>
                </c:pt>
                <c:pt idx="1">
                  <c:v>2015</c:v>
                </c:pt>
                <c:pt idx="2">
                  <c:v>2020</c:v>
                </c:pt>
                <c:pt idx="3">
                  <c:v>2025</c:v>
                </c:pt>
                <c:pt idx="4">
                  <c:v>2030</c:v>
                </c:pt>
                <c:pt idx="5">
                  <c:v>2035</c:v>
                </c:pt>
                <c:pt idx="6">
                  <c:v>2040</c:v>
                </c:pt>
              </c:numCache>
            </c:numRef>
          </c:cat>
          <c:val>
            <c:numRef>
              <c:f>page09!$C$10:$I$10</c:f>
              <c:numCache>
                <c:formatCode>General</c:formatCode>
                <c:ptCount val="7"/>
                <c:pt idx="0">
                  <c:v>210.5848</c:v>
                </c:pt>
                <c:pt idx="1">
                  <c:v>237.26499999999999</c:v>
                </c:pt>
                <c:pt idx="2">
                  <c:v>241.94820000000001</c:v>
                </c:pt>
                <c:pt idx="3">
                  <c:v>251.88050000000001</c:v>
                </c:pt>
                <c:pt idx="4">
                  <c:v>259.68150000000003</c:v>
                </c:pt>
                <c:pt idx="5">
                  <c:v>269.11239999999998</c:v>
                </c:pt>
                <c:pt idx="6">
                  <c:v>279.76620000000003</c:v>
                </c:pt>
              </c:numCache>
            </c:numRef>
          </c:val>
        </c:ser>
        <c:dLbls>
          <c:showLegendKey val="0"/>
          <c:showVal val="0"/>
          <c:showCatName val="0"/>
          <c:showSerName val="0"/>
          <c:showPercent val="0"/>
          <c:showBubbleSize val="0"/>
        </c:dLbls>
        <c:gapWidth val="219"/>
        <c:overlap val="-27"/>
        <c:axId val="140400224"/>
        <c:axId val="140400784"/>
      </c:barChart>
      <c:catAx>
        <c:axId val="140400224"/>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0400784"/>
        <c:crosses val="autoZero"/>
        <c:auto val="1"/>
        <c:lblAlgn val="ctr"/>
        <c:lblOffset val="100"/>
        <c:noMultiLvlLbl val="0"/>
      </c:catAx>
      <c:valAx>
        <c:axId val="140400784"/>
        <c:scaling>
          <c:orientation val="minMax"/>
          <c:max val="350"/>
        </c:scaling>
        <c:delete val="0"/>
        <c:axPos val="l"/>
        <c:majorGridlines>
          <c:spPr>
            <a:ln w="9525" cap="flat" cmpd="sng" algn="ctr">
              <a:solidFill>
                <a:srgbClr val="FFFFFF">
                  <a:lumMod val="75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0400224"/>
        <c:crosses val="autoZero"/>
        <c:crossBetween val="between"/>
        <c:majorUnit val="5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558430196225475E-2"/>
          <c:y val="8.1190818843938681E-2"/>
          <c:w val="0.91508598925134355"/>
          <c:h val="0.81140998666104913"/>
        </c:manualLayout>
      </c:layout>
      <c:lineChart>
        <c:grouping val="standard"/>
        <c:varyColors val="0"/>
        <c:ser>
          <c:idx val="0"/>
          <c:order val="0"/>
          <c:tx>
            <c:strRef>
              <c:f>page10!$B$6</c:f>
              <c:strCache>
                <c:ptCount val="1"/>
                <c:pt idx="0">
                  <c:v>petroleum and other liquids (including biofuels)</c:v>
                </c:pt>
              </c:strCache>
            </c:strRef>
          </c:tx>
          <c:spPr>
            <a:ln w="38100" cap="rnd">
              <a:solidFill>
                <a:srgbClr val="BD732A">
                  <a:lumMod val="50000"/>
                </a:srgbClr>
              </a:solidFill>
              <a:round/>
            </a:ln>
            <a:effectLst/>
          </c:spPr>
          <c:marker>
            <c:symbol val="none"/>
          </c:marker>
          <c:cat>
            <c:numRef>
              <c:f>page10!$C$5:$BA$5</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page10!$C$6:$BA$6</c:f>
              <c:numCache>
                <c:formatCode>General</c:formatCode>
                <c:ptCount val="51"/>
                <c:pt idx="0">
                  <c:v>137.2268</c:v>
                </c:pt>
                <c:pt idx="1">
                  <c:v>138.37649999999999</c:v>
                </c:pt>
                <c:pt idx="2">
                  <c:v>138.99940000000001</c:v>
                </c:pt>
                <c:pt idx="3">
                  <c:v>138.70779999999999</c:v>
                </c:pt>
                <c:pt idx="4">
                  <c:v>141.51300000000001</c:v>
                </c:pt>
                <c:pt idx="5">
                  <c:v>143.70580000000001</c:v>
                </c:pt>
                <c:pt idx="6">
                  <c:v>147.1652</c:v>
                </c:pt>
                <c:pt idx="7">
                  <c:v>150.28729999999999</c:v>
                </c:pt>
                <c:pt idx="8">
                  <c:v>151.50319999999999</c:v>
                </c:pt>
                <c:pt idx="9">
                  <c:v>154.19739999999999</c:v>
                </c:pt>
                <c:pt idx="10">
                  <c:v>157.0188</c:v>
                </c:pt>
                <c:pt idx="11">
                  <c:v>158.8698</c:v>
                </c:pt>
                <c:pt idx="12">
                  <c:v>159.37909999999999</c:v>
                </c:pt>
                <c:pt idx="13">
                  <c:v>162.16239999999999</c:v>
                </c:pt>
                <c:pt idx="14">
                  <c:v>168.10769999999999</c:v>
                </c:pt>
                <c:pt idx="15">
                  <c:v>170.3597</c:v>
                </c:pt>
                <c:pt idx="16">
                  <c:v>172.9051</c:v>
                </c:pt>
                <c:pt idx="17">
                  <c:v>174.154</c:v>
                </c:pt>
                <c:pt idx="18">
                  <c:v>171.911</c:v>
                </c:pt>
                <c:pt idx="19">
                  <c:v>172.13659999999999</c:v>
                </c:pt>
                <c:pt idx="20">
                  <c:v>178.04069999999999</c:v>
                </c:pt>
                <c:pt idx="21">
                  <c:v>179.96369999999999</c:v>
                </c:pt>
                <c:pt idx="22">
                  <c:v>183.15280000000001</c:v>
                </c:pt>
                <c:pt idx="23">
                  <c:v>185.5985</c:v>
                </c:pt>
                <c:pt idx="24">
                  <c:v>188.05959999999999</c:v>
                </c:pt>
                <c:pt idx="25">
                  <c:v>190.58109999999999</c:v>
                </c:pt>
                <c:pt idx="26">
                  <c:v>193.75309999999999</c:v>
                </c:pt>
                <c:pt idx="27">
                  <c:v>196.70339999999999</c:v>
                </c:pt>
                <c:pt idx="28">
                  <c:v>199.85589999999999</c:v>
                </c:pt>
                <c:pt idx="29">
                  <c:v>199.55869999999999</c:v>
                </c:pt>
                <c:pt idx="30">
                  <c:v>199.99700000000001</c:v>
                </c:pt>
                <c:pt idx="31">
                  <c:v>201.4889</c:v>
                </c:pt>
                <c:pt idx="32">
                  <c:v>202.4092</c:v>
                </c:pt>
                <c:pt idx="33">
                  <c:v>203.06979999999999</c:v>
                </c:pt>
                <c:pt idx="34">
                  <c:v>203.68780000000001</c:v>
                </c:pt>
                <c:pt idx="35">
                  <c:v>203.92240000000001</c:v>
                </c:pt>
                <c:pt idx="36">
                  <c:v>204.02430000000001</c:v>
                </c:pt>
                <c:pt idx="37">
                  <c:v>204.7619</c:v>
                </c:pt>
                <c:pt idx="38">
                  <c:v>205.7989</c:v>
                </c:pt>
                <c:pt idx="39">
                  <c:v>207.00069999999999</c:v>
                </c:pt>
                <c:pt idx="40">
                  <c:v>208.1447</c:v>
                </c:pt>
                <c:pt idx="41">
                  <c:v>209.40969999999999</c:v>
                </c:pt>
                <c:pt idx="42">
                  <c:v>210.69319999999999</c:v>
                </c:pt>
                <c:pt idx="43">
                  <c:v>212.22120000000001</c:v>
                </c:pt>
                <c:pt idx="44">
                  <c:v>214.0523</c:v>
                </c:pt>
                <c:pt idx="45">
                  <c:v>215.99590000000001</c:v>
                </c:pt>
                <c:pt idx="46">
                  <c:v>217.8837</c:v>
                </c:pt>
                <c:pt idx="47">
                  <c:v>219.78049999999999</c:v>
                </c:pt>
                <c:pt idx="48">
                  <c:v>221.85</c:v>
                </c:pt>
                <c:pt idx="49">
                  <c:v>223.97450000000001</c:v>
                </c:pt>
                <c:pt idx="50">
                  <c:v>225.98820000000001</c:v>
                </c:pt>
              </c:numCache>
            </c:numRef>
          </c:val>
          <c:smooth val="0"/>
        </c:ser>
        <c:ser>
          <c:idx val="1"/>
          <c:order val="1"/>
          <c:tx>
            <c:strRef>
              <c:f>page10!$B$7</c:f>
              <c:strCache>
                <c:ptCount val="1"/>
                <c:pt idx="0">
                  <c:v>natural gas</c:v>
                </c:pt>
              </c:strCache>
            </c:strRef>
          </c:tx>
          <c:spPr>
            <a:ln w="38100" cap="rnd">
              <a:solidFill>
                <a:srgbClr val="00B0F0"/>
              </a:solidFill>
              <a:round/>
            </a:ln>
            <a:effectLst/>
          </c:spPr>
          <c:marker>
            <c:symbol val="none"/>
          </c:marker>
          <c:cat>
            <c:numRef>
              <c:f>page10!$C$5:$BA$5</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page10!$C$7:$BA$7</c:f>
              <c:numCache>
                <c:formatCode>General</c:formatCode>
                <c:ptCount val="51"/>
                <c:pt idx="0">
                  <c:v>75.2804</c:v>
                </c:pt>
                <c:pt idx="1">
                  <c:v>76.935299999999998</c:v>
                </c:pt>
                <c:pt idx="2">
                  <c:v>77.031599999999997</c:v>
                </c:pt>
                <c:pt idx="3">
                  <c:v>78.657799999999995</c:v>
                </c:pt>
                <c:pt idx="4">
                  <c:v>78.896299999999997</c:v>
                </c:pt>
                <c:pt idx="5">
                  <c:v>81.244799999999998</c:v>
                </c:pt>
                <c:pt idx="6">
                  <c:v>83.2804</c:v>
                </c:pt>
                <c:pt idx="7">
                  <c:v>83.450999999999993</c:v>
                </c:pt>
                <c:pt idx="8">
                  <c:v>84.157300000000006</c:v>
                </c:pt>
                <c:pt idx="9">
                  <c:v>86.361999999999995</c:v>
                </c:pt>
                <c:pt idx="10">
                  <c:v>89.782700000000006</c:v>
                </c:pt>
                <c:pt idx="11">
                  <c:v>90.396799999999999</c:v>
                </c:pt>
                <c:pt idx="12">
                  <c:v>94.066400000000002</c:v>
                </c:pt>
                <c:pt idx="13">
                  <c:v>96.605199999999996</c:v>
                </c:pt>
                <c:pt idx="14">
                  <c:v>100.0492</c:v>
                </c:pt>
                <c:pt idx="15">
                  <c:v>102.34139999999999</c:v>
                </c:pt>
                <c:pt idx="16">
                  <c:v>105.1561</c:v>
                </c:pt>
                <c:pt idx="17">
                  <c:v>108.6973</c:v>
                </c:pt>
                <c:pt idx="18">
                  <c:v>112.21129999999999</c:v>
                </c:pt>
                <c:pt idx="19">
                  <c:v>108.7319</c:v>
                </c:pt>
                <c:pt idx="20">
                  <c:v>118.0624</c:v>
                </c:pt>
                <c:pt idx="21">
                  <c:v>121.3073</c:v>
                </c:pt>
                <c:pt idx="22">
                  <c:v>125.11879999999999</c:v>
                </c:pt>
                <c:pt idx="23">
                  <c:v>127.24469999999999</c:v>
                </c:pt>
                <c:pt idx="24">
                  <c:v>127.4474</c:v>
                </c:pt>
                <c:pt idx="25">
                  <c:v>128.92789999999999</c:v>
                </c:pt>
                <c:pt idx="26">
                  <c:v>128.86770000000001</c:v>
                </c:pt>
                <c:pt idx="27">
                  <c:v>130.67230000000001</c:v>
                </c:pt>
                <c:pt idx="28">
                  <c:v>131.43379999999999</c:v>
                </c:pt>
                <c:pt idx="29">
                  <c:v>131.4717</c:v>
                </c:pt>
                <c:pt idx="30">
                  <c:v>131.7243</c:v>
                </c:pt>
                <c:pt idx="31">
                  <c:v>133.29900000000001</c:v>
                </c:pt>
                <c:pt idx="32">
                  <c:v>135.5789</c:v>
                </c:pt>
                <c:pt idx="33">
                  <c:v>138.18430000000001</c:v>
                </c:pt>
                <c:pt idx="34">
                  <c:v>141.02199999999999</c:v>
                </c:pt>
                <c:pt idx="35">
                  <c:v>143.38919999999999</c:v>
                </c:pt>
                <c:pt idx="36">
                  <c:v>145.5421</c:v>
                </c:pt>
                <c:pt idx="37">
                  <c:v>147.4718</c:v>
                </c:pt>
                <c:pt idx="38">
                  <c:v>149.5378</c:v>
                </c:pt>
                <c:pt idx="39">
                  <c:v>151.84690000000001</c:v>
                </c:pt>
                <c:pt idx="40">
                  <c:v>154.3262</c:v>
                </c:pt>
                <c:pt idx="41">
                  <c:v>156.78319999999999</c:v>
                </c:pt>
                <c:pt idx="42">
                  <c:v>159.52260000000001</c:v>
                </c:pt>
                <c:pt idx="43">
                  <c:v>162.10990000000001</c:v>
                </c:pt>
                <c:pt idx="44">
                  <c:v>165.32929999999999</c:v>
                </c:pt>
                <c:pt idx="45">
                  <c:v>168.6456</c:v>
                </c:pt>
                <c:pt idx="46">
                  <c:v>171.71090000000001</c:v>
                </c:pt>
                <c:pt idx="47">
                  <c:v>174.69980000000001</c:v>
                </c:pt>
                <c:pt idx="48">
                  <c:v>177.8501</c:v>
                </c:pt>
                <c:pt idx="49">
                  <c:v>181.06020000000001</c:v>
                </c:pt>
                <c:pt idx="50">
                  <c:v>184.03739999999999</c:v>
                </c:pt>
              </c:numCache>
            </c:numRef>
          </c:val>
          <c:smooth val="0"/>
        </c:ser>
        <c:ser>
          <c:idx val="2"/>
          <c:order val="2"/>
          <c:tx>
            <c:strRef>
              <c:f>page10!$B$8</c:f>
              <c:strCache>
                <c:ptCount val="1"/>
                <c:pt idx="0">
                  <c:v>coal</c:v>
                </c:pt>
              </c:strCache>
            </c:strRef>
          </c:tx>
          <c:spPr>
            <a:ln w="38100" cap="rnd">
              <a:solidFill>
                <a:srgbClr val="000000"/>
              </a:solidFill>
              <a:round/>
            </a:ln>
            <a:effectLst/>
          </c:spPr>
          <c:marker>
            <c:symbol val="none"/>
          </c:marker>
          <c:cat>
            <c:numRef>
              <c:f>page10!$C$5:$BA$5</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page10!$C$8:$BA$8</c:f>
              <c:numCache>
                <c:formatCode>General</c:formatCode>
                <c:ptCount val="51"/>
                <c:pt idx="0">
                  <c:v>89.249600000000001</c:v>
                </c:pt>
                <c:pt idx="1">
                  <c:v>83.569000000000003</c:v>
                </c:pt>
                <c:pt idx="2">
                  <c:v>81.999300000000005</c:v>
                </c:pt>
                <c:pt idx="3">
                  <c:v>83.741900000000001</c:v>
                </c:pt>
                <c:pt idx="4">
                  <c:v>84.307100000000005</c:v>
                </c:pt>
                <c:pt idx="5">
                  <c:v>86.870800000000003</c:v>
                </c:pt>
                <c:pt idx="6">
                  <c:v>89.160300000000007</c:v>
                </c:pt>
                <c:pt idx="7">
                  <c:v>88.022900000000007</c:v>
                </c:pt>
                <c:pt idx="8">
                  <c:v>86.853399999999993</c:v>
                </c:pt>
                <c:pt idx="9">
                  <c:v>89.862200000000001</c:v>
                </c:pt>
                <c:pt idx="10">
                  <c:v>96.453900000000004</c:v>
                </c:pt>
                <c:pt idx="11">
                  <c:v>97.797200000000004</c:v>
                </c:pt>
                <c:pt idx="12">
                  <c:v>100.59650000000001</c:v>
                </c:pt>
                <c:pt idx="13">
                  <c:v>108.7607</c:v>
                </c:pt>
                <c:pt idx="14">
                  <c:v>118.4734</c:v>
                </c:pt>
                <c:pt idx="15">
                  <c:v>126.1836</c:v>
                </c:pt>
                <c:pt idx="16">
                  <c:v>133.14769999999999</c:v>
                </c:pt>
                <c:pt idx="17">
                  <c:v>140.15209999999999</c:v>
                </c:pt>
                <c:pt idx="18">
                  <c:v>142.2466</c:v>
                </c:pt>
                <c:pt idx="19">
                  <c:v>140.33789999999999</c:v>
                </c:pt>
                <c:pt idx="20">
                  <c:v>141.2628</c:v>
                </c:pt>
                <c:pt idx="21">
                  <c:v>149.48570000000001</c:v>
                </c:pt>
                <c:pt idx="22">
                  <c:v>153.8793</c:v>
                </c:pt>
                <c:pt idx="23">
                  <c:v>156.28110000000001</c:v>
                </c:pt>
                <c:pt idx="24">
                  <c:v>154.51589999999999</c:v>
                </c:pt>
                <c:pt idx="25">
                  <c:v>158.21209999999999</c:v>
                </c:pt>
                <c:pt idx="26">
                  <c:v>158.0498</c:v>
                </c:pt>
                <c:pt idx="27">
                  <c:v>159.82669999999999</c:v>
                </c:pt>
                <c:pt idx="28">
                  <c:v>160.82239999999999</c:v>
                </c:pt>
                <c:pt idx="29">
                  <c:v>161.745</c:v>
                </c:pt>
                <c:pt idx="30">
                  <c:v>161.93430000000001</c:v>
                </c:pt>
                <c:pt idx="31">
                  <c:v>162.1653</c:v>
                </c:pt>
                <c:pt idx="32">
                  <c:v>162.63380000000001</c:v>
                </c:pt>
                <c:pt idx="33">
                  <c:v>163.14230000000001</c:v>
                </c:pt>
                <c:pt idx="34">
                  <c:v>162.71080000000001</c:v>
                </c:pt>
                <c:pt idx="35">
                  <c:v>161.8741</c:v>
                </c:pt>
                <c:pt idx="36">
                  <c:v>160.857</c:v>
                </c:pt>
                <c:pt idx="37">
                  <c:v>160.15539999999999</c:v>
                </c:pt>
                <c:pt idx="38">
                  <c:v>159.6687</c:v>
                </c:pt>
                <c:pt idx="39">
                  <c:v>159.09979999999999</c:v>
                </c:pt>
                <c:pt idx="40">
                  <c:v>158.83250000000001</c:v>
                </c:pt>
                <c:pt idx="41">
                  <c:v>159.01259999999999</c:v>
                </c:pt>
                <c:pt idx="42">
                  <c:v>158.86580000000001</c:v>
                </c:pt>
                <c:pt idx="43">
                  <c:v>158.94499999999999</c:v>
                </c:pt>
                <c:pt idx="44">
                  <c:v>159.0592</c:v>
                </c:pt>
                <c:pt idx="45">
                  <c:v>159.27590000000001</c:v>
                </c:pt>
                <c:pt idx="46">
                  <c:v>159.57660000000001</c:v>
                </c:pt>
                <c:pt idx="47">
                  <c:v>159.69800000000001</c:v>
                </c:pt>
                <c:pt idx="48">
                  <c:v>159.9384</c:v>
                </c:pt>
                <c:pt idx="49">
                  <c:v>160.20760000000001</c:v>
                </c:pt>
                <c:pt idx="50">
                  <c:v>160.54089999999999</c:v>
                </c:pt>
              </c:numCache>
            </c:numRef>
          </c:val>
          <c:smooth val="0"/>
        </c:ser>
        <c:ser>
          <c:idx val="3"/>
          <c:order val="3"/>
          <c:tx>
            <c:strRef>
              <c:f>page10!$B$9</c:f>
              <c:strCache>
                <c:ptCount val="1"/>
                <c:pt idx="0">
                  <c:v>nuclear</c:v>
                </c:pt>
              </c:strCache>
            </c:strRef>
          </c:tx>
          <c:spPr>
            <a:ln w="38100" cap="rnd">
              <a:solidFill>
                <a:srgbClr val="C00000"/>
              </a:solidFill>
              <a:round/>
            </a:ln>
            <a:effectLst/>
          </c:spPr>
          <c:marker>
            <c:symbol val="none"/>
          </c:marker>
          <c:cat>
            <c:numRef>
              <c:f>page10!$C$5:$BA$5</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page10!$C$9:$BA$9</c:f>
              <c:numCache>
                <c:formatCode>General</c:formatCode>
                <c:ptCount val="51"/>
                <c:pt idx="0">
                  <c:v>20.3569</c:v>
                </c:pt>
                <c:pt idx="1">
                  <c:v>21.183</c:v>
                </c:pt>
                <c:pt idx="2">
                  <c:v>21.2746</c:v>
                </c:pt>
                <c:pt idx="3">
                  <c:v>22.008400000000002</c:v>
                </c:pt>
                <c:pt idx="4">
                  <c:v>22.405899999999999</c:v>
                </c:pt>
                <c:pt idx="5">
                  <c:v>23.257999999999999</c:v>
                </c:pt>
                <c:pt idx="6">
                  <c:v>24.108000000000001</c:v>
                </c:pt>
                <c:pt idx="7">
                  <c:v>23.880199999999999</c:v>
                </c:pt>
                <c:pt idx="8">
                  <c:v>24.307500000000001</c:v>
                </c:pt>
                <c:pt idx="9">
                  <c:v>25.084099999999999</c:v>
                </c:pt>
                <c:pt idx="10">
                  <c:v>25.650500000000001</c:v>
                </c:pt>
                <c:pt idx="11">
                  <c:v>26.382999999999999</c:v>
                </c:pt>
                <c:pt idx="12">
                  <c:v>26.671800000000001</c:v>
                </c:pt>
                <c:pt idx="13">
                  <c:v>26.295400000000001</c:v>
                </c:pt>
                <c:pt idx="14">
                  <c:v>27.248899999999999</c:v>
                </c:pt>
                <c:pt idx="15">
                  <c:v>27.3049</c:v>
                </c:pt>
                <c:pt idx="16">
                  <c:v>27.671199999999999</c:v>
                </c:pt>
                <c:pt idx="17">
                  <c:v>27.159800000000001</c:v>
                </c:pt>
                <c:pt idx="18">
                  <c:v>27.031199999999998</c:v>
                </c:pt>
                <c:pt idx="19">
                  <c:v>26.6417</c:v>
                </c:pt>
                <c:pt idx="20">
                  <c:v>27.380400000000002</c:v>
                </c:pt>
                <c:pt idx="21">
                  <c:v>26.248699999999999</c:v>
                </c:pt>
                <c:pt idx="22">
                  <c:v>24.4758</c:v>
                </c:pt>
                <c:pt idx="23">
                  <c:v>24.653400000000001</c:v>
                </c:pt>
                <c:pt idx="24">
                  <c:v>25.139600000000002</c:v>
                </c:pt>
                <c:pt idx="25">
                  <c:v>26.003499999999999</c:v>
                </c:pt>
                <c:pt idx="26">
                  <c:v>26.563800000000001</c:v>
                </c:pt>
                <c:pt idx="27">
                  <c:v>26.9437</c:v>
                </c:pt>
                <c:pt idx="28">
                  <c:v>27.750599999999999</c:v>
                </c:pt>
                <c:pt idx="29">
                  <c:v>28.217600000000001</c:v>
                </c:pt>
                <c:pt idx="30">
                  <c:v>28.525099999999998</c:v>
                </c:pt>
                <c:pt idx="31">
                  <c:v>28.9755</c:v>
                </c:pt>
                <c:pt idx="32">
                  <c:v>29.0427</c:v>
                </c:pt>
                <c:pt idx="33">
                  <c:v>29.278500000000001</c:v>
                </c:pt>
                <c:pt idx="34">
                  <c:v>29.636099999999999</c:v>
                </c:pt>
                <c:pt idx="35">
                  <c:v>30.895800000000001</c:v>
                </c:pt>
                <c:pt idx="36">
                  <c:v>31.669499999999999</c:v>
                </c:pt>
                <c:pt idx="37">
                  <c:v>32.002499999999998</c:v>
                </c:pt>
                <c:pt idx="38">
                  <c:v>32.353999999999999</c:v>
                </c:pt>
                <c:pt idx="39">
                  <c:v>32.991100000000003</c:v>
                </c:pt>
                <c:pt idx="40">
                  <c:v>33.502899999999997</c:v>
                </c:pt>
                <c:pt idx="41">
                  <c:v>33.922800000000002</c:v>
                </c:pt>
                <c:pt idx="42">
                  <c:v>34.655900000000003</c:v>
                </c:pt>
                <c:pt idx="43">
                  <c:v>35.118600000000001</c:v>
                </c:pt>
                <c:pt idx="44">
                  <c:v>35.377699999999997</c:v>
                </c:pt>
                <c:pt idx="45">
                  <c:v>35.399700000000003</c:v>
                </c:pt>
                <c:pt idx="46">
                  <c:v>35.9099</c:v>
                </c:pt>
                <c:pt idx="47">
                  <c:v>36.340299999999999</c:v>
                </c:pt>
                <c:pt idx="48">
                  <c:v>36.948599999999999</c:v>
                </c:pt>
                <c:pt idx="49">
                  <c:v>37.362400000000001</c:v>
                </c:pt>
                <c:pt idx="50">
                  <c:v>37.928699999999999</c:v>
                </c:pt>
              </c:numCache>
            </c:numRef>
          </c:val>
          <c:smooth val="0"/>
        </c:ser>
        <c:ser>
          <c:idx val="4"/>
          <c:order val="4"/>
          <c:tx>
            <c:strRef>
              <c:f>page10!$B$10</c:f>
              <c:strCache>
                <c:ptCount val="1"/>
                <c:pt idx="0">
                  <c:v>renewable energy (excluding biofuels)</c:v>
                </c:pt>
              </c:strCache>
            </c:strRef>
          </c:tx>
          <c:spPr>
            <a:ln w="38100" cap="rnd">
              <a:solidFill>
                <a:srgbClr val="5D9732"/>
              </a:solidFill>
              <a:round/>
            </a:ln>
            <a:effectLst/>
          </c:spPr>
          <c:marker>
            <c:symbol val="none"/>
          </c:marker>
          <c:cat>
            <c:numRef>
              <c:f>page10!$C$5:$BA$5</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page10!$C$10:$BA$10</c:f>
              <c:numCache>
                <c:formatCode>General</c:formatCode>
                <c:ptCount val="51"/>
                <c:pt idx="0">
                  <c:v>33.886699999999998</c:v>
                </c:pt>
                <c:pt idx="1">
                  <c:v>34.598999999999997</c:v>
                </c:pt>
                <c:pt idx="2">
                  <c:v>35.045999999999999</c:v>
                </c:pt>
                <c:pt idx="3">
                  <c:v>36.213000000000001</c:v>
                </c:pt>
                <c:pt idx="4">
                  <c:v>36.984000000000002</c:v>
                </c:pt>
                <c:pt idx="5">
                  <c:v>38.653300000000002</c:v>
                </c:pt>
                <c:pt idx="6">
                  <c:v>39.369700000000002</c:v>
                </c:pt>
                <c:pt idx="7">
                  <c:v>40.017000000000003</c:v>
                </c:pt>
                <c:pt idx="8">
                  <c:v>40.107500000000002</c:v>
                </c:pt>
                <c:pt idx="9">
                  <c:v>40.396000000000001</c:v>
                </c:pt>
                <c:pt idx="10">
                  <c:v>41.014400000000002</c:v>
                </c:pt>
                <c:pt idx="11">
                  <c:v>40.8996</c:v>
                </c:pt>
                <c:pt idx="12">
                  <c:v>41.597000000000001</c:v>
                </c:pt>
                <c:pt idx="13">
                  <c:v>42.068800000000003</c:v>
                </c:pt>
                <c:pt idx="14">
                  <c:v>44.159799999999997</c:v>
                </c:pt>
                <c:pt idx="15">
                  <c:v>45.8476</c:v>
                </c:pt>
                <c:pt idx="16">
                  <c:v>47.415100000000002</c:v>
                </c:pt>
                <c:pt idx="17">
                  <c:v>48.786000000000001</c:v>
                </c:pt>
                <c:pt idx="18">
                  <c:v>52.6462</c:v>
                </c:pt>
                <c:pt idx="19">
                  <c:v>53.7898</c:v>
                </c:pt>
                <c:pt idx="20">
                  <c:v>58.057899999999997</c:v>
                </c:pt>
                <c:pt idx="21">
                  <c:v>60.389400000000002</c:v>
                </c:pt>
                <c:pt idx="22">
                  <c:v>63.675199999999997</c:v>
                </c:pt>
                <c:pt idx="23">
                  <c:v>67.810299999999998</c:v>
                </c:pt>
                <c:pt idx="24">
                  <c:v>70.578800000000001</c:v>
                </c:pt>
                <c:pt idx="25">
                  <c:v>71.720200000000006</c:v>
                </c:pt>
                <c:pt idx="26">
                  <c:v>73.483199999999997</c:v>
                </c:pt>
                <c:pt idx="27">
                  <c:v>74.879099999999994</c:v>
                </c:pt>
                <c:pt idx="28">
                  <c:v>77.884799999999998</c:v>
                </c:pt>
                <c:pt idx="29">
                  <c:v>79.882499999999993</c:v>
                </c:pt>
                <c:pt idx="30">
                  <c:v>82.717200000000005</c:v>
                </c:pt>
                <c:pt idx="31">
                  <c:v>85.741399999999999</c:v>
                </c:pt>
                <c:pt idx="32">
                  <c:v>88.768199999999993</c:v>
                </c:pt>
                <c:pt idx="33">
                  <c:v>91.152600000000007</c:v>
                </c:pt>
                <c:pt idx="34">
                  <c:v>93.146100000000004</c:v>
                </c:pt>
                <c:pt idx="35">
                  <c:v>94.839200000000005</c:v>
                </c:pt>
                <c:pt idx="36">
                  <c:v>97.195899999999995</c:v>
                </c:pt>
                <c:pt idx="37">
                  <c:v>100.2025</c:v>
                </c:pt>
                <c:pt idx="38">
                  <c:v>103.1564</c:v>
                </c:pt>
                <c:pt idx="39">
                  <c:v>106.19889999999999</c:v>
                </c:pt>
                <c:pt idx="40">
                  <c:v>108.4388</c:v>
                </c:pt>
                <c:pt idx="41">
                  <c:v>110.301</c:v>
                </c:pt>
                <c:pt idx="42">
                  <c:v>112.11239999999999</c:v>
                </c:pt>
                <c:pt idx="43">
                  <c:v>113.9911</c:v>
                </c:pt>
                <c:pt idx="44">
                  <c:v>115.97450000000001</c:v>
                </c:pt>
                <c:pt idx="45">
                  <c:v>117.93340000000001</c:v>
                </c:pt>
                <c:pt idx="46">
                  <c:v>120.10420000000001</c:v>
                </c:pt>
                <c:pt idx="47">
                  <c:v>122.1854</c:v>
                </c:pt>
                <c:pt idx="48">
                  <c:v>124.12</c:v>
                </c:pt>
                <c:pt idx="49">
                  <c:v>126.0108</c:v>
                </c:pt>
                <c:pt idx="50">
                  <c:v>127.9692</c:v>
                </c:pt>
              </c:numCache>
            </c:numRef>
          </c:val>
          <c:smooth val="0"/>
        </c:ser>
        <c:dLbls>
          <c:showLegendKey val="0"/>
          <c:showVal val="0"/>
          <c:showCatName val="0"/>
          <c:showSerName val="0"/>
          <c:showPercent val="0"/>
          <c:showBubbleSize val="0"/>
        </c:dLbls>
        <c:smooth val="0"/>
        <c:axId val="199297648"/>
        <c:axId val="199298208"/>
      </c:lineChart>
      <c:catAx>
        <c:axId val="199297648"/>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9298208"/>
        <c:crosses val="autoZero"/>
        <c:auto val="1"/>
        <c:lblAlgn val="ctr"/>
        <c:lblOffset val="100"/>
        <c:tickLblSkip val="5"/>
        <c:tickMarkSkip val="5"/>
        <c:noMultiLvlLbl val="0"/>
      </c:catAx>
      <c:valAx>
        <c:axId val="199298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9297648"/>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0.84161</cdr:x>
      <cdr:y>0.36704</cdr:y>
    </cdr:from>
    <cdr:to>
      <cdr:x>0.95218</cdr:x>
      <cdr:y>0.47121</cdr:y>
    </cdr:to>
    <cdr:sp macro="" textlink="">
      <cdr:nvSpPr>
        <cdr:cNvPr id="2" name="TextBox 1"/>
        <cdr:cNvSpPr txBox="1"/>
      </cdr:nvSpPr>
      <cdr:spPr>
        <a:xfrm xmlns:a="http://schemas.openxmlformats.org/drawingml/2006/main">
          <a:off x="9223955" y="1608183"/>
          <a:ext cx="1211766" cy="4564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200" b="1" dirty="0">
              <a:solidFill>
                <a:srgbClr val="A33340"/>
              </a:solidFill>
              <a:latin typeface="Arial" panose="020B0604020202020204" pitchFamily="34" charset="0"/>
              <a:cs typeface="Arial" panose="020B0604020202020204" pitchFamily="34" charset="0"/>
            </a:rPr>
            <a:t>N</a:t>
          </a:r>
          <a:r>
            <a:rPr lang="en-US" sz="1200" b="1" dirty="0" smtClean="0">
              <a:solidFill>
                <a:srgbClr val="A33340"/>
              </a:solidFill>
              <a:latin typeface="Arial" panose="020B0604020202020204" pitchFamily="34" charset="0"/>
              <a:cs typeface="Arial" panose="020B0604020202020204" pitchFamily="34" charset="0"/>
            </a:rPr>
            <a:t>on-OECD</a:t>
          </a:r>
          <a:endParaRPr lang="en-US" sz="1200" b="1" dirty="0">
            <a:solidFill>
              <a:srgbClr val="A3334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0.84578</cdr:x>
      <cdr:y>0.73679</cdr:y>
    </cdr:from>
    <cdr:to>
      <cdr:x>0.91148</cdr:x>
      <cdr:y>0.81018</cdr:y>
    </cdr:to>
    <cdr:sp macro="" textlink="">
      <cdr:nvSpPr>
        <cdr:cNvPr id="3" name="TextBox 1"/>
        <cdr:cNvSpPr txBox="1"/>
      </cdr:nvSpPr>
      <cdr:spPr>
        <a:xfrm xmlns:a="http://schemas.openxmlformats.org/drawingml/2006/main">
          <a:off x="9269657" y="3228230"/>
          <a:ext cx="720014" cy="3215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dirty="0">
              <a:solidFill>
                <a:srgbClr val="003953"/>
              </a:solidFill>
              <a:latin typeface="Arial" panose="020B0604020202020204" pitchFamily="34" charset="0"/>
              <a:cs typeface="Arial" panose="020B0604020202020204" pitchFamily="34" charset="0"/>
            </a:rPr>
            <a:t>OECD</a:t>
          </a:r>
        </a:p>
      </cdr:txBody>
    </cdr:sp>
  </cdr:relSizeAnchor>
</c:userShapes>
</file>

<file path=ppt/drawings/drawing10.xml><?xml version="1.0" encoding="utf-8"?>
<c:userShapes xmlns:c="http://schemas.openxmlformats.org/drawingml/2006/chart">
  <cdr:relSizeAnchor xmlns:cdr="http://schemas.openxmlformats.org/drawingml/2006/chartDrawing">
    <cdr:from>
      <cdr:x>0.80654</cdr:x>
      <cdr:y>0.24614</cdr:y>
    </cdr:from>
    <cdr:to>
      <cdr:x>0.96774</cdr:x>
      <cdr:y>0.30921</cdr:y>
    </cdr:to>
    <cdr:sp macro="" textlink="">
      <cdr:nvSpPr>
        <cdr:cNvPr id="2" name="TextBox 1"/>
        <cdr:cNvSpPr txBox="1"/>
      </cdr:nvSpPr>
      <cdr:spPr bwMode="auto">
        <a:xfrm xmlns:a="http://schemas.openxmlformats.org/drawingml/2006/main">
          <a:off x="6548377" y="757673"/>
          <a:ext cx="1308801" cy="1941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b="1" i="0" dirty="0" smtClean="0">
              <a:solidFill>
                <a:schemeClr val="accent5">
                  <a:lumMod val="60000"/>
                  <a:lumOff val="40000"/>
                </a:schemeClr>
              </a:solidFill>
              <a:latin typeface="+mn-lt"/>
              <a:ea typeface="Times New Roman" charset="0"/>
              <a:cs typeface="Times New Roman" charset="0"/>
            </a:rPr>
            <a:t>Non-OECD Americas</a:t>
          </a:r>
        </a:p>
      </cdr:txBody>
    </cdr:sp>
  </cdr:relSizeAnchor>
  <cdr:relSizeAnchor xmlns:cdr="http://schemas.openxmlformats.org/drawingml/2006/chartDrawing">
    <cdr:from>
      <cdr:x>0.80492</cdr:x>
      <cdr:y>0.13745</cdr:y>
    </cdr:from>
    <cdr:to>
      <cdr:x>0.93891</cdr:x>
      <cdr:y>0.19478</cdr:y>
    </cdr:to>
    <cdr:sp macro="" textlink="">
      <cdr:nvSpPr>
        <cdr:cNvPr id="3" name="TextBox 1"/>
        <cdr:cNvSpPr txBox="1"/>
      </cdr:nvSpPr>
      <cdr:spPr bwMode="auto">
        <a:xfrm xmlns:a="http://schemas.openxmlformats.org/drawingml/2006/main">
          <a:off x="6535225" y="423107"/>
          <a:ext cx="1087879" cy="1764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lumMod val="40000"/>
                  <a:lumOff val="60000"/>
                </a:schemeClr>
              </a:solidFill>
              <a:latin typeface="+mn-lt"/>
              <a:ea typeface="Times New Roman" charset="0"/>
              <a:cs typeface="Times New Roman" charset="0"/>
            </a:rPr>
            <a:t>Other non-OECD</a:t>
          </a:r>
        </a:p>
      </cdr:txBody>
    </cdr:sp>
  </cdr:relSizeAnchor>
  <cdr:relSizeAnchor xmlns:cdr="http://schemas.openxmlformats.org/drawingml/2006/chartDrawing">
    <cdr:from>
      <cdr:x>0.81115</cdr:x>
      <cdr:y>0.59276</cdr:y>
    </cdr:from>
    <cdr:to>
      <cdr:x>0.90969</cdr:x>
      <cdr:y>0.65788</cdr:y>
    </cdr:to>
    <cdr:sp macro="" textlink="">
      <cdr:nvSpPr>
        <cdr:cNvPr id="4" name="TextBox 1"/>
        <cdr:cNvSpPr txBox="1"/>
      </cdr:nvSpPr>
      <cdr:spPr bwMode="auto">
        <a:xfrm xmlns:a="http://schemas.openxmlformats.org/drawingml/2006/main">
          <a:off x="6585807" y="1824626"/>
          <a:ext cx="800057" cy="2004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2">
                  <a:lumMod val="50000"/>
                  <a:lumOff val="50000"/>
                </a:schemeClr>
              </a:solidFill>
              <a:latin typeface="+mn-lt"/>
              <a:ea typeface="Times New Roman" charset="0"/>
              <a:cs typeface="Times New Roman" charset="0"/>
            </a:rPr>
            <a:t>OECD Asia</a:t>
          </a:r>
        </a:p>
      </cdr:txBody>
    </cdr:sp>
  </cdr:relSizeAnchor>
  <cdr:relSizeAnchor xmlns:cdr="http://schemas.openxmlformats.org/drawingml/2006/chartDrawing">
    <cdr:from>
      <cdr:x>0.80588</cdr:x>
      <cdr:y>0.36089</cdr:y>
    </cdr:from>
    <cdr:to>
      <cdr:x>0.96563</cdr:x>
      <cdr:y>0.47973</cdr:y>
    </cdr:to>
    <cdr:sp macro="" textlink="">
      <cdr:nvSpPr>
        <cdr:cNvPr id="5" name="TextBox 1"/>
        <cdr:cNvSpPr txBox="1"/>
      </cdr:nvSpPr>
      <cdr:spPr bwMode="auto">
        <a:xfrm xmlns:a="http://schemas.openxmlformats.org/drawingml/2006/main">
          <a:off x="6543019" y="1110892"/>
          <a:ext cx="1297028" cy="3658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lumMod val="50000"/>
                </a:schemeClr>
              </a:solidFill>
              <a:latin typeface="+mn-lt"/>
              <a:ea typeface="Times New Roman" charset="0"/>
              <a:cs typeface="Times New Roman" charset="0"/>
            </a:rPr>
            <a:t>Non-OECD Asia</a:t>
          </a:r>
        </a:p>
      </cdr:txBody>
    </cdr:sp>
  </cdr:relSizeAnchor>
  <cdr:relSizeAnchor xmlns:cdr="http://schemas.openxmlformats.org/drawingml/2006/chartDrawing">
    <cdr:from>
      <cdr:x>0.81106</cdr:x>
      <cdr:y>0.66644</cdr:y>
    </cdr:from>
    <cdr:to>
      <cdr:x>0.9318</cdr:x>
      <cdr:y>0.73169</cdr:y>
    </cdr:to>
    <cdr:sp macro="" textlink="">
      <cdr:nvSpPr>
        <cdr:cNvPr id="6" name="TextBox 1"/>
        <cdr:cNvSpPr txBox="1"/>
      </cdr:nvSpPr>
      <cdr:spPr bwMode="auto">
        <a:xfrm xmlns:a="http://schemas.openxmlformats.org/drawingml/2006/main">
          <a:off x="6585076" y="2051425"/>
          <a:ext cx="980301" cy="2008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2">
                  <a:lumMod val="75000"/>
                  <a:lumOff val="25000"/>
                </a:schemeClr>
              </a:solidFill>
              <a:latin typeface="+mn-lt"/>
              <a:ea typeface="Times New Roman" charset="0"/>
              <a:cs typeface="Times New Roman" charset="0"/>
            </a:rPr>
            <a:t>OECD Europe</a:t>
          </a:r>
        </a:p>
      </cdr:txBody>
    </cdr:sp>
  </cdr:relSizeAnchor>
  <cdr:relSizeAnchor xmlns:cdr="http://schemas.openxmlformats.org/drawingml/2006/chartDrawing">
    <cdr:from>
      <cdr:x>0.80935</cdr:x>
      <cdr:y>0.78804</cdr:y>
    </cdr:from>
    <cdr:to>
      <cdr:x>0.95273</cdr:x>
      <cdr:y>0.85131</cdr:y>
    </cdr:to>
    <cdr:sp macro="" textlink="">
      <cdr:nvSpPr>
        <cdr:cNvPr id="7" name="TextBox 1"/>
        <cdr:cNvSpPr txBox="1"/>
      </cdr:nvSpPr>
      <cdr:spPr bwMode="auto">
        <a:xfrm xmlns:a="http://schemas.openxmlformats.org/drawingml/2006/main">
          <a:off x="6571192" y="2425729"/>
          <a:ext cx="1164118" cy="19475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2">
                  <a:lumMod val="90000"/>
                  <a:lumOff val="10000"/>
                </a:schemeClr>
              </a:solidFill>
              <a:latin typeface="+mn-lt"/>
              <a:ea typeface="Times New Roman" charset="0"/>
              <a:cs typeface="Times New Roman" charset="0"/>
            </a:rPr>
            <a:t>OECD Americas</a:t>
          </a:r>
        </a:p>
      </cdr:txBody>
    </cdr:sp>
  </cdr:relSizeAnchor>
</c:userShapes>
</file>

<file path=ppt/drawings/drawing11.xml><?xml version="1.0" encoding="utf-8"?>
<c:userShapes xmlns:c="http://schemas.openxmlformats.org/drawingml/2006/chart">
  <cdr:relSizeAnchor xmlns:cdr="http://schemas.openxmlformats.org/drawingml/2006/chartDrawing">
    <cdr:from>
      <cdr:x>0.46052</cdr:x>
      <cdr:y>0.24512</cdr:y>
    </cdr:from>
    <cdr:to>
      <cdr:x>0.85136</cdr:x>
      <cdr:y>0.36755</cdr:y>
    </cdr:to>
    <cdr:sp macro="" textlink="">
      <cdr:nvSpPr>
        <cdr:cNvPr id="2" name="TextBox 1"/>
        <cdr:cNvSpPr txBox="1"/>
      </cdr:nvSpPr>
      <cdr:spPr bwMode="auto">
        <a:xfrm xmlns:a="http://schemas.openxmlformats.org/drawingml/2006/main">
          <a:off x="3684600" y="754525"/>
          <a:ext cx="3127140" cy="3768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b="1" dirty="0" smtClean="0">
              <a:solidFill>
                <a:srgbClr val="C00000"/>
              </a:solidFill>
              <a:latin typeface="Arial" pitchFamily="34" charset="0"/>
              <a:ea typeface="Times New Roman" charset="0"/>
              <a:cs typeface="Arial" pitchFamily="34" charset="0"/>
            </a:rPr>
            <a:t>N</a:t>
          </a:r>
          <a:r>
            <a:rPr lang="en-US" sz="1200" b="1" i="0" dirty="0" smtClean="0">
              <a:solidFill>
                <a:srgbClr val="C00000"/>
              </a:solidFill>
              <a:latin typeface="Arial" pitchFamily="34" charset="0"/>
              <a:ea typeface="Times New Roman" charset="0"/>
              <a:cs typeface="Arial" pitchFamily="34" charset="0"/>
            </a:rPr>
            <a:t>on-OPEC crude and lease condensate</a:t>
          </a:r>
        </a:p>
      </cdr:txBody>
    </cdr:sp>
  </cdr:relSizeAnchor>
  <cdr:relSizeAnchor xmlns:cdr="http://schemas.openxmlformats.org/drawingml/2006/chartDrawing">
    <cdr:from>
      <cdr:x>0.45895</cdr:x>
      <cdr:y>0.351</cdr:y>
    </cdr:from>
    <cdr:to>
      <cdr:x>0.80423</cdr:x>
      <cdr:y>0.4094</cdr:y>
    </cdr:to>
    <cdr:sp macro="" textlink="">
      <cdr:nvSpPr>
        <cdr:cNvPr id="3" name="TextBox 1"/>
        <cdr:cNvSpPr txBox="1"/>
      </cdr:nvSpPr>
      <cdr:spPr bwMode="auto">
        <a:xfrm xmlns:a="http://schemas.openxmlformats.org/drawingml/2006/main">
          <a:off x="3672053" y="1080439"/>
          <a:ext cx="2762585" cy="1797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eaLnBrk="0" hangingPunct="0"/>
          <a:r>
            <a:rPr lang="en-US" sz="1200" b="1" dirty="0" smtClean="0">
              <a:solidFill>
                <a:srgbClr val="002060"/>
              </a:solidFill>
              <a:latin typeface="Arial" pitchFamily="34" charset="0"/>
              <a:ea typeface="Times New Roman" charset="0"/>
              <a:cs typeface="Arial" pitchFamily="34" charset="0"/>
            </a:rPr>
            <a:t>OPEC crude and lease condensate</a:t>
          </a:r>
          <a:endParaRPr lang="en-US" sz="1200" b="1" i="0" dirty="0" smtClean="0">
            <a:solidFill>
              <a:srgbClr val="002060"/>
            </a:solidFill>
            <a:latin typeface="Arial" pitchFamily="34" charset="0"/>
            <a:ea typeface="Times New Roman" charset="0"/>
            <a:cs typeface="Arial" pitchFamily="34" charset="0"/>
          </a:endParaRPr>
        </a:p>
      </cdr:txBody>
    </cdr:sp>
  </cdr:relSizeAnchor>
  <cdr:relSizeAnchor xmlns:cdr="http://schemas.openxmlformats.org/drawingml/2006/chartDrawing">
    <cdr:from>
      <cdr:x>0.46023</cdr:x>
      <cdr:y>0.58481</cdr:y>
    </cdr:from>
    <cdr:to>
      <cdr:x>0.56677</cdr:x>
      <cdr:y>0.65201</cdr:y>
    </cdr:to>
    <cdr:sp macro="" textlink="">
      <cdr:nvSpPr>
        <cdr:cNvPr id="5" name="TextBox 1"/>
        <cdr:cNvSpPr txBox="1"/>
      </cdr:nvSpPr>
      <cdr:spPr bwMode="auto">
        <a:xfrm xmlns:a="http://schemas.openxmlformats.org/drawingml/2006/main">
          <a:off x="3682287" y="1800126"/>
          <a:ext cx="852426" cy="2068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eaLnBrk="0" hangingPunct="0"/>
          <a:r>
            <a:rPr lang="en-US" sz="1200" b="1" i="0" dirty="0" smtClean="0">
              <a:solidFill>
                <a:srgbClr val="BD732A"/>
              </a:solidFill>
              <a:latin typeface="Arial" pitchFamily="34" charset="0"/>
              <a:ea typeface="Times New Roman" charset="0"/>
              <a:cs typeface="Arial" pitchFamily="34" charset="0"/>
            </a:rPr>
            <a:t>Other liquids</a:t>
          </a:r>
        </a:p>
      </cdr:txBody>
    </cdr:sp>
  </cdr:relSizeAnchor>
  <cdr:relSizeAnchor xmlns:cdr="http://schemas.openxmlformats.org/drawingml/2006/chartDrawing">
    <cdr:from>
      <cdr:x>0</cdr:x>
      <cdr:y>0</cdr:y>
    </cdr:from>
    <cdr:to>
      <cdr:x>0</cdr:x>
      <cdr:y>0</cdr:y>
    </cdr:to>
    <cdr:sp macro="" textlink="">
      <cdr:nvSpPr>
        <cdr:cNvPr id="9" name="Straight Connector 8"/>
        <cdr:cNvSpPr/>
      </cdr:nvSpPr>
      <cdr:spPr bwMode="auto">
        <a:xfrm xmlns:a="http://schemas.openxmlformats.org/drawingml/2006/main" flipV="1">
          <a:off x="-621323" y="-1924923"/>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lumMod val="75000"/>
            </a:schemeClr>
          </a:solidFill>
          <a:prstDash val="dash"/>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12.xml><?xml version="1.0" encoding="utf-8"?>
<c:userShapes xmlns:c="http://schemas.openxmlformats.org/drawingml/2006/chart">
  <cdr:relSizeAnchor xmlns:cdr="http://schemas.openxmlformats.org/drawingml/2006/chartDrawing">
    <cdr:from>
      <cdr:x>0.08493</cdr:x>
      <cdr:y>0.00316</cdr:y>
    </cdr:from>
    <cdr:to>
      <cdr:x>0.23231</cdr:x>
      <cdr:y>0.25524</cdr:y>
    </cdr:to>
    <cdr:grpSp>
      <cdr:nvGrpSpPr>
        <cdr:cNvPr id="7" name="Group 6"/>
        <cdr:cNvGrpSpPr/>
      </cdr:nvGrpSpPr>
      <cdr:grpSpPr>
        <a:xfrm xmlns:a="http://schemas.openxmlformats.org/drawingml/2006/main">
          <a:off x="679525" y="9727"/>
          <a:ext cx="1179187" cy="775943"/>
          <a:chOff x="512181" y="300702"/>
          <a:chExt cx="707580" cy="691519"/>
        </a:xfrm>
      </cdr:grpSpPr>
      <cdr:sp macro="" textlink="">
        <cdr:nvSpPr>
          <cdr:cNvPr id="2" name="TextBox 1"/>
          <cdr:cNvSpPr txBox="1"/>
        </cdr:nvSpPr>
        <cdr:spPr bwMode="auto">
          <a:xfrm xmlns:a="http://schemas.openxmlformats.org/drawingml/2006/main">
            <a:off x="1016213" y="300702"/>
            <a:ext cx="203548" cy="14042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4"/>
                </a:solidFill>
                <a:latin typeface="Arial" panose="020B0604020202020204" pitchFamily="34" charset="0"/>
                <a:ea typeface="Times New Roman" charset="0"/>
                <a:cs typeface="Arial" panose="020B0604020202020204" pitchFamily="34" charset="0"/>
              </a:rPr>
              <a:t>2040</a:t>
            </a:r>
          </a:p>
        </cdr:txBody>
      </cdr:sp>
      <cdr:sp macro="" textlink="">
        <cdr:nvSpPr>
          <cdr:cNvPr id="4" name="TextBox 1"/>
          <cdr:cNvSpPr txBox="1"/>
        </cdr:nvSpPr>
        <cdr:spPr bwMode="auto">
          <a:xfrm xmlns:a="http://schemas.openxmlformats.org/drawingml/2006/main">
            <a:off x="764787" y="576686"/>
            <a:ext cx="235884" cy="1428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3"/>
                </a:solidFill>
                <a:latin typeface="Arial" panose="020B0604020202020204" pitchFamily="34" charset="0"/>
                <a:ea typeface="Times New Roman" charset="0"/>
                <a:cs typeface="Arial" panose="020B0604020202020204" pitchFamily="34" charset="0"/>
              </a:rPr>
              <a:t>2030</a:t>
            </a:r>
          </a:p>
        </cdr:txBody>
      </cdr:sp>
      <cdr:sp macro="" textlink="">
        <cdr:nvSpPr>
          <cdr:cNvPr id="3" name="TextBox 1"/>
          <cdr:cNvSpPr txBox="1"/>
        </cdr:nvSpPr>
        <cdr:spPr bwMode="auto">
          <a:xfrm xmlns:a="http://schemas.openxmlformats.org/drawingml/2006/main">
            <a:off x="512181" y="845610"/>
            <a:ext cx="203455" cy="14661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solidFill>
                <a:latin typeface="Arial" panose="020B0604020202020204" pitchFamily="34" charset="0"/>
                <a:ea typeface="Times New Roman" charset="0"/>
                <a:cs typeface="Arial" panose="020B0604020202020204" pitchFamily="34" charset="0"/>
              </a:rPr>
              <a:t>2015</a:t>
            </a:r>
          </a:p>
        </cdr:txBody>
      </cdr:sp>
    </cdr:grpSp>
  </cdr:relSizeAnchor>
  <cdr:relSizeAnchor xmlns:cdr="http://schemas.openxmlformats.org/drawingml/2006/chartDrawing">
    <cdr:from>
      <cdr:x>0.06363</cdr:x>
      <cdr:y>0.28938</cdr:y>
    </cdr:from>
    <cdr:to>
      <cdr:x>0.10726</cdr:x>
      <cdr:y>0.33885</cdr:y>
    </cdr:to>
    <cdr:sp macro="" textlink="">
      <cdr:nvSpPr>
        <cdr:cNvPr id="8" name="TextBox 1"/>
        <cdr:cNvSpPr txBox="1"/>
      </cdr:nvSpPr>
      <cdr:spPr bwMode="auto">
        <a:xfrm xmlns:a="http://schemas.openxmlformats.org/drawingml/2006/main">
          <a:off x="509134" y="890773"/>
          <a:ext cx="349084" cy="1522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dirty="0" smtClean="0">
            <a:solidFill>
              <a:schemeClr val="accent5"/>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0.62776</cdr:x>
      <cdr:y>0.66027</cdr:y>
    </cdr:from>
    <cdr:to>
      <cdr:x>0.68158</cdr:x>
      <cdr:y>0.71235</cdr:y>
    </cdr:to>
    <cdr:sp macro="" textlink="">
      <cdr:nvSpPr>
        <cdr:cNvPr id="2" name="TextBox 1"/>
        <cdr:cNvSpPr txBox="1"/>
      </cdr:nvSpPr>
      <cdr:spPr bwMode="auto">
        <a:xfrm xmlns:a="http://schemas.openxmlformats.org/drawingml/2006/main">
          <a:off x="5022719" y="2032412"/>
          <a:ext cx="430614" cy="16031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200" b="1" i="0" dirty="0" smtClean="0">
              <a:solidFill>
                <a:schemeClr val="accent1"/>
              </a:solidFill>
              <a:latin typeface="+mn-lt"/>
              <a:ea typeface="Times New Roman" charset="0"/>
              <a:cs typeface="Times New Roman" charset="0"/>
            </a:rPr>
            <a:t>2015</a:t>
          </a:r>
        </a:p>
      </cdr:txBody>
    </cdr:sp>
  </cdr:relSizeAnchor>
  <cdr:relSizeAnchor xmlns:cdr="http://schemas.openxmlformats.org/drawingml/2006/chartDrawing">
    <cdr:from>
      <cdr:x>0.70987</cdr:x>
      <cdr:y>0.5</cdr:y>
    </cdr:from>
    <cdr:to>
      <cdr:x>0.76142</cdr:x>
      <cdr:y>0.55772</cdr:y>
    </cdr:to>
    <cdr:sp macro="" textlink="">
      <cdr:nvSpPr>
        <cdr:cNvPr id="3" name="TextBox 1"/>
        <cdr:cNvSpPr txBox="1"/>
      </cdr:nvSpPr>
      <cdr:spPr bwMode="auto">
        <a:xfrm xmlns:a="http://schemas.openxmlformats.org/drawingml/2006/main">
          <a:off x="5679644" y="1539081"/>
          <a:ext cx="412452" cy="1776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4"/>
              </a:solidFill>
              <a:latin typeface="+mn-lt"/>
              <a:ea typeface="Times New Roman" charset="0"/>
              <a:cs typeface="Times New Roman" charset="0"/>
            </a:rPr>
            <a:t>2040</a:t>
          </a:r>
        </a:p>
      </cdr:txBody>
    </cdr:sp>
  </cdr:relSizeAnchor>
  <cdr:relSizeAnchor xmlns:cdr="http://schemas.openxmlformats.org/drawingml/2006/chartDrawing">
    <cdr:from>
      <cdr:x>0.66626</cdr:x>
      <cdr:y>0.56028</cdr:y>
    </cdr:from>
    <cdr:to>
      <cdr:x>0.72008</cdr:x>
      <cdr:y>0.61237</cdr:y>
    </cdr:to>
    <cdr:sp macro="" textlink="">
      <cdr:nvSpPr>
        <cdr:cNvPr id="4" name="TextBox 1"/>
        <cdr:cNvSpPr txBox="1"/>
      </cdr:nvSpPr>
      <cdr:spPr bwMode="auto">
        <a:xfrm xmlns:a="http://schemas.openxmlformats.org/drawingml/2006/main">
          <a:off x="5330715" y="1724632"/>
          <a:ext cx="430613" cy="16034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3"/>
              </a:solidFill>
              <a:latin typeface="+mn-lt"/>
              <a:ea typeface="Times New Roman" charset="0"/>
              <a:cs typeface="Times New Roman" charset="0"/>
            </a:rPr>
            <a:t>2030</a:t>
          </a:r>
        </a:p>
      </cdr:txBody>
    </cdr:sp>
  </cdr:relSizeAnchor>
</c:userShapes>
</file>

<file path=ppt/drawings/drawing14.xml><?xml version="1.0" encoding="utf-8"?>
<c:userShapes xmlns:c="http://schemas.openxmlformats.org/drawingml/2006/chart">
  <cdr:relSizeAnchor xmlns:cdr="http://schemas.openxmlformats.org/drawingml/2006/chartDrawing">
    <cdr:from>
      <cdr:x>0.70311</cdr:x>
      <cdr:y>0.47059</cdr:y>
    </cdr:from>
    <cdr:to>
      <cdr:x>0.76735</cdr:x>
      <cdr:y>0.52615</cdr:y>
    </cdr:to>
    <cdr:sp macro="" textlink="">
      <cdr:nvSpPr>
        <cdr:cNvPr id="2" name="TextBox 1"/>
        <cdr:cNvSpPr txBox="1"/>
      </cdr:nvSpPr>
      <cdr:spPr bwMode="auto">
        <a:xfrm xmlns:a="http://schemas.openxmlformats.org/drawingml/2006/main">
          <a:off x="7503374" y="1786680"/>
          <a:ext cx="685551" cy="21094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200" b="1" i="0" dirty="0" smtClean="0">
              <a:solidFill>
                <a:schemeClr val="tx2"/>
              </a:solidFill>
              <a:latin typeface="+mn-lt"/>
              <a:ea typeface="Times New Roman" charset="0"/>
              <a:cs typeface="Times New Roman" charset="0"/>
            </a:rPr>
            <a:t>OECD</a:t>
          </a:r>
        </a:p>
      </cdr:txBody>
    </cdr:sp>
  </cdr:relSizeAnchor>
  <cdr:relSizeAnchor xmlns:cdr="http://schemas.openxmlformats.org/drawingml/2006/chartDrawing">
    <cdr:from>
      <cdr:x>0.70311</cdr:x>
      <cdr:y>0.34359</cdr:y>
    </cdr:from>
    <cdr:to>
      <cdr:x>0.81625</cdr:x>
      <cdr:y>0.39278</cdr:y>
    </cdr:to>
    <cdr:sp macro="" textlink="">
      <cdr:nvSpPr>
        <cdr:cNvPr id="4" name="TextBox 1"/>
        <cdr:cNvSpPr txBox="1"/>
      </cdr:nvSpPr>
      <cdr:spPr bwMode="auto">
        <a:xfrm xmlns:a="http://schemas.openxmlformats.org/drawingml/2006/main">
          <a:off x="7503374" y="1304486"/>
          <a:ext cx="1207398" cy="1867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dirty="0">
              <a:solidFill>
                <a:schemeClr val="accent5"/>
              </a:solidFill>
              <a:ea typeface="Times New Roman" charset="0"/>
              <a:cs typeface="Times New Roman" charset="0"/>
            </a:rPr>
            <a:t>N</a:t>
          </a:r>
          <a:r>
            <a:rPr lang="en-US" sz="1200" b="1" i="0" dirty="0" smtClean="0">
              <a:solidFill>
                <a:schemeClr val="accent5"/>
              </a:solidFill>
              <a:latin typeface="+mn-lt"/>
              <a:ea typeface="Times New Roman" charset="0"/>
              <a:cs typeface="Times New Roman" charset="0"/>
            </a:rPr>
            <a:t>on-OECD</a:t>
          </a:r>
        </a:p>
      </cdr:txBody>
    </cdr:sp>
  </cdr:relSizeAnchor>
</c:userShapes>
</file>

<file path=ppt/drawings/drawing15.xml><?xml version="1.0" encoding="utf-8"?>
<c:userShapes xmlns:c="http://schemas.openxmlformats.org/drawingml/2006/chart">
  <cdr:relSizeAnchor xmlns:cdr="http://schemas.openxmlformats.org/drawingml/2006/chartDrawing">
    <cdr:from>
      <cdr:x>0.85074</cdr:x>
      <cdr:y>0.13729</cdr:y>
    </cdr:from>
    <cdr:to>
      <cdr:x>0.99397</cdr:x>
      <cdr:y>0.20674</cdr:y>
    </cdr:to>
    <cdr:sp macro="" textlink="">
      <cdr:nvSpPr>
        <cdr:cNvPr id="2" name="TextBox 1"/>
        <cdr:cNvSpPr txBox="1"/>
      </cdr:nvSpPr>
      <cdr:spPr bwMode="auto">
        <a:xfrm xmlns:a="http://schemas.openxmlformats.org/drawingml/2006/main">
          <a:off x="7395580" y="479915"/>
          <a:ext cx="1245119" cy="242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200" b="1" dirty="0">
              <a:solidFill>
                <a:schemeClr val="accent3"/>
              </a:solidFill>
              <a:ea typeface="Times New Roman" charset="0"/>
              <a:cs typeface="Times New Roman" charset="0"/>
            </a:rPr>
            <a:t>T</a:t>
          </a:r>
          <a:r>
            <a:rPr lang="en-US" sz="1200" b="1" i="0" dirty="0" smtClean="0">
              <a:solidFill>
                <a:schemeClr val="accent3"/>
              </a:solidFill>
              <a:latin typeface="+mn-lt"/>
              <a:ea typeface="Times New Roman" charset="0"/>
              <a:cs typeface="Times New Roman" charset="0"/>
            </a:rPr>
            <a:t>ransportation</a:t>
          </a:r>
        </a:p>
      </cdr:txBody>
    </cdr:sp>
  </cdr:relSizeAnchor>
  <cdr:relSizeAnchor xmlns:cdr="http://schemas.openxmlformats.org/drawingml/2006/chartDrawing">
    <cdr:from>
      <cdr:x>0.85074</cdr:x>
      <cdr:y>0.70158</cdr:y>
    </cdr:from>
    <cdr:to>
      <cdr:x>0.99397</cdr:x>
      <cdr:y>0.77102</cdr:y>
    </cdr:to>
    <cdr:sp macro="" textlink="">
      <cdr:nvSpPr>
        <cdr:cNvPr id="3" name="TextBox 1"/>
        <cdr:cNvSpPr txBox="1"/>
      </cdr:nvSpPr>
      <cdr:spPr bwMode="auto">
        <a:xfrm xmlns:a="http://schemas.openxmlformats.org/drawingml/2006/main">
          <a:off x="7395579" y="2452501"/>
          <a:ext cx="1245120" cy="2427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dirty="0">
              <a:solidFill>
                <a:schemeClr val="accent4"/>
              </a:solidFill>
              <a:ea typeface="Times New Roman" charset="0"/>
              <a:cs typeface="Times New Roman" charset="0"/>
            </a:rPr>
            <a:t>E</a:t>
          </a:r>
          <a:r>
            <a:rPr lang="en-US" sz="1200" b="1" i="0" dirty="0" smtClean="0">
              <a:solidFill>
                <a:schemeClr val="accent4"/>
              </a:solidFill>
              <a:latin typeface="+mn-lt"/>
              <a:ea typeface="Times New Roman" charset="0"/>
              <a:cs typeface="Times New Roman" charset="0"/>
            </a:rPr>
            <a:t>lectric power</a:t>
          </a:r>
        </a:p>
      </cdr:txBody>
    </cdr:sp>
  </cdr:relSizeAnchor>
  <cdr:relSizeAnchor xmlns:cdr="http://schemas.openxmlformats.org/drawingml/2006/chartDrawing">
    <cdr:from>
      <cdr:x>0.85201</cdr:x>
      <cdr:y>0.42165</cdr:y>
    </cdr:from>
    <cdr:to>
      <cdr:x>0.99524</cdr:x>
      <cdr:y>0.49109</cdr:y>
    </cdr:to>
    <cdr:sp macro="" textlink="">
      <cdr:nvSpPr>
        <cdr:cNvPr id="4" name="TextBox 1"/>
        <cdr:cNvSpPr txBox="1"/>
      </cdr:nvSpPr>
      <cdr:spPr bwMode="auto">
        <a:xfrm xmlns:a="http://schemas.openxmlformats.org/drawingml/2006/main">
          <a:off x="7406629" y="1473965"/>
          <a:ext cx="1245119" cy="2427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dirty="0">
              <a:solidFill>
                <a:schemeClr val="accent2"/>
              </a:solidFill>
              <a:ea typeface="Times New Roman" charset="0"/>
              <a:cs typeface="Times New Roman" charset="0"/>
            </a:rPr>
            <a:t>I</a:t>
          </a:r>
          <a:r>
            <a:rPr lang="en-US" sz="1200" b="1" i="0" dirty="0" smtClean="0">
              <a:solidFill>
                <a:schemeClr val="accent2"/>
              </a:solidFill>
              <a:latin typeface="+mn-lt"/>
              <a:ea typeface="Times New Roman" charset="0"/>
              <a:cs typeface="Times New Roman" charset="0"/>
            </a:rPr>
            <a:t>ndustrial</a:t>
          </a:r>
        </a:p>
      </cdr:txBody>
    </cdr:sp>
  </cdr:relSizeAnchor>
  <cdr:relSizeAnchor xmlns:cdr="http://schemas.openxmlformats.org/drawingml/2006/chartDrawing">
    <cdr:from>
      <cdr:x>0.85074</cdr:x>
      <cdr:y>0.24475</cdr:y>
    </cdr:from>
    <cdr:to>
      <cdr:x>0.99397</cdr:x>
      <cdr:y>0.31419</cdr:y>
    </cdr:to>
    <cdr:sp macro="" textlink="">
      <cdr:nvSpPr>
        <cdr:cNvPr id="5" name="TextBox 1"/>
        <cdr:cNvSpPr txBox="1"/>
      </cdr:nvSpPr>
      <cdr:spPr bwMode="auto">
        <a:xfrm xmlns:a="http://schemas.openxmlformats.org/drawingml/2006/main">
          <a:off x="7395579" y="855579"/>
          <a:ext cx="1245120" cy="2427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dirty="0">
              <a:solidFill>
                <a:schemeClr val="accent1"/>
              </a:solidFill>
              <a:ea typeface="Times New Roman" charset="0"/>
              <a:cs typeface="Times New Roman" charset="0"/>
            </a:rPr>
            <a:t>B</a:t>
          </a:r>
          <a:r>
            <a:rPr lang="en-US" sz="1200" b="1" i="0" dirty="0" smtClean="0">
              <a:solidFill>
                <a:schemeClr val="accent1"/>
              </a:solidFill>
              <a:latin typeface="+mn-lt"/>
              <a:ea typeface="Times New Roman" charset="0"/>
              <a:cs typeface="Times New Roman" charset="0"/>
            </a:rPr>
            <a:t>uildings</a:t>
          </a:r>
        </a:p>
      </cdr:txBody>
    </cdr:sp>
  </cdr:relSizeAnchor>
  <cdr:relSizeAnchor xmlns:cdr="http://schemas.openxmlformats.org/drawingml/2006/chartDrawing">
    <cdr:from>
      <cdr:x>0.5</cdr:x>
      <cdr:y>0.11223</cdr:y>
    </cdr:from>
    <cdr:to>
      <cdr:x>0.50091</cdr:x>
      <cdr:y>0.86451</cdr:y>
    </cdr:to>
    <cdr:cxnSp macro="">
      <cdr:nvCxnSpPr>
        <cdr:cNvPr id="7" name="Straight Connector 6"/>
        <cdr:cNvCxnSpPr/>
      </cdr:nvCxnSpPr>
      <cdr:spPr bwMode="auto">
        <a:xfrm xmlns:a="http://schemas.openxmlformats.org/drawingml/2006/main" flipV="1">
          <a:off x="4000500" y="345471"/>
          <a:ext cx="7281" cy="2315641"/>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chemeClr val="bg1">
              <a:lumMod val="65000"/>
            </a:schemeClr>
          </a:solidFill>
          <a:prstDash val="lgDash"/>
          <a:round/>
          <a:headEnd type="none" w="med" len="med"/>
          <a:tailEnd type="none" w="med" len="med"/>
        </a:ln>
        <a:effectLst xmlns:a="http://schemas.openxmlformats.org/drawingml/2006/main"/>
      </cdr:spPr>
    </cdr:cxnSp>
  </cdr:relSizeAnchor>
</c:userShapes>
</file>

<file path=ppt/drawings/drawing16.xml><?xml version="1.0" encoding="utf-8"?>
<c:userShapes xmlns:c="http://schemas.openxmlformats.org/drawingml/2006/chart">
  <cdr:relSizeAnchor xmlns:cdr="http://schemas.openxmlformats.org/drawingml/2006/chartDrawing">
    <cdr:from>
      <cdr:x>0.52658</cdr:x>
      <cdr:y>0.09666</cdr:y>
    </cdr:from>
    <cdr:to>
      <cdr:x>0.52934</cdr:x>
      <cdr:y>0.90333</cdr:y>
    </cdr:to>
    <cdr:cxnSp macro="">
      <cdr:nvCxnSpPr>
        <cdr:cNvPr id="3" name="Straight Connector 2"/>
        <cdr:cNvCxnSpPr/>
      </cdr:nvCxnSpPr>
      <cdr:spPr bwMode="auto">
        <a:xfrm xmlns:a="http://schemas.openxmlformats.org/drawingml/2006/main" flipH="1" flipV="1">
          <a:off x="2070622" y="299391"/>
          <a:ext cx="10853" cy="2498429"/>
        </a:xfrm>
        <a:prstGeom xmlns:a="http://schemas.openxmlformats.org/drawingml/2006/main" prst="line">
          <a:avLst/>
        </a:prstGeom>
        <a:solidFill xmlns:a="http://schemas.openxmlformats.org/drawingml/2006/main">
          <a:schemeClr val="accent1"/>
        </a:solidFill>
        <a:ln xmlns:a="http://schemas.openxmlformats.org/drawingml/2006/main" w="19050" cap="flat" cmpd="sng" algn="ctr">
          <a:solidFill>
            <a:schemeClr val="bg1">
              <a:lumMod val="65000"/>
            </a:schemeClr>
          </a:solidFill>
          <a:prstDash val="lgDash"/>
          <a:round/>
          <a:headEnd type="none" w="med" len="med"/>
          <a:tailEnd type="none" w="med" len="med"/>
        </a:ln>
        <a:effectLst xmlns:a="http://schemas.openxmlformats.org/drawingml/2006/main"/>
      </cdr:spPr>
    </cdr:cxnSp>
  </cdr:relSizeAnchor>
  <cdr:relSizeAnchor xmlns:cdr="http://schemas.openxmlformats.org/drawingml/2006/chartDrawing">
    <cdr:from>
      <cdr:x>0.55537</cdr:x>
      <cdr:y>0.23567</cdr:y>
    </cdr:from>
    <cdr:to>
      <cdr:x>0.88622</cdr:x>
      <cdr:y>0.69045</cdr:y>
    </cdr:to>
    <cdr:sp macro="" textlink="">
      <cdr:nvSpPr>
        <cdr:cNvPr id="7" name="TextBox 6"/>
        <cdr:cNvSpPr txBox="1"/>
      </cdr:nvSpPr>
      <cdr:spPr>
        <a:xfrm xmlns:a="http://schemas.openxmlformats.org/drawingml/2006/main">
          <a:off x="2048704" y="705266"/>
          <a:ext cx="1220464" cy="13610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chemeClr val="accent5"/>
              </a:solidFill>
            </a:rPr>
            <a:t> non-OECD</a:t>
          </a:r>
        </a:p>
        <a:p xmlns:a="http://schemas.openxmlformats.org/drawingml/2006/main">
          <a:endParaRPr lang="en-US" sz="1200" b="1" dirty="0">
            <a:solidFill>
              <a:schemeClr val="accent5"/>
            </a:solidFill>
          </a:endParaRPr>
        </a:p>
        <a:p xmlns:a="http://schemas.openxmlformats.org/drawingml/2006/main">
          <a:endParaRPr lang="en-US" sz="1200" b="1" dirty="0" smtClean="0">
            <a:solidFill>
              <a:schemeClr val="accent5"/>
            </a:solidFill>
          </a:endParaRPr>
        </a:p>
        <a:p xmlns:a="http://schemas.openxmlformats.org/drawingml/2006/main">
          <a:r>
            <a:rPr lang="en-US" sz="1200" b="1" dirty="0" smtClean="0">
              <a:solidFill>
                <a:schemeClr val="accent5"/>
              </a:solidFill>
            </a:rPr>
            <a:t>        </a:t>
          </a:r>
          <a:r>
            <a:rPr lang="en-US" sz="1200" b="1" dirty="0" smtClean="0">
              <a:solidFill>
                <a:schemeClr val="tx2"/>
              </a:solidFill>
            </a:rPr>
            <a:t>OECD</a:t>
          </a:r>
          <a:endParaRPr lang="en-US" sz="1200" b="1" dirty="0">
            <a:solidFill>
              <a:schemeClr val="tx2"/>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0.61892</cdr:x>
      <cdr:y>0.16846</cdr:y>
    </cdr:from>
    <cdr:to>
      <cdr:x>1</cdr:x>
      <cdr:y>1</cdr:y>
    </cdr:to>
    <cdr:sp macro="" textlink="">
      <cdr:nvSpPr>
        <cdr:cNvPr id="2" name="TextBox 1"/>
        <cdr:cNvSpPr txBox="1"/>
      </cdr:nvSpPr>
      <cdr:spPr>
        <a:xfrm xmlns:a="http://schemas.openxmlformats.org/drawingml/2006/main" flipH="1">
          <a:off x="2309000" y="494176"/>
          <a:ext cx="1421693" cy="24392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solidFill>
                <a:schemeClr val="accent4"/>
              </a:solidFill>
              <a:latin typeface="Arial" panose="020B0604020202020204" pitchFamily="34" charset="0"/>
              <a:cs typeface="Arial" panose="020B0604020202020204" pitchFamily="34" charset="0"/>
            </a:rPr>
            <a:t>Industrial</a:t>
          </a:r>
          <a:endParaRPr lang="en-US" sz="1200" b="1" dirty="0">
            <a:solidFill>
              <a:schemeClr val="accent2"/>
            </a:solidFill>
            <a:latin typeface="Arial" panose="020B0604020202020204" pitchFamily="34" charset="0"/>
            <a:cs typeface="Arial" panose="020B0604020202020204" pitchFamily="34" charset="0"/>
          </a:endParaRPr>
        </a:p>
        <a:p xmlns:a="http://schemas.openxmlformats.org/drawingml/2006/main">
          <a:endParaRPr lang="en-US" sz="1200" b="1" dirty="0" smtClean="0">
            <a:solidFill>
              <a:schemeClr val="accent2"/>
            </a:solidFill>
            <a:latin typeface="Arial" panose="020B0604020202020204" pitchFamily="34" charset="0"/>
            <a:cs typeface="Arial" panose="020B0604020202020204" pitchFamily="34" charset="0"/>
          </a:endParaRPr>
        </a:p>
        <a:p xmlns:a="http://schemas.openxmlformats.org/drawingml/2006/main">
          <a:r>
            <a:rPr lang="en-US" sz="1200" b="1" dirty="0">
              <a:solidFill>
                <a:schemeClr val="accent2"/>
              </a:solidFill>
              <a:latin typeface="Arial" panose="020B0604020202020204" pitchFamily="34" charset="0"/>
              <a:cs typeface="Arial" panose="020B0604020202020204" pitchFamily="34" charset="0"/>
            </a:rPr>
            <a:t>R</a:t>
          </a:r>
          <a:r>
            <a:rPr lang="en-US" sz="1200" b="1" dirty="0" smtClean="0">
              <a:solidFill>
                <a:schemeClr val="accent2"/>
              </a:solidFill>
              <a:latin typeface="Arial" panose="020B0604020202020204" pitchFamily="34" charset="0"/>
              <a:cs typeface="Arial" panose="020B0604020202020204" pitchFamily="34" charset="0"/>
            </a:rPr>
            <a:t>esidential</a:t>
          </a:r>
          <a:r>
            <a:rPr lang="en-US" sz="1200" b="1" baseline="0" dirty="0" smtClean="0">
              <a:latin typeface="Arial" panose="020B0604020202020204" pitchFamily="34" charset="0"/>
              <a:cs typeface="Arial" panose="020B0604020202020204" pitchFamily="34" charset="0"/>
            </a:rPr>
            <a:t> </a:t>
          </a:r>
          <a:endParaRPr lang="en-US" sz="1200" b="1" baseline="0" dirty="0">
            <a:latin typeface="Arial" panose="020B0604020202020204" pitchFamily="34" charset="0"/>
            <a:cs typeface="Arial" panose="020B0604020202020204" pitchFamily="34" charset="0"/>
          </a:endParaRPr>
        </a:p>
        <a:p xmlns:a="http://schemas.openxmlformats.org/drawingml/2006/main">
          <a:endParaRPr lang="en-US" sz="1200" b="1" baseline="0" dirty="0">
            <a:solidFill>
              <a:schemeClr val="accent3"/>
            </a:solidFill>
            <a:latin typeface="Arial" panose="020B0604020202020204" pitchFamily="34" charset="0"/>
            <a:cs typeface="Arial" panose="020B0604020202020204" pitchFamily="34" charset="0"/>
          </a:endParaRPr>
        </a:p>
        <a:p xmlns:a="http://schemas.openxmlformats.org/drawingml/2006/main">
          <a:endParaRPr lang="en-US" sz="1200" b="1" dirty="0">
            <a:solidFill>
              <a:schemeClr val="accent3"/>
            </a:solidFill>
            <a:latin typeface="Arial" panose="020B0604020202020204" pitchFamily="34" charset="0"/>
            <a:cs typeface="Arial" panose="020B0604020202020204" pitchFamily="34" charset="0"/>
          </a:endParaRPr>
        </a:p>
        <a:p xmlns:a="http://schemas.openxmlformats.org/drawingml/2006/main">
          <a:endParaRPr lang="en-US" sz="1200" b="1" dirty="0">
            <a:solidFill>
              <a:schemeClr val="accent3"/>
            </a:solidFill>
            <a:latin typeface="Arial" panose="020B0604020202020204" pitchFamily="34" charset="0"/>
            <a:cs typeface="Arial" panose="020B0604020202020204" pitchFamily="34" charset="0"/>
          </a:endParaRPr>
        </a:p>
        <a:p xmlns:a="http://schemas.openxmlformats.org/drawingml/2006/main">
          <a:endParaRPr lang="en-US" sz="1200" b="1" dirty="0" smtClean="0">
            <a:solidFill>
              <a:schemeClr val="accent3"/>
            </a:solidFill>
            <a:latin typeface="Arial" panose="020B0604020202020204" pitchFamily="34" charset="0"/>
            <a:cs typeface="Arial" panose="020B0604020202020204" pitchFamily="34" charset="0"/>
          </a:endParaRPr>
        </a:p>
        <a:p xmlns:a="http://schemas.openxmlformats.org/drawingml/2006/main">
          <a:r>
            <a:rPr lang="en-US" sz="1200" b="1" dirty="0" smtClean="0">
              <a:solidFill>
                <a:schemeClr val="accent3"/>
              </a:solidFill>
              <a:latin typeface="Arial" panose="020B0604020202020204" pitchFamily="34" charset="0"/>
              <a:cs typeface="Arial" panose="020B0604020202020204" pitchFamily="34" charset="0"/>
            </a:rPr>
            <a:t>C</a:t>
          </a:r>
          <a:r>
            <a:rPr lang="en-US" sz="1200" b="1" baseline="0" dirty="0" smtClean="0">
              <a:solidFill>
                <a:schemeClr val="accent3"/>
              </a:solidFill>
              <a:latin typeface="Arial" panose="020B0604020202020204" pitchFamily="34" charset="0"/>
              <a:cs typeface="Arial" panose="020B0604020202020204" pitchFamily="34" charset="0"/>
            </a:rPr>
            <a:t>ommercial</a:t>
          </a:r>
        </a:p>
        <a:p xmlns:a="http://schemas.openxmlformats.org/drawingml/2006/main">
          <a:endParaRPr lang="en-US" sz="1200" b="1" baseline="0" dirty="0">
            <a:latin typeface="Arial" panose="020B0604020202020204" pitchFamily="34" charset="0"/>
            <a:cs typeface="Arial" panose="020B0604020202020204" pitchFamily="34" charset="0"/>
          </a:endParaRPr>
        </a:p>
        <a:p xmlns:a="http://schemas.openxmlformats.org/drawingml/2006/main">
          <a:endParaRPr lang="en-US" sz="1200" b="1" baseline="0" dirty="0">
            <a:solidFill>
              <a:schemeClr val="tx2"/>
            </a:solidFill>
            <a:latin typeface="Arial" panose="020B0604020202020204" pitchFamily="34" charset="0"/>
            <a:cs typeface="Arial" panose="020B0604020202020204" pitchFamily="34" charset="0"/>
          </a:endParaRPr>
        </a:p>
        <a:p xmlns:a="http://schemas.openxmlformats.org/drawingml/2006/main">
          <a:r>
            <a:rPr lang="en-US" sz="1200" b="1" dirty="0">
              <a:solidFill>
                <a:schemeClr val="tx2"/>
              </a:solidFill>
              <a:latin typeface="Arial" panose="020B0604020202020204" pitchFamily="34" charset="0"/>
              <a:cs typeface="Arial" panose="020B0604020202020204" pitchFamily="34" charset="0"/>
            </a:rPr>
            <a:t>T</a:t>
          </a:r>
          <a:r>
            <a:rPr lang="en-US" sz="1200" b="1" baseline="0" dirty="0" smtClean="0">
              <a:solidFill>
                <a:schemeClr val="tx2"/>
              </a:solidFill>
              <a:latin typeface="Arial" panose="020B0604020202020204" pitchFamily="34" charset="0"/>
              <a:cs typeface="Arial" panose="020B0604020202020204" pitchFamily="34" charset="0"/>
            </a:rPr>
            <a:t>ransportation</a:t>
          </a:r>
          <a:endParaRPr lang="en-US" sz="1200" b="1" baseline="0" dirty="0">
            <a:solidFill>
              <a:schemeClr val="tx2"/>
            </a:solidFill>
            <a:latin typeface="Arial" panose="020B0604020202020204" pitchFamily="34" charset="0"/>
            <a:cs typeface="Arial" panose="020B0604020202020204" pitchFamily="34" charset="0"/>
          </a:endParaRPr>
        </a:p>
        <a:p xmlns:a="http://schemas.openxmlformats.org/drawingml/2006/main">
          <a:endParaRPr lang="en-US" sz="1200" dirty="0">
            <a:solidFill>
              <a:schemeClr val="tx2"/>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0.27164</cdr:x>
      <cdr:y>0.08187</cdr:y>
    </cdr:from>
    <cdr:to>
      <cdr:x>0.27447</cdr:x>
      <cdr:y>0.90297</cdr:y>
    </cdr:to>
    <cdr:cxnSp macro="">
      <cdr:nvCxnSpPr>
        <cdr:cNvPr id="4" name="Straight Connector 3"/>
        <cdr:cNvCxnSpPr/>
      </cdr:nvCxnSpPr>
      <cdr:spPr bwMode="auto">
        <a:xfrm xmlns:a="http://schemas.openxmlformats.org/drawingml/2006/main" flipH="1" flipV="1">
          <a:off x="1068150" y="253567"/>
          <a:ext cx="11128" cy="2543121"/>
        </a:xfrm>
        <a:prstGeom xmlns:a="http://schemas.openxmlformats.org/drawingml/2006/main" prst="line">
          <a:avLst/>
        </a:prstGeom>
        <a:solidFill xmlns:a="http://schemas.openxmlformats.org/drawingml/2006/main">
          <a:schemeClr val="accent1"/>
        </a:solidFill>
        <a:ln xmlns:a="http://schemas.openxmlformats.org/drawingml/2006/main" w="19050" cap="flat" cmpd="sng" algn="ctr">
          <a:solidFill>
            <a:schemeClr val="bg1">
              <a:lumMod val="65000"/>
            </a:schemeClr>
          </a:solidFill>
          <a:prstDash val="lgDash"/>
          <a:round/>
          <a:headEnd type="none" w="med" len="med"/>
          <a:tailEnd type="none" w="med" len="med"/>
        </a:ln>
        <a:effectLst xmlns:a="http://schemas.openxmlformats.org/drawingml/2006/main"/>
      </cdr:spPr>
    </cdr:cxnSp>
  </cdr:relSizeAnchor>
</c:userShapes>
</file>

<file path=ppt/drawings/drawing18.xml><?xml version="1.0" encoding="utf-8"?>
<c:userShapes xmlns:c="http://schemas.openxmlformats.org/drawingml/2006/chart">
  <cdr:relSizeAnchor xmlns:cdr="http://schemas.openxmlformats.org/drawingml/2006/chartDrawing">
    <cdr:from>
      <cdr:x>0.32223</cdr:x>
      <cdr:y>0.06795</cdr:y>
    </cdr:from>
    <cdr:to>
      <cdr:x>0.33416</cdr:x>
      <cdr:y>0.89465</cdr:y>
    </cdr:to>
    <cdr:cxnSp macro="">
      <cdr:nvCxnSpPr>
        <cdr:cNvPr id="4" name="Straight Connector 3"/>
        <cdr:cNvCxnSpPr/>
      </cdr:nvCxnSpPr>
      <cdr:spPr bwMode="auto">
        <a:xfrm xmlns:a="http://schemas.openxmlformats.org/drawingml/2006/main" flipH="1" flipV="1">
          <a:off x="1448961" y="273808"/>
          <a:ext cx="53633" cy="333102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chemeClr val="bg1">
              <a:lumMod val="65000"/>
            </a:schemeClr>
          </a:solidFill>
          <a:prstDash val="lgDash"/>
          <a:round/>
          <a:headEnd type="none" w="med" len="med"/>
          <a:tailEnd type="none" w="med" len="med"/>
        </a:ln>
        <a:effectLst xmlns:a="http://schemas.openxmlformats.org/drawingml/2006/main"/>
      </cdr:spPr>
    </cdr:cxnSp>
  </cdr:relSizeAnchor>
</c:userShapes>
</file>

<file path=ppt/drawings/drawing19.xml><?xml version="1.0" encoding="utf-8"?>
<c:userShapes xmlns:c="http://schemas.openxmlformats.org/drawingml/2006/chart">
  <cdr:relSizeAnchor xmlns:cdr="http://schemas.openxmlformats.org/drawingml/2006/chartDrawing">
    <cdr:from>
      <cdr:x>0.71429</cdr:x>
      <cdr:y>0.17882</cdr:y>
    </cdr:from>
    <cdr:to>
      <cdr:x>1</cdr:x>
      <cdr:y>0.89063</cdr:y>
    </cdr:to>
    <cdr:sp macro="" textlink="">
      <cdr:nvSpPr>
        <cdr:cNvPr id="3" name="TextBox 2"/>
        <cdr:cNvSpPr txBox="1"/>
      </cdr:nvSpPr>
      <cdr:spPr>
        <a:xfrm xmlns:a="http://schemas.openxmlformats.org/drawingml/2006/main">
          <a:off x="2286000" y="490538"/>
          <a:ext cx="914400" cy="19526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0.85605</cdr:x>
      <cdr:y>0.68247</cdr:y>
    </cdr:from>
    <cdr:to>
      <cdr:x>0.96998</cdr:x>
      <cdr:y>0.76878</cdr:y>
    </cdr:to>
    <cdr:sp macro="" textlink="">
      <cdr:nvSpPr>
        <cdr:cNvPr id="4" name="TextBox 1"/>
        <cdr:cNvSpPr txBox="1"/>
      </cdr:nvSpPr>
      <cdr:spPr>
        <a:xfrm xmlns:a="http://schemas.openxmlformats.org/drawingml/2006/main">
          <a:off x="6849256" y="2100741"/>
          <a:ext cx="911554" cy="26567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4"/>
              </a:solidFill>
              <a:latin typeface="Arial" panose="020B0604020202020204" pitchFamily="34" charset="0"/>
              <a:cs typeface="Arial" panose="020B0604020202020204" pitchFamily="34" charset="0"/>
            </a:rPr>
            <a:t>Africa</a:t>
          </a:r>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cdr:y>
    </cdr:from>
    <cdr:to>
      <cdr:x>0.67475</cdr:x>
      <cdr:y>0.19917</cdr:y>
    </cdr:to>
    <cdr:sp macro="" textlink="">
      <cdr:nvSpPr>
        <cdr:cNvPr id="4" name="TextBox 1"/>
        <cdr:cNvSpPr txBox="1"/>
      </cdr:nvSpPr>
      <cdr:spPr bwMode="auto">
        <a:xfrm xmlns:a="http://schemas.openxmlformats.org/drawingml/2006/main">
          <a:off x="-6240000" y="0"/>
          <a:ext cx="3417990" cy="9287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400" dirty="0" smtClean="0">
            <a:solidFill>
              <a:srgbClr val="333333"/>
            </a:solidFill>
            <a:latin typeface="+mn-lt"/>
            <a:ea typeface="Times New Roman" charset="0"/>
            <a:cs typeface="Times New Roman" charset="0"/>
          </a:endParaRPr>
        </a:p>
      </cdr:txBody>
    </cdr:sp>
  </cdr:relSizeAnchor>
  <cdr:relSizeAnchor xmlns:cdr="http://schemas.openxmlformats.org/drawingml/2006/chartDrawing">
    <cdr:from>
      <cdr:x>0.37105</cdr:x>
      <cdr:y>0</cdr:y>
    </cdr:from>
    <cdr:to>
      <cdr:x>0.65808</cdr:x>
      <cdr:y>0.09</cdr:y>
    </cdr:to>
    <cdr:sp macro="" textlink="">
      <cdr:nvSpPr>
        <cdr:cNvPr id="3" name="TextBox 1"/>
        <cdr:cNvSpPr txBox="1"/>
      </cdr:nvSpPr>
      <cdr:spPr>
        <a:xfrm xmlns:a="http://schemas.openxmlformats.org/drawingml/2006/main">
          <a:off x="1459040" y="-1292225"/>
          <a:ext cx="1128670" cy="278749"/>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smtClean="0"/>
            <a:t>Non-OECD</a:t>
          </a:r>
          <a:endParaRPr lang="en-US" sz="1200" b="1" dirty="0"/>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cdr:y>
    </cdr:from>
    <cdr:to>
      <cdr:x>0.33333</cdr:x>
      <cdr:y>0.33333</cdr:y>
    </cdr:to>
    <cdr:sp macro="" textlink="">
      <cdr:nvSpPr>
        <cdr:cNvPr id="2" name="TextBox 1"/>
        <cdr:cNvSpPr txBox="1"/>
      </cdr:nvSpPr>
      <cdr:spPr>
        <a:xfrm xmlns:a="http://schemas.openxmlformats.org/drawingml/2006/main">
          <a:off x="0"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0.44435</cdr:x>
      <cdr:y>0.02317</cdr:y>
    </cdr:from>
    <cdr:to>
      <cdr:x>0.59906</cdr:x>
      <cdr:y>0.11457</cdr:y>
    </cdr:to>
    <cdr:sp macro="" textlink="">
      <cdr:nvSpPr>
        <cdr:cNvPr id="4" name="TextBox 3"/>
        <cdr:cNvSpPr txBox="1"/>
      </cdr:nvSpPr>
      <cdr:spPr>
        <a:xfrm xmlns:a="http://schemas.openxmlformats.org/drawingml/2006/main">
          <a:off x="1747290" y="71756"/>
          <a:ext cx="608356" cy="2830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OECD</a:t>
          </a:r>
        </a:p>
      </cdr:txBody>
    </cdr:sp>
  </cdr:relSizeAnchor>
  <cdr:relSizeAnchor xmlns:cdr="http://schemas.openxmlformats.org/drawingml/2006/chartDrawing">
    <cdr:from>
      <cdr:x>0.342</cdr:x>
      <cdr:y>0.17106</cdr:y>
    </cdr:from>
    <cdr:to>
      <cdr:x>0.34377</cdr:x>
      <cdr:y>0.93875</cdr:y>
    </cdr:to>
    <cdr:cxnSp macro="">
      <cdr:nvCxnSpPr>
        <cdr:cNvPr id="7" name="Straight Connector 6"/>
        <cdr:cNvCxnSpPr/>
      </cdr:nvCxnSpPr>
      <cdr:spPr bwMode="auto">
        <a:xfrm xmlns:a="http://schemas.openxmlformats.org/drawingml/2006/main" flipV="1">
          <a:off x="1344826" y="598225"/>
          <a:ext cx="6974" cy="2684837"/>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chemeClr val="bg1">
              <a:lumMod val="65000"/>
            </a:schemeClr>
          </a:solidFill>
          <a:prstDash val="lgDash"/>
          <a:round/>
          <a:headEnd type="none" w="med" len="med"/>
          <a:tailEnd type="none" w="med" len="med"/>
        </a:ln>
        <a:effectLst xmlns:a="http://schemas.openxmlformats.org/drawingml/2006/main"/>
      </cdr:spPr>
    </cdr:cxnSp>
  </cdr:relSizeAnchor>
</c:userShapes>
</file>

<file path=ppt/drawings/drawing22.xml><?xml version="1.0" encoding="utf-8"?>
<c:userShapes xmlns:c="http://schemas.openxmlformats.org/drawingml/2006/chart">
  <cdr:relSizeAnchor xmlns:cdr="http://schemas.openxmlformats.org/drawingml/2006/chartDrawing">
    <cdr:from>
      <cdr:x>0</cdr:x>
      <cdr:y>0</cdr:y>
    </cdr:from>
    <cdr:to>
      <cdr:x>0.33333</cdr:x>
      <cdr:y>0.33333</cdr:y>
    </cdr:to>
    <cdr:sp macro="" textlink="">
      <cdr:nvSpPr>
        <cdr:cNvPr id="2" name="TextBox 1"/>
        <cdr:cNvSpPr txBox="1"/>
      </cdr:nvSpPr>
      <cdr:spPr>
        <a:xfrm xmlns:a="http://schemas.openxmlformats.org/drawingml/2006/main">
          <a:off x="0"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0.362</cdr:x>
      <cdr:y>0.02135</cdr:y>
    </cdr:from>
    <cdr:to>
      <cdr:x>0.72564</cdr:x>
      <cdr:y>0.08858</cdr:y>
    </cdr:to>
    <cdr:sp macro="" textlink="">
      <cdr:nvSpPr>
        <cdr:cNvPr id="3" name="TextBox 2"/>
        <cdr:cNvSpPr txBox="1"/>
      </cdr:nvSpPr>
      <cdr:spPr>
        <a:xfrm xmlns:a="http://schemas.openxmlformats.org/drawingml/2006/main">
          <a:off x="1423451" y="66120"/>
          <a:ext cx="1429919" cy="2082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N</a:t>
          </a:r>
          <a:r>
            <a:rPr lang="en-US" sz="1200" b="1" dirty="0" smtClean="0"/>
            <a:t>on-OECD</a:t>
          </a:r>
          <a:endParaRPr lang="en-US" sz="1200" b="1" dirty="0"/>
        </a:p>
      </cdr:txBody>
    </cdr:sp>
  </cdr:relSizeAnchor>
  <cdr:relSizeAnchor xmlns:cdr="http://schemas.openxmlformats.org/drawingml/2006/chartDrawing">
    <cdr:from>
      <cdr:x>0.35423</cdr:x>
      <cdr:y>0.12503</cdr:y>
    </cdr:from>
    <cdr:to>
      <cdr:x>0.35643</cdr:x>
      <cdr:y>0.87496</cdr:y>
    </cdr:to>
    <cdr:cxnSp macro="">
      <cdr:nvCxnSpPr>
        <cdr:cNvPr id="5" name="Straight Connector 4"/>
        <cdr:cNvCxnSpPr/>
      </cdr:nvCxnSpPr>
      <cdr:spPr bwMode="auto">
        <a:xfrm xmlns:a="http://schemas.openxmlformats.org/drawingml/2006/main" flipH="1" flipV="1">
          <a:off x="1392908" y="437280"/>
          <a:ext cx="8651" cy="2622702"/>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chemeClr val="bg1">
              <a:lumMod val="65000"/>
            </a:schemeClr>
          </a:solidFill>
          <a:prstDash val="lgDash"/>
          <a:round/>
          <a:headEnd type="none" w="med" len="med"/>
          <a:tailEnd type="none" w="med" len="med"/>
        </a:ln>
        <a:effectLst xmlns:a="http://schemas.openxmlformats.org/drawingml/2006/main"/>
      </cdr:spPr>
    </cdr:cxnSp>
  </cdr:relSizeAnchor>
</c:userShapes>
</file>

<file path=ppt/drawings/drawing23.xml><?xml version="1.0" encoding="utf-8"?>
<c:userShapes xmlns:c="http://schemas.openxmlformats.org/drawingml/2006/chart">
  <cdr:relSizeAnchor xmlns:cdr="http://schemas.openxmlformats.org/drawingml/2006/chartDrawing">
    <cdr:from>
      <cdr:x>0.65125</cdr:x>
      <cdr:y>0.73139</cdr:y>
    </cdr:from>
    <cdr:to>
      <cdr:x>0.84697</cdr:x>
      <cdr:y>0.86408</cdr:y>
    </cdr:to>
    <cdr:sp macro="" textlink="">
      <cdr:nvSpPr>
        <cdr:cNvPr id="3" name="TextBox 2"/>
        <cdr:cNvSpPr txBox="1"/>
      </cdr:nvSpPr>
      <cdr:spPr>
        <a:xfrm xmlns:a="http://schemas.openxmlformats.org/drawingml/2006/main">
          <a:off x="1743074" y="2152650"/>
          <a:ext cx="523875" cy="3905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0" dirty="0">
              <a:solidFill>
                <a:schemeClr val="tx2"/>
              </a:solidFill>
              <a:latin typeface="Arial" panose="020B0604020202020204" pitchFamily="34" charset="0"/>
              <a:cs typeface="Arial" panose="020B0604020202020204" pitchFamily="34" charset="0"/>
            </a:rPr>
            <a:t>OECD</a:t>
          </a:r>
        </a:p>
      </cdr:txBody>
    </cdr:sp>
  </cdr:relSizeAnchor>
  <cdr:relSizeAnchor xmlns:cdr="http://schemas.openxmlformats.org/drawingml/2006/chartDrawing">
    <cdr:from>
      <cdr:x>0.21363</cdr:x>
      <cdr:y>0.10021</cdr:y>
    </cdr:from>
    <cdr:to>
      <cdr:x>0.2163</cdr:x>
      <cdr:y>0.9486</cdr:y>
    </cdr:to>
    <cdr:cxnSp macro="">
      <cdr:nvCxnSpPr>
        <cdr:cNvPr id="8" name="Straight Connector 7"/>
        <cdr:cNvCxnSpPr/>
      </cdr:nvCxnSpPr>
      <cdr:spPr>
        <a:xfrm xmlns:a="http://schemas.openxmlformats.org/drawingml/2006/main">
          <a:off x="840034" y="310364"/>
          <a:ext cx="10499" cy="2627644"/>
        </a:xfrm>
        <a:prstGeom xmlns:a="http://schemas.openxmlformats.org/drawingml/2006/main" prst="line">
          <a:avLst/>
        </a:prstGeom>
        <a:ln xmlns:a="http://schemas.openxmlformats.org/drawingml/2006/main" w="38100">
          <a:solidFill>
            <a:schemeClr val="bg1">
              <a:lumMod val="65000"/>
            </a:schemeClr>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4.xml><?xml version="1.0" encoding="utf-8"?>
<c:userShapes xmlns:c="http://schemas.openxmlformats.org/drawingml/2006/chart">
  <cdr:relSizeAnchor xmlns:cdr="http://schemas.openxmlformats.org/drawingml/2006/chartDrawing">
    <cdr:from>
      <cdr:x>0.65125</cdr:x>
      <cdr:y>0.73139</cdr:y>
    </cdr:from>
    <cdr:to>
      <cdr:x>0.84697</cdr:x>
      <cdr:y>0.86408</cdr:y>
    </cdr:to>
    <cdr:sp macro="" textlink="">
      <cdr:nvSpPr>
        <cdr:cNvPr id="3" name="TextBox 2"/>
        <cdr:cNvSpPr txBox="1"/>
      </cdr:nvSpPr>
      <cdr:spPr>
        <a:xfrm xmlns:a="http://schemas.openxmlformats.org/drawingml/2006/main">
          <a:off x="1743074" y="2152650"/>
          <a:ext cx="523875" cy="3905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000" b="1"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0.22546</cdr:x>
      <cdr:y>0.1166</cdr:y>
    </cdr:from>
    <cdr:to>
      <cdr:x>0.22752</cdr:x>
      <cdr:y>0.93134</cdr:y>
    </cdr:to>
    <cdr:cxnSp macro="">
      <cdr:nvCxnSpPr>
        <cdr:cNvPr id="8" name="Straight Connector 7"/>
        <cdr:cNvCxnSpPr/>
      </cdr:nvCxnSpPr>
      <cdr:spPr>
        <a:xfrm xmlns:a="http://schemas.openxmlformats.org/drawingml/2006/main">
          <a:off x="854741" y="361146"/>
          <a:ext cx="7810" cy="2523423"/>
        </a:xfrm>
        <a:prstGeom xmlns:a="http://schemas.openxmlformats.org/drawingml/2006/main" prst="line">
          <a:avLst/>
        </a:prstGeom>
        <a:ln xmlns:a="http://schemas.openxmlformats.org/drawingml/2006/main" w="38100">
          <a:solidFill>
            <a:schemeClr val="bg1">
              <a:lumMod val="65000"/>
            </a:schemeClr>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0.66889</cdr:x>
      <cdr:y>0.46706</cdr:y>
    </cdr:from>
    <cdr:to>
      <cdr:x>0.9882</cdr:x>
      <cdr:y>0.58128</cdr:y>
    </cdr:to>
    <cdr:sp macro="" textlink="">
      <cdr:nvSpPr>
        <cdr:cNvPr id="12" name="TextBox 3"/>
        <cdr:cNvSpPr txBox="1"/>
      </cdr:nvSpPr>
      <cdr:spPr>
        <a:xfrm xmlns:a="http://schemas.openxmlformats.org/drawingml/2006/main">
          <a:off x="2986103" y="1597776"/>
          <a:ext cx="1425496" cy="3907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400" b="1" dirty="0">
            <a:solidFill>
              <a:schemeClr val="accent5"/>
            </a:solidFill>
            <a:latin typeface="Arial" panose="020B0604020202020204" pitchFamily="34" charset="0"/>
            <a:cs typeface="Arial" panose="020B0604020202020204" pitchFamily="34"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0.09404</cdr:x>
      <cdr:y>0.18085</cdr:y>
    </cdr:from>
    <cdr:to>
      <cdr:x>0.47743</cdr:x>
      <cdr:y>0.24595</cdr:y>
    </cdr:to>
    <cdr:sp macro="" textlink="">
      <cdr:nvSpPr>
        <cdr:cNvPr id="2" name="TextBox 1"/>
        <cdr:cNvSpPr txBox="1"/>
      </cdr:nvSpPr>
      <cdr:spPr>
        <a:xfrm xmlns:a="http://schemas.openxmlformats.org/drawingml/2006/main">
          <a:off x="257968" y="496095"/>
          <a:ext cx="1051720" cy="1785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0.65466</cdr:x>
      <cdr:y>0.25863</cdr:y>
    </cdr:from>
    <cdr:to>
      <cdr:x>1</cdr:x>
      <cdr:y>0.68239</cdr:y>
    </cdr:to>
    <cdr:sp macro="" textlink="">
      <cdr:nvSpPr>
        <cdr:cNvPr id="4" name="TextBox 3"/>
        <cdr:cNvSpPr txBox="1"/>
      </cdr:nvSpPr>
      <cdr:spPr>
        <a:xfrm xmlns:a="http://schemas.openxmlformats.org/drawingml/2006/main">
          <a:off x="2633517" y="890527"/>
          <a:ext cx="1389208" cy="14591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0.74042</cdr:x>
      <cdr:y>0.09314</cdr:y>
    </cdr:from>
    <cdr:to>
      <cdr:x>0.87608</cdr:x>
      <cdr:y>0.25028</cdr:y>
    </cdr:to>
    <cdr:sp macro="" textlink="">
      <cdr:nvSpPr>
        <cdr:cNvPr id="5" name="TextBox 4"/>
        <cdr:cNvSpPr txBox="1"/>
      </cdr:nvSpPr>
      <cdr:spPr>
        <a:xfrm xmlns:a="http://schemas.openxmlformats.org/drawingml/2006/main">
          <a:off x="2978486" y="320706"/>
          <a:ext cx="545763" cy="5410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rgbClr val="002060"/>
              </a:solidFill>
              <a:latin typeface="Arial" panose="020B0604020202020204" pitchFamily="34" charset="0"/>
              <a:cs typeface="Arial" panose="020B0604020202020204" pitchFamily="34" charset="0"/>
            </a:rPr>
            <a:t>2015</a:t>
          </a:r>
        </a:p>
        <a:p xmlns:a="http://schemas.openxmlformats.org/drawingml/2006/main">
          <a:r>
            <a:rPr lang="en-US" sz="1200" b="1" dirty="0">
              <a:solidFill>
                <a:schemeClr val="accent1"/>
              </a:solidFill>
              <a:latin typeface="Arial" panose="020B0604020202020204" pitchFamily="34" charset="0"/>
              <a:cs typeface="Arial" panose="020B0604020202020204" pitchFamily="34" charset="0"/>
            </a:rPr>
            <a:t>2040</a:t>
          </a:r>
        </a:p>
      </cdr:txBody>
    </cdr:sp>
  </cdr:relSizeAnchor>
  <cdr:relSizeAnchor xmlns:cdr="http://schemas.openxmlformats.org/drawingml/2006/chartDrawing">
    <cdr:from>
      <cdr:x>0.44156</cdr:x>
      <cdr:y>0.02684</cdr:y>
    </cdr:from>
    <cdr:to>
      <cdr:x>0.63312</cdr:x>
      <cdr:y>0.09309</cdr:y>
    </cdr:to>
    <cdr:sp macro="" textlink="">
      <cdr:nvSpPr>
        <cdr:cNvPr id="7" name="TextBox 7"/>
        <cdr:cNvSpPr txBox="1"/>
      </cdr:nvSpPr>
      <cdr:spPr>
        <a:xfrm xmlns:a="http://schemas.openxmlformats.org/drawingml/2006/main">
          <a:off x="2471803" y="118379"/>
          <a:ext cx="1072335" cy="29224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b="1" dirty="0"/>
            <a:t>OECD</a:t>
          </a:r>
        </a:p>
      </cdr:txBody>
    </cdr:sp>
  </cdr:relSizeAnchor>
</c:userShapes>
</file>

<file path=ppt/drawings/drawing26.xml><?xml version="1.0" encoding="utf-8"?>
<c:userShapes xmlns:c="http://schemas.openxmlformats.org/drawingml/2006/chart">
  <cdr:relSizeAnchor xmlns:cdr="http://schemas.openxmlformats.org/drawingml/2006/chartDrawing">
    <cdr:from>
      <cdr:x>0.06655</cdr:x>
      <cdr:y>0.1799</cdr:y>
    </cdr:from>
    <cdr:to>
      <cdr:x>0.41074</cdr:x>
      <cdr:y>0.55664</cdr:y>
    </cdr:to>
    <cdr:sp macro="" textlink="">
      <cdr:nvSpPr>
        <cdr:cNvPr id="2" name="TextBox 1"/>
        <cdr:cNvSpPr txBox="1"/>
      </cdr:nvSpPr>
      <cdr:spPr>
        <a:xfrm xmlns:a="http://schemas.openxmlformats.org/drawingml/2006/main">
          <a:off x="182563" y="493515"/>
          <a:ext cx="944166" cy="10334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0.64989</cdr:x>
      <cdr:y>0.13962</cdr:y>
    </cdr:from>
    <cdr:to>
      <cdr:x>0.8232</cdr:x>
      <cdr:y>0.26982</cdr:y>
    </cdr:to>
    <cdr:sp macro="" textlink="">
      <cdr:nvSpPr>
        <cdr:cNvPr id="4" name="TextBox 1"/>
        <cdr:cNvSpPr txBox="1"/>
      </cdr:nvSpPr>
      <cdr:spPr>
        <a:xfrm xmlns:a="http://schemas.openxmlformats.org/drawingml/2006/main">
          <a:off x="3441772" y="620568"/>
          <a:ext cx="917833" cy="57869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5"/>
              </a:solidFill>
              <a:latin typeface="Arial" panose="020B0604020202020204" pitchFamily="34" charset="0"/>
              <a:cs typeface="Arial" panose="020B0604020202020204" pitchFamily="34" charset="0"/>
            </a:rPr>
            <a:t>2015</a:t>
          </a:r>
        </a:p>
        <a:p xmlns:a="http://schemas.openxmlformats.org/drawingml/2006/main">
          <a:r>
            <a:rPr lang="en-US" sz="1200" b="1" dirty="0">
              <a:solidFill>
                <a:schemeClr val="accent5">
                  <a:lumMod val="40000"/>
                  <a:lumOff val="60000"/>
                </a:schemeClr>
              </a:solidFill>
              <a:latin typeface="Arial" panose="020B0604020202020204" pitchFamily="34" charset="0"/>
              <a:cs typeface="Arial" panose="020B0604020202020204" pitchFamily="34" charset="0"/>
            </a:rPr>
            <a:t>2040</a:t>
          </a:r>
        </a:p>
      </cdr:txBody>
    </cdr:sp>
  </cdr:relSizeAnchor>
  <cdr:relSizeAnchor xmlns:cdr="http://schemas.openxmlformats.org/drawingml/2006/chartDrawing">
    <cdr:from>
      <cdr:x>0.40485</cdr:x>
      <cdr:y>0.02923</cdr:y>
    </cdr:from>
    <cdr:to>
      <cdr:x>0.72142</cdr:x>
      <cdr:y>0.0944</cdr:y>
    </cdr:to>
    <cdr:sp macro="" textlink="">
      <cdr:nvSpPr>
        <cdr:cNvPr id="6" name="TextBox 8"/>
        <cdr:cNvSpPr txBox="1"/>
      </cdr:nvSpPr>
      <cdr:spPr>
        <a:xfrm xmlns:a="http://schemas.openxmlformats.org/drawingml/2006/main">
          <a:off x="1591968" y="90519"/>
          <a:ext cx="1244828" cy="20184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b="1" dirty="0"/>
            <a:t>Non-OECD</a:t>
          </a:r>
        </a:p>
      </cdr:txBody>
    </cdr:sp>
  </cdr:relSizeAnchor>
  <cdr:relSizeAnchor xmlns:cdr="http://schemas.openxmlformats.org/drawingml/2006/chartDrawing">
    <cdr:from>
      <cdr:x>0.14132</cdr:x>
      <cdr:y>0.75641</cdr:y>
    </cdr:from>
    <cdr:to>
      <cdr:x>0.53398</cdr:x>
      <cdr:y>0.90256</cdr:y>
    </cdr:to>
    <cdr:sp macro="" textlink="">
      <cdr:nvSpPr>
        <cdr:cNvPr id="3" name="TextBox 2"/>
        <cdr:cNvSpPr txBox="1"/>
      </cdr:nvSpPr>
      <cdr:spPr>
        <a:xfrm xmlns:a="http://schemas.openxmlformats.org/drawingml/2006/main">
          <a:off x="623891" y="2809875"/>
          <a:ext cx="1733550" cy="542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0.7809</cdr:y>
    </cdr:from>
    <cdr:to>
      <cdr:x>0.47059</cdr:x>
      <cdr:y>0.92821</cdr:y>
    </cdr:to>
    <cdr:sp macro="" textlink="">
      <cdr:nvSpPr>
        <cdr:cNvPr id="5" name="TextBox 4"/>
        <cdr:cNvSpPr txBox="1"/>
      </cdr:nvSpPr>
      <cdr:spPr>
        <a:xfrm xmlns:a="http://schemas.openxmlformats.org/drawingml/2006/main">
          <a:off x="0" y="2900850"/>
          <a:ext cx="1828801" cy="5472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r"/>
          <a:r>
            <a:rPr lang="en-US" sz="1200" dirty="0"/>
            <a:t>N</a:t>
          </a:r>
          <a:r>
            <a:rPr lang="en-US" sz="1200" dirty="0" smtClean="0"/>
            <a:t>on-OECD Europe and Eurasia</a:t>
          </a:r>
          <a:endParaRPr lang="en-US" sz="1200" dirty="0"/>
        </a:p>
      </cdr:txBody>
    </cdr:sp>
  </cdr:relSizeAnchor>
</c:userShapes>
</file>

<file path=ppt/drawings/drawing27.xml><?xml version="1.0" encoding="utf-8"?>
<c:userShapes xmlns:c="http://schemas.openxmlformats.org/drawingml/2006/chart">
  <cdr:relSizeAnchor xmlns:cdr="http://schemas.openxmlformats.org/drawingml/2006/chartDrawing">
    <cdr:from>
      <cdr:x>0.8138</cdr:x>
      <cdr:y>0.19238</cdr:y>
    </cdr:from>
    <cdr:to>
      <cdr:x>1</cdr:x>
      <cdr:y>0.41446</cdr:y>
    </cdr:to>
    <cdr:sp macro="" textlink="">
      <cdr:nvSpPr>
        <cdr:cNvPr id="2" name="TextBox 1"/>
        <cdr:cNvSpPr txBox="1"/>
      </cdr:nvSpPr>
      <cdr:spPr bwMode="auto">
        <a:xfrm xmlns:a="http://schemas.openxmlformats.org/drawingml/2006/main">
          <a:off x="6511212" y="592176"/>
          <a:ext cx="1489787" cy="6835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b="1" dirty="0">
              <a:solidFill>
                <a:schemeClr val="accent6">
                  <a:lumMod val="50000"/>
                </a:schemeClr>
              </a:solidFill>
              <a:ea typeface="Times New Roman" charset="0"/>
              <a:cs typeface="Times New Roman" charset="0"/>
            </a:rPr>
            <a:t>D</a:t>
          </a:r>
          <a:r>
            <a:rPr lang="en-US" sz="1200" b="1" dirty="0" smtClean="0">
              <a:solidFill>
                <a:schemeClr val="accent6">
                  <a:lumMod val="50000"/>
                </a:schemeClr>
              </a:solidFill>
              <a:ea typeface="Times New Roman" charset="0"/>
              <a:cs typeface="Times New Roman" charset="0"/>
            </a:rPr>
            <a:t>iesel (including</a:t>
          </a:r>
        </a:p>
        <a:p xmlns:a="http://schemas.openxmlformats.org/drawingml/2006/main">
          <a:pPr eaLnBrk="0" hangingPunct="0"/>
          <a:r>
            <a:rPr lang="en-US" sz="1200" b="1" i="0" dirty="0" smtClean="0">
              <a:solidFill>
                <a:schemeClr val="accent6">
                  <a:lumMod val="50000"/>
                </a:schemeClr>
              </a:solidFill>
              <a:ea typeface="Times New Roman" charset="0"/>
              <a:cs typeface="Times New Roman" charset="0"/>
            </a:rPr>
            <a:t>biodiesel)</a:t>
          </a:r>
        </a:p>
      </cdr:txBody>
    </cdr:sp>
  </cdr:relSizeAnchor>
  <cdr:relSizeAnchor xmlns:cdr="http://schemas.openxmlformats.org/drawingml/2006/chartDrawing">
    <cdr:from>
      <cdr:x>0.81534</cdr:x>
      <cdr:y>0.0873</cdr:y>
    </cdr:from>
    <cdr:to>
      <cdr:x>0.97011</cdr:x>
      <cdr:y>0.19362</cdr:y>
    </cdr:to>
    <cdr:sp macro="" textlink="">
      <cdr:nvSpPr>
        <cdr:cNvPr id="3" name="TextBox 1"/>
        <cdr:cNvSpPr txBox="1"/>
      </cdr:nvSpPr>
      <cdr:spPr bwMode="auto">
        <a:xfrm xmlns:a="http://schemas.openxmlformats.org/drawingml/2006/main">
          <a:off x="6523534" y="268723"/>
          <a:ext cx="1238315" cy="32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dirty="0">
              <a:solidFill>
                <a:srgbClr val="169DD8"/>
              </a:solidFill>
              <a:ea typeface="Times New Roman" charset="0"/>
              <a:cs typeface="Times New Roman" charset="0"/>
            </a:rPr>
            <a:t>E</a:t>
          </a:r>
          <a:r>
            <a:rPr lang="en-US" sz="1200" b="1" i="0" dirty="0" smtClean="0">
              <a:solidFill>
                <a:srgbClr val="169DD8"/>
              </a:solidFill>
              <a:ea typeface="Times New Roman" charset="0"/>
              <a:cs typeface="Times New Roman" charset="0"/>
            </a:rPr>
            <a:t>lectricity</a:t>
          </a:r>
        </a:p>
      </cdr:txBody>
    </cdr:sp>
  </cdr:relSizeAnchor>
  <cdr:relSizeAnchor xmlns:cdr="http://schemas.openxmlformats.org/drawingml/2006/chartDrawing">
    <cdr:from>
      <cdr:x>0.81995</cdr:x>
      <cdr:y>0.52044</cdr:y>
    </cdr:from>
    <cdr:to>
      <cdr:x>0.94769</cdr:x>
      <cdr:y>0.62676</cdr:y>
    </cdr:to>
    <cdr:sp macro="" textlink="">
      <cdr:nvSpPr>
        <cdr:cNvPr id="4" name="TextBox 1"/>
        <cdr:cNvSpPr txBox="1"/>
      </cdr:nvSpPr>
      <cdr:spPr bwMode="auto">
        <a:xfrm xmlns:a="http://schemas.openxmlformats.org/drawingml/2006/main">
          <a:off x="6560420" y="1601999"/>
          <a:ext cx="1022057" cy="32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dirty="0">
              <a:solidFill>
                <a:srgbClr val="BD732A"/>
              </a:solidFill>
              <a:ea typeface="Times New Roman" charset="0"/>
              <a:cs typeface="Times New Roman" charset="0"/>
            </a:rPr>
            <a:t>M</a:t>
          </a:r>
          <a:r>
            <a:rPr lang="en-US" sz="1200" b="1" i="0" dirty="0" smtClean="0">
              <a:solidFill>
                <a:srgbClr val="BD732A"/>
              </a:solidFill>
              <a:ea typeface="Times New Roman" charset="0"/>
              <a:cs typeface="Times New Roman" charset="0"/>
            </a:rPr>
            <a:t>otor gasoline</a:t>
          </a:r>
        </a:p>
        <a:p xmlns:a="http://schemas.openxmlformats.org/drawingml/2006/main">
          <a:pPr eaLnBrk="0" hangingPunct="0"/>
          <a:r>
            <a:rPr lang="en-US" sz="1200" b="1" dirty="0" smtClean="0">
              <a:solidFill>
                <a:srgbClr val="BD732A"/>
              </a:solidFill>
              <a:ea typeface="Times New Roman" charset="0"/>
              <a:cs typeface="Times New Roman" charset="0"/>
            </a:rPr>
            <a:t>and E85</a:t>
          </a:r>
          <a:endParaRPr lang="en-US" sz="1200" b="1" i="0" dirty="0" smtClean="0">
            <a:solidFill>
              <a:srgbClr val="BD732A"/>
            </a:solidFill>
            <a:ea typeface="Times New Roman" charset="0"/>
            <a:cs typeface="Times New Roman" charset="0"/>
          </a:endParaRPr>
        </a:p>
      </cdr:txBody>
    </cdr:sp>
  </cdr:relSizeAnchor>
  <cdr:relSizeAnchor xmlns:cdr="http://schemas.openxmlformats.org/drawingml/2006/chartDrawing">
    <cdr:from>
      <cdr:x>0.81525</cdr:x>
      <cdr:y>0.38262</cdr:y>
    </cdr:from>
    <cdr:to>
      <cdr:x>0.97002</cdr:x>
      <cdr:y>0.46014</cdr:y>
    </cdr:to>
    <cdr:sp macro="" textlink="">
      <cdr:nvSpPr>
        <cdr:cNvPr id="5" name="TextBox 1"/>
        <cdr:cNvSpPr txBox="1"/>
      </cdr:nvSpPr>
      <cdr:spPr bwMode="auto">
        <a:xfrm xmlns:a="http://schemas.openxmlformats.org/drawingml/2006/main">
          <a:off x="6522814" y="1177766"/>
          <a:ext cx="1238315" cy="23861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dirty="0">
              <a:solidFill>
                <a:srgbClr val="002060"/>
              </a:solidFill>
              <a:ea typeface="Times New Roman" charset="0"/>
              <a:cs typeface="Times New Roman" charset="0"/>
            </a:rPr>
            <a:t>O</a:t>
          </a:r>
          <a:r>
            <a:rPr lang="en-US" sz="1200" b="1" i="0" dirty="0" smtClean="0">
              <a:solidFill>
                <a:srgbClr val="002060"/>
              </a:solidFill>
              <a:ea typeface="Times New Roman" charset="0"/>
              <a:cs typeface="Times New Roman" charset="0"/>
            </a:rPr>
            <a:t>ther liquids</a:t>
          </a:r>
        </a:p>
      </cdr:txBody>
    </cdr:sp>
  </cdr:relSizeAnchor>
  <cdr:relSizeAnchor xmlns:cdr="http://schemas.openxmlformats.org/drawingml/2006/chartDrawing">
    <cdr:from>
      <cdr:x>0.81832</cdr:x>
      <cdr:y>0.72476</cdr:y>
    </cdr:from>
    <cdr:to>
      <cdr:x>0.94606</cdr:x>
      <cdr:y>0.79091</cdr:y>
    </cdr:to>
    <cdr:sp macro="" textlink="">
      <cdr:nvSpPr>
        <cdr:cNvPr id="6" name="TextBox 1"/>
        <cdr:cNvSpPr txBox="1"/>
      </cdr:nvSpPr>
      <cdr:spPr bwMode="auto">
        <a:xfrm xmlns:a="http://schemas.openxmlformats.org/drawingml/2006/main">
          <a:off x="6547378" y="2230929"/>
          <a:ext cx="1022057" cy="20362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dirty="0">
              <a:solidFill>
                <a:srgbClr val="5D9732"/>
              </a:solidFill>
              <a:ea typeface="Times New Roman" charset="0"/>
              <a:cs typeface="Times New Roman" charset="0"/>
            </a:rPr>
            <a:t>N</a:t>
          </a:r>
          <a:r>
            <a:rPr lang="en-US" sz="1200" b="1" i="0" dirty="0" smtClean="0">
              <a:solidFill>
                <a:srgbClr val="5D9732"/>
              </a:solidFill>
              <a:ea typeface="Times New Roman" charset="0"/>
              <a:cs typeface="Times New Roman" charset="0"/>
            </a:rPr>
            <a:t>atural gas</a:t>
          </a:r>
        </a:p>
      </cdr:txBody>
    </cdr:sp>
  </cdr:relSizeAnchor>
  <cdr:relSizeAnchor xmlns:cdr="http://schemas.openxmlformats.org/drawingml/2006/chartDrawing">
    <cdr:from>
      <cdr:x>0.81977</cdr:x>
      <cdr:y>0.82158</cdr:y>
    </cdr:from>
    <cdr:to>
      <cdr:x>0.98539</cdr:x>
      <cdr:y>0.9279</cdr:y>
    </cdr:to>
    <cdr:sp macro="" textlink="">
      <cdr:nvSpPr>
        <cdr:cNvPr id="7" name="TextBox 1"/>
        <cdr:cNvSpPr txBox="1"/>
      </cdr:nvSpPr>
      <cdr:spPr bwMode="auto">
        <a:xfrm xmlns:a="http://schemas.openxmlformats.org/drawingml/2006/main">
          <a:off x="6558980" y="2528947"/>
          <a:ext cx="1325096" cy="32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dirty="0">
              <a:solidFill>
                <a:srgbClr val="C00000"/>
              </a:solidFill>
              <a:ea typeface="Times New Roman" charset="0"/>
              <a:cs typeface="Times New Roman" charset="0"/>
            </a:rPr>
            <a:t>J</a:t>
          </a:r>
          <a:r>
            <a:rPr lang="en-US" sz="1200" b="1" i="0" dirty="0" smtClean="0">
              <a:solidFill>
                <a:srgbClr val="C00000"/>
              </a:solidFill>
              <a:ea typeface="Times New Roman" charset="0"/>
              <a:cs typeface="Times New Roman" charset="0"/>
            </a:rPr>
            <a:t>et fuel</a:t>
          </a:r>
        </a:p>
      </cdr:txBody>
    </cdr:sp>
  </cdr:relSizeAnchor>
</c:userShapes>
</file>

<file path=ppt/drawings/drawing28.xml><?xml version="1.0" encoding="utf-8"?>
<c:userShapes xmlns:c="http://schemas.openxmlformats.org/drawingml/2006/chart">
  <cdr:relSizeAnchor xmlns:cdr="http://schemas.openxmlformats.org/drawingml/2006/chartDrawing">
    <cdr:from>
      <cdr:x>0</cdr:x>
      <cdr:y>0</cdr:y>
    </cdr:from>
    <cdr:to>
      <cdr:x>0.33333</cdr:x>
      <cdr:y>0.33333</cdr:y>
    </cdr:to>
    <cdr:sp macro="" textlink="">
      <cdr:nvSpPr>
        <cdr:cNvPr id="2" name="TextBox 1"/>
        <cdr:cNvSpPr txBox="1"/>
      </cdr:nvSpPr>
      <cdr:spPr>
        <a:xfrm xmlns:a="http://schemas.openxmlformats.org/drawingml/2006/main">
          <a:off x="0"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0.43088</cdr:x>
      <cdr:y>0</cdr:y>
    </cdr:from>
    <cdr:to>
      <cdr:x>0.63863</cdr:x>
      <cdr:y>0.10237</cdr:y>
    </cdr:to>
    <cdr:sp macro="" textlink="">
      <cdr:nvSpPr>
        <cdr:cNvPr id="4" name="TextBox 3"/>
        <cdr:cNvSpPr txBox="1"/>
      </cdr:nvSpPr>
      <cdr:spPr>
        <a:xfrm xmlns:a="http://schemas.openxmlformats.org/drawingml/2006/main">
          <a:off x="1694339" y="-1292225"/>
          <a:ext cx="816922" cy="3170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OECD</a:t>
          </a:r>
        </a:p>
      </cdr:txBody>
    </cdr:sp>
  </cdr:relSizeAnchor>
</c:userShapes>
</file>

<file path=ppt/drawings/drawing29.xml><?xml version="1.0" encoding="utf-8"?>
<c:userShapes xmlns:c="http://schemas.openxmlformats.org/drawingml/2006/chart">
  <cdr:relSizeAnchor xmlns:cdr="http://schemas.openxmlformats.org/drawingml/2006/chartDrawing">
    <cdr:from>
      <cdr:x>0</cdr:x>
      <cdr:y>0</cdr:y>
    </cdr:from>
    <cdr:to>
      <cdr:x>0.33333</cdr:x>
      <cdr:y>0.33333</cdr:y>
    </cdr:to>
    <cdr:sp macro="" textlink="">
      <cdr:nvSpPr>
        <cdr:cNvPr id="2" name="TextBox 1"/>
        <cdr:cNvSpPr txBox="1"/>
      </cdr:nvSpPr>
      <cdr:spPr>
        <a:xfrm xmlns:a="http://schemas.openxmlformats.org/drawingml/2006/main">
          <a:off x="-5489331" y="-2023286"/>
          <a:ext cx="1446715" cy="12860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0.31327</cdr:x>
      <cdr:y>0.00929</cdr:y>
    </cdr:from>
    <cdr:to>
      <cdr:x>0.67691</cdr:x>
      <cdr:y>0.08096</cdr:y>
    </cdr:to>
    <cdr:sp macro="" textlink="">
      <cdr:nvSpPr>
        <cdr:cNvPr id="3" name="TextBox 2"/>
        <cdr:cNvSpPr txBox="1"/>
      </cdr:nvSpPr>
      <cdr:spPr>
        <a:xfrm xmlns:a="http://schemas.openxmlformats.org/drawingml/2006/main">
          <a:off x="1231857" y="28765"/>
          <a:ext cx="1429919" cy="2219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N</a:t>
          </a:r>
          <a:r>
            <a:rPr lang="en-US" sz="1200" b="1" dirty="0" smtClean="0"/>
            <a:t>on-OECD</a:t>
          </a:r>
          <a:endParaRPr lang="en-US" sz="12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0.19352</cdr:x>
      <cdr:y>0.01866</cdr:y>
    </cdr:from>
    <cdr:to>
      <cdr:x>0.19562</cdr:x>
      <cdr:y>0.8789</cdr:y>
    </cdr:to>
    <cdr:cxnSp macro="">
      <cdr:nvCxnSpPr>
        <cdr:cNvPr id="3" name="Straight Connector 2"/>
        <cdr:cNvCxnSpPr/>
      </cdr:nvCxnSpPr>
      <cdr:spPr>
        <a:xfrm xmlns:a="http://schemas.openxmlformats.org/drawingml/2006/main">
          <a:off x="2050003" y="81776"/>
          <a:ext cx="22303" cy="3769112"/>
        </a:xfrm>
        <a:prstGeom xmlns:a="http://schemas.openxmlformats.org/drawingml/2006/main" prst="line">
          <a:avLst/>
        </a:prstGeom>
        <a:ln xmlns:a="http://schemas.openxmlformats.org/drawingml/2006/main" w="38100">
          <a:solidFill>
            <a:schemeClr val="bg1">
              <a:lumMod val="65000"/>
            </a:schemeClr>
          </a:solidFill>
          <a:prstDash val="lgDash"/>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0.54511</cdr:x>
      <cdr:y>0.0263</cdr:y>
    </cdr:from>
    <cdr:to>
      <cdr:x>0.54826</cdr:x>
      <cdr:y>0.86872</cdr:y>
    </cdr:to>
    <cdr:cxnSp macro="">
      <cdr:nvCxnSpPr>
        <cdr:cNvPr id="4" name="Straight Connector 3"/>
        <cdr:cNvCxnSpPr/>
      </cdr:nvCxnSpPr>
      <cdr:spPr>
        <a:xfrm xmlns:a="http://schemas.openxmlformats.org/drawingml/2006/main">
          <a:off x="5774511" y="115229"/>
          <a:ext cx="33453" cy="3691054"/>
        </a:xfrm>
        <a:prstGeom xmlns:a="http://schemas.openxmlformats.org/drawingml/2006/main" prst="line">
          <a:avLst/>
        </a:prstGeom>
        <a:ln xmlns:a="http://schemas.openxmlformats.org/drawingml/2006/main" w="38100">
          <a:prstDash val="lgDash"/>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0.17447</cdr:x>
      <cdr:y>0.84154</cdr:y>
    </cdr:from>
    <cdr:to>
      <cdr:x>0.3415</cdr:x>
      <cdr:y>0.97306</cdr:y>
    </cdr:to>
    <cdr:sp macro="" textlink="">
      <cdr:nvSpPr>
        <cdr:cNvPr id="5" name="TextBox 4"/>
        <cdr:cNvSpPr txBox="1"/>
      </cdr:nvSpPr>
      <cdr:spPr>
        <a:xfrm xmlns:a="http://schemas.openxmlformats.org/drawingml/2006/main">
          <a:off x="1848193" y="3687210"/>
          <a:ext cx="1769414" cy="5762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200" dirty="0">
              <a:latin typeface="Arial" panose="020B0604020202020204" pitchFamily="34" charset="0"/>
              <a:cs typeface="Arial" panose="020B0604020202020204" pitchFamily="34" charset="0"/>
            </a:rPr>
            <a:t>Reference</a:t>
          </a:r>
        </a:p>
        <a:p xmlns:a="http://schemas.openxmlformats.org/drawingml/2006/main">
          <a:pPr algn="ctr"/>
          <a:r>
            <a:rPr lang="en-US" sz="1200" dirty="0">
              <a:latin typeface="Arial" panose="020B0604020202020204" pitchFamily="34" charset="0"/>
              <a:cs typeface="Arial" panose="020B0604020202020204" pitchFamily="34" charset="0"/>
            </a:rPr>
            <a:t>Case</a:t>
          </a:r>
        </a:p>
      </cdr:txBody>
    </cdr:sp>
  </cdr:relSizeAnchor>
  <cdr:relSizeAnchor xmlns:cdr="http://schemas.openxmlformats.org/drawingml/2006/chartDrawing">
    <cdr:from>
      <cdr:x>0.51099</cdr:x>
      <cdr:y>0.82118</cdr:y>
    </cdr:from>
    <cdr:to>
      <cdr:x>0.71099</cdr:x>
      <cdr:y>1</cdr:y>
    </cdr:to>
    <cdr:sp macro="" textlink="">
      <cdr:nvSpPr>
        <cdr:cNvPr id="6" name="TextBox 1"/>
        <cdr:cNvSpPr txBox="1"/>
      </cdr:nvSpPr>
      <cdr:spPr>
        <a:xfrm xmlns:a="http://schemas.openxmlformats.org/drawingml/2006/main">
          <a:off x="4437247" y="2785108"/>
          <a:ext cx="1736725" cy="60648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latin typeface="Arial" panose="020B0604020202020204" pitchFamily="34" charset="0"/>
              <a:cs typeface="Arial" panose="020B0604020202020204" pitchFamily="34" charset="0"/>
            </a:rPr>
            <a:t>Reference</a:t>
          </a:r>
        </a:p>
        <a:p xmlns:a="http://schemas.openxmlformats.org/drawingml/2006/main">
          <a:pPr algn="ctr"/>
          <a:r>
            <a:rPr lang="en-US" sz="1200" dirty="0">
              <a:latin typeface="Arial" panose="020B0604020202020204" pitchFamily="34" charset="0"/>
              <a:cs typeface="Arial" panose="020B0604020202020204" pitchFamily="34" charset="0"/>
            </a:rPr>
            <a:t>Case</a:t>
          </a:r>
        </a:p>
      </cdr:txBody>
    </cdr:sp>
  </cdr:relSizeAnchor>
  <cdr:relSizeAnchor xmlns:cdr="http://schemas.openxmlformats.org/drawingml/2006/chartDrawing">
    <cdr:from>
      <cdr:x>0.36367</cdr:x>
      <cdr:y>0.90635</cdr:y>
    </cdr:from>
    <cdr:to>
      <cdr:x>0.495</cdr:x>
      <cdr:y>0.99597</cdr:y>
    </cdr:to>
    <cdr:sp macro="" textlink="">
      <cdr:nvSpPr>
        <cdr:cNvPr id="7" name="TextBox 1"/>
        <cdr:cNvSpPr txBox="1"/>
      </cdr:nvSpPr>
      <cdr:spPr>
        <a:xfrm xmlns:a="http://schemas.openxmlformats.org/drawingml/2006/main">
          <a:off x="3852543" y="3971155"/>
          <a:ext cx="1391230" cy="39268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latin typeface="Arial" panose="020B0604020202020204" pitchFamily="34" charset="0"/>
              <a:cs typeface="Arial" panose="020B0604020202020204" pitchFamily="34" charset="0"/>
            </a:rPr>
            <a:t>Economic Growth</a:t>
          </a:r>
        </a:p>
      </cdr:txBody>
    </cdr:sp>
  </cdr:relSizeAnchor>
  <cdr:relSizeAnchor xmlns:cdr="http://schemas.openxmlformats.org/drawingml/2006/chartDrawing">
    <cdr:from>
      <cdr:x>0.68098</cdr:x>
      <cdr:y>0.89362</cdr:y>
    </cdr:from>
    <cdr:to>
      <cdr:x>0.88098</cdr:x>
      <cdr:y>0.97307</cdr:y>
    </cdr:to>
    <cdr:sp macro="" textlink="">
      <cdr:nvSpPr>
        <cdr:cNvPr id="8" name="TextBox 1"/>
        <cdr:cNvSpPr txBox="1"/>
      </cdr:nvSpPr>
      <cdr:spPr>
        <a:xfrm xmlns:a="http://schemas.openxmlformats.org/drawingml/2006/main">
          <a:off x="7213885" y="3915401"/>
          <a:ext cx="2118677" cy="34808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latin typeface="Arial" panose="020B0604020202020204" pitchFamily="34" charset="0"/>
              <a:cs typeface="Arial" panose="020B0604020202020204" pitchFamily="34" charset="0"/>
            </a:rPr>
            <a:t>Economic Growth</a:t>
          </a:r>
        </a:p>
      </cdr:txBody>
    </cdr:sp>
  </cdr:relSizeAnchor>
  <cdr:relSizeAnchor xmlns:cdr="http://schemas.openxmlformats.org/drawingml/2006/chartDrawing">
    <cdr:from>
      <cdr:x>0.3415</cdr:x>
      <cdr:y>0.83691</cdr:y>
    </cdr:from>
    <cdr:to>
      <cdr:x>0.40405</cdr:x>
      <cdr:y>0.90809</cdr:y>
    </cdr:to>
    <cdr:sp macro="" textlink="">
      <cdr:nvSpPr>
        <cdr:cNvPr id="9" name="TextBox 8"/>
        <cdr:cNvSpPr txBox="1"/>
      </cdr:nvSpPr>
      <cdr:spPr>
        <a:xfrm xmlns:a="http://schemas.openxmlformats.org/drawingml/2006/main">
          <a:off x="3617607" y="3666903"/>
          <a:ext cx="662616" cy="3118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latin typeface="Arial" panose="020B0604020202020204" pitchFamily="34" charset="0"/>
              <a:cs typeface="Arial" panose="020B0604020202020204" pitchFamily="34" charset="0"/>
            </a:rPr>
            <a:t>Low</a:t>
          </a:r>
        </a:p>
      </cdr:txBody>
    </cdr:sp>
  </cdr:relSizeAnchor>
  <cdr:relSizeAnchor xmlns:cdr="http://schemas.openxmlformats.org/drawingml/2006/chartDrawing">
    <cdr:from>
      <cdr:x>0.69657</cdr:x>
      <cdr:y>0.82646</cdr:y>
    </cdr:from>
    <cdr:to>
      <cdr:x>0.75347</cdr:x>
      <cdr:y>0.89764</cdr:y>
    </cdr:to>
    <cdr:sp macro="" textlink="">
      <cdr:nvSpPr>
        <cdr:cNvPr id="10" name="TextBox 1"/>
        <cdr:cNvSpPr txBox="1"/>
      </cdr:nvSpPr>
      <cdr:spPr>
        <a:xfrm xmlns:a="http://schemas.openxmlformats.org/drawingml/2006/main">
          <a:off x="7379004" y="3621137"/>
          <a:ext cx="602764" cy="3118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latin typeface="Arial" panose="020B0604020202020204" pitchFamily="34" charset="0"/>
              <a:cs typeface="Arial" panose="020B0604020202020204" pitchFamily="34" charset="0"/>
            </a:rPr>
            <a:t>Low</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0.46282</cdr:x>
      <cdr:y>0.83308</cdr:y>
    </cdr:from>
    <cdr:to>
      <cdr:x>0.52538</cdr:x>
      <cdr:y>0.90426</cdr:y>
    </cdr:to>
    <cdr:sp macro="" textlink="">
      <cdr:nvSpPr>
        <cdr:cNvPr id="11" name="TextBox 1"/>
        <cdr:cNvSpPr txBox="1"/>
      </cdr:nvSpPr>
      <cdr:spPr>
        <a:xfrm xmlns:a="http://schemas.openxmlformats.org/drawingml/2006/main">
          <a:off x="4902810" y="3650121"/>
          <a:ext cx="662723" cy="3118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latin typeface="Arial" panose="020B0604020202020204" pitchFamily="34" charset="0"/>
              <a:cs typeface="Arial" panose="020B0604020202020204" pitchFamily="34" charset="0"/>
            </a:rPr>
            <a:t>High</a:t>
          </a:r>
        </a:p>
      </cdr:txBody>
    </cdr:sp>
  </cdr:relSizeAnchor>
  <cdr:relSizeAnchor xmlns:cdr="http://schemas.openxmlformats.org/drawingml/2006/chartDrawing">
    <cdr:from>
      <cdr:x>0.8176</cdr:x>
      <cdr:y>0.83309</cdr:y>
    </cdr:from>
    <cdr:to>
      <cdr:x>0.89518</cdr:x>
      <cdr:y>0.88815</cdr:y>
    </cdr:to>
    <cdr:sp macro="" textlink="">
      <cdr:nvSpPr>
        <cdr:cNvPr id="12" name="TextBox 1"/>
        <cdr:cNvSpPr txBox="1"/>
      </cdr:nvSpPr>
      <cdr:spPr>
        <a:xfrm xmlns:a="http://schemas.openxmlformats.org/drawingml/2006/main">
          <a:off x="8661117" y="3650165"/>
          <a:ext cx="821835" cy="2412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latin typeface="Arial" panose="020B0604020202020204" pitchFamily="34" charset="0"/>
              <a:cs typeface="Arial" panose="020B0604020202020204" pitchFamily="34" charset="0"/>
            </a:rPr>
            <a:t>High</a:t>
          </a:r>
        </a:p>
      </cdr:txBody>
    </cdr:sp>
  </cdr:relSizeAnchor>
  <cdr:relSizeAnchor xmlns:cdr="http://schemas.openxmlformats.org/drawingml/2006/chartDrawing">
    <cdr:from>
      <cdr:x>0.3415</cdr:x>
      <cdr:y>0.91025</cdr:y>
    </cdr:from>
    <cdr:to>
      <cdr:x>0.51518</cdr:x>
      <cdr:y>0.91035</cdr:y>
    </cdr:to>
    <cdr:cxnSp macro="">
      <cdr:nvCxnSpPr>
        <cdr:cNvPr id="16" name="Straight Connector 15"/>
        <cdr:cNvCxnSpPr/>
      </cdr:nvCxnSpPr>
      <cdr:spPr>
        <a:xfrm xmlns:a="http://schemas.openxmlformats.org/drawingml/2006/main">
          <a:off x="3617607" y="3988241"/>
          <a:ext cx="1839860" cy="439"/>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0.6809</cdr:x>
      <cdr:y>0.9018</cdr:y>
    </cdr:from>
    <cdr:to>
      <cdr:x>0.88228</cdr:x>
      <cdr:y>0.90336</cdr:y>
    </cdr:to>
    <cdr:cxnSp macro="">
      <cdr:nvCxnSpPr>
        <cdr:cNvPr id="18" name="Straight Connector 17"/>
        <cdr:cNvCxnSpPr/>
      </cdr:nvCxnSpPr>
      <cdr:spPr>
        <a:xfrm xmlns:a="http://schemas.openxmlformats.org/drawingml/2006/main">
          <a:off x="7213018" y="3951249"/>
          <a:ext cx="2133288" cy="682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0.87402</cdr:x>
      <cdr:y>0.65894</cdr:y>
    </cdr:from>
    <cdr:to>
      <cdr:x>0.96448</cdr:x>
      <cdr:y>0.73549</cdr:y>
    </cdr:to>
    <cdr:sp macro="" textlink="">
      <cdr:nvSpPr>
        <cdr:cNvPr id="19" name="TextBox 18"/>
        <cdr:cNvSpPr txBox="1"/>
      </cdr:nvSpPr>
      <cdr:spPr>
        <a:xfrm xmlns:a="http://schemas.openxmlformats.org/drawingml/2006/main">
          <a:off x="6993069" y="2028320"/>
          <a:ext cx="723726" cy="2356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chemeClr val="tx2"/>
              </a:solidFill>
              <a:latin typeface="Arial" panose="020B0604020202020204" pitchFamily="34" charset="0"/>
              <a:cs typeface="Arial" panose="020B0604020202020204" pitchFamily="34" charset="0"/>
            </a:rPr>
            <a:t>OECD</a:t>
          </a:r>
        </a:p>
      </cdr:txBody>
    </cdr:sp>
  </cdr:relSizeAnchor>
  <cdr:relSizeAnchor xmlns:cdr="http://schemas.openxmlformats.org/drawingml/2006/chartDrawing">
    <cdr:from>
      <cdr:x>0.87267</cdr:x>
      <cdr:y>0.38716</cdr:y>
    </cdr:from>
    <cdr:to>
      <cdr:x>1</cdr:x>
      <cdr:y>0.48392</cdr:y>
    </cdr:to>
    <cdr:sp macro="" textlink="">
      <cdr:nvSpPr>
        <cdr:cNvPr id="20" name="TextBox 19"/>
        <cdr:cNvSpPr txBox="1"/>
      </cdr:nvSpPr>
      <cdr:spPr>
        <a:xfrm xmlns:a="http://schemas.openxmlformats.org/drawingml/2006/main">
          <a:off x="6982258" y="1191742"/>
          <a:ext cx="1018742" cy="2978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rgbClr val="A33340"/>
              </a:solidFill>
              <a:latin typeface="Arial" panose="020B0604020202020204" pitchFamily="34" charset="0"/>
              <a:cs typeface="Arial" panose="020B0604020202020204" pitchFamily="34" charset="0"/>
            </a:rPr>
            <a:t>N</a:t>
          </a:r>
          <a:r>
            <a:rPr lang="en-US" sz="1200" b="1" dirty="0" smtClean="0">
              <a:solidFill>
                <a:srgbClr val="A33340"/>
              </a:solidFill>
              <a:latin typeface="Arial" panose="020B0604020202020204" pitchFamily="34" charset="0"/>
              <a:cs typeface="Arial" panose="020B0604020202020204" pitchFamily="34" charset="0"/>
            </a:rPr>
            <a:t>on-OECD</a:t>
          </a:r>
          <a:endParaRPr lang="en-US" sz="1200" b="1" dirty="0">
            <a:solidFill>
              <a:srgbClr val="A33340"/>
            </a:solidFill>
            <a:latin typeface="Arial" panose="020B0604020202020204" pitchFamily="34" charset="0"/>
            <a:cs typeface="Arial" panose="020B0604020202020204" pitchFamily="34" charset="0"/>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cdr:x>
      <cdr:y>0</cdr:y>
    </cdr:from>
    <cdr:to>
      <cdr:x>0.33333</cdr:x>
      <cdr:y>0.33333</cdr:y>
    </cdr:to>
    <cdr:sp macro="" textlink="">
      <cdr:nvSpPr>
        <cdr:cNvPr id="2" name="TextBox 1"/>
        <cdr:cNvSpPr txBox="1"/>
      </cdr:nvSpPr>
      <cdr:spPr>
        <a:xfrm xmlns:a="http://schemas.openxmlformats.org/drawingml/2006/main">
          <a:off x="0"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0.38513</cdr:x>
      <cdr:y>0</cdr:y>
    </cdr:from>
    <cdr:to>
      <cdr:x>0.74876</cdr:x>
      <cdr:y>0.1</cdr:y>
    </cdr:to>
    <cdr:sp macro="" textlink="">
      <cdr:nvSpPr>
        <cdr:cNvPr id="4" name="TextBox 3"/>
        <cdr:cNvSpPr txBox="1"/>
      </cdr:nvSpPr>
      <cdr:spPr>
        <a:xfrm xmlns:a="http://schemas.openxmlformats.org/drawingml/2006/main">
          <a:off x="1514424" y="-1292225"/>
          <a:ext cx="1429879" cy="3097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OECD</a:t>
          </a:r>
        </a:p>
      </cdr:txBody>
    </cdr:sp>
  </cdr:relSizeAnchor>
</c:userShapes>
</file>

<file path=ppt/drawings/drawing31.xml><?xml version="1.0" encoding="utf-8"?>
<c:userShapes xmlns:c="http://schemas.openxmlformats.org/drawingml/2006/chart">
  <cdr:relSizeAnchor xmlns:cdr="http://schemas.openxmlformats.org/drawingml/2006/chartDrawing">
    <cdr:from>
      <cdr:x>0</cdr:x>
      <cdr:y>0</cdr:y>
    </cdr:from>
    <cdr:to>
      <cdr:x>0.33333</cdr:x>
      <cdr:y>0.33333</cdr:y>
    </cdr:to>
    <cdr:sp macro="" textlink="">
      <cdr:nvSpPr>
        <cdr:cNvPr id="2" name="TextBox 1"/>
        <cdr:cNvSpPr txBox="1"/>
      </cdr:nvSpPr>
      <cdr:spPr>
        <a:xfrm xmlns:a="http://schemas.openxmlformats.org/drawingml/2006/main">
          <a:off x="0"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0.36658</cdr:x>
      <cdr:y>0</cdr:y>
    </cdr:from>
    <cdr:to>
      <cdr:x>0.73021</cdr:x>
      <cdr:y>0.09011</cdr:y>
    </cdr:to>
    <cdr:sp macro="" textlink="">
      <cdr:nvSpPr>
        <cdr:cNvPr id="4" name="TextBox 3"/>
        <cdr:cNvSpPr txBox="1"/>
      </cdr:nvSpPr>
      <cdr:spPr>
        <a:xfrm xmlns:a="http://schemas.openxmlformats.org/drawingml/2006/main">
          <a:off x="1441463" y="-1292225"/>
          <a:ext cx="1429880" cy="2790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t>Non-OECD</a:t>
          </a:r>
          <a:endParaRPr lang="en-US" sz="12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0.38848</cdr:x>
      <cdr:y>0.10239</cdr:y>
    </cdr:from>
    <cdr:to>
      <cdr:x>0.78903</cdr:x>
      <cdr:y>0.2135</cdr:y>
    </cdr:to>
    <cdr:sp macro="" textlink="">
      <cdr:nvSpPr>
        <cdr:cNvPr id="2" name="TextBox 1"/>
        <cdr:cNvSpPr txBox="1"/>
      </cdr:nvSpPr>
      <cdr:spPr>
        <a:xfrm xmlns:a="http://schemas.openxmlformats.org/drawingml/2006/main">
          <a:off x="1527602" y="317119"/>
          <a:ext cx="1575058" cy="3441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rgbClr val="C00000"/>
              </a:solidFill>
              <a:latin typeface="Arial" panose="020B0604020202020204" pitchFamily="34" charset="0"/>
              <a:cs typeface="Arial" panose="020B0604020202020204" pitchFamily="34" charset="0"/>
            </a:rPr>
            <a:t>High Oil Price case</a:t>
          </a:r>
        </a:p>
      </cdr:txBody>
    </cdr:sp>
  </cdr:relSizeAnchor>
  <cdr:relSizeAnchor xmlns:cdr="http://schemas.openxmlformats.org/drawingml/2006/chartDrawing">
    <cdr:from>
      <cdr:x>0.39314</cdr:x>
      <cdr:y>0.5</cdr:y>
    </cdr:from>
    <cdr:to>
      <cdr:x>0.74259</cdr:x>
      <cdr:y>0.61112</cdr:y>
    </cdr:to>
    <cdr:sp macro="" textlink="">
      <cdr:nvSpPr>
        <cdr:cNvPr id="3" name="TextBox 1"/>
        <cdr:cNvSpPr txBox="1"/>
      </cdr:nvSpPr>
      <cdr:spPr>
        <a:xfrm xmlns:a="http://schemas.openxmlformats.org/drawingml/2006/main">
          <a:off x="1545905" y="1548606"/>
          <a:ext cx="1374121" cy="3441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rgbClr val="002060"/>
              </a:solidFill>
              <a:latin typeface="Arial" panose="020B0604020202020204" pitchFamily="34" charset="0"/>
              <a:cs typeface="Arial" panose="020B0604020202020204" pitchFamily="34" charset="0"/>
            </a:rPr>
            <a:t>Reference case</a:t>
          </a:r>
        </a:p>
      </cdr:txBody>
    </cdr:sp>
  </cdr:relSizeAnchor>
  <cdr:relSizeAnchor xmlns:cdr="http://schemas.openxmlformats.org/drawingml/2006/chartDrawing">
    <cdr:from>
      <cdr:x>0.39033</cdr:x>
      <cdr:y>0.66692</cdr:y>
    </cdr:from>
    <cdr:to>
      <cdr:x>0.78319</cdr:x>
      <cdr:y>0.77803</cdr:y>
    </cdr:to>
    <cdr:sp macro="" textlink="">
      <cdr:nvSpPr>
        <cdr:cNvPr id="4" name="TextBox 1"/>
        <cdr:cNvSpPr txBox="1"/>
      </cdr:nvSpPr>
      <cdr:spPr>
        <a:xfrm xmlns:a="http://schemas.openxmlformats.org/drawingml/2006/main">
          <a:off x="1534852" y="2065585"/>
          <a:ext cx="1544819" cy="3441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6">
                  <a:lumMod val="50000"/>
                </a:schemeClr>
              </a:solidFill>
              <a:latin typeface="Arial" panose="020B0604020202020204" pitchFamily="34" charset="0"/>
              <a:cs typeface="Arial" panose="020B0604020202020204" pitchFamily="34" charset="0"/>
            </a:rPr>
            <a:t>Low Oil Price case</a:t>
          </a:r>
        </a:p>
      </cdr:txBody>
    </cdr:sp>
  </cdr:relSizeAnchor>
</c:userShapes>
</file>

<file path=ppt/drawings/drawing5.xml><?xml version="1.0" encoding="utf-8"?>
<c:userShapes xmlns:c="http://schemas.openxmlformats.org/drawingml/2006/chart">
  <cdr:relSizeAnchor xmlns:cdr="http://schemas.openxmlformats.org/drawingml/2006/chartDrawing">
    <cdr:from>
      <cdr:x>0.24353</cdr:x>
      <cdr:y>0.07143</cdr:y>
    </cdr:from>
    <cdr:to>
      <cdr:x>0.24769</cdr:x>
      <cdr:y>0.8098</cdr:y>
    </cdr:to>
    <cdr:cxnSp macro="">
      <cdr:nvCxnSpPr>
        <cdr:cNvPr id="3" name="Straight Connector 2"/>
        <cdr:cNvCxnSpPr/>
      </cdr:nvCxnSpPr>
      <cdr:spPr>
        <a:xfrm xmlns:a="http://schemas.openxmlformats.org/drawingml/2006/main">
          <a:off x="957633" y="221229"/>
          <a:ext cx="16359" cy="2286890"/>
        </a:xfrm>
        <a:prstGeom xmlns:a="http://schemas.openxmlformats.org/drawingml/2006/main" prst="line">
          <a:avLst/>
        </a:prstGeom>
        <a:ln xmlns:a="http://schemas.openxmlformats.org/drawingml/2006/main" w="19050">
          <a:solidFill>
            <a:schemeClr val="bg1">
              <a:lumMod val="65000"/>
            </a:schemeClr>
          </a:solidFill>
          <a:prstDash val="lgDash"/>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0.56465</cdr:x>
      <cdr:y>0.07143</cdr:y>
    </cdr:from>
    <cdr:to>
      <cdr:x>0.57088</cdr:x>
      <cdr:y>0.80478</cdr:y>
    </cdr:to>
    <cdr:cxnSp macro="">
      <cdr:nvCxnSpPr>
        <cdr:cNvPr id="4" name="Straight Connector 3"/>
        <cdr:cNvCxnSpPr/>
      </cdr:nvCxnSpPr>
      <cdr:spPr>
        <a:xfrm xmlns:a="http://schemas.openxmlformats.org/drawingml/2006/main">
          <a:off x="2220355" y="221229"/>
          <a:ext cx="24498" cy="2271341"/>
        </a:xfrm>
        <a:prstGeom xmlns:a="http://schemas.openxmlformats.org/drawingml/2006/main" prst="line">
          <a:avLst/>
        </a:prstGeom>
        <a:ln xmlns:a="http://schemas.openxmlformats.org/drawingml/2006/main" w="19050">
          <a:solidFill>
            <a:schemeClr val="bg1">
              <a:lumMod val="65000"/>
            </a:schemeClr>
          </a:solidFill>
          <a:prstDash val="lgDash"/>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0.08961</cdr:x>
      <cdr:y>0.77756</cdr:y>
    </cdr:from>
    <cdr:to>
      <cdr:x>0.28961</cdr:x>
      <cdr:y>0.85244</cdr:y>
    </cdr:to>
    <cdr:sp macro="" textlink="">
      <cdr:nvSpPr>
        <cdr:cNvPr id="5" name="TextBox 4"/>
        <cdr:cNvSpPr txBox="1"/>
      </cdr:nvSpPr>
      <cdr:spPr>
        <a:xfrm xmlns:a="http://schemas.openxmlformats.org/drawingml/2006/main">
          <a:off x="352382" y="2408272"/>
          <a:ext cx="786447" cy="2319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200" dirty="0">
              <a:latin typeface="Arial" panose="020B0604020202020204" pitchFamily="34" charset="0"/>
              <a:cs typeface="Arial" panose="020B0604020202020204" pitchFamily="34" charset="0"/>
            </a:rPr>
            <a:t>Ref</a:t>
          </a:r>
        </a:p>
      </cdr:txBody>
    </cdr:sp>
  </cdr:relSizeAnchor>
  <cdr:relSizeAnchor xmlns:cdr="http://schemas.openxmlformats.org/drawingml/2006/chartDrawing">
    <cdr:from>
      <cdr:x>0.24027</cdr:x>
      <cdr:y>0.77626</cdr:y>
    </cdr:from>
    <cdr:to>
      <cdr:x>0.35347</cdr:x>
      <cdr:y>0.86017</cdr:y>
    </cdr:to>
    <cdr:sp macro="" textlink="">
      <cdr:nvSpPr>
        <cdr:cNvPr id="6" name="TextBox 1"/>
        <cdr:cNvSpPr txBox="1"/>
      </cdr:nvSpPr>
      <cdr:spPr>
        <a:xfrm xmlns:a="http://schemas.openxmlformats.org/drawingml/2006/main">
          <a:off x="1097597" y="3077281"/>
          <a:ext cx="517123" cy="3326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latin typeface="Arial" panose="020B0604020202020204" pitchFamily="34" charset="0"/>
              <a:cs typeface="Arial" panose="020B0604020202020204" pitchFamily="34" charset="0"/>
            </a:rPr>
            <a:t>Ref</a:t>
          </a:r>
        </a:p>
      </cdr:txBody>
    </cdr:sp>
  </cdr:relSizeAnchor>
  <cdr:relSizeAnchor xmlns:cdr="http://schemas.openxmlformats.org/drawingml/2006/chartDrawing">
    <cdr:from>
      <cdr:x>0.32872</cdr:x>
      <cdr:y>0.8559</cdr:y>
    </cdr:from>
    <cdr:to>
      <cdr:x>0.57983</cdr:x>
      <cdr:y>0.98264</cdr:y>
    </cdr:to>
    <cdr:sp macro="" textlink="">
      <cdr:nvSpPr>
        <cdr:cNvPr id="7" name="TextBox 1"/>
        <cdr:cNvSpPr txBox="1"/>
      </cdr:nvSpPr>
      <cdr:spPr>
        <a:xfrm xmlns:a="http://schemas.openxmlformats.org/drawingml/2006/main">
          <a:off x="1501657" y="3393000"/>
          <a:ext cx="1147156" cy="5024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latin typeface="Arial" panose="020B0604020202020204" pitchFamily="34" charset="0"/>
              <a:cs typeface="Arial" panose="020B0604020202020204" pitchFamily="34" charset="0"/>
            </a:rPr>
            <a:t>Oil </a:t>
          </a:r>
          <a:r>
            <a:rPr lang="en-US" sz="1200" dirty="0" smtClean="0">
              <a:latin typeface="Arial" panose="020B0604020202020204" pitchFamily="34" charset="0"/>
              <a:cs typeface="Arial" panose="020B0604020202020204" pitchFamily="34" charset="0"/>
            </a:rPr>
            <a:t>Price</a:t>
          </a:r>
        </a:p>
        <a:p xmlns:a="http://schemas.openxmlformats.org/drawingml/2006/main">
          <a:pPr algn="ctr"/>
          <a:r>
            <a:rPr lang="en-US" sz="1200" dirty="0" smtClean="0">
              <a:latin typeface="Arial" panose="020B0604020202020204" pitchFamily="34" charset="0"/>
              <a:cs typeface="Arial" panose="020B0604020202020204" pitchFamily="34" charset="0"/>
            </a:rPr>
            <a:t>Case</a:t>
          </a:r>
          <a:endParaRPr lang="en-US" sz="12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0.34891</cdr:x>
      <cdr:y>0.77821</cdr:y>
    </cdr:from>
    <cdr:to>
      <cdr:x>0.44266</cdr:x>
      <cdr:y>0.84939</cdr:y>
    </cdr:to>
    <cdr:sp macro="" textlink="">
      <cdr:nvSpPr>
        <cdr:cNvPr id="9" name="TextBox 8"/>
        <cdr:cNvSpPr txBox="1"/>
      </cdr:nvSpPr>
      <cdr:spPr>
        <a:xfrm xmlns:a="http://schemas.openxmlformats.org/drawingml/2006/main">
          <a:off x="1593881" y="3085024"/>
          <a:ext cx="428270" cy="2821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latin typeface="Arial" panose="020B0604020202020204" pitchFamily="34" charset="0"/>
              <a:cs typeface="Arial" panose="020B0604020202020204" pitchFamily="34" charset="0"/>
            </a:rPr>
            <a:t>Low</a:t>
          </a:r>
        </a:p>
      </cdr:txBody>
    </cdr:sp>
  </cdr:relSizeAnchor>
  <cdr:relSizeAnchor xmlns:cdr="http://schemas.openxmlformats.org/drawingml/2006/chartDrawing">
    <cdr:from>
      <cdr:x>0.45059</cdr:x>
      <cdr:y>0.77691</cdr:y>
    </cdr:from>
    <cdr:to>
      <cdr:x>0.54434</cdr:x>
      <cdr:y>0.84809</cdr:y>
    </cdr:to>
    <cdr:sp macro="" textlink="">
      <cdr:nvSpPr>
        <cdr:cNvPr id="11" name="TextBox 1"/>
        <cdr:cNvSpPr txBox="1"/>
      </cdr:nvSpPr>
      <cdr:spPr>
        <a:xfrm xmlns:a="http://schemas.openxmlformats.org/drawingml/2006/main">
          <a:off x="2058376" y="3079855"/>
          <a:ext cx="428271" cy="2821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latin typeface="Arial" panose="020B0604020202020204" pitchFamily="34" charset="0"/>
              <a:cs typeface="Arial" panose="020B0604020202020204" pitchFamily="34" charset="0"/>
            </a:rPr>
            <a:t>High</a:t>
          </a:r>
        </a:p>
      </cdr:txBody>
    </cdr:sp>
  </cdr:relSizeAnchor>
  <cdr:relSizeAnchor xmlns:cdr="http://schemas.openxmlformats.org/drawingml/2006/chartDrawing">
    <cdr:from>
      <cdr:x>0.34773</cdr:x>
      <cdr:y>0.85243</cdr:y>
    </cdr:from>
    <cdr:to>
      <cdr:x>0.55398</cdr:x>
      <cdr:y>0.85243</cdr:y>
    </cdr:to>
    <cdr:cxnSp macro="">
      <cdr:nvCxnSpPr>
        <cdr:cNvPr id="16" name="Straight Connector 15"/>
        <cdr:cNvCxnSpPr/>
      </cdr:nvCxnSpPr>
      <cdr:spPr>
        <a:xfrm xmlns:a="http://schemas.openxmlformats.org/drawingml/2006/main">
          <a:off x="1588504" y="3379244"/>
          <a:ext cx="942196"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0.84031</cdr:x>
      <cdr:y>0.65888</cdr:y>
    </cdr:from>
    <cdr:to>
      <cdr:x>1</cdr:x>
      <cdr:y>0.75571</cdr:y>
    </cdr:to>
    <cdr:sp macro="" textlink="">
      <cdr:nvSpPr>
        <cdr:cNvPr id="19" name="TextBox 18"/>
        <cdr:cNvSpPr txBox="1"/>
      </cdr:nvSpPr>
      <cdr:spPr>
        <a:xfrm xmlns:a="http://schemas.openxmlformats.org/drawingml/2006/main">
          <a:off x="3257609" y="2017263"/>
          <a:ext cx="619066" cy="2964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rgbClr val="002060"/>
              </a:solidFill>
              <a:latin typeface="Arial" panose="020B0604020202020204" pitchFamily="34" charset="0"/>
              <a:cs typeface="Arial" panose="020B0604020202020204" pitchFamily="34" charset="0"/>
            </a:rPr>
            <a:t>L</a:t>
          </a:r>
          <a:r>
            <a:rPr lang="en-US" sz="1200" b="1" dirty="0" smtClean="0">
              <a:solidFill>
                <a:srgbClr val="002060"/>
              </a:solidFill>
              <a:latin typeface="Arial" panose="020B0604020202020204" pitchFamily="34" charset="0"/>
              <a:cs typeface="Arial" panose="020B0604020202020204" pitchFamily="34" charset="0"/>
            </a:rPr>
            <a:t>iquids</a:t>
          </a:r>
          <a:endParaRPr lang="en-US" sz="1400" b="1" dirty="0">
            <a:solidFill>
              <a:srgbClr val="00206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0.84359</cdr:x>
      <cdr:y>0.39126</cdr:y>
    </cdr:from>
    <cdr:to>
      <cdr:x>1</cdr:x>
      <cdr:y>0.47369</cdr:y>
    </cdr:to>
    <cdr:sp macro="" textlink="">
      <cdr:nvSpPr>
        <cdr:cNvPr id="20" name="TextBox 19"/>
        <cdr:cNvSpPr txBox="1"/>
      </cdr:nvSpPr>
      <cdr:spPr>
        <a:xfrm xmlns:a="http://schemas.openxmlformats.org/drawingml/2006/main">
          <a:off x="3270324" y="1197904"/>
          <a:ext cx="606351" cy="2523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chemeClr val="accent1"/>
              </a:solidFill>
              <a:latin typeface="Arial" panose="020B0604020202020204" pitchFamily="34" charset="0"/>
              <a:cs typeface="Arial" panose="020B0604020202020204" pitchFamily="34" charset="0"/>
            </a:rPr>
            <a:t>O</a:t>
          </a:r>
          <a:r>
            <a:rPr lang="en-US" sz="1200" b="1" dirty="0" smtClean="0">
              <a:solidFill>
                <a:schemeClr val="accent1"/>
              </a:solidFill>
              <a:latin typeface="Arial" panose="020B0604020202020204" pitchFamily="34" charset="0"/>
              <a:cs typeface="Arial" panose="020B0604020202020204" pitchFamily="34" charset="0"/>
            </a:rPr>
            <a:t>ther</a:t>
          </a:r>
          <a:endParaRPr lang="en-US" sz="1200" b="1" dirty="0">
            <a:solidFill>
              <a:schemeClr val="accent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0.55611</cdr:x>
      <cdr:y>0.77678</cdr:y>
    </cdr:from>
    <cdr:to>
      <cdr:x>0.66931</cdr:x>
      <cdr:y>0.86069</cdr:y>
    </cdr:to>
    <cdr:sp macro="" textlink="">
      <cdr:nvSpPr>
        <cdr:cNvPr id="17" name="TextBox 1"/>
        <cdr:cNvSpPr txBox="1"/>
      </cdr:nvSpPr>
      <cdr:spPr>
        <a:xfrm xmlns:a="http://schemas.openxmlformats.org/drawingml/2006/main">
          <a:off x="2983065" y="3448993"/>
          <a:ext cx="607223" cy="37257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latin typeface="Arial" panose="020B0604020202020204" pitchFamily="34" charset="0"/>
              <a:cs typeface="Arial" panose="020B0604020202020204" pitchFamily="34" charset="0"/>
            </a:rPr>
            <a:t>Ref</a:t>
          </a:r>
        </a:p>
      </cdr:txBody>
    </cdr:sp>
  </cdr:relSizeAnchor>
  <cdr:relSizeAnchor xmlns:cdr="http://schemas.openxmlformats.org/drawingml/2006/chartDrawing">
    <cdr:from>
      <cdr:x>0.6839</cdr:x>
      <cdr:y>0.85648</cdr:y>
    </cdr:from>
    <cdr:to>
      <cdr:x>0.8839</cdr:x>
      <cdr:y>0.98322</cdr:y>
    </cdr:to>
    <cdr:sp macro="" textlink="">
      <cdr:nvSpPr>
        <cdr:cNvPr id="21" name="TextBox 1"/>
        <cdr:cNvSpPr txBox="1"/>
      </cdr:nvSpPr>
      <cdr:spPr>
        <a:xfrm xmlns:a="http://schemas.openxmlformats.org/drawingml/2006/main">
          <a:off x="3124207" y="3395299"/>
          <a:ext cx="913644" cy="5024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latin typeface="Arial" panose="020B0604020202020204" pitchFamily="34" charset="0"/>
              <a:cs typeface="Arial" panose="020B0604020202020204" pitchFamily="34" charset="0"/>
            </a:rPr>
            <a:t>Oil Price</a:t>
          </a:r>
        </a:p>
        <a:p xmlns:a="http://schemas.openxmlformats.org/drawingml/2006/main">
          <a:pPr algn="ctr"/>
          <a:r>
            <a:rPr lang="en-US" sz="1200" dirty="0">
              <a:latin typeface="Arial" panose="020B0604020202020204" pitchFamily="34" charset="0"/>
              <a:cs typeface="Arial" panose="020B0604020202020204" pitchFamily="34" charset="0"/>
            </a:rPr>
            <a:t>Case</a:t>
          </a:r>
        </a:p>
      </cdr:txBody>
    </cdr:sp>
  </cdr:relSizeAnchor>
  <cdr:relSizeAnchor xmlns:cdr="http://schemas.openxmlformats.org/drawingml/2006/chartDrawing">
    <cdr:from>
      <cdr:x>0.66931</cdr:x>
      <cdr:y>0.77454</cdr:y>
    </cdr:from>
    <cdr:to>
      <cdr:x>0.76306</cdr:x>
      <cdr:y>0.84572</cdr:y>
    </cdr:to>
    <cdr:sp macro="" textlink="">
      <cdr:nvSpPr>
        <cdr:cNvPr id="22" name="TextBox 3"/>
        <cdr:cNvSpPr txBox="1"/>
      </cdr:nvSpPr>
      <cdr:spPr>
        <a:xfrm xmlns:a="http://schemas.openxmlformats.org/drawingml/2006/main">
          <a:off x="3057573" y="3070460"/>
          <a:ext cx="428271" cy="2821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latin typeface="Arial" panose="020B0604020202020204" pitchFamily="34" charset="0"/>
              <a:cs typeface="Arial" panose="020B0604020202020204" pitchFamily="34" charset="0"/>
            </a:rPr>
            <a:t>Low</a:t>
          </a:r>
        </a:p>
      </cdr:txBody>
    </cdr:sp>
  </cdr:relSizeAnchor>
  <cdr:relSizeAnchor xmlns:cdr="http://schemas.openxmlformats.org/drawingml/2006/chartDrawing">
    <cdr:from>
      <cdr:x>0.77217</cdr:x>
      <cdr:y>0.77743</cdr:y>
    </cdr:from>
    <cdr:to>
      <cdr:x>0.86592</cdr:x>
      <cdr:y>0.84861</cdr:y>
    </cdr:to>
    <cdr:sp macro="" textlink="">
      <cdr:nvSpPr>
        <cdr:cNvPr id="23" name="TextBox 1"/>
        <cdr:cNvSpPr txBox="1"/>
      </cdr:nvSpPr>
      <cdr:spPr>
        <a:xfrm xmlns:a="http://schemas.openxmlformats.org/drawingml/2006/main">
          <a:off x="3527445" y="3081917"/>
          <a:ext cx="428271" cy="2821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latin typeface="Arial" panose="020B0604020202020204" pitchFamily="34" charset="0"/>
              <a:cs typeface="Arial" panose="020B0604020202020204" pitchFamily="34" charset="0"/>
            </a:rPr>
            <a:t>High</a:t>
          </a:r>
        </a:p>
      </cdr:txBody>
    </cdr:sp>
  </cdr:relSizeAnchor>
  <cdr:relSizeAnchor xmlns:cdr="http://schemas.openxmlformats.org/drawingml/2006/chartDrawing">
    <cdr:from>
      <cdr:x>0.68347</cdr:x>
      <cdr:y>0.857</cdr:y>
    </cdr:from>
    <cdr:to>
      <cdr:x>0.88972</cdr:x>
      <cdr:y>0.857</cdr:y>
    </cdr:to>
    <cdr:cxnSp macro="">
      <cdr:nvCxnSpPr>
        <cdr:cNvPr id="24" name="Straight Connector 23"/>
        <cdr:cNvCxnSpPr/>
      </cdr:nvCxnSpPr>
      <cdr:spPr>
        <a:xfrm xmlns:a="http://schemas.openxmlformats.org/drawingml/2006/main">
          <a:off x="3122248" y="3397342"/>
          <a:ext cx="942196"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0.12085</cdr:x>
      <cdr:y>0.2758</cdr:y>
    </cdr:from>
    <cdr:to>
      <cdr:x>0.20615</cdr:x>
      <cdr:y>0.3733</cdr:y>
    </cdr:to>
    <cdr:sp macro="" textlink="">
      <cdr:nvSpPr>
        <cdr:cNvPr id="2" name="TextBox 3"/>
        <cdr:cNvSpPr txBox="1"/>
      </cdr:nvSpPr>
      <cdr:spPr>
        <a:xfrm xmlns:a="http://schemas.openxmlformats.org/drawingml/2006/main">
          <a:off x="966936" y="848957"/>
          <a:ext cx="682485" cy="3001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b="1" dirty="0">
              <a:solidFill>
                <a:schemeClr val="accent2"/>
              </a:solidFill>
              <a:latin typeface="Arial" panose="020B0604020202020204" pitchFamily="34" charset="0"/>
              <a:cs typeface="Arial" panose="020B0604020202020204" pitchFamily="34" charset="0"/>
            </a:rPr>
            <a:t>I</a:t>
          </a:r>
          <a:r>
            <a:rPr lang="en-US" sz="1200" b="1" dirty="0" smtClean="0">
              <a:solidFill>
                <a:schemeClr val="accent2"/>
              </a:solidFill>
              <a:latin typeface="Arial" panose="020B0604020202020204" pitchFamily="34" charset="0"/>
              <a:cs typeface="Arial" panose="020B0604020202020204" pitchFamily="34" charset="0"/>
            </a:rPr>
            <a:t>ndustrial</a:t>
          </a:r>
          <a:endParaRPr lang="en-US" sz="1400" b="1" dirty="0">
            <a:solidFill>
              <a:schemeClr val="accent2"/>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0.06714</cdr:x>
      <cdr:y>0.16023</cdr:y>
    </cdr:from>
    <cdr:to>
      <cdr:x>0.14944</cdr:x>
      <cdr:y>0.26209</cdr:y>
    </cdr:to>
    <cdr:sp macro="" textlink="">
      <cdr:nvSpPr>
        <cdr:cNvPr id="3" name="TextBox 4"/>
        <cdr:cNvSpPr txBox="1"/>
      </cdr:nvSpPr>
      <cdr:spPr>
        <a:xfrm xmlns:a="http://schemas.openxmlformats.org/drawingml/2006/main">
          <a:off x="537202" y="493214"/>
          <a:ext cx="658483" cy="31354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b="1" dirty="0">
              <a:solidFill>
                <a:schemeClr val="accent6"/>
              </a:solidFill>
              <a:latin typeface="Arial" panose="020B0604020202020204" pitchFamily="34" charset="0"/>
              <a:cs typeface="Arial" panose="020B0604020202020204" pitchFamily="34" charset="0"/>
            </a:rPr>
            <a:t>B</a:t>
          </a:r>
          <a:r>
            <a:rPr lang="en-US" sz="1200" b="1" dirty="0" smtClean="0">
              <a:solidFill>
                <a:schemeClr val="accent6"/>
              </a:solidFill>
              <a:latin typeface="Arial" panose="020B0604020202020204" pitchFamily="34" charset="0"/>
              <a:cs typeface="Arial" panose="020B0604020202020204" pitchFamily="34" charset="0"/>
            </a:rPr>
            <a:t>uildings</a:t>
          </a:r>
          <a:endParaRPr lang="en-US" sz="1400" b="1" dirty="0">
            <a:solidFill>
              <a:schemeClr val="accent6"/>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0.09064</cdr:x>
      <cdr:y>0.21254</cdr:y>
    </cdr:from>
    <cdr:to>
      <cdr:x>0.21049</cdr:x>
      <cdr:y>0.32411</cdr:y>
    </cdr:to>
    <cdr:sp macro="" textlink="">
      <cdr:nvSpPr>
        <cdr:cNvPr id="4" name="TextBox 5"/>
        <cdr:cNvSpPr txBox="1"/>
      </cdr:nvSpPr>
      <cdr:spPr>
        <a:xfrm xmlns:a="http://schemas.openxmlformats.org/drawingml/2006/main">
          <a:off x="725226" y="654233"/>
          <a:ext cx="958920" cy="34343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b="1" dirty="0">
              <a:solidFill>
                <a:srgbClr val="00B0F0"/>
              </a:solidFill>
              <a:latin typeface="Arial" panose="020B0604020202020204" pitchFamily="34" charset="0"/>
              <a:cs typeface="Arial" panose="020B0604020202020204" pitchFamily="34" charset="0"/>
            </a:rPr>
            <a:t>T</a:t>
          </a:r>
          <a:r>
            <a:rPr lang="en-US" sz="1200" b="1" dirty="0" smtClean="0">
              <a:solidFill>
                <a:srgbClr val="00B0F0"/>
              </a:solidFill>
              <a:latin typeface="Arial" panose="020B0604020202020204" pitchFamily="34" charset="0"/>
              <a:cs typeface="Arial" panose="020B0604020202020204" pitchFamily="34" charset="0"/>
            </a:rPr>
            <a:t>ransportation</a:t>
          </a:r>
          <a:endParaRPr lang="en-US" sz="1400" b="1" dirty="0">
            <a:solidFill>
              <a:srgbClr val="00B0F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0.08526</cdr:x>
      <cdr:y>0.24741</cdr:y>
    </cdr:from>
    <cdr:to>
      <cdr:x>0.08561</cdr:x>
      <cdr:y>0.67834</cdr:y>
    </cdr:to>
    <cdr:cxnSp macro="">
      <cdr:nvCxnSpPr>
        <cdr:cNvPr id="5" name="Straight Connector 4"/>
        <cdr:cNvCxnSpPr/>
      </cdr:nvCxnSpPr>
      <cdr:spPr>
        <a:xfrm xmlns:a="http://schemas.openxmlformats.org/drawingml/2006/main" flipH="1">
          <a:off x="682180" y="761568"/>
          <a:ext cx="2801" cy="1326473"/>
        </a:xfrm>
        <a:prstGeom xmlns:a="http://schemas.openxmlformats.org/drawingml/2006/main" prst="line">
          <a:avLst/>
        </a:prstGeom>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0.11283</cdr:x>
      <cdr:y>0.281</cdr:y>
    </cdr:from>
    <cdr:to>
      <cdr:x>0.11302</cdr:x>
      <cdr:y>0.64947</cdr:y>
    </cdr:to>
    <cdr:cxnSp macro="">
      <cdr:nvCxnSpPr>
        <cdr:cNvPr id="6" name="Straight Connector 5"/>
        <cdr:cNvCxnSpPr/>
      </cdr:nvCxnSpPr>
      <cdr:spPr>
        <a:xfrm xmlns:a="http://schemas.openxmlformats.org/drawingml/2006/main">
          <a:off x="902768" y="864964"/>
          <a:ext cx="1520" cy="11342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0.14418</cdr:x>
      <cdr:y>0.36323</cdr:y>
    </cdr:from>
    <cdr:to>
      <cdr:x>0.14418</cdr:x>
      <cdr:y>0.40225</cdr:y>
    </cdr:to>
    <cdr:cxnSp macro="">
      <cdr:nvCxnSpPr>
        <cdr:cNvPr id="7" name="Straight Connector 6"/>
        <cdr:cNvCxnSpPr/>
      </cdr:nvCxnSpPr>
      <cdr:spPr>
        <a:xfrm xmlns:a="http://schemas.openxmlformats.org/drawingml/2006/main">
          <a:off x="1153563" y="1118088"/>
          <a:ext cx="0" cy="120109"/>
        </a:xfrm>
        <a:prstGeom xmlns:a="http://schemas.openxmlformats.org/drawingml/2006/main" prst="line">
          <a:avLst/>
        </a:prstGeom>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0.56722</cdr:x>
      <cdr:y>0.11223</cdr:y>
    </cdr:from>
    <cdr:to>
      <cdr:x>0.8701</cdr:x>
      <cdr:y>0.19245</cdr:y>
    </cdr:to>
    <cdr:sp macro="" textlink="">
      <cdr:nvSpPr>
        <cdr:cNvPr id="2" name="TextBox 1"/>
        <cdr:cNvSpPr txBox="1"/>
      </cdr:nvSpPr>
      <cdr:spPr>
        <a:xfrm xmlns:a="http://schemas.openxmlformats.org/drawingml/2006/main">
          <a:off x="4538348" y="345471"/>
          <a:ext cx="2423343" cy="24693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dirty="0">
              <a:solidFill>
                <a:schemeClr val="accent2">
                  <a:lumMod val="50000"/>
                </a:schemeClr>
              </a:solidFill>
              <a:latin typeface="Arial" panose="020B0604020202020204" pitchFamily="34" charset="0"/>
              <a:cs typeface="Arial" panose="020B0604020202020204" pitchFamily="34" charset="0"/>
            </a:rPr>
            <a:t>P</a:t>
          </a:r>
          <a:r>
            <a:rPr lang="en-US" sz="1200" b="1" dirty="0" smtClean="0">
              <a:solidFill>
                <a:schemeClr val="accent2">
                  <a:lumMod val="50000"/>
                </a:schemeClr>
              </a:solidFill>
              <a:latin typeface="Arial" panose="020B0604020202020204" pitchFamily="34" charset="0"/>
              <a:cs typeface="Arial" panose="020B0604020202020204" pitchFamily="34" charset="0"/>
            </a:rPr>
            <a:t>etroleum</a:t>
          </a:r>
          <a:r>
            <a:rPr lang="en-US" sz="1200" b="1" baseline="0" dirty="0" smtClean="0">
              <a:solidFill>
                <a:schemeClr val="accent2">
                  <a:lumMod val="50000"/>
                </a:schemeClr>
              </a:solidFill>
              <a:latin typeface="Arial" panose="020B0604020202020204" pitchFamily="34" charset="0"/>
              <a:cs typeface="Arial" panose="020B0604020202020204" pitchFamily="34" charset="0"/>
            </a:rPr>
            <a:t> and </a:t>
          </a:r>
          <a:r>
            <a:rPr lang="en-US" sz="1200" b="1" baseline="0" dirty="0">
              <a:solidFill>
                <a:schemeClr val="accent2">
                  <a:lumMod val="50000"/>
                </a:schemeClr>
              </a:solidFill>
              <a:latin typeface="Arial" panose="020B0604020202020204" pitchFamily="34" charset="0"/>
              <a:cs typeface="Arial" panose="020B0604020202020204" pitchFamily="34" charset="0"/>
            </a:rPr>
            <a:t>other liquids</a:t>
          </a:r>
        </a:p>
        <a:p xmlns:a="http://schemas.openxmlformats.org/drawingml/2006/main">
          <a:pPr algn="l"/>
          <a:endParaRPr lang="en-US" sz="1200" b="1" dirty="0">
            <a:solidFill>
              <a:schemeClr val="accent2">
                <a:lumMod val="75000"/>
              </a:schemeClr>
            </a:solidFill>
          </a:endParaRPr>
        </a:p>
      </cdr:txBody>
    </cdr:sp>
  </cdr:relSizeAnchor>
  <cdr:relSizeAnchor xmlns:cdr="http://schemas.openxmlformats.org/drawingml/2006/chartDrawing">
    <cdr:from>
      <cdr:x>0.5666</cdr:x>
      <cdr:y>0.463</cdr:y>
    </cdr:from>
    <cdr:to>
      <cdr:x>0.70993</cdr:x>
      <cdr:y>0.537</cdr:y>
    </cdr:to>
    <cdr:sp macro="" textlink="">
      <cdr:nvSpPr>
        <cdr:cNvPr id="3" name="TextBox 1"/>
        <cdr:cNvSpPr txBox="1"/>
      </cdr:nvSpPr>
      <cdr:spPr>
        <a:xfrm xmlns:a="http://schemas.openxmlformats.org/drawingml/2006/main">
          <a:off x="4533333" y="1425188"/>
          <a:ext cx="1146833" cy="22778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rgbClr val="00B0F0"/>
              </a:solidFill>
              <a:latin typeface="Arial" panose="020B0604020202020204" pitchFamily="34" charset="0"/>
              <a:cs typeface="Arial" panose="020B0604020202020204" pitchFamily="34" charset="0"/>
            </a:rPr>
            <a:t>N</a:t>
          </a:r>
          <a:r>
            <a:rPr lang="en-US" sz="1200" b="1" dirty="0" smtClean="0">
              <a:solidFill>
                <a:srgbClr val="00B0F0"/>
              </a:solidFill>
              <a:latin typeface="Arial" panose="020B0604020202020204" pitchFamily="34" charset="0"/>
              <a:cs typeface="Arial" panose="020B0604020202020204" pitchFamily="34" charset="0"/>
            </a:rPr>
            <a:t>atural </a:t>
          </a:r>
          <a:r>
            <a:rPr lang="en-US" sz="1200" b="1" dirty="0">
              <a:solidFill>
                <a:srgbClr val="00B0F0"/>
              </a:solidFill>
              <a:latin typeface="Arial" panose="020B0604020202020204" pitchFamily="34" charset="0"/>
              <a:cs typeface="Arial" panose="020B0604020202020204" pitchFamily="34" charset="0"/>
            </a:rPr>
            <a:t>gas</a:t>
          </a:r>
          <a:endParaRPr lang="en-US" sz="1200" b="1" baseline="0" dirty="0">
            <a:solidFill>
              <a:srgbClr val="00B0F0"/>
            </a:solidFill>
            <a:latin typeface="Arial" panose="020B0604020202020204" pitchFamily="34" charset="0"/>
            <a:cs typeface="Arial" panose="020B0604020202020204" pitchFamily="34" charset="0"/>
          </a:endParaRPr>
        </a:p>
        <a:p xmlns:a="http://schemas.openxmlformats.org/drawingml/2006/main">
          <a:endParaRPr lang="en-US" sz="1200" b="1" dirty="0">
            <a:solidFill>
              <a:srgbClr val="00B0F0"/>
            </a:solidFill>
          </a:endParaRPr>
        </a:p>
      </cdr:txBody>
    </cdr:sp>
  </cdr:relSizeAnchor>
  <cdr:relSizeAnchor xmlns:cdr="http://schemas.openxmlformats.org/drawingml/2006/chartDrawing">
    <cdr:from>
      <cdr:x>0.56897</cdr:x>
      <cdr:y>0.26604</cdr:y>
    </cdr:from>
    <cdr:to>
      <cdr:x>0.61718</cdr:x>
      <cdr:y>0.34215</cdr:y>
    </cdr:to>
    <cdr:sp macro="" textlink="">
      <cdr:nvSpPr>
        <cdr:cNvPr id="4" name="TextBox 3"/>
        <cdr:cNvSpPr txBox="1"/>
      </cdr:nvSpPr>
      <cdr:spPr>
        <a:xfrm xmlns:a="http://schemas.openxmlformats.org/drawingml/2006/main">
          <a:off x="4552368" y="818903"/>
          <a:ext cx="385728" cy="23427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tx1"/>
              </a:solidFill>
              <a:latin typeface="Arial" panose="020B0604020202020204" pitchFamily="34" charset="0"/>
              <a:cs typeface="Arial" panose="020B0604020202020204" pitchFamily="34" charset="0"/>
            </a:rPr>
            <a:t>C</a:t>
          </a:r>
          <a:r>
            <a:rPr lang="en-US" sz="1200" b="1" dirty="0" smtClean="0">
              <a:solidFill>
                <a:schemeClr val="tx1"/>
              </a:solidFill>
              <a:latin typeface="Arial" panose="020B0604020202020204" pitchFamily="34" charset="0"/>
              <a:cs typeface="Arial" panose="020B0604020202020204" pitchFamily="34" charset="0"/>
            </a:rPr>
            <a:t>oal</a:t>
          </a:r>
          <a:endParaRPr lang="en-US" sz="1200" b="1"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0.56817</cdr:x>
      <cdr:y>0.62755</cdr:y>
    </cdr:from>
    <cdr:to>
      <cdr:x>0.73932</cdr:x>
      <cdr:y>0.69945</cdr:y>
    </cdr:to>
    <cdr:sp macro="" textlink="">
      <cdr:nvSpPr>
        <cdr:cNvPr id="5" name="TextBox 1"/>
        <cdr:cNvSpPr txBox="1"/>
      </cdr:nvSpPr>
      <cdr:spPr>
        <a:xfrm xmlns:a="http://schemas.openxmlformats.org/drawingml/2006/main">
          <a:off x="4545944" y="1931694"/>
          <a:ext cx="1369353" cy="22131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dirty="0">
              <a:solidFill>
                <a:schemeClr val="accent6"/>
              </a:solidFill>
              <a:latin typeface="Arial" panose="020B0604020202020204" pitchFamily="34" charset="0"/>
              <a:cs typeface="Arial" panose="020B0604020202020204" pitchFamily="34" charset="0"/>
            </a:rPr>
            <a:t>R</a:t>
          </a:r>
          <a:r>
            <a:rPr lang="en-US" sz="1200" b="1" dirty="0" smtClean="0">
              <a:solidFill>
                <a:schemeClr val="accent6"/>
              </a:solidFill>
              <a:latin typeface="Arial" panose="020B0604020202020204" pitchFamily="34" charset="0"/>
              <a:cs typeface="Arial" panose="020B0604020202020204" pitchFamily="34" charset="0"/>
            </a:rPr>
            <a:t>enewables</a:t>
          </a:r>
          <a:endParaRPr lang="en-US" sz="1200" b="1" baseline="0" dirty="0">
            <a:solidFill>
              <a:schemeClr val="accent6"/>
            </a:solidFill>
            <a:latin typeface="Arial" panose="020B0604020202020204" pitchFamily="34" charset="0"/>
            <a:cs typeface="Arial" panose="020B0604020202020204" pitchFamily="34" charset="0"/>
          </a:endParaRPr>
        </a:p>
        <a:p xmlns:a="http://schemas.openxmlformats.org/drawingml/2006/main">
          <a:pPr algn="l"/>
          <a:endParaRPr lang="en-US" sz="1200" b="1" dirty="0">
            <a:solidFill>
              <a:srgbClr val="C00000"/>
            </a:solidFill>
          </a:endParaRPr>
        </a:p>
      </cdr:txBody>
    </cdr:sp>
  </cdr:relSizeAnchor>
  <cdr:relSizeAnchor xmlns:cdr="http://schemas.openxmlformats.org/drawingml/2006/chartDrawing">
    <cdr:from>
      <cdr:x>0.57026</cdr:x>
      <cdr:y>0.70666</cdr:y>
    </cdr:from>
    <cdr:to>
      <cdr:x>0.64519</cdr:x>
      <cdr:y>0.77986</cdr:y>
    </cdr:to>
    <cdr:sp macro="" textlink="">
      <cdr:nvSpPr>
        <cdr:cNvPr id="6" name="TextBox 1"/>
        <cdr:cNvSpPr txBox="1"/>
      </cdr:nvSpPr>
      <cdr:spPr>
        <a:xfrm xmlns:a="http://schemas.openxmlformats.org/drawingml/2006/main">
          <a:off x="4562651" y="2175216"/>
          <a:ext cx="599515" cy="22532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rgbClr val="C00000"/>
              </a:solidFill>
              <a:latin typeface="Arial" panose="020B0604020202020204" pitchFamily="34" charset="0"/>
              <a:cs typeface="Arial" panose="020B0604020202020204" pitchFamily="34" charset="0"/>
            </a:rPr>
            <a:t>N</a:t>
          </a:r>
          <a:r>
            <a:rPr lang="en-US" sz="1200" b="1" dirty="0" smtClean="0">
              <a:solidFill>
                <a:srgbClr val="C00000"/>
              </a:solidFill>
              <a:latin typeface="Arial" panose="020B0604020202020204" pitchFamily="34" charset="0"/>
              <a:cs typeface="Arial" panose="020B0604020202020204" pitchFamily="34" charset="0"/>
            </a:rPr>
            <a:t>uclear</a:t>
          </a:r>
          <a:endParaRPr lang="en-US" sz="1200" b="1" baseline="0" dirty="0">
            <a:solidFill>
              <a:srgbClr val="C00000"/>
            </a:solidFill>
            <a:latin typeface="Arial" panose="020B0604020202020204" pitchFamily="34" charset="0"/>
            <a:cs typeface="Arial" panose="020B0604020202020204" pitchFamily="34" charset="0"/>
          </a:endParaRPr>
        </a:p>
        <a:p xmlns:a="http://schemas.openxmlformats.org/drawingml/2006/main">
          <a:endParaRPr lang="en-US" sz="1200" b="1" dirty="0">
            <a:solidFill>
              <a:schemeClr val="accent4">
                <a:lumMod val="75000"/>
              </a:schemeClr>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0.61708</cdr:x>
      <cdr:y>0.72553</cdr:y>
    </cdr:from>
    <cdr:to>
      <cdr:x>0.66529</cdr:x>
      <cdr:y>0.80164</cdr:y>
    </cdr:to>
    <cdr:sp macro="" textlink="">
      <cdr:nvSpPr>
        <cdr:cNvPr id="4" name="TextBox 3"/>
        <cdr:cNvSpPr txBox="1"/>
      </cdr:nvSpPr>
      <cdr:spPr>
        <a:xfrm xmlns:a="http://schemas.openxmlformats.org/drawingml/2006/main">
          <a:off x="4937293" y="2233297"/>
          <a:ext cx="385728" cy="23427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bg1"/>
              </a:solidFill>
              <a:latin typeface="Arial" panose="020B0604020202020204" pitchFamily="34" charset="0"/>
              <a:cs typeface="Arial" panose="020B0604020202020204" pitchFamily="34" charset="0"/>
            </a:rPr>
            <a:t>OECD</a:t>
          </a:r>
          <a:endParaRPr lang="en-US" sz="1200" b="1"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0.60551</cdr:x>
      <cdr:y>0.44632</cdr:y>
    </cdr:from>
    <cdr:to>
      <cdr:x>0.72387</cdr:x>
      <cdr:y>0.51952</cdr:y>
    </cdr:to>
    <cdr:sp macro="" textlink="">
      <cdr:nvSpPr>
        <cdr:cNvPr id="6" name="TextBox 1"/>
        <cdr:cNvSpPr txBox="1"/>
      </cdr:nvSpPr>
      <cdr:spPr>
        <a:xfrm xmlns:a="http://schemas.openxmlformats.org/drawingml/2006/main">
          <a:off x="4844686" y="1373836"/>
          <a:ext cx="947006" cy="22532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bg1"/>
              </a:solidFill>
              <a:latin typeface="Arial" panose="020B0604020202020204" pitchFamily="34" charset="0"/>
              <a:cs typeface="Arial" panose="020B0604020202020204" pitchFamily="34" charset="0"/>
            </a:rPr>
            <a:t>Non-OECD</a:t>
          </a:r>
          <a:endParaRPr lang="en-US" sz="1200" b="1" baseline="0" dirty="0">
            <a:solidFill>
              <a:schemeClr val="bg1"/>
            </a:solidFill>
            <a:latin typeface="Arial" panose="020B0604020202020204" pitchFamily="34" charset="0"/>
            <a:cs typeface="Arial" panose="020B0604020202020204" pitchFamily="34" charset="0"/>
          </a:endParaRPr>
        </a:p>
        <a:p xmlns:a="http://schemas.openxmlformats.org/drawingml/2006/main">
          <a:endParaRPr lang="en-US" sz="1200" b="1" dirty="0">
            <a:solidFill>
              <a:schemeClr val="bg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0.04687</cdr:x>
      <cdr:y>0.02322</cdr:y>
    </cdr:from>
    <cdr:to>
      <cdr:x>0.23492</cdr:x>
      <cdr:y>0.35543</cdr:y>
    </cdr:to>
    <cdr:sp macro="" textlink="">
      <cdr:nvSpPr>
        <cdr:cNvPr id="3" name="TextBox 2"/>
        <cdr:cNvSpPr txBox="1"/>
      </cdr:nvSpPr>
      <cdr:spPr>
        <a:xfrm xmlns:a="http://schemas.openxmlformats.org/drawingml/2006/main">
          <a:off x="375018" y="71469"/>
          <a:ext cx="1504588" cy="10225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chemeClr val="accent1"/>
              </a:solidFill>
              <a:latin typeface="Arial" panose="020B0604020202020204" pitchFamily="34" charset="0"/>
              <a:cs typeface="Arial" panose="020B0604020202020204" pitchFamily="34" charset="0"/>
            </a:rPr>
            <a:t>E</a:t>
          </a:r>
          <a:r>
            <a:rPr lang="en-US" sz="1200" b="1" dirty="0" smtClean="0">
              <a:solidFill>
                <a:schemeClr val="accent1"/>
              </a:solidFill>
              <a:latin typeface="Arial" panose="020B0604020202020204" pitchFamily="34" charset="0"/>
              <a:cs typeface="Arial" panose="020B0604020202020204" pitchFamily="34" charset="0"/>
            </a:rPr>
            <a:t>nergy</a:t>
          </a:r>
          <a:r>
            <a:rPr lang="en-US" sz="1200" b="1" baseline="0" dirty="0" smtClean="0">
              <a:solidFill>
                <a:schemeClr val="accent1"/>
              </a:solidFill>
              <a:latin typeface="Arial" panose="020B0604020202020204" pitchFamily="34" charset="0"/>
              <a:cs typeface="Arial" panose="020B0604020202020204" pitchFamily="34" charset="0"/>
            </a:rPr>
            <a:t> </a:t>
          </a:r>
          <a:r>
            <a:rPr lang="en-US" sz="1200" b="1" baseline="0" dirty="0">
              <a:solidFill>
                <a:schemeClr val="accent1"/>
              </a:solidFill>
              <a:latin typeface="Arial" panose="020B0604020202020204" pitchFamily="34" charset="0"/>
              <a:cs typeface="Arial" panose="020B0604020202020204" pitchFamily="34" charset="0"/>
            </a:rPr>
            <a:t>intensity</a:t>
          </a:r>
        </a:p>
        <a:p xmlns:a="http://schemas.openxmlformats.org/drawingml/2006/main">
          <a:r>
            <a:rPr lang="en-US" sz="1400" b="1" baseline="0" dirty="0">
              <a:solidFill>
                <a:schemeClr val="accent2"/>
              </a:solidFill>
              <a:latin typeface="Arial" panose="020B0604020202020204" pitchFamily="34" charset="0"/>
              <a:cs typeface="Arial" panose="020B0604020202020204" pitchFamily="34" charset="0"/>
            </a:rPr>
            <a:t>   </a:t>
          </a:r>
          <a:r>
            <a:rPr lang="en-US" sz="1400" b="1" baseline="0" dirty="0" smtClean="0">
              <a:solidFill>
                <a:schemeClr val="accent2"/>
              </a:solidFill>
              <a:latin typeface="Arial" panose="020B0604020202020204" pitchFamily="34" charset="0"/>
              <a:cs typeface="Arial" panose="020B0604020202020204" pitchFamily="34" charset="0"/>
            </a:rPr>
            <a:t>  </a:t>
          </a:r>
          <a:r>
            <a:rPr lang="en-US" sz="1200" b="1" dirty="0">
              <a:solidFill>
                <a:schemeClr val="accent2"/>
              </a:solidFill>
              <a:latin typeface="Arial" panose="020B0604020202020204" pitchFamily="34" charset="0"/>
              <a:cs typeface="Arial" panose="020B0604020202020204" pitchFamily="34" charset="0"/>
            </a:rPr>
            <a:t>P</a:t>
          </a:r>
          <a:r>
            <a:rPr lang="en-US" sz="1200" b="1" baseline="0" dirty="0" smtClean="0">
              <a:solidFill>
                <a:schemeClr val="accent2"/>
              </a:solidFill>
              <a:latin typeface="Arial" panose="020B0604020202020204" pitchFamily="34" charset="0"/>
              <a:cs typeface="Arial" panose="020B0604020202020204" pitchFamily="34" charset="0"/>
            </a:rPr>
            <a:t>er capita GDP</a:t>
          </a:r>
          <a:endParaRPr lang="en-US" sz="1200" b="1" baseline="0" dirty="0">
            <a:solidFill>
              <a:schemeClr val="accent2"/>
            </a:solidFill>
            <a:latin typeface="Arial" panose="020B0604020202020204" pitchFamily="34" charset="0"/>
            <a:cs typeface="Arial" panose="020B0604020202020204" pitchFamily="34" charset="0"/>
          </a:endParaRPr>
        </a:p>
        <a:p xmlns:a="http://schemas.openxmlformats.org/drawingml/2006/main">
          <a:r>
            <a:rPr lang="en-US" sz="1400" b="1" baseline="0" dirty="0">
              <a:solidFill>
                <a:schemeClr val="accent3"/>
              </a:solidFill>
              <a:latin typeface="Arial" panose="020B0604020202020204" pitchFamily="34" charset="0"/>
              <a:cs typeface="Arial" panose="020B0604020202020204" pitchFamily="34" charset="0"/>
            </a:rPr>
            <a:t>        </a:t>
          </a:r>
          <a:r>
            <a:rPr lang="en-US" sz="1400" b="1" baseline="0" dirty="0" smtClean="0">
              <a:solidFill>
                <a:schemeClr val="accent3"/>
              </a:solidFill>
              <a:latin typeface="Arial" panose="020B0604020202020204" pitchFamily="34" charset="0"/>
              <a:cs typeface="Arial" panose="020B0604020202020204" pitchFamily="34" charset="0"/>
            </a:rPr>
            <a:t> </a:t>
          </a:r>
          <a:r>
            <a:rPr lang="en-US" sz="1200" b="1" baseline="0" dirty="0" smtClean="0">
              <a:solidFill>
                <a:schemeClr val="accent3"/>
              </a:solidFill>
              <a:latin typeface="Arial" panose="020B0604020202020204" pitchFamily="34" charset="0"/>
              <a:cs typeface="Arial" panose="020B0604020202020204" pitchFamily="34" charset="0"/>
            </a:rPr>
            <a:t>Population</a:t>
          </a:r>
          <a:endParaRPr lang="en-US" sz="1200" b="1" dirty="0">
            <a:solidFill>
              <a:schemeClr val="accent3"/>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0.08503</cdr:x>
      <cdr:y>0.15953</cdr:y>
    </cdr:from>
    <cdr:to>
      <cdr:x>0.08521</cdr:x>
      <cdr:y>0.3257</cdr:y>
    </cdr:to>
    <cdr:cxnSp macro="">
      <cdr:nvCxnSpPr>
        <cdr:cNvPr id="5" name="Straight Connector 4"/>
        <cdr:cNvCxnSpPr/>
      </cdr:nvCxnSpPr>
      <cdr:spPr>
        <a:xfrm xmlns:a="http://schemas.openxmlformats.org/drawingml/2006/main">
          <a:off x="680336" y="491054"/>
          <a:ext cx="1440" cy="511498"/>
        </a:xfrm>
        <a:prstGeom xmlns:a="http://schemas.openxmlformats.org/drawingml/2006/main" prst="line">
          <a:avLst/>
        </a:prstGeom>
        <a:ln xmlns:a="http://schemas.openxmlformats.org/drawingml/2006/main">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0.10336</cdr:x>
      <cdr:y>0.21543</cdr:y>
    </cdr:from>
    <cdr:to>
      <cdr:x>0.10389</cdr:x>
      <cdr:y>0.39753</cdr:y>
    </cdr:to>
    <cdr:cxnSp macro="">
      <cdr:nvCxnSpPr>
        <cdr:cNvPr id="7" name="Straight Connector 6"/>
        <cdr:cNvCxnSpPr/>
      </cdr:nvCxnSpPr>
      <cdr:spPr>
        <a:xfrm xmlns:a="http://schemas.openxmlformats.org/drawingml/2006/main">
          <a:off x="826994" y="663123"/>
          <a:ext cx="4241" cy="560533"/>
        </a:xfrm>
        <a:prstGeom xmlns:a="http://schemas.openxmlformats.org/drawingml/2006/main" prst="line">
          <a:avLst/>
        </a:prstGeom>
        <a:ln xmlns:a="http://schemas.openxmlformats.org/drawingml/2006/main">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0.06554</cdr:x>
      <cdr:y>0.10673</cdr:y>
    </cdr:from>
    <cdr:to>
      <cdr:x>0.06588</cdr:x>
      <cdr:y>0.46388</cdr:y>
    </cdr:to>
    <cdr:cxnSp macro="">
      <cdr:nvCxnSpPr>
        <cdr:cNvPr id="9" name="Straight Connector 8"/>
        <cdr:cNvCxnSpPr/>
      </cdr:nvCxnSpPr>
      <cdr:spPr>
        <a:xfrm xmlns:a="http://schemas.openxmlformats.org/drawingml/2006/main">
          <a:off x="524396" y="328527"/>
          <a:ext cx="2721" cy="109936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19" tIns="45709" rIns="91419" bIns="4570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38" y="1"/>
            <a:ext cx="3038475" cy="465138"/>
          </a:xfrm>
          <a:prstGeom prst="rect">
            <a:avLst/>
          </a:prstGeom>
        </p:spPr>
        <p:txBody>
          <a:bodyPr vert="horz" lIns="91419" tIns="45709" rIns="91419" bIns="45709" rtlCol="0"/>
          <a:lstStyle>
            <a:lvl1pPr algn="r" fontAlgn="auto">
              <a:spcBef>
                <a:spcPts val="0"/>
              </a:spcBef>
              <a:spcAft>
                <a:spcPts val="0"/>
              </a:spcAft>
              <a:defRPr sz="1200">
                <a:latin typeface="+mn-lt"/>
                <a:cs typeface="+mn-cs"/>
              </a:defRPr>
            </a:lvl1pPr>
          </a:lstStyle>
          <a:p>
            <a:pPr>
              <a:defRPr/>
            </a:pPr>
            <a:fld id="{0ED25893-A83F-48CE-B658-2412045A40A5}" type="datetimeFigureOut">
              <a:rPr lang="en-US"/>
              <a:pPr>
                <a:defRPr/>
              </a:pPr>
              <a:t>9/15/2017</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19" tIns="45709" rIns="91419" bIns="4570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19" tIns="45709" rIns="91419" bIns="45709" rtlCol="0" anchor="b"/>
          <a:lstStyle>
            <a:lvl1pPr algn="r" fontAlgn="auto">
              <a:spcBef>
                <a:spcPts val="0"/>
              </a:spcBef>
              <a:spcAft>
                <a:spcPts val="0"/>
              </a:spcAft>
              <a:defRPr sz="1200">
                <a:latin typeface="+mn-lt"/>
                <a:cs typeface="+mn-cs"/>
              </a:defRPr>
            </a:lvl1pPr>
          </a:lstStyle>
          <a:p>
            <a:pPr>
              <a:defRPr/>
            </a:pPr>
            <a:fld id="{491D3A1A-398C-4278-B50A-5F8985FF0309}" type="slidenum">
              <a:rPr lang="en-US"/>
              <a:pPr>
                <a:defRPr/>
              </a:pPr>
              <a:t>‹#›</a:t>
            </a:fld>
            <a:endParaRPr lang="en-US" dirty="0"/>
          </a:p>
        </p:txBody>
      </p:sp>
    </p:spTree>
    <p:extLst>
      <p:ext uri="{BB962C8B-B14F-4D97-AF65-F5344CB8AC3E}">
        <p14:creationId xmlns:p14="http://schemas.microsoft.com/office/powerpoint/2010/main" val="597374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3150" tIns="46576" rIns="93150" bIns="4657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1"/>
            <a:ext cx="3038475" cy="465138"/>
          </a:xfrm>
          <a:prstGeom prst="rect">
            <a:avLst/>
          </a:prstGeom>
        </p:spPr>
        <p:txBody>
          <a:bodyPr vert="horz" lIns="93150" tIns="46576" rIns="93150" bIns="46576" rtlCol="0"/>
          <a:lstStyle>
            <a:lvl1pPr algn="r" fontAlgn="auto">
              <a:spcBef>
                <a:spcPts val="0"/>
              </a:spcBef>
              <a:spcAft>
                <a:spcPts val="0"/>
              </a:spcAft>
              <a:defRPr sz="1200">
                <a:latin typeface="+mn-lt"/>
                <a:cs typeface="+mn-cs"/>
              </a:defRPr>
            </a:lvl1pPr>
          </a:lstStyle>
          <a:p>
            <a:pPr>
              <a:defRPr/>
            </a:pPr>
            <a:fld id="{6F5DD0C8-C8A1-48F2-871C-E859113BC4F1}" type="datetimeFigureOut">
              <a:rPr lang="en-US"/>
              <a:pPr>
                <a:defRPr/>
              </a:pPr>
              <a:t>9/15/2017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0" tIns="46576" rIns="93150" bIns="46576" rtlCol="0" anchor="ctr"/>
          <a:lstStyle/>
          <a:p>
            <a:pPr lvl="0"/>
            <a:endParaRPr lang="en-US" noProof="0" dirty="0"/>
          </a:p>
        </p:txBody>
      </p:sp>
      <p:sp>
        <p:nvSpPr>
          <p:cNvPr id="5" name="Notes Placeholder 4"/>
          <p:cNvSpPr>
            <a:spLocks noGrp="1"/>
          </p:cNvSpPr>
          <p:nvPr>
            <p:ph type="body" sz="quarter" idx="3"/>
          </p:nvPr>
        </p:nvSpPr>
        <p:spPr>
          <a:xfrm>
            <a:off x="701676" y="4416425"/>
            <a:ext cx="5607050" cy="4183063"/>
          </a:xfrm>
          <a:prstGeom prst="rect">
            <a:avLst/>
          </a:prstGeom>
        </p:spPr>
        <p:txBody>
          <a:bodyPr vert="horz" lIns="93150" tIns="46576" rIns="93150" bIns="465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50" tIns="46576" rIns="93150" bIns="4657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50" tIns="46576" rIns="93150" bIns="46576" rtlCol="0" anchor="b"/>
          <a:lstStyle>
            <a:lvl1pPr algn="r" fontAlgn="auto">
              <a:spcBef>
                <a:spcPts val="0"/>
              </a:spcBef>
              <a:spcAft>
                <a:spcPts val="0"/>
              </a:spcAft>
              <a:defRPr sz="1200">
                <a:latin typeface="+mn-lt"/>
                <a:cs typeface="+mn-cs"/>
              </a:defRPr>
            </a:lvl1pPr>
          </a:lstStyle>
          <a:p>
            <a:pPr>
              <a:defRPr/>
            </a:pPr>
            <a:fld id="{AC049336-6624-4A1E-9498-510DC43D0CD8}" type="slidenum">
              <a:rPr lang="en-US"/>
              <a:pPr>
                <a:defRPr/>
              </a:pPr>
              <a:t>‹#›</a:t>
            </a:fld>
            <a:endParaRPr lang="en-US" dirty="0"/>
          </a:p>
        </p:txBody>
      </p:sp>
    </p:spTree>
    <p:extLst>
      <p:ext uri="{BB962C8B-B14F-4D97-AF65-F5344CB8AC3E}">
        <p14:creationId xmlns:p14="http://schemas.microsoft.com/office/powerpoint/2010/main" val="4144155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a:t>
            </a:fld>
            <a:endParaRPr lang="en-US" dirty="0"/>
          </a:p>
        </p:txBody>
      </p:sp>
    </p:spTree>
    <p:extLst>
      <p:ext uri="{BB962C8B-B14F-4D97-AF65-F5344CB8AC3E}">
        <p14:creationId xmlns:p14="http://schemas.microsoft.com/office/powerpoint/2010/main" val="3711029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10</a:t>
            </a:fld>
            <a:endParaRPr lang="en-US" dirty="0"/>
          </a:p>
        </p:txBody>
      </p:sp>
    </p:spTree>
    <p:extLst>
      <p:ext uri="{BB962C8B-B14F-4D97-AF65-F5344CB8AC3E}">
        <p14:creationId xmlns:p14="http://schemas.microsoft.com/office/powerpoint/2010/main" val="1717366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11</a:t>
            </a:fld>
            <a:endParaRPr lang="en-US" dirty="0"/>
          </a:p>
        </p:txBody>
      </p:sp>
    </p:spTree>
    <p:extLst>
      <p:ext uri="{BB962C8B-B14F-4D97-AF65-F5344CB8AC3E}">
        <p14:creationId xmlns:p14="http://schemas.microsoft.com/office/powerpoint/2010/main" val="121649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12</a:t>
            </a:fld>
            <a:endParaRPr lang="en-US" dirty="0"/>
          </a:p>
        </p:txBody>
      </p:sp>
    </p:spTree>
    <p:extLst>
      <p:ext uri="{BB962C8B-B14F-4D97-AF65-F5344CB8AC3E}">
        <p14:creationId xmlns:p14="http://schemas.microsoft.com/office/powerpoint/2010/main" val="3823207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13</a:t>
            </a:fld>
            <a:endParaRPr lang="en-US" dirty="0"/>
          </a:p>
        </p:txBody>
      </p:sp>
    </p:spTree>
    <p:extLst>
      <p:ext uri="{BB962C8B-B14F-4D97-AF65-F5344CB8AC3E}">
        <p14:creationId xmlns:p14="http://schemas.microsoft.com/office/powerpoint/2010/main" val="1860268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14</a:t>
            </a:fld>
            <a:endParaRPr lang="en-US" dirty="0"/>
          </a:p>
        </p:txBody>
      </p:sp>
    </p:spTree>
    <p:extLst>
      <p:ext uri="{BB962C8B-B14F-4D97-AF65-F5344CB8AC3E}">
        <p14:creationId xmlns:p14="http://schemas.microsoft.com/office/powerpoint/2010/main" val="3008181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15</a:t>
            </a:fld>
            <a:endParaRPr lang="en-US" dirty="0"/>
          </a:p>
        </p:txBody>
      </p:sp>
    </p:spTree>
    <p:extLst>
      <p:ext uri="{BB962C8B-B14F-4D97-AF65-F5344CB8AC3E}">
        <p14:creationId xmlns:p14="http://schemas.microsoft.com/office/powerpoint/2010/main" val="1543441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pPr eaLnBrk="1" hangingPunct="1">
              <a:lnSpc>
                <a:spcPct val="80000"/>
              </a:lnSpc>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16</a:t>
            </a:fld>
            <a:endParaRPr lang="en-US" dirty="0"/>
          </a:p>
        </p:txBody>
      </p:sp>
    </p:spTree>
    <p:extLst>
      <p:ext uri="{BB962C8B-B14F-4D97-AF65-F5344CB8AC3E}">
        <p14:creationId xmlns:p14="http://schemas.microsoft.com/office/powerpoint/2010/main" val="2839563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17</a:t>
            </a:fld>
            <a:endParaRPr lang="en-US" dirty="0"/>
          </a:p>
        </p:txBody>
      </p:sp>
    </p:spTree>
    <p:extLst>
      <p:ext uri="{BB962C8B-B14F-4D97-AF65-F5344CB8AC3E}">
        <p14:creationId xmlns:p14="http://schemas.microsoft.com/office/powerpoint/2010/main" val="2868159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18</a:t>
            </a:fld>
            <a:endParaRPr lang="en-US" dirty="0"/>
          </a:p>
        </p:txBody>
      </p:sp>
    </p:spTree>
    <p:extLst>
      <p:ext uri="{BB962C8B-B14F-4D97-AF65-F5344CB8AC3E}">
        <p14:creationId xmlns:p14="http://schemas.microsoft.com/office/powerpoint/2010/main" val="1857658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19</a:t>
            </a:fld>
            <a:endParaRPr lang="en-US" dirty="0"/>
          </a:p>
        </p:txBody>
      </p:sp>
    </p:spTree>
    <p:extLst>
      <p:ext uri="{BB962C8B-B14F-4D97-AF65-F5344CB8AC3E}">
        <p14:creationId xmlns:p14="http://schemas.microsoft.com/office/powerpoint/2010/main" val="3628776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pPr marL="0" indent="0">
              <a:spcBef>
                <a:spcPts val="596"/>
              </a:spcBef>
              <a:buFont typeface="Arial" pitchFamily="34" charset="0"/>
              <a:buNone/>
            </a:pPr>
            <a:endParaRPr lang="en-US" sz="1400"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2</a:t>
            </a:fld>
            <a:endParaRPr lang="en-US" dirty="0"/>
          </a:p>
        </p:txBody>
      </p:sp>
    </p:spTree>
    <p:extLst>
      <p:ext uri="{BB962C8B-B14F-4D97-AF65-F5344CB8AC3E}">
        <p14:creationId xmlns:p14="http://schemas.microsoft.com/office/powerpoint/2010/main" val="3303502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20</a:t>
            </a:fld>
            <a:endParaRPr lang="en-US" dirty="0"/>
          </a:p>
        </p:txBody>
      </p:sp>
    </p:spTree>
    <p:extLst>
      <p:ext uri="{BB962C8B-B14F-4D97-AF65-F5344CB8AC3E}">
        <p14:creationId xmlns:p14="http://schemas.microsoft.com/office/powerpoint/2010/main" val="2646047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21</a:t>
            </a:fld>
            <a:endParaRPr lang="en-US" dirty="0"/>
          </a:p>
        </p:txBody>
      </p:sp>
    </p:spTree>
    <p:extLst>
      <p:ext uri="{BB962C8B-B14F-4D97-AF65-F5344CB8AC3E}">
        <p14:creationId xmlns:p14="http://schemas.microsoft.com/office/powerpoint/2010/main" val="3254439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pPr eaLnBrk="1" hangingPunct="1">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22</a:t>
            </a:fld>
            <a:endParaRPr lang="en-US" dirty="0"/>
          </a:p>
        </p:txBody>
      </p:sp>
    </p:spTree>
    <p:extLst>
      <p:ext uri="{BB962C8B-B14F-4D97-AF65-F5344CB8AC3E}">
        <p14:creationId xmlns:p14="http://schemas.microsoft.com/office/powerpoint/2010/main" val="1180254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23</a:t>
            </a:fld>
            <a:endParaRPr lang="en-US" dirty="0"/>
          </a:p>
        </p:txBody>
      </p:sp>
    </p:spTree>
    <p:extLst>
      <p:ext uri="{BB962C8B-B14F-4D97-AF65-F5344CB8AC3E}">
        <p14:creationId xmlns:p14="http://schemas.microsoft.com/office/powerpoint/2010/main" val="2654625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pPr defTabSz="924641">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24</a:t>
            </a:fld>
            <a:endParaRPr lang="en-US" dirty="0"/>
          </a:p>
        </p:txBody>
      </p:sp>
    </p:spTree>
    <p:extLst>
      <p:ext uri="{BB962C8B-B14F-4D97-AF65-F5344CB8AC3E}">
        <p14:creationId xmlns:p14="http://schemas.microsoft.com/office/powerpoint/2010/main" val="763623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25</a:t>
            </a:fld>
            <a:endParaRPr lang="en-US" dirty="0"/>
          </a:p>
        </p:txBody>
      </p:sp>
    </p:spTree>
    <p:extLst>
      <p:ext uri="{BB962C8B-B14F-4D97-AF65-F5344CB8AC3E}">
        <p14:creationId xmlns:p14="http://schemas.microsoft.com/office/powerpoint/2010/main" val="1641998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26</a:t>
            </a:fld>
            <a:endParaRPr lang="en-US" dirty="0"/>
          </a:p>
        </p:txBody>
      </p:sp>
    </p:spTree>
    <p:extLst>
      <p:ext uri="{BB962C8B-B14F-4D97-AF65-F5344CB8AC3E}">
        <p14:creationId xmlns:p14="http://schemas.microsoft.com/office/powerpoint/2010/main" val="2898423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27</a:t>
            </a:fld>
            <a:endParaRPr lang="en-US" dirty="0"/>
          </a:p>
        </p:txBody>
      </p:sp>
    </p:spTree>
    <p:extLst>
      <p:ext uri="{BB962C8B-B14F-4D97-AF65-F5344CB8AC3E}">
        <p14:creationId xmlns:p14="http://schemas.microsoft.com/office/powerpoint/2010/main" val="3528152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28</a:t>
            </a:fld>
            <a:endParaRPr lang="en-US" dirty="0"/>
          </a:p>
        </p:txBody>
      </p:sp>
    </p:spTree>
    <p:extLst>
      <p:ext uri="{BB962C8B-B14F-4D97-AF65-F5344CB8AC3E}">
        <p14:creationId xmlns:p14="http://schemas.microsoft.com/office/powerpoint/2010/main" val="2953437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29</a:t>
            </a:fld>
            <a:endParaRPr lang="en-US" dirty="0"/>
          </a:p>
        </p:txBody>
      </p:sp>
    </p:spTree>
    <p:extLst>
      <p:ext uri="{BB962C8B-B14F-4D97-AF65-F5344CB8AC3E}">
        <p14:creationId xmlns:p14="http://schemas.microsoft.com/office/powerpoint/2010/main" val="415984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341313"/>
            <a:ext cx="6261100" cy="3521075"/>
          </a:xfrm>
        </p:spPr>
      </p:sp>
      <p:sp>
        <p:nvSpPr>
          <p:cNvPr id="3" name="Notes Placeholder 2"/>
          <p:cNvSpPr>
            <a:spLocks noGrp="1"/>
          </p:cNvSpPr>
          <p:nvPr>
            <p:ph type="body" idx="1"/>
          </p:nvPr>
        </p:nvSpPr>
        <p:spPr/>
        <p:txBody>
          <a:bodyPr>
            <a:normAutofit/>
          </a:bodyPr>
          <a:lstStyle/>
          <a:p>
            <a:pPr defTabSz="948388">
              <a:buFont typeface="Arial" pitchFamily="34" charset="0"/>
              <a:buNone/>
              <a:defRPr/>
            </a:pPr>
            <a:endParaRPr lang="en-US" altLang="ja-JP" dirty="0" smtClean="0">
              <a:ea typeface="ＭＳ Ｐゴシック" charset="-128"/>
            </a:endParaRPr>
          </a:p>
        </p:txBody>
      </p:sp>
      <p:sp>
        <p:nvSpPr>
          <p:cNvPr id="4" name="Slide Number Placeholder 3"/>
          <p:cNvSpPr>
            <a:spLocks noGrp="1"/>
          </p:cNvSpPr>
          <p:nvPr>
            <p:ph type="sldNum" sz="quarter" idx="10"/>
          </p:nvPr>
        </p:nvSpPr>
        <p:spPr/>
        <p:txBody>
          <a:bodyPr/>
          <a:lstStyle/>
          <a:p>
            <a:fld id="{0EBA4C88-B6CE-4DF6-AC5C-0E11A83F5D76}" type="slidenum">
              <a:rPr lang="en-US" smtClean="0"/>
              <a:pPr/>
              <a:t>3</a:t>
            </a:fld>
            <a:endParaRPr lang="en-US" dirty="0"/>
          </a:p>
        </p:txBody>
      </p:sp>
    </p:spTree>
    <p:extLst>
      <p:ext uri="{BB962C8B-B14F-4D97-AF65-F5344CB8AC3E}">
        <p14:creationId xmlns:p14="http://schemas.microsoft.com/office/powerpoint/2010/main" val="3751037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sz="1500" b="1"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30</a:t>
            </a:fld>
            <a:endParaRPr lang="en-US" dirty="0"/>
          </a:p>
        </p:txBody>
      </p:sp>
    </p:spTree>
    <p:extLst>
      <p:ext uri="{BB962C8B-B14F-4D97-AF65-F5344CB8AC3E}">
        <p14:creationId xmlns:p14="http://schemas.microsoft.com/office/powerpoint/2010/main" val="962412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sz="1500"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31</a:t>
            </a:fld>
            <a:endParaRPr lang="en-US" dirty="0"/>
          </a:p>
        </p:txBody>
      </p:sp>
    </p:spTree>
    <p:extLst>
      <p:ext uri="{BB962C8B-B14F-4D97-AF65-F5344CB8AC3E}">
        <p14:creationId xmlns:p14="http://schemas.microsoft.com/office/powerpoint/2010/main" val="1937330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4663" y="727075"/>
            <a:ext cx="6462712" cy="3635375"/>
          </a:xfrm>
        </p:spPr>
      </p:sp>
      <p:sp>
        <p:nvSpPr>
          <p:cNvPr id="3" name="Notes Placeholder 2"/>
          <p:cNvSpPr>
            <a:spLocks noGrp="1"/>
          </p:cNvSpPr>
          <p:nvPr>
            <p:ph type="body" idx="1"/>
          </p:nvPr>
        </p:nvSpPr>
        <p:spPr/>
        <p:txBody>
          <a:bodyPr>
            <a:normAutofit/>
          </a:bodyPr>
          <a:lstStyle/>
          <a:p>
            <a:pPr>
              <a:buFont typeface="Arial" pitchFamily="34" charset="0"/>
              <a:buNone/>
            </a:pPr>
            <a:endParaRPr lang="en-US" sz="1100"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074861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pPr eaLnBrk="1" hangingPunct="1">
              <a:lnSpc>
                <a:spcPct val="80000"/>
              </a:lnSpc>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33</a:t>
            </a:fld>
            <a:endParaRPr lang="en-US" dirty="0"/>
          </a:p>
        </p:txBody>
      </p:sp>
    </p:spTree>
    <p:extLst>
      <p:ext uri="{BB962C8B-B14F-4D97-AF65-F5344CB8AC3E}">
        <p14:creationId xmlns:p14="http://schemas.microsoft.com/office/powerpoint/2010/main" val="1804756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34</a:t>
            </a:fld>
            <a:endParaRPr lang="en-US" dirty="0"/>
          </a:p>
        </p:txBody>
      </p:sp>
    </p:spTree>
    <p:extLst>
      <p:ext uri="{BB962C8B-B14F-4D97-AF65-F5344CB8AC3E}">
        <p14:creationId xmlns:p14="http://schemas.microsoft.com/office/powerpoint/2010/main" val="2332316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35</a:t>
            </a:fld>
            <a:endParaRPr lang="en-US" dirty="0"/>
          </a:p>
        </p:txBody>
      </p:sp>
    </p:spTree>
    <p:extLst>
      <p:ext uri="{BB962C8B-B14F-4D97-AF65-F5344CB8AC3E}">
        <p14:creationId xmlns:p14="http://schemas.microsoft.com/office/powerpoint/2010/main" val="1769137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36</a:t>
            </a:fld>
            <a:endParaRPr lang="en-US" dirty="0"/>
          </a:p>
        </p:txBody>
      </p:sp>
    </p:spTree>
    <p:extLst>
      <p:ext uri="{BB962C8B-B14F-4D97-AF65-F5344CB8AC3E}">
        <p14:creationId xmlns:p14="http://schemas.microsoft.com/office/powerpoint/2010/main" val="1748748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pPr eaLnBrk="1" hangingPunct="1">
              <a:lnSpc>
                <a:spcPct val="80000"/>
              </a:lnSpc>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37</a:t>
            </a:fld>
            <a:endParaRPr lang="en-US" dirty="0"/>
          </a:p>
        </p:txBody>
      </p:sp>
    </p:spTree>
    <p:extLst>
      <p:ext uri="{BB962C8B-B14F-4D97-AF65-F5344CB8AC3E}">
        <p14:creationId xmlns:p14="http://schemas.microsoft.com/office/powerpoint/2010/main" val="3894051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38</a:t>
            </a:fld>
            <a:endParaRPr lang="en-US" dirty="0"/>
          </a:p>
        </p:txBody>
      </p:sp>
    </p:spTree>
    <p:extLst>
      <p:ext uri="{BB962C8B-B14F-4D97-AF65-F5344CB8AC3E}">
        <p14:creationId xmlns:p14="http://schemas.microsoft.com/office/powerpoint/2010/main" val="896371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39</a:t>
            </a:fld>
            <a:endParaRPr lang="en-US" dirty="0"/>
          </a:p>
        </p:txBody>
      </p:sp>
    </p:spTree>
    <p:extLst>
      <p:ext uri="{BB962C8B-B14F-4D97-AF65-F5344CB8AC3E}">
        <p14:creationId xmlns:p14="http://schemas.microsoft.com/office/powerpoint/2010/main" val="218674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4</a:t>
            </a:fld>
            <a:endParaRPr lang="en-US" dirty="0"/>
          </a:p>
        </p:txBody>
      </p:sp>
    </p:spTree>
    <p:extLst>
      <p:ext uri="{BB962C8B-B14F-4D97-AF65-F5344CB8AC3E}">
        <p14:creationId xmlns:p14="http://schemas.microsoft.com/office/powerpoint/2010/main" val="1003244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40</a:t>
            </a:fld>
            <a:endParaRPr lang="en-US" dirty="0"/>
          </a:p>
        </p:txBody>
      </p:sp>
    </p:spTree>
    <p:extLst>
      <p:ext uri="{BB962C8B-B14F-4D97-AF65-F5344CB8AC3E}">
        <p14:creationId xmlns:p14="http://schemas.microsoft.com/office/powerpoint/2010/main" val="1463831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42</a:t>
            </a:fld>
            <a:endParaRPr lang="en-US" dirty="0"/>
          </a:p>
        </p:txBody>
      </p:sp>
    </p:spTree>
    <p:extLst>
      <p:ext uri="{BB962C8B-B14F-4D97-AF65-F5344CB8AC3E}">
        <p14:creationId xmlns:p14="http://schemas.microsoft.com/office/powerpoint/2010/main" val="63003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5</a:t>
            </a:fld>
            <a:endParaRPr lang="en-US" dirty="0"/>
          </a:p>
        </p:txBody>
      </p:sp>
    </p:spTree>
    <p:extLst>
      <p:ext uri="{BB962C8B-B14F-4D97-AF65-F5344CB8AC3E}">
        <p14:creationId xmlns:p14="http://schemas.microsoft.com/office/powerpoint/2010/main" val="10910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6</a:t>
            </a:fld>
            <a:endParaRPr lang="en-US" dirty="0"/>
          </a:p>
        </p:txBody>
      </p:sp>
    </p:spTree>
    <p:extLst>
      <p:ext uri="{BB962C8B-B14F-4D97-AF65-F5344CB8AC3E}">
        <p14:creationId xmlns:p14="http://schemas.microsoft.com/office/powerpoint/2010/main" val="2178284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7</a:t>
            </a:fld>
            <a:endParaRPr lang="en-US" dirty="0"/>
          </a:p>
        </p:txBody>
      </p:sp>
    </p:spTree>
    <p:extLst>
      <p:ext uri="{BB962C8B-B14F-4D97-AF65-F5344CB8AC3E}">
        <p14:creationId xmlns:p14="http://schemas.microsoft.com/office/powerpoint/2010/main" val="266024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a:xfrm>
            <a:off x="710248" y="4717243"/>
            <a:ext cx="5681980" cy="3967099"/>
          </a:xfrm>
        </p:spPr>
        <p:txBody>
          <a:bodyPr>
            <a:normAutofit/>
          </a:bodyPr>
          <a:lstStyle/>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8</a:t>
            </a:fld>
            <a:endParaRPr lang="en-US" dirty="0"/>
          </a:p>
        </p:txBody>
      </p:sp>
    </p:spTree>
    <p:extLst>
      <p:ext uri="{BB962C8B-B14F-4D97-AF65-F5344CB8AC3E}">
        <p14:creationId xmlns:p14="http://schemas.microsoft.com/office/powerpoint/2010/main" val="2297155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9</a:t>
            </a:fld>
            <a:endParaRPr lang="en-US" dirty="0"/>
          </a:p>
        </p:txBody>
      </p:sp>
    </p:spTree>
    <p:extLst>
      <p:ext uri="{BB962C8B-B14F-4D97-AF65-F5344CB8AC3E}">
        <p14:creationId xmlns:p14="http://schemas.microsoft.com/office/powerpoint/2010/main" val="323881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1" y="4828781"/>
            <a:ext cx="811213"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57914" y="4904385"/>
            <a:ext cx="13692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2384546"/>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399" y="1873863"/>
            <a:ext cx="7164449" cy="363309"/>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181513" y="4772025"/>
            <a:ext cx="391148" cy="270213"/>
          </a:xfrm>
          <a:prstGeom prst="rect">
            <a:avLst/>
          </a:prstGeom>
          <a:noFill/>
          <a:ln>
            <a:noFill/>
          </a:ln>
        </p:spPr>
      </p:pic>
      <p:sp>
        <p:nvSpPr>
          <p:cNvPr id="9" name="TextBox 12"/>
          <p:cNvSpPr txBox="1">
            <a:spLocks noChangeArrowheads="1"/>
          </p:cNvSpPr>
          <p:nvPr/>
        </p:nvSpPr>
        <p:spPr bwMode="auto">
          <a:xfrm>
            <a:off x="776288" y="4789379"/>
            <a:ext cx="4030662" cy="323165"/>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73882" y="4962525"/>
            <a:ext cx="214313"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4828781"/>
            <a:ext cx="2082800"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
        <p:nvSpPr>
          <p:cNvPr id="2" name="Title 1"/>
          <p:cNvSpPr>
            <a:spLocks noGrp="1"/>
          </p:cNvSpPr>
          <p:nvPr>
            <p:ph type="title" hasCustomPrompt="1"/>
          </p:nvPr>
        </p:nvSpPr>
        <p:spPr>
          <a:xfrm>
            <a:off x="914400" y="387963"/>
            <a:ext cx="7772400" cy="10287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2800">
                <a:solidFill>
                  <a:schemeClr val="accent1"/>
                </a:solidFill>
              </a:defRPr>
            </a:lvl1pPr>
          </a:lstStyle>
          <a:p>
            <a:r>
              <a:rPr lang="en-US" dirty="0" smtClean="0"/>
              <a:t>Title – Click to edit</a:t>
            </a:r>
            <a:endParaRPr lang="en-US" dirty="0"/>
          </a:p>
        </p:txBody>
      </p:sp>
      <p:sp>
        <p:nvSpPr>
          <p:cNvPr id="14" name="Text Placeholder 13"/>
          <p:cNvSpPr>
            <a:spLocks noGrp="1"/>
          </p:cNvSpPr>
          <p:nvPr>
            <p:ph type="body" sz="quarter" idx="10" hasCustomPrompt="1"/>
          </p:nvPr>
        </p:nvSpPr>
        <p:spPr>
          <a:xfrm>
            <a:off x="914400" y="2507085"/>
            <a:ext cx="7388352" cy="106299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6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and 2 labeled columns_3 line title">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85800" y="1292087"/>
            <a:ext cx="3931920"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754880" y="1292087"/>
            <a:ext cx="3931920" cy="3097033"/>
          </a:xfrm>
          <a:prstGeom prst="rect">
            <a:avLst/>
          </a:prstGeom>
        </p:spPr>
        <p:txBody>
          <a:bodyPr/>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1"/>
          <p:cNvSpPr>
            <a:spLocks noGrp="1"/>
          </p:cNvSpPr>
          <p:nvPr>
            <p:ph type="body" sz="quarter" idx="17"/>
          </p:nvPr>
        </p:nvSpPr>
        <p:spPr>
          <a:xfrm>
            <a:off x="685800" y="841248"/>
            <a:ext cx="3931920"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3"/>
          <p:cNvSpPr>
            <a:spLocks noGrp="1"/>
          </p:cNvSpPr>
          <p:nvPr>
            <p:ph type="body" sz="quarter" idx="18"/>
          </p:nvPr>
        </p:nvSpPr>
        <p:spPr>
          <a:xfrm>
            <a:off x="4754880" y="841248"/>
            <a:ext cx="3931920"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lgn="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pic>
        <p:nvPicPr>
          <p:cNvPr id="1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21" name="Title 1"/>
          <p:cNvSpPr>
            <a:spLocks noGrp="1"/>
          </p:cNvSpPr>
          <p:nvPr>
            <p:ph type="title" hasCustomPrompt="1"/>
          </p:nvPr>
        </p:nvSpPr>
        <p:spPr>
          <a:xfrm>
            <a:off x="685800" y="73152"/>
            <a:ext cx="8001000" cy="768096"/>
          </a:xfrm>
          <a:prstGeom prst="rect">
            <a:avLst/>
          </a:prstGeom>
        </p:spPr>
        <p:txBody>
          <a:bodyPr lIns="0" tIns="0" rIns="0" bIns="0" anchor="ctr" anchorCtr="0"/>
          <a:lstStyle>
            <a:lvl1pPr algn="l">
              <a:lnSpc>
                <a:spcPts val="2000"/>
              </a:lnSpc>
              <a:defRPr sz="1800">
                <a:solidFill>
                  <a:schemeClr val="accent1"/>
                </a:solidFill>
              </a:defRPr>
            </a:lvl1pPr>
          </a:lstStyle>
          <a:p>
            <a:r>
              <a:rPr lang="en-US" dirty="0" smtClean="0"/>
              <a:t>Click to edit Master title style. You can have up to two lines of text.</a:t>
            </a:r>
            <a:endParaRPr lang="en-US" dirty="0"/>
          </a:p>
        </p:txBody>
      </p:sp>
      <p:sp>
        <p:nvSpPr>
          <p:cNvPr id="23" name="Footer Placeholder 2"/>
          <p:cNvSpPr>
            <a:spLocks noGrp="1"/>
          </p:cNvSpPr>
          <p:nvPr>
            <p:ph type="ftr" sz="quarter" idx="19"/>
          </p:nvPr>
        </p:nvSpPr>
        <p:spPr>
          <a:xfrm>
            <a:off x="666750" y="4793456"/>
            <a:ext cx="7195102" cy="295275"/>
          </a:xfrm>
        </p:spPr>
        <p:txBody>
          <a:bodyPr/>
          <a:lstStyle>
            <a:lvl1pPr>
              <a:defRPr sz="1000"/>
            </a:lvl1pPr>
          </a:lstStyle>
          <a:p>
            <a:pPr>
              <a:defRPr/>
            </a:pPr>
            <a:r>
              <a:rPr lang="en-US" smtClean="0"/>
              <a:t>Dr. Ian Mead, CSIS                                                                                                                                                                                           IEO2017, September 2017</a:t>
            </a:r>
            <a:endParaRPr lang="en-US" dirty="0"/>
          </a:p>
        </p:txBody>
      </p:sp>
      <p:sp>
        <p:nvSpPr>
          <p:cNvPr id="20" name="Slide Number Placeholder 5"/>
          <p:cNvSpPr>
            <a:spLocks noGrp="1"/>
          </p:cNvSpPr>
          <p:nvPr>
            <p:ph type="sldNum" sz="quarter" idx="4"/>
          </p:nvPr>
        </p:nvSpPr>
        <p:spPr>
          <a:xfrm>
            <a:off x="8655100" y="4814888"/>
            <a:ext cx="384175" cy="273844"/>
          </a:xfrm>
          <a:prstGeom prst="rect">
            <a:avLst/>
          </a:prstGeom>
        </p:spPr>
        <p:txBody>
          <a:bodyPr vert="horz" lIns="0" tIns="0" rIns="0" bIns="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195885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0"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3"/>
          </p:nvPr>
        </p:nvSpPr>
        <p:spPr>
          <a:xfrm>
            <a:off x="666750" y="4793456"/>
            <a:ext cx="7195102" cy="295275"/>
          </a:xfrm>
        </p:spPr>
        <p:txBody>
          <a:bodyPr/>
          <a:lstStyle>
            <a:lvl1pPr>
              <a:defRPr sz="1000"/>
            </a:lvl1pPr>
          </a:lstStyle>
          <a:p>
            <a:pPr>
              <a:defRPr/>
            </a:pPr>
            <a:r>
              <a:rPr lang="en-US" smtClean="0"/>
              <a:t>Dr. Ian Mead, CSIS                                                                                                                                                                                           IEO2017, September 2017</a:t>
            </a:r>
            <a:endParaRPr lang="en-US" dirty="0"/>
          </a:p>
        </p:txBody>
      </p:sp>
      <p:sp>
        <p:nvSpPr>
          <p:cNvPr id="12" name="Title 1"/>
          <p:cNvSpPr>
            <a:spLocks noGrp="1"/>
          </p:cNvSpPr>
          <p:nvPr>
            <p:ph type="title" hasCustomPrompt="1"/>
          </p:nvPr>
        </p:nvSpPr>
        <p:spPr>
          <a:xfrm>
            <a:off x="685800" y="73152"/>
            <a:ext cx="8001000" cy="768096"/>
          </a:xfrm>
          <a:prstGeom prst="rect">
            <a:avLst/>
          </a:prstGeom>
        </p:spPr>
        <p:txBody>
          <a:bodyPr lIns="0" tIns="0" rIns="0" bIns="0" anchor="ctr" anchorCtr="0"/>
          <a:lstStyle>
            <a:lvl1pPr algn="l">
              <a:defRPr sz="1800">
                <a:solidFill>
                  <a:schemeClr val="accent1"/>
                </a:solidFill>
              </a:defRPr>
            </a:lvl1pPr>
          </a:lstStyle>
          <a:p>
            <a:r>
              <a:rPr lang="en-US" dirty="0" smtClean="0"/>
              <a:t>Click to edit Master title style. You can have up to two lines of text.</a:t>
            </a:r>
            <a:endParaRPr lang="en-US" dirty="0"/>
          </a:p>
        </p:txBody>
      </p:sp>
      <p:sp>
        <p:nvSpPr>
          <p:cNvPr id="13" name="Slide Number Placeholder 5"/>
          <p:cNvSpPr>
            <a:spLocks noGrp="1"/>
          </p:cNvSpPr>
          <p:nvPr>
            <p:ph type="sldNum" sz="quarter" idx="4"/>
          </p:nvPr>
        </p:nvSpPr>
        <p:spPr>
          <a:xfrm>
            <a:off x="8655100" y="4814888"/>
            <a:ext cx="384175" cy="273844"/>
          </a:xfrm>
          <a:prstGeom prst="rect">
            <a:avLst/>
          </a:prstGeom>
        </p:spPr>
        <p:txBody>
          <a:bodyPr vert="horz" lIns="0" tIns="0" rIns="0" bIns="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3" name="Picture Placeholder 12"/>
          <p:cNvSpPr>
            <a:spLocks noGrp="1"/>
          </p:cNvSpPr>
          <p:nvPr>
            <p:ph type="pic" sz="quarter" idx="16"/>
          </p:nvPr>
        </p:nvSpPr>
        <p:spPr>
          <a:xfrm>
            <a:off x="685800" y="841248"/>
            <a:ext cx="8001000" cy="35542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pic>
        <p:nvPicPr>
          <p:cNvPr id="1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5"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0" name="Text Placeholder 15"/>
          <p:cNvSpPr>
            <a:spLocks noGrp="1"/>
          </p:cNvSpPr>
          <p:nvPr>
            <p:ph type="body" sz="quarter" idx="17"/>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Footer Placeholder 2"/>
          <p:cNvSpPr>
            <a:spLocks noGrp="1"/>
          </p:cNvSpPr>
          <p:nvPr>
            <p:ph type="ftr" sz="quarter" idx="13"/>
          </p:nvPr>
        </p:nvSpPr>
        <p:spPr>
          <a:xfrm>
            <a:off x="666750" y="4793456"/>
            <a:ext cx="7195102" cy="295275"/>
          </a:xfrm>
        </p:spPr>
        <p:txBody>
          <a:bodyPr/>
          <a:lstStyle>
            <a:lvl1pPr>
              <a:defRPr sz="1000"/>
            </a:lvl1pPr>
          </a:lstStyle>
          <a:p>
            <a:pPr>
              <a:defRPr/>
            </a:pPr>
            <a:r>
              <a:rPr lang="en-US" smtClean="0"/>
              <a:t>Dr. Ian Mead, CSIS                                                                                                                                                                                           IEO2017, September 2017</a:t>
            </a:r>
            <a:endParaRPr lang="en-US" dirty="0"/>
          </a:p>
        </p:txBody>
      </p:sp>
      <p:sp>
        <p:nvSpPr>
          <p:cNvPr id="17" name="Title 1"/>
          <p:cNvSpPr>
            <a:spLocks noGrp="1"/>
          </p:cNvSpPr>
          <p:nvPr>
            <p:ph type="title" hasCustomPrompt="1"/>
          </p:nvPr>
        </p:nvSpPr>
        <p:spPr>
          <a:xfrm>
            <a:off x="685800" y="73152"/>
            <a:ext cx="8001000" cy="768096"/>
          </a:xfrm>
          <a:prstGeom prst="rect">
            <a:avLst/>
          </a:prstGeom>
        </p:spPr>
        <p:txBody>
          <a:bodyPr lIns="0" tIns="0" rIns="0" bIns="0" anchor="ctr" anchorCtr="0"/>
          <a:lstStyle>
            <a:lvl1pPr algn="l">
              <a:defRPr sz="1800">
                <a:solidFill>
                  <a:schemeClr val="accent1"/>
                </a:solidFill>
              </a:defRPr>
            </a:lvl1pPr>
          </a:lstStyle>
          <a:p>
            <a:r>
              <a:rPr lang="en-US" dirty="0" smtClean="0"/>
              <a:t>Click to edit Master title style. You can have up to two lines of text.</a:t>
            </a:r>
            <a:endParaRPr lang="en-US" dirty="0"/>
          </a:p>
        </p:txBody>
      </p:sp>
      <p:sp>
        <p:nvSpPr>
          <p:cNvPr id="16" name="Slide Number Placeholder 5"/>
          <p:cNvSpPr>
            <a:spLocks noGrp="1"/>
          </p:cNvSpPr>
          <p:nvPr>
            <p:ph type="sldNum" sz="quarter" idx="4"/>
          </p:nvPr>
        </p:nvSpPr>
        <p:spPr>
          <a:xfrm>
            <a:off x="8655100" y="4814888"/>
            <a:ext cx="384175" cy="273844"/>
          </a:xfrm>
          <a:prstGeom prst="rect">
            <a:avLst/>
          </a:prstGeom>
        </p:spPr>
        <p:txBody>
          <a:bodyPr vert="horz" lIns="0" tIns="0" rIns="0" bIns="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3"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9" name="Footer Placeholder 2"/>
          <p:cNvSpPr>
            <a:spLocks noGrp="1"/>
          </p:cNvSpPr>
          <p:nvPr>
            <p:ph type="ftr" sz="quarter" idx="13"/>
          </p:nvPr>
        </p:nvSpPr>
        <p:spPr>
          <a:xfrm>
            <a:off x="666750" y="4793456"/>
            <a:ext cx="7195102" cy="295275"/>
          </a:xfrm>
        </p:spPr>
        <p:txBody>
          <a:bodyPr/>
          <a:lstStyle>
            <a:lvl1pPr>
              <a:defRPr sz="1000"/>
            </a:lvl1pPr>
          </a:lstStyle>
          <a:p>
            <a:pPr>
              <a:defRPr/>
            </a:pPr>
            <a:r>
              <a:rPr lang="en-US" smtClean="0"/>
              <a:t>Dr. Ian Mead, CSIS                                                                                                                                                                                           IEO2017, September 2017</a:t>
            </a:r>
            <a:endParaRPr lang="en-US" dirty="0"/>
          </a:p>
        </p:txBody>
      </p:sp>
      <p:sp>
        <p:nvSpPr>
          <p:cNvPr id="10" name="Slide Number Placeholder 5"/>
          <p:cNvSpPr>
            <a:spLocks noGrp="1"/>
          </p:cNvSpPr>
          <p:nvPr>
            <p:ph type="sldNum" sz="quarter" idx="4"/>
          </p:nvPr>
        </p:nvSpPr>
        <p:spPr>
          <a:xfrm>
            <a:off x="8655100" y="4814888"/>
            <a:ext cx="384175" cy="273844"/>
          </a:xfrm>
          <a:prstGeom prst="rect">
            <a:avLst/>
          </a:prstGeom>
        </p:spPr>
        <p:txBody>
          <a:bodyPr vert="horz" lIns="0" tIns="0" rIns="0" bIns="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re info">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85800" y="1005840"/>
            <a:ext cx="8001000" cy="3634740"/>
          </a:xfrm>
          <a:prstGeom prst="rect">
            <a:avLst/>
          </a:prstGeom>
        </p:spPr>
        <p:txBody>
          <a:bodyPr lIns="0" tIns="0" rIns="0" bIns="0"/>
          <a:lstStyle>
            <a:lvl1pPr marL="0" indent="0">
              <a:lnSpc>
                <a:spcPct val="100000"/>
              </a:lnSpc>
              <a:spcBef>
                <a:spcPts val="0"/>
              </a:spcBef>
              <a:spcAft>
                <a:spcPts val="1200"/>
              </a:spcAft>
              <a:buNone/>
              <a:defRPr sz="1400"/>
            </a:lvl1pPr>
            <a:lvl2pPr marL="457200" indent="0">
              <a:spcAft>
                <a:spcPts val="400"/>
              </a:spcAft>
              <a:buNone/>
              <a:defRPr sz="1400"/>
            </a:lvl2pPr>
            <a:lvl3pPr marL="914400" indent="0">
              <a:spcAft>
                <a:spcPts val="400"/>
              </a:spcAft>
              <a:buNone/>
              <a:defRPr sz="1400"/>
            </a:lvl3pPr>
            <a:lvl4pPr marL="1371600" indent="0">
              <a:spcAft>
                <a:spcPts val="400"/>
              </a:spcAft>
              <a:buNone/>
              <a:defRPr sz="1400"/>
            </a:lvl4pPr>
            <a:lvl5pPr marL="1828800" indent="0">
              <a:spcAft>
                <a:spcPts val="400"/>
              </a:spcAft>
              <a:buFont typeface="Arial" pitchFamily="34" charset="0"/>
              <a:buNone/>
              <a:defRPr sz="1400"/>
            </a:lvl5pPr>
          </a:lstStyle>
          <a:p>
            <a:pPr lvl="0"/>
            <a:r>
              <a:rPr lang="en-US" smtClean="0"/>
              <a:t>Click to edit Master text styles</a:t>
            </a:r>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Footer Placeholder 2"/>
          <p:cNvSpPr>
            <a:spLocks noGrp="1"/>
          </p:cNvSpPr>
          <p:nvPr>
            <p:ph type="ftr" sz="quarter" idx="13"/>
          </p:nvPr>
        </p:nvSpPr>
        <p:spPr>
          <a:xfrm>
            <a:off x="666750" y="4793456"/>
            <a:ext cx="7195102" cy="295275"/>
          </a:xfrm>
        </p:spPr>
        <p:txBody>
          <a:bodyPr/>
          <a:lstStyle>
            <a:lvl1pPr>
              <a:defRPr sz="1000"/>
            </a:lvl1pPr>
          </a:lstStyle>
          <a:p>
            <a:pPr>
              <a:defRPr/>
            </a:pPr>
            <a:r>
              <a:rPr lang="en-US" smtClean="0"/>
              <a:t>Dr. Ian Mead, CSIS                                                                                                                                                                                           IEO2017, September 2017</a:t>
            </a:r>
            <a:endParaRPr lang="en-US" dirty="0"/>
          </a:p>
        </p:txBody>
      </p:sp>
      <p:sp>
        <p:nvSpPr>
          <p:cNvPr id="12"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4" name="Title 1"/>
          <p:cNvSpPr>
            <a:spLocks noGrp="1"/>
          </p:cNvSpPr>
          <p:nvPr>
            <p:ph type="title" hasCustomPrompt="1"/>
          </p:nvPr>
        </p:nvSpPr>
        <p:spPr>
          <a:xfrm>
            <a:off x="685800" y="73152"/>
            <a:ext cx="8001000" cy="768096"/>
          </a:xfrm>
          <a:prstGeom prst="rect">
            <a:avLst/>
          </a:prstGeom>
        </p:spPr>
        <p:txBody>
          <a:bodyPr lIns="0" tIns="0" rIns="0" bIns="0" anchor="ctr" anchorCtr="0"/>
          <a:lstStyle>
            <a:lvl1pPr algn="l">
              <a:defRPr sz="1800">
                <a:solidFill>
                  <a:schemeClr val="accent1"/>
                </a:solidFill>
              </a:defRPr>
            </a:lvl1pPr>
          </a:lstStyle>
          <a:p>
            <a:r>
              <a:rPr lang="en-US" dirty="0" smtClean="0"/>
              <a:t>Click to edit Master title style. You can have up to two lines of text.</a:t>
            </a:r>
            <a:endParaRPr lang="en-US" dirty="0"/>
          </a:p>
        </p:txBody>
      </p:sp>
      <p:sp>
        <p:nvSpPr>
          <p:cNvPr id="15" name="Slide Number Placeholder 5"/>
          <p:cNvSpPr>
            <a:spLocks noGrp="1"/>
          </p:cNvSpPr>
          <p:nvPr>
            <p:ph type="sldNum" sz="quarter" idx="4"/>
          </p:nvPr>
        </p:nvSpPr>
        <p:spPr>
          <a:xfrm>
            <a:off x="8655100" y="4814888"/>
            <a:ext cx="384175" cy="273844"/>
          </a:xfrm>
          <a:prstGeom prst="rect">
            <a:avLst/>
          </a:prstGeom>
        </p:spPr>
        <p:txBody>
          <a:bodyPr vert="horz" lIns="0" tIns="0" rIns="0" bIns="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924498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85800" y="487017"/>
            <a:ext cx="8001000" cy="4174435"/>
          </a:xfrm>
          <a:prstGeom prst="rect">
            <a:avLst/>
          </a:prstGeom>
        </p:spPr>
        <p:txBody>
          <a:bodyPr lIns="0" tIns="0" rIns="0" bIns="0"/>
          <a:lstStyle>
            <a:lvl1pPr marL="0" indent="0">
              <a:lnSpc>
                <a:spcPts val="1400"/>
              </a:lnSpc>
              <a:spcBef>
                <a:spcPts val="0"/>
              </a:spcBef>
              <a:spcAft>
                <a:spcPts val="0"/>
              </a:spcAft>
              <a:buNone/>
              <a:defRPr sz="1300" i="1">
                <a:latin typeface="+mj-lt"/>
              </a:defRPr>
            </a:lvl1pPr>
            <a:lvl2pPr marL="457200" indent="0">
              <a:spcAft>
                <a:spcPts val="400"/>
              </a:spcAft>
              <a:buNone/>
              <a:defRPr sz="1600"/>
            </a:lvl2pPr>
            <a:lvl3pPr marL="914400" indent="0">
              <a:spcAft>
                <a:spcPts val="400"/>
              </a:spcAft>
              <a:buNone/>
              <a:defRPr sz="1600"/>
            </a:lvl3pPr>
            <a:lvl4pPr marL="1371600" indent="0">
              <a:spcAft>
                <a:spcPts val="400"/>
              </a:spcAft>
              <a:buNone/>
              <a:defRPr sz="1600"/>
            </a:lvl4pPr>
            <a:lvl5pPr marL="1828800" indent="0">
              <a:spcAft>
                <a:spcPts val="400"/>
              </a:spcAft>
              <a:buFont typeface="Arial" pitchFamily="34" charset="0"/>
              <a:buNone/>
              <a:defRPr sz="1600"/>
            </a:lvl5pPr>
          </a:lstStyle>
          <a:p>
            <a:pPr lvl="0"/>
            <a:r>
              <a:rPr lang="en-US" smtClean="0"/>
              <a:t>Click to edit Master text styles</a:t>
            </a:r>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2" name="Footer Placeholder 2"/>
          <p:cNvSpPr>
            <a:spLocks noGrp="1"/>
          </p:cNvSpPr>
          <p:nvPr>
            <p:ph type="ftr" sz="quarter" idx="13"/>
          </p:nvPr>
        </p:nvSpPr>
        <p:spPr>
          <a:xfrm>
            <a:off x="666750" y="4793456"/>
            <a:ext cx="7195102" cy="295275"/>
          </a:xfrm>
        </p:spPr>
        <p:txBody>
          <a:bodyPr/>
          <a:lstStyle>
            <a:lvl1pPr>
              <a:defRPr sz="1000"/>
            </a:lvl1pPr>
          </a:lstStyle>
          <a:p>
            <a:pPr>
              <a:defRPr/>
            </a:pPr>
            <a:r>
              <a:rPr lang="en-US" smtClean="0"/>
              <a:t>Dr. Ian Mead, CSIS                                                                                                                                                                                           IEO2017, September 2017</a:t>
            </a:r>
            <a:endParaRPr lang="en-US" dirty="0"/>
          </a:p>
        </p:txBody>
      </p:sp>
      <p:sp>
        <p:nvSpPr>
          <p:cNvPr id="13" name="Title 1"/>
          <p:cNvSpPr>
            <a:spLocks noGrp="1"/>
          </p:cNvSpPr>
          <p:nvPr>
            <p:ph type="title" hasCustomPrompt="1"/>
          </p:nvPr>
        </p:nvSpPr>
        <p:spPr>
          <a:xfrm>
            <a:off x="685800" y="73153"/>
            <a:ext cx="8001000" cy="374904"/>
          </a:xfrm>
          <a:prstGeom prst="rect">
            <a:avLst/>
          </a:prstGeom>
        </p:spPr>
        <p:txBody>
          <a:bodyPr lIns="0" tIns="0" rIns="0" bIns="0" anchor="b" anchorCtr="0"/>
          <a:lstStyle>
            <a:lvl1pPr algn="l">
              <a:defRPr sz="2600">
                <a:solidFill>
                  <a:schemeClr val="accent1"/>
                </a:solidFill>
              </a:defRPr>
            </a:lvl1pPr>
          </a:lstStyle>
          <a:p>
            <a:r>
              <a:rPr lang="en-US" dirty="0" smtClean="0"/>
              <a:t>Click to edit Master title style. </a:t>
            </a:r>
            <a:endParaRPr lang="en-US" dirty="0"/>
          </a:p>
        </p:txBody>
      </p:sp>
      <p:sp>
        <p:nvSpPr>
          <p:cNvPr id="15" name="Slide Number Placeholder 5"/>
          <p:cNvSpPr>
            <a:spLocks noGrp="1"/>
          </p:cNvSpPr>
          <p:nvPr>
            <p:ph type="sldNum" sz="quarter" idx="4"/>
          </p:nvPr>
        </p:nvSpPr>
        <p:spPr>
          <a:xfrm>
            <a:off x="8655100" y="4814888"/>
            <a:ext cx="384175" cy="273844"/>
          </a:xfrm>
          <a:prstGeom prst="rect">
            <a:avLst/>
          </a:prstGeom>
        </p:spPr>
        <p:txBody>
          <a:bodyPr vert="horz" lIns="0" tIns="0" rIns="0" bIns="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922588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ine or bar graph">
    <p:spTree>
      <p:nvGrpSpPr>
        <p:cNvPr id="1" name=""/>
        <p:cNvGrpSpPr/>
        <p:nvPr/>
      </p:nvGrpSpPr>
      <p:grpSpPr>
        <a:xfrm>
          <a:off x="0" y="0"/>
          <a:ext cx="0" cy="0"/>
          <a:chOff x="0" y="0"/>
          <a:chExt cx="0" cy="0"/>
        </a:xfrm>
      </p:grpSpPr>
      <p:cxnSp>
        <p:nvCxnSpPr>
          <p:cNvPr id="16" name="Straight Connector 12"/>
          <p:cNvCxnSpPr>
            <a:cxnSpLocks noChangeShapeType="1"/>
          </p:cNvCxnSpPr>
          <p:nvPr userDrawn="1"/>
        </p:nvCxnSpPr>
        <p:spPr bwMode="auto">
          <a:xfrm rot="5400000">
            <a:off x="506959"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54865"/>
            <a:ext cx="8046720" cy="580930"/>
          </a:xfrm>
          <a:prstGeom prst="rect">
            <a:avLst/>
          </a:prstGeom>
        </p:spPr>
        <p:txBody>
          <a:bodyPr tIns="91440" bIns="0" anchor="b"/>
          <a:lstStyle>
            <a:lvl1pPr>
              <a:defRPr sz="1800" baseline="0">
                <a:solidFill>
                  <a:schemeClr val="accent1"/>
                </a:solidFill>
                <a:latin typeface="+mj-lt"/>
              </a:defRPr>
            </a:lvl1pPr>
          </a:lstStyle>
          <a:p>
            <a:r>
              <a:rPr lang="en-US" dirty="0" smtClean="0"/>
              <a:t>Click to edit Master title style</a:t>
            </a:r>
            <a:br>
              <a:rPr lang="en-US" dirty="0" smtClean="0"/>
            </a:br>
            <a:r>
              <a:rPr lang="en-US" dirty="0" smtClean="0"/>
              <a:t>This can span two lines</a:t>
            </a:r>
            <a:endParaRPr lang="en-US" dirty="0"/>
          </a:p>
        </p:txBody>
      </p:sp>
      <p:sp>
        <p:nvSpPr>
          <p:cNvPr id="4" name="Footer Placeholder 3"/>
          <p:cNvSpPr>
            <a:spLocks noGrp="1"/>
          </p:cNvSpPr>
          <p:nvPr>
            <p:ph type="ftr" sz="quarter" idx="11"/>
          </p:nvPr>
        </p:nvSpPr>
        <p:spPr/>
        <p:txBody>
          <a:bodyPr/>
          <a:lstStyle/>
          <a:p>
            <a:r>
              <a:rPr lang="en-US" smtClean="0"/>
              <a:t>Dr. Ian Mead, CSIS                                                                                                                                                                                           IEO2017, September 2017</a:t>
            </a:r>
            <a:endParaRPr lang="en-US" dirty="0"/>
          </a:p>
        </p:txBody>
      </p:sp>
      <p:sp>
        <p:nvSpPr>
          <p:cNvPr id="9" name="Chart Placeholder 8"/>
          <p:cNvSpPr>
            <a:spLocks noGrp="1"/>
          </p:cNvSpPr>
          <p:nvPr>
            <p:ph type="chart" sz="quarter" idx="12"/>
          </p:nvPr>
        </p:nvSpPr>
        <p:spPr>
          <a:xfrm>
            <a:off x="636999" y="1143000"/>
            <a:ext cx="7945027" cy="3286125"/>
          </a:xfrm>
          <a:prstGeom prst="rect">
            <a:avLst/>
          </a:prstGeom>
        </p:spPr>
        <p:txBody>
          <a:bodyPr/>
          <a:lstStyle>
            <a:lvl1pPr>
              <a:buNone/>
              <a:defRPr sz="900" i="0">
                <a:solidFill>
                  <a:schemeClr val="tx1"/>
                </a:solidFill>
                <a:latin typeface="+mn-lt"/>
                <a:cs typeface="Arial" pitchFamily="34" charset="0"/>
              </a:defRPr>
            </a:lvl1pPr>
          </a:lstStyle>
          <a:p>
            <a:r>
              <a:rPr lang="en-US" dirty="0" smtClean="0"/>
              <a:t>Click icon to add chart</a:t>
            </a:r>
            <a:endParaRPr lang="en-US" dirty="0"/>
          </a:p>
        </p:txBody>
      </p:sp>
      <p:sp>
        <p:nvSpPr>
          <p:cNvPr id="11" name="Text Placeholder 10"/>
          <p:cNvSpPr>
            <a:spLocks noGrp="1"/>
          </p:cNvSpPr>
          <p:nvPr>
            <p:ph type="body" sz="quarter" idx="13" hasCustomPrompt="1"/>
          </p:nvPr>
        </p:nvSpPr>
        <p:spPr>
          <a:xfrm>
            <a:off x="638175" y="671512"/>
            <a:ext cx="4000500" cy="414338"/>
          </a:xfrm>
          <a:prstGeom prst="rect">
            <a:avLst/>
          </a:prstGeom>
        </p:spPr>
        <p:txBody>
          <a:bodyPr lIns="91440" anchor="b"/>
          <a:lstStyle>
            <a:lvl1pPr marL="0" marR="0" indent="0" algn="l" defTabSz="685800" rtl="0" eaLnBrk="1" fontAlgn="base" latinLnBrk="0" hangingPunct="1">
              <a:lnSpc>
                <a:spcPct val="100000"/>
              </a:lnSpc>
              <a:spcBef>
                <a:spcPct val="20000"/>
              </a:spcBef>
              <a:spcAft>
                <a:spcPct val="0"/>
              </a:spcAft>
              <a:buClrTx/>
              <a:buSzTx/>
              <a:buFontTx/>
              <a:buNone/>
              <a:tabLst/>
              <a:defRPr sz="1050" i="0" baseline="0">
                <a:solidFill>
                  <a:schemeClr val="tx1"/>
                </a:solidFill>
                <a:latin typeface="+mn-lt"/>
                <a:cs typeface="Arial" pitchFamily="34" charset="0"/>
              </a:defRPr>
            </a:lvl1pPr>
            <a:lvl2pPr>
              <a:buNone/>
              <a:defRPr sz="1050"/>
            </a:lvl2pPr>
            <a:lvl3pPr>
              <a:buNone/>
              <a:defRPr sz="1050"/>
            </a:lvl3pPr>
            <a:lvl4pPr>
              <a:buNone/>
              <a:defRPr sz="1050"/>
            </a:lvl4pPr>
            <a:lvl5pPr>
              <a:buNone/>
              <a:defRPr sz="1050"/>
            </a:lvl5pPr>
          </a:lstStyle>
          <a:p>
            <a:pPr marL="257175" lvl="0" indent="-257175" algn="l" rtl="0" eaLnBrk="1" fontAlgn="base" hangingPunct="1">
              <a:spcBef>
                <a:spcPct val="20000"/>
              </a:spcBef>
              <a:spcAft>
                <a:spcPct val="0"/>
              </a:spcAft>
            </a:pPr>
            <a:r>
              <a:rPr lang="en-US" dirty="0" smtClean="0"/>
              <a:t>y-axis title here</a:t>
            </a:r>
          </a:p>
          <a:p>
            <a:pPr marL="257175" marR="0" lvl="0" indent="-257175" algn="l" defTabSz="685800" rtl="0" eaLnBrk="1" fontAlgn="base" latinLnBrk="0" hangingPunct="1">
              <a:lnSpc>
                <a:spcPct val="100000"/>
              </a:lnSpc>
              <a:spcBef>
                <a:spcPct val="20000"/>
              </a:spcBef>
              <a:spcAft>
                <a:spcPct val="0"/>
              </a:spcAft>
              <a:buClrTx/>
              <a:buSzTx/>
              <a:buFontTx/>
              <a:buNone/>
              <a:tabLst/>
              <a:defRPr/>
            </a:pPr>
            <a:r>
              <a:rPr lang="en-US" dirty="0" smtClean="0"/>
              <a:t>y-axis units here</a:t>
            </a:r>
          </a:p>
        </p:txBody>
      </p:sp>
      <p:sp>
        <p:nvSpPr>
          <p:cNvPr id="13" name="Text Placeholder 12"/>
          <p:cNvSpPr>
            <a:spLocks noGrp="1"/>
          </p:cNvSpPr>
          <p:nvPr>
            <p:ph type="body" sz="quarter" idx="14" hasCustomPrompt="1"/>
          </p:nvPr>
        </p:nvSpPr>
        <p:spPr>
          <a:xfrm>
            <a:off x="4686299" y="673513"/>
            <a:ext cx="3895726" cy="412337"/>
          </a:xfrm>
          <a:prstGeom prst="rect">
            <a:avLst/>
          </a:prstGeom>
        </p:spPr>
        <p:txBody>
          <a:bodyPr anchor="b"/>
          <a:lstStyle>
            <a:lvl1pPr marL="0" marR="0" indent="0" algn="r" defTabSz="685800" rtl="0" eaLnBrk="1" fontAlgn="base" latinLnBrk="0" hangingPunct="1">
              <a:lnSpc>
                <a:spcPct val="100000"/>
              </a:lnSpc>
              <a:spcBef>
                <a:spcPct val="20000"/>
              </a:spcBef>
              <a:spcAft>
                <a:spcPct val="0"/>
              </a:spcAft>
              <a:buClrTx/>
              <a:buSzTx/>
              <a:buFontTx/>
              <a:buNone/>
              <a:tabLst/>
              <a:defRPr lang="en-US" sz="1050" i="0" baseline="0" dirty="0" smtClean="0">
                <a:solidFill>
                  <a:schemeClr val="tx1"/>
                </a:solidFill>
                <a:latin typeface="+mn-lt"/>
                <a:ea typeface="+mn-ea"/>
                <a:cs typeface="Arial" pitchFamily="34" charset="0"/>
              </a:defRPr>
            </a:lvl1pPr>
          </a:lstStyle>
          <a:p>
            <a:pPr marL="257175" lvl="0" indent="-257175" algn="l" rtl="0" eaLnBrk="1" fontAlgn="base" hangingPunct="1">
              <a:spcBef>
                <a:spcPct val="20000"/>
              </a:spcBef>
              <a:spcAft>
                <a:spcPct val="0"/>
              </a:spcAft>
            </a:pPr>
            <a:r>
              <a:rPr lang="en-US" dirty="0" smtClean="0"/>
              <a:t>secondary y-axis title here</a:t>
            </a:r>
          </a:p>
          <a:p>
            <a:pPr marL="257175" marR="0" lvl="0" indent="-257175" algn="l" defTabSz="685800" rtl="0" eaLnBrk="1" fontAlgn="base" latinLnBrk="0" hangingPunct="1">
              <a:lnSpc>
                <a:spcPct val="100000"/>
              </a:lnSpc>
              <a:spcBef>
                <a:spcPct val="20000"/>
              </a:spcBef>
              <a:spcAft>
                <a:spcPct val="0"/>
              </a:spcAft>
              <a:buClrTx/>
              <a:buSzTx/>
              <a:buFontTx/>
              <a:buNone/>
              <a:tabLst/>
              <a:defRPr/>
            </a:pPr>
            <a:r>
              <a:rPr lang="en-US" dirty="0" smtClean="0"/>
              <a:t>secondary y-axis units here</a:t>
            </a:r>
          </a:p>
        </p:txBody>
      </p:sp>
      <p:pic>
        <p:nvPicPr>
          <p:cNvPr id="1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40" y="4772025"/>
            <a:ext cx="516411" cy="267462"/>
          </a:xfrm>
          <a:prstGeom prst="rect">
            <a:avLst/>
          </a:prstGeom>
          <a:noFill/>
        </p:spPr>
      </p:pic>
      <p:sp>
        <p:nvSpPr>
          <p:cNvPr id="20" name="Text Placeholder 19"/>
          <p:cNvSpPr>
            <a:spLocks noGrp="1"/>
          </p:cNvSpPr>
          <p:nvPr>
            <p:ph type="body" sz="quarter" idx="15" hasCustomPrompt="1"/>
          </p:nvPr>
        </p:nvSpPr>
        <p:spPr>
          <a:xfrm>
            <a:off x="638176" y="4464844"/>
            <a:ext cx="7943849" cy="185738"/>
          </a:xfrm>
          <a:prstGeom prst="rect">
            <a:avLst/>
          </a:prstGeom>
        </p:spPr>
        <p:txBody>
          <a:bodyPr anchor="b"/>
          <a:lstStyle>
            <a:lvl1pPr>
              <a:buNone/>
              <a:defRPr sz="900">
                <a:solidFill>
                  <a:schemeClr val="tx1"/>
                </a:solidFill>
                <a:latin typeface="+mn-lt"/>
              </a:defRPr>
            </a:lvl1pPr>
            <a:lvl2pPr>
              <a:buNone/>
              <a:defRPr sz="900"/>
            </a:lvl2pPr>
            <a:lvl3pPr>
              <a:buNone/>
              <a:defRPr sz="900"/>
            </a:lvl3pPr>
            <a:lvl4pPr>
              <a:buNone/>
              <a:defRPr sz="900"/>
            </a:lvl4pPr>
            <a:lvl5pPr>
              <a:buNone/>
              <a:defRPr sz="900"/>
            </a:lvl5pPr>
          </a:lstStyle>
          <a:p>
            <a:pPr lvl="0"/>
            <a:r>
              <a:rPr lang="en-US" dirty="0" smtClean="0"/>
              <a:t>Source: Click to edit text</a:t>
            </a:r>
            <a:endParaRPr lang="en-US" dirty="0"/>
          </a:p>
        </p:txBody>
      </p:sp>
    </p:spTree>
    <p:extLst>
      <p:ext uri="{BB962C8B-B14F-4D97-AF65-F5344CB8AC3E}">
        <p14:creationId xmlns:p14="http://schemas.microsoft.com/office/powerpoint/2010/main" val="4045691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cxnSp>
        <p:nvCxnSpPr>
          <p:cNvPr id="7" name="Straight Connector 10"/>
          <p:cNvCxnSpPr>
            <a:cxnSpLocks noChangeShapeType="1"/>
          </p:cNvCxnSpPr>
          <p:nvPr/>
        </p:nvCxnSpPr>
        <p:spPr bwMode="auto">
          <a:xfrm rot="10800000" flipH="1">
            <a:off x="608013" y="2384546"/>
            <a:ext cx="8050212" cy="0"/>
          </a:xfrm>
          <a:prstGeom prst="line">
            <a:avLst/>
          </a:prstGeom>
          <a:noFill/>
          <a:ln w="28575" algn="ctr">
            <a:solidFill>
              <a:schemeClr val="accent1"/>
            </a:solidFill>
            <a:round/>
            <a:headEnd/>
            <a:tailEnd/>
          </a:ln>
        </p:spPr>
      </p:cxnSp>
      <p:sp>
        <p:nvSpPr>
          <p:cNvPr id="10" name="TextBox 12"/>
          <p:cNvSpPr txBox="1">
            <a:spLocks noChangeArrowheads="1"/>
          </p:cNvSpPr>
          <p:nvPr/>
        </p:nvSpPr>
        <p:spPr bwMode="auto">
          <a:xfrm>
            <a:off x="776288" y="4789379"/>
            <a:ext cx="4030662" cy="323165"/>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73882" y="4962525"/>
            <a:ext cx="214313" cy="0"/>
          </a:xfrm>
          <a:prstGeom prst="line">
            <a:avLst/>
          </a:prstGeom>
          <a:noFill/>
          <a:ln w="9525">
            <a:solidFill>
              <a:schemeClr val="bg1">
                <a:alpha val="39999"/>
              </a:schemeClr>
            </a:solidFill>
            <a:round/>
            <a:headEnd/>
            <a:tailEnd/>
          </a:ln>
        </p:spPr>
      </p:cxnSp>
      <p:sp>
        <p:nvSpPr>
          <p:cNvPr id="2" name="Title 1"/>
          <p:cNvSpPr>
            <a:spLocks noGrp="1"/>
          </p:cNvSpPr>
          <p:nvPr>
            <p:ph type="title"/>
          </p:nvPr>
        </p:nvSpPr>
        <p:spPr>
          <a:xfrm>
            <a:off x="914400" y="387963"/>
            <a:ext cx="7772400" cy="54864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28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hasCustomPrompt="1"/>
          </p:nvPr>
        </p:nvSpPr>
        <p:spPr>
          <a:xfrm>
            <a:off x="914400" y="2507085"/>
            <a:ext cx="7388352" cy="106299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6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991467"/>
            <a:ext cx="7388352" cy="630936"/>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0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pic>
        <p:nvPicPr>
          <p:cNvPr id="13"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pic>
        <p:nvPicPr>
          <p:cNvPr id="16" name="Picture 11" descr="icon_row-01.png"/>
          <p:cNvPicPr>
            <a:picLocks noChangeAspect="1"/>
          </p:cNvPicPr>
          <p:nvPr userDrawn="1"/>
        </p:nvPicPr>
        <p:blipFill>
          <a:blip r:embed="rId3" cstate="print"/>
          <a:srcRect/>
          <a:stretch>
            <a:fillRect/>
          </a:stretch>
        </p:blipFill>
        <p:spPr bwMode="auto">
          <a:xfrm>
            <a:off x="1041399" y="1873863"/>
            <a:ext cx="7164449" cy="363309"/>
          </a:xfrm>
          <a:prstGeom prst="rect">
            <a:avLst/>
          </a:prstGeom>
          <a:noFill/>
          <a:ln w="9525">
            <a:noFill/>
            <a:miter lim="800000"/>
            <a:headEnd/>
            <a:tailEnd/>
          </a:ln>
        </p:spPr>
      </p:pic>
      <p:sp>
        <p:nvSpPr>
          <p:cNvPr id="20" name="TextBox 19"/>
          <p:cNvSpPr txBox="1">
            <a:spLocks noChangeArrowheads="1"/>
          </p:cNvSpPr>
          <p:nvPr userDrawn="1"/>
        </p:nvSpPr>
        <p:spPr bwMode="auto">
          <a:xfrm>
            <a:off x="7924801" y="4828781"/>
            <a:ext cx="811213"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21" name="Straight Connector 12"/>
          <p:cNvCxnSpPr>
            <a:cxnSpLocks noChangeShapeType="1"/>
          </p:cNvCxnSpPr>
          <p:nvPr userDrawn="1"/>
        </p:nvCxnSpPr>
        <p:spPr bwMode="auto">
          <a:xfrm rot="5400000">
            <a:off x="7757914" y="4904385"/>
            <a:ext cx="136922" cy="0"/>
          </a:xfrm>
          <a:prstGeom prst="line">
            <a:avLst/>
          </a:prstGeom>
          <a:noFill/>
          <a:ln w="9525">
            <a:solidFill>
              <a:schemeClr val="bg1">
                <a:alpha val="39999"/>
              </a:schemeClr>
            </a:solidFill>
            <a:round/>
            <a:headEnd/>
            <a:tailEnd/>
          </a:ln>
        </p:spPr>
      </p:cxnSp>
      <p:sp>
        <p:nvSpPr>
          <p:cNvPr id="22" name="TextBox 14"/>
          <p:cNvSpPr txBox="1">
            <a:spLocks noChangeArrowheads="1"/>
          </p:cNvSpPr>
          <p:nvPr userDrawn="1"/>
        </p:nvSpPr>
        <p:spPr bwMode="auto">
          <a:xfrm>
            <a:off x="5672138" y="4828781"/>
            <a:ext cx="2082800"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Footer Placeholder 2"/>
          <p:cNvSpPr>
            <a:spLocks noGrp="1"/>
          </p:cNvSpPr>
          <p:nvPr>
            <p:ph type="ftr" sz="quarter" idx="13"/>
          </p:nvPr>
        </p:nvSpPr>
        <p:spPr>
          <a:xfrm>
            <a:off x="666750" y="4793456"/>
            <a:ext cx="7195102" cy="295275"/>
          </a:xfrm>
        </p:spPr>
        <p:txBody>
          <a:bodyPr/>
          <a:lstStyle>
            <a:lvl1pPr>
              <a:defRPr sz="1000"/>
            </a:lvl1pPr>
          </a:lstStyle>
          <a:p>
            <a:pPr>
              <a:defRPr/>
            </a:pPr>
            <a:r>
              <a:rPr lang="en-US" smtClean="0"/>
              <a:t>Dr. Ian Mead, CSIS                                                                                                                                                                                           IEO2017, September 2017</a:t>
            </a:r>
            <a:endParaRPr lang="en-US" dirty="0"/>
          </a:p>
        </p:txBody>
      </p:sp>
      <p:sp>
        <p:nvSpPr>
          <p:cNvPr id="12"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5" name="Title 1"/>
          <p:cNvSpPr>
            <a:spLocks noGrp="1"/>
          </p:cNvSpPr>
          <p:nvPr>
            <p:ph type="title" hasCustomPrompt="1"/>
          </p:nvPr>
        </p:nvSpPr>
        <p:spPr>
          <a:xfrm>
            <a:off x="685800" y="73152"/>
            <a:ext cx="8001000" cy="768096"/>
          </a:xfrm>
          <a:prstGeom prst="rect">
            <a:avLst/>
          </a:prstGeom>
        </p:spPr>
        <p:txBody>
          <a:bodyPr lIns="0" tIns="0" rIns="0" bIns="0" anchor="b" anchorCtr="0"/>
          <a:lstStyle>
            <a:lvl1pPr algn="l">
              <a:defRPr sz="2600">
                <a:solidFill>
                  <a:schemeClr val="accent1"/>
                </a:solidFill>
              </a:defRPr>
            </a:lvl1pPr>
          </a:lstStyle>
          <a:p>
            <a:r>
              <a:rPr lang="en-US" dirty="0" smtClean="0"/>
              <a:t>Click to edit Master title style. You can have up to two lines of text.</a:t>
            </a:r>
            <a:endParaRPr lang="en-US" dirty="0"/>
          </a:p>
        </p:txBody>
      </p:sp>
      <p:sp>
        <p:nvSpPr>
          <p:cNvPr id="16" name="Slide Number Placeholder 5"/>
          <p:cNvSpPr>
            <a:spLocks noGrp="1"/>
          </p:cNvSpPr>
          <p:nvPr>
            <p:ph type="sldNum" sz="quarter" idx="4"/>
          </p:nvPr>
        </p:nvSpPr>
        <p:spPr>
          <a:xfrm>
            <a:off x="8655100" y="4814888"/>
            <a:ext cx="384175" cy="273844"/>
          </a:xfrm>
          <a:prstGeom prst="rect">
            <a:avLst/>
          </a:prstGeom>
        </p:spPr>
        <p:txBody>
          <a:bodyPr vert="horz" lIns="0" tIns="0" rIns="0" bIns="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4"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Footer Placeholder 2"/>
          <p:cNvSpPr>
            <a:spLocks noGrp="1"/>
          </p:cNvSpPr>
          <p:nvPr>
            <p:ph type="ftr" sz="quarter" idx="13"/>
          </p:nvPr>
        </p:nvSpPr>
        <p:spPr>
          <a:xfrm>
            <a:off x="666750" y="4793456"/>
            <a:ext cx="7195102" cy="295275"/>
          </a:xfrm>
        </p:spPr>
        <p:txBody>
          <a:bodyPr/>
          <a:lstStyle>
            <a:lvl1pPr>
              <a:defRPr sz="1000"/>
            </a:lvl1pPr>
          </a:lstStyle>
          <a:p>
            <a:pPr>
              <a:defRPr/>
            </a:pPr>
            <a:r>
              <a:rPr lang="en-US" smtClean="0"/>
              <a:t>Dr. Ian Mead, CSIS                                                                                                                                                                                           IEO2017, September 2017</a:t>
            </a:r>
            <a:endParaRPr lang="en-US" dirty="0"/>
          </a:p>
        </p:txBody>
      </p:sp>
      <p:sp>
        <p:nvSpPr>
          <p:cNvPr id="15" name="Title 1"/>
          <p:cNvSpPr>
            <a:spLocks noGrp="1"/>
          </p:cNvSpPr>
          <p:nvPr>
            <p:ph type="title" hasCustomPrompt="1"/>
          </p:nvPr>
        </p:nvSpPr>
        <p:spPr>
          <a:xfrm>
            <a:off x="685800" y="73152"/>
            <a:ext cx="8001000" cy="768096"/>
          </a:xfrm>
          <a:prstGeom prst="rect">
            <a:avLst/>
          </a:prstGeom>
        </p:spPr>
        <p:txBody>
          <a:bodyPr lIns="0" tIns="0" rIns="0" bIns="0" anchor="ctr" anchorCtr="0"/>
          <a:lstStyle>
            <a:lvl1pPr algn="l">
              <a:defRPr sz="1800">
                <a:solidFill>
                  <a:schemeClr val="accent1"/>
                </a:solidFill>
              </a:defRPr>
            </a:lvl1pPr>
          </a:lstStyle>
          <a:p>
            <a:r>
              <a:rPr lang="en-US" dirty="0" smtClean="0"/>
              <a:t>Click to edit Master title style. You can have up to two lines of text.</a:t>
            </a:r>
            <a:endParaRPr lang="en-US" dirty="0"/>
          </a:p>
        </p:txBody>
      </p:sp>
      <p:sp>
        <p:nvSpPr>
          <p:cNvPr id="14" name="Slide Number Placeholder 5"/>
          <p:cNvSpPr>
            <a:spLocks noGrp="1"/>
          </p:cNvSpPr>
          <p:nvPr>
            <p:ph type="sldNum" sz="quarter" idx="4"/>
          </p:nvPr>
        </p:nvSpPr>
        <p:spPr>
          <a:xfrm>
            <a:off x="8655100" y="4814888"/>
            <a:ext cx="384175" cy="273844"/>
          </a:xfrm>
          <a:prstGeom prst="rect">
            <a:avLst/>
          </a:prstGeom>
        </p:spPr>
        <p:txBody>
          <a:bodyPr vert="horz" lIns="0" tIns="0" rIns="0" bIns="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423494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cxnSp>
        <p:nvCxnSpPr>
          <p:cNvPr id="8"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85800" y="1311965"/>
            <a:ext cx="8001000" cy="3077154"/>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pic>
        <p:nvPicPr>
          <p:cNvPr id="15"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3" name="Text Placeholder 15"/>
          <p:cNvSpPr>
            <a:spLocks noGrp="1"/>
          </p:cNvSpPr>
          <p:nvPr>
            <p:ph type="body" sz="quarter" idx="18"/>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7" name="Footer Placeholder 2"/>
          <p:cNvSpPr>
            <a:spLocks noGrp="1"/>
          </p:cNvSpPr>
          <p:nvPr>
            <p:ph type="ftr" sz="quarter" idx="19"/>
          </p:nvPr>
        </p:nvSpPr>
        <p:spPr>
          <a:xfrm>
            <a:off x="666750" y="4793456"/>
            <a:ext cx="7195102" cy="295275"/>
          </a:xfrm>
        </p:spPr>
        <p:txBody>
          <a:bodyPr/>
          <a:lstStyle>
            <a:lvl1pPr>
              <a:defRPr sz="1000"/>
            </a:lvl1pPr>
          </a:lstStyle>
          <a:p>
            <a:pPr>
              <a:defRPr/>
            </a:pPr>
            <a:r>
              <a:rPr lang="en-US" smtClean="0"/>
              <a:t>Dr. Ian Mead, CSIS                                                                                                                                                                                           IEO2017, September 2017</a:t>
            </a:r>
            <a:endParaRPr lang="en-US" dirty="0"/>
          </a:p>
        </p:txBody>
      </p:sp>
      <p:sp>
        <p:nvSpPr>
          <p:cNvPr id="20" name="Title 1"/>
          <p:cNvSpPr>
            <a:spLocks noGrp="1"/>
          </p:cNvSpPr>
          <p:nvPr>
            <p:ph type="title" hasCustomPrompt="1"/>
          </p:nvPr>
        </p:nvSpPr>
        <p:spPr>
          <a:xfrm>
            <a:off x="685800" y="73152"/>
            <a:ext cx="8001000" cy="768096"/>
          </a:xfrm>
          <a:prstGeom prst="rect">
            <a:avLst/>
          </a:prstGeom>
        </p:spPr>
        <p:txBody>
          <a:bodyPr lIns="0" tIns="0" rIns="0" bIns="0" anchor="ctr" anchorCtr="0"/>
          <a:lstStyle>
            <a:lvl1pPr algn="l">
              <a:defRPr sz="1800">
                <a:solidFill>
                  <a:schemeClr val="accent1"/>
                </a:solidFill>
              </a:defRPr>
            </a:lvl1pPr>
          </a:lstStyle>
          <a:p>
            <a:r>
              <a:rPr lang="en-US" dirty="0" smtClean="0"/>
              <a:t>Click to edit Master title style. You can have up to two lines of text.</a:t>
            </a:r>
            <a:endParaRPr lang="en-US" dirty="0"/>
          </a:p>
        </p:txBody>
      </p:sp>
      <p:sp>
        <p:nvSpPr>
          <p:cNvPr id="22" name="Text Placeholder 11"/>
          <p:cNvSpPr>
            <a:spLocks noGrp="1"/>
          </p:cNvSpPr>
          <p:nvPr>
            <p:ph type="body" sz="quarter" idx="17"/>
          </p:nvPr>
        </p:nvSpPr>
        <p:spPr>
          <a:xfrm>
            <a:off x="685800" y="841248"/>
            <a:ext cx="3931920"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3" name="Text Placeholder 13"/>
          <p:cNvSpPr>
            <a:spLocks noGrp="1"/>
          </p:cNvSpPr>
          <p:nvPr>
            <p:ph type="body" sz="quarter" idx="20"/>
          </p:nvPr>
        </p:nvSpPr>
        <p:spPr>
          <a:xfrm>
            <a:off x="4663440" y="841248"/>
            <a:ext cx="4023360"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lgn="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2" name="Slide Number Placeholder 5"/>
          <p:cNvSpPr>
            <a:spLocks noGrp="1"/>
          </p:cNvSpPr>
          <p:nvPr>
            <p:ph type="sldNum" sz="quarter" idx="4"/>
          </p:nvPr>
        </p:nvSpPr>
        <p:spPr>
          <a:xfrm>
            <a:off x="8655100" y="4814888"/>
            <a:ext cx="384175" cy="273844"/>
          </a:xfrm>
          <a:prstGeom prst="rect">
            <a:avLst/>
          </a:prstGeom>
        </p:spPr>
        <p:txBody>
          <a:bodyPr vert="horz" lIns="0" tIns="0" rIns="0" bIns="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2819913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ne or bar graph_3 line title">
    <p:spTree>
      <p:nvGrpSpPr>
        <p:cNvPr id="1" name=""/>
        <p:cNvGrpSpPr/>
        <p:nvPr/>
      </p:nvGrpSpPr>
      <p:grpSpPr>
        <a:xfrm>
          <a:off x="0" y="0"/>
          <a:ext cx="0" cy="0"/>
          <a:chOff x="0" y="0"/>
          <a:chExt cx="0" cy="0"/>
        </a:xfrm>
      </p:grpSpPr>
      <p:cxnSp>
        <p:nvCxnSpPr>
          <p:cNvPr id="8"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85800" y="1311965"/>
            <a:ext cx="8001000" cy="3077154"/>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pic>
        <p:nvPicPr>
          <p:cNvPr id="15"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3" name="Text Placeholder 15"/>
          <p:cNvSpPr>
            <a:spLocks noGrp="1"/>
          </p:cNvSpPr>
          <p:nvPr>
            <p:ph type="body" sz="quarter" idx="18"/>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7" name="Footer Placeholder 2"/>
          <p:cNvSpPr>
            <a:spLocks noGrp="1"/>
          </p:cNvSpPr>
          <p:nvPr>
            <p:ph type="ftr" sz="quarter" idx="19"/>
          </p:nvPr>
        </p:nvSpPr>
        <p:spPr>
          <a:xfrm>
            <a:off x="666750" y="4793456"/>
            <a:ext cx="7195102" cy="295275"/>
          </a:xfrm>
        </p:spPr>
        <p:txBody>
          <a:bodyPr/>
          <a:lstStyle>
            <a:lvl1pPr>
              <a:defRPr sz="1000"/>
            </a:lvl1pPr>
          </a:lstStyle>
          <a:p>
            <a:pPr>
              <a:defRPr/>
            </a:pPr>
            <a:r>
              <a:rPr lang="en-US" smtClean="0"/>
              <a:t>Dr. Ian Mead, CSIS                                                                                                                                                                                           IEO2017, September 2017</a:t>
            </a:r>
            <a:endParaRPr lang="en-US" dirty="0"/>
          </a:p>
        </p:txBody>
      </p:sp>
      <p:sp>
        <p:nvSpPr>
          <p:cNvPr id="20" name="Title 1"/>
          <p:cNvSpPr>
            <a:spLocks noGrp="1"/>
          </p:cNvSpPr>
          <p:nvPr>
            <p:ph type="title" hasCustomPrompt="1"/>
          </p:nvPr>
        </p:nvSpPr>
        <p:spPr>
          <a:xfrm>
            <a:off x="685800" y="73152"/>
            <a:ext cx="8001000" cy="768096"/>
          </a:xfrm>
          <a:prstGeom prst="rect">
            <a:avLst/>
          </a:prstGeom>
        </p:spPr>
        <p:txBody>
          <a:bodyPr lIns="0" tIns="0" rIns="0" bIns="0" anchor="ctr" anchorCtr="0"/>
          <a:lstStyle>
            <a:lvl1pPr algn="l">
              <a:lnSpc>
                <a:spcPts val="2000"/>
              </a:lnSpc>
              <a:defRPr sz="1800">
                <a:solidFill>
                  <a:schemeClr val="accent1"/>
                </a:solidFill>
              </a:defRPr>
            </a:lvl1pPr>
          </a:lstStyle>
          <a:p>
            <a:r>
              <a:rPr lang="en-US" dirty="0" smtClean="0"/>
              <a:t>Click to edit Master title style. You can have up to three lines of text.</a:t>
            </a:r>
            <a:endParaRPr lang="en-US" dirty="0"/>
          </a:p>
        </p:txBody>
      </p:sp>
      <p:sp>
        <p:nvSpPr>
          <p:cNvPr id="22" name="Text Placeholder 11"/>
          <p:cNvSpPr>
            <a:spLocks noGrp="1"/>
          </p:cNvSpPr>
          <p:nvPr>
            <p:ph type="body" sz="quarter" idx="17"/>
          </p:nvPr>
        </p:nvSpPr>
        <p:spPr>
          <a:xfrm>
            <a:off x="685800" y="841248"/>
            <a:ext cx="3931920"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3" name="Text Placeholder 13"/>
          <p:cNvSpPr>
            <a:spLocks noGrp="1"/>
          </p:cNvSpPr>
          <p:nvPr>
            <p:ph type="body" sz="quarter" idx="20"/>
          </p:nvPr>
        </p:nvSpPr>
        <p:spPr>
          <a:xfrm>
            <a:off x="4663440" y="841248"/>
            <a:ext cx="4023360"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lgn="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2" name="Slide Number Placeholder 5"/>
          <p:cNvSpPr>
            <a:spLocks noGrp="1"/>
          </p:cNvSpPr>
          <p:nvPr>
            <p:ph type="sldNum" sz="quarter" idx="4"/>
          </p:nvPr>
        </p:nvSpPr>
        <p:spPr>
          <a:xfrm>
            <a:off x="8655100" y="4814888"/>
            <a:ext cx="384175" cy="273844"/>
          </a:xfrm>
          <a:prstGeom prst="rect">
            <a:avLst/>
          </a:prstGeom>
        </p:spPr>
        <p:txBody>
          <a:bodyPr vert="horz" lIns="0" tIns="0" rIns="0" bIns="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297034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457200" y="1659636"/>
            <a:ext cx="8229600" cy="1117854"/>
          </a:xfrm>
          <a:prstGeom prst="rect">
            <a:avLst/>
          </a:prstGeom>
        </p:spPr>
        <p:txBody>
          <a:bodyPr anchor="b" anchorCtr="0"/>
          <a:lstStyle>
            <a:lvl1pPr algn="ctr">
              <a:defRPr sz="3600">
                <a:solidFill>
                  <a:schemeClr val="accent1"/>
                </a:solidFill>
              </a:defRPr>
            </a:lvl1pPr>
          </a:lstStyle>
          <a:p>
            <a:r>
              <a:rPr lang="en-US" dirty="0" smtClean="0"/>
              <a:t>Section Title — click to edit</a:t>
            </a:r>
            <a:endParaRPr lang="en-US" dirty="0"/>
          </a:p>
        </p:txBody>
      </p:sp>
      <p:pic>
        <p:nvPicPr>
          <p:cNvPr id="8"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9"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2" name="Footer Placeholder 2"/>
          <p:cNvSpPr>
            <a:spLocks noGrp="1"/>
          </p:cNvSpPr>
          <p:nvPr>
            <p:ph type="ftr" sz="quarter" idx="13"/>
          </p:nvPr>
        </p:nvSpPr>
        <p:spPr>
          <a:xfrm>
            <a:off x="666750" y="4793456"/>
            <a:ext cx="7195102" cy="295275"/>
          </a:xfrm>
        </p:spPr>
        <p:txBody>
          <a:bodyPr/>
          <a:lstStyle>
            <a:lvl1pPr>
              <a:defRPr sz="1000"/>
            </a:lvl1pPr>
          </a:lstStyle>
          <a:p>
            <a:pPr>
              <a:defRPr/>
            </a:pPr>
            <a:r>
              <a:rPr lang="en-US" smtClean="0"/>
              <a:t>Dr. Ian Mead, CSIS                                                                                                                                                                                           IEO2017, September 2017</a:t>
            </a:r>
            <a:endParaRPr lang="en-US" dirty="0"/>
          </a:p>
        </p:txBody>
      </p:sp>
      <p:sp>
        <p:nvSpPr>
          <p:cNvPr id="11" name="Slide Number Placeholder 5"/>
          <p:cNvSpPr>
            <a:spLocks noGrp="1"/>
          </p:cNvSpPr>
          <p:nvPr>
            <p:ph type="sldNum" sz="quarter" idx="4"/>
          </p:nvPr>
        </p:nvSpPr>
        <p:spPr>
          <a:xfrm>
            <a:off x="8655100" y="4814888"/>
            <a:ext cx="384175" cy="273844"/>
          </a:xfrm>
          <a:prstGeom prst="rect">
            <a:avLst/>
          </a:prstGeom>
        </p:spPr>
        <p:txBody>
          <a:bodyPr vert="horz" lIns="0" tIns="0" rIns="0" bIns="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2"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2"/>
          <p:cNvSpPr>
            <a:spLocks noGrp="1"/>
          </p:cNvSpPr>
          <p:nvPr>
            <p:ph sz="quarter" idx="13"/>
          </p:nvPr>
        </p:nvSpPr>
        <p:spPr>
          <a:xfrm>
            <a:off x="4754880" y="891540"/>
            <a:ext cx="393192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3"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9" name="Footer Placeholder 2"/>
          <p:cNvSpPr>
            <a:spLocks noGrp="1"/>
          </p:cNvSpPr>
          <p:nvPr>
            <p:ph type="ftr" sz="quarter" idx="17"/>
          </p:nvPr>
        </p:nvSpPr>
        <p:spPr>
          <a:xfrm>
            <a:off x="666750" y="4793456"/>
            <a:ext cx="7195102" cy="295275"/>
          </a:xfrm>
        </p:spPr>
        <p:txBody>
          <a:bodyPr/>
          <a:lstStyle>
            <a:lvl1pPr>
              <a:defRPr sz="1000"/>
            </a:lvl1pPr>
          </a:lstStyle>
          <a:p>
            <a:pPr>
              <a:defRPr/>
            </a:pPr>
            <a:r>
              <a:rPr lang="en-US" smtClean="0"/>
              <a:t>Dr. Ian Mead, CSIS                                                                                                                                                                                           IEO2017, September 2017</a:t>
            </a:r>
            <a:endParaRPr lang="en-US" dirty="0"/>
          </a:p>
        </p:txBody>
      </p:sp>
      <p:sp>
        <p:nvSpPr>
          <p:cNvPr id="17" name="Title 1"/>
          <p:cNvSpPr>
            <a:spLocks noGrp="1"/>
          </p:cNvSpPr>
          <p:nvPr>
            <p:ph type="title" hasCustomPrompt="1"/>
          </p:nvPr>
        </p:nvSpPr>
        <p:spPr>
          <a:xfrm>
            <a:off x="685800" y="73152"/>
            <a:ext cx="8001000" cy="768096"/>
          </a:xfrm>
          <a:prstGeom prst="rect">
            <a:avLst/>
          </a:prstGeom>
        </p:spPr>
        <p:txBody>
          <a:bodyPr lIns="0" tIns="0" rIns="0" bIns="0" anchor="ctr" anchorCtr="0"/>
          <a:lstStyle>
            <a:lvl1pPr algn="l">
              <a:defRPr sz="1800">
                <a:solidFill>
                  <a:schemeClr val="accent1"/>
                </a:solidFill>
              </a:defRPr>
            </a:lvl1pPr>
          </a:lstStyle>
          <a:p>
            <a:r>
              <a:rPr lang="en-US" dirty="0" smtClean="0"/>
              <a:t>Click to edit Master title style. You can have up to two lines of text.</a:t>
            </a:r>
            <a:endParaRPr lang="en-US" dirty="0"/>
          </a:p>
        </p:txBody>
      </p:sp>
      <p:sp>
        <p:nvSpPr>
          <p:cNvPr id="16" name="Slide Number Placeholder 5"/>
          <p:cNvSpPr>
            <a:spLocks noGrp="1"/>
          </p:cNvSpPr>
          <p:nvPr>
            <p:ph type="sldNum" sz="quarter" idx="4"/>
          </p:nvPr>
        </p:nvSpPr>
        <p:spPr>
          <a:xfrm>
            <a:off x="8655100" y="4814888"/>
            <a:ext cx="384175" cy="273844"/>
          </a:xfrm>
          <a:prstGeom prst="rect">
            <a:avLst/>
          </a:prstGeom>
        </p:spPr>
        <p:txBody>
          <a:bodyPr vert="horz" lIns="0" tIns="0" rIns="0" bIns="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title and 2 labeled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85800" y="1292087"/>
            <a:ext cx="3931920"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754880" y="1292087"/>
            <a:ext cx="3931920" cy="3097033"/>
          </a:xfrm>
          <a:prstGeom prst="rect">
            <a:avLst/>
          </a:prstGeom>
        </p:spPr>
        <p:txBody>
          <a:bodyPr/>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1"/>
          <p:cNvSpPr>
            <a:spLocks noGrp="1"/>
          </p:cNvSpPr>
          <p:nvPr>
            <p:ph type="body" sz="quarter" idx="17"/>
          </p:nvPr>
        </p:nvSpPr>
        <p:spPr>
          <a:xfrm>
            <a:off x="685800" y="841248"/>
            <a:ext cx="3931920"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3"/>
          <p:cNvSpPr>
            <a:spLocks noGrp="1"/>
          </p:cNvSpPr>
          <p:nvPr>
            <p:ph type="body" sz="quarter" idx="18"/>
          </p:nvPr>
        </p:nvSpPr>
        <p:spPr>
          <a:xfrm>
            <a:off x="4754880" y="841248"/>
            <a:ext cx="3931920"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lgn="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pic>
        <p:nvPicPr>
          <p:cNvPr id="1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21" name="Title 1"/>
          <p:cNvSpPr>
            <a:spLocks noGrp="1"/>
          </p:cNvSpPr>
          <p:nvPr>
            <p:ph type="title" hasCustomPrompt="1"/>
          </p:nvPr>
        </p:nvSpPr>
        <p:spPr>
          <a:xfrm>
            <a:off x="685800" y="73152"/>
            <a:ext cx="8001000" cy="768096"/>
          </a:xfrm>
          <a:prstGeom prst="rect">
            <a:avLst/>
          </a:prstGeom>
        </p:spPr>
        <p:txBody>
          <a:bodyPr lIns="0" tIns="0" rIns="0" bIns="0" anchor="ctr" anchorCtr="0"/>
          <a:lstStyle>
            <a:lvl1pPr algn="l">
              <a:defRPr sz="1800">
                <a:solidFill>
                  <a:schemeClr val="accent1"/>
                </a:solidFill>
              </a:defRPr>
            </a:lvl1pPr>
          </a:lstStyle>
          <a:p>
            <a:r>
              <a:rPr lang="en-US" dirty="0" smtClean="0"/>
              <a:t>Click to edit Master title style. You can have up to two lines of text.</a:t>
            </a:r>
            <a:endParaRPr lang="en-US" dirty="0"/>
          </a:p>
        </p:txBody>
      </p:sp>
      <p:sp>
        <p:nvSpPr>
          <p:cNvPr id="23" name="Footer Placeholder 2"/>
          <p:cNvSpPr>
            <a:spLocks noGrp="1"/>
          </p:cNvSpPr>
          <p:nvPr>
            <p:ph type="ftr" sz="quarter" idx="19"/>
          </p:nvPr>
        </p:nvSpPr>
        <p:spPr>
          <a:xfrm>
            <a:off x="666750" y="4793456"/>
            <a:ext cx="7195102" cy="295275"/>
          </a:xfrm>
        </p:spPr>
        <p:txBody>
          <a:bodyPr/>
          <a:lstStyle>
            <a:lvl1pPr>
              <a:defRPr sz="1000"/>
            </a:lvl1pPr>
          </a:lstStyle>
          <a:p>
            <a:pPr>
              <a:defRPr/>
            </a:pPr>
            <a:r>
              <a:rPr lang="en-US" smtClean="0"/>
              <a:t>Dr. Ian Mead, CSIS                                                                                                                                                                                           IEO2017, September 2017</a:t>
            </a:r>
            <a:endParaRPr lang="en-US" dirty="0"/>
          </a:p>
        </p:txBody>
      </p:sp>
      <p:sp>
        <p:nvSpPr>
          <p:cNvPr id="20" name="Slide Number Placeholder 5"/>
          <p:cNvSpPr>
            <a:spLocks noGrp="1"/>
          </p:cNvSpPr>
          <p:nvPr>
            <p:ph type="sldNum" sz="quarter" idx="4"/>
          </p:nvPr>
        </p:nvSpPr>
        <p:spPr>
          <a:xfrm>
            <a:off x="8655100" y="4814888"/>
            <a:ext cx="384175" cy="273844"/>
          </a:xfrm>
          <a:prstGeom prst="rect">
            <a:avLst/>
          </a:prstGeom>
        </p:spPr>
        <p:txBody>
          <a:bodyPr vert="horz" lIns="0" tIns="0" rIns="0" bIns="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49417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9" cstate="print"/>
          <a:srcRect t="10667" b="10667"/>
          <a:stretch>
            <a:fillRect/>
          </a:stretch>
        </p:blipFill>
        <p:spPr bwMode="auto">
          <a:xfrm>
            <a:off x="0" y="4669632"/>
            <a:ext cx="9144000" cy="473869"/>
          </a:xfrm>
          <a:prstGeom prst="rect">
            <a:avLst/>
          </a:prstGeom>
          <a:noFill/>
          <a:ln w="9525">
            <a:noFill/>
            <a:miter lim="800000"/>
            <a:headEnd/>
            <a:tailEnd/>
          </a:ln>
        </p:spPr>
      </p:pic>
      <p:sp>
        <p:nvSpPr>
          <p:cNvPr id="1027" name="Rectangle 7"/>
          <p:cNvSpPr>
            <a:spLocks noChangeArrowheads="1"/>
          </p:cNvSpPr>
          <p:nvPr/>
        </p:nvSpPr>
        <p:spPr bwMode="auto">
          <a:xfrm>
            <a:off x="0" y="1"/>
            <a:ext cx="9144000" cy="69056"/>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5" name="Footer Placeholder 4"/>
          <p:cNvSpPr>
            <a:spLocks noGrp="1"/>
          </p:cNvSpPr>
          <p:nvPr>
            <p:ph type="ftr" sz="quarter" idx="3"/>
          </p:nvPr>
        </p:nvSpPr>
        <p:spPr>
          <a:xfrm>
            <a:off x="666750" y="479345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smtClean="0"/>
              <a:t>Dr. Ian Mead, CSIS                                                                                                                                                                                           IEO2017, September 2017</a:t>
            </a:r>
            <a:endParaRPr lang="en-US" dirty="0"/>
          </a:p>
        </p:txBody>
      </p:sp>
      <p:sp>
        <p:nvSpPr>
          <p:cNvPr id="6" name="Slide Number Placeholder 5"/>
          <p:cNvSpPr>
            <a:spLocks noGrp="1"/>
          </p:cNvSpPr>
          <p:nvPr>
            <p:ph type="sldNum" sz="quarter" idx="4"/>
          </p:nvPr>
        </p:nvSpPr>
        <p:spPr>
          <a:xfrm>
            <a:off x="8655100" y="4814888"/>
            <a:ext cx="384175" cy="273844"/>
          </a:xfrm>
          <a:prstGeom prst="rect">
            <a:avLst/>
          </a:prstGeom>
        </p:spPr>
        <p:txBody>
          <a:bodyPr vert="horz" lIns="0" tIns="0" rIns="0" bIns="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72" r:id="rId4"/>
    <p:sldLayoutId id="2147485276" r:id="rId5"/>
    <p:sldLayoutId id="2147485277" r:id="rId6"/>
    <p:sldLayoutId id="2147485262" r:id="rId7"/>
    <p:sldLayoutId id="2147485261" r:id="rId8"/>
    <p:sldLayoutId id="2147485273" r:id="rId9"/>
    <p:sldLayoutId id="2147485278" r:id="rId10"/>
    <p:sldLayoutId id="2147485264" r:id="rId11"/>
    <p:sldLayoutId id="2147485267" r:id="rId12"/>
    <p:sldLayoutId id="2147485268" r:id="rId13"/>
    <p:sldLayoutId id="2147485269" r:id="rId14"/>
    <p:sldLayoutId id="2147485275" r:id="rId15"/>
    <p:sldLayoutId id="2147485274" r:id="rId16"/>
    <p:sldLayoutId id="2147485279" r:id="rId17"/>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25.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chart" Target="../charts/char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chart" Target="../charts/chart30.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chart" Target="../charts/chart32.xml"/></Relationships>
</file>

<file path=ppt/slides/_rels/slide3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chart" Target="../charts/chart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chart" Target="../charts/chart36.xml"/></Relationships>
</file>

<file path=ppt/slides/_rels/slide3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chart" Target="../charts/chart38.xml"/></Relationships>
</file>

<file path=ppt/slides/_rels/slide3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chart" Target="../charts/char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chart" Target="../charts/char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chart" Target="../charts/chart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https://www.eia.gov/tools/emailupdates/" TargetMode="External"/><Relationship Id="rId3" Type="http://schemas.openxmlformats.org/officeDocument/2006/relationships/hyperlink" Target="http://www.eia.gov/" TargetMode="External"/><Relationship Id="rId7" Type="http://schemas.openxmlformats.org/officeDocument/2006/relationships/hyperlink" Target="http://www.eia.gov/ies"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hyperlink" Target="http://www.eia.gov/ieo" TargetMode="External"/><Relationship Id="rId5" Type="http://schemas.openxmlformats.org/officeDocument/2006/relationships/hyperlink" Target="http://www.eia.gov/aeo" TargetMode="External"/><Relationship Id="rId4" Type="http://schemas.openxmlformats.org/officeDocument/2006/relationships/hyperlink" Target="http://www.eia.gov/ste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smtClean="0"/>
              <a:t>International Energy Outlook 2017</a:t>
            </a:r>
            <a:br>
              <a:rPr lang="en-US" i="1" dirty="0" smtClean="0"/>
            </a:br>
            <a:endParaRPr lang="en-US" dirty="0"/>
          </a:p>
        </p:txBody>
      </p:sp>
      <p:sp>
        <p:nvSpPr>
          <p:cNvPr id="5" name="Text Placeholder 4"/>
          <p:cNvSpPr>
            <a:spLocks noGrp="1"/>
          </p:cNvSpPr>
          <p:nvPr>
            <p:ph type="body" sz="quarter" idx="10"/>
          </p:nvPr>
        </p:nvSpPr>
        <p:spPr/>
        <p:txBody>
          <a:bodyPr/>
          <a:lstStyle/>
          <a:p>
            <a:pPr marL="260604" indent="-385763">
              <a:defRPr/>
            </a:pPr>
            <a:r>
              <a:rPr lang="en-US" dirty="0" smtClean="0"/>
              <a:t>for</a:t>
            </a:r>
          </a:p>
          <a:p>
            <a:r>
              <a:rPr lang="en-US" dirty="0"/>
              <a:t>Center for Strategic and International </a:t>
            </a:r>
            <a:r>
              <a:rPr lang="en-US" dirty="0" smtClean="0"/>
              <a:t>Studies</a:t>
            </a:r>
          </a:p>
          <a:p>
            <a:pPr marL="260604" indent="-385763">
              <a:defRPr/>
            </a:pPr>
            <a:r>
              <a:rPr lang="en-US" dirty="0" smtClean="0"/>
              <a:t>September 14, 2017 | Washington, DC</a:t>
            </a:r>
          </a:p>
          <a:p>
            <a:pPr marL="260604" indent="-385763">
              <a:defRPr/>
            </a:pPr>
            <a:endParaRPr lang="en-US" dirty="0" smtClean="0"/>
          </a:p>
          <a:p>
            <a:pPr marL="260604" indent="-385763">
              <a:defRPr/>
            </a:pPr>
            <a:r>
              <a:rPr lang="en-US" dirty="0" smtClean="0"/>
              <a:t>by</a:t>
            </a:r>
          </a:p>
          <a:p>
            <a:pPr marL="260604" indent="-385763">
              <a:defRPr/>
            </a:pPr>
            <a:r>
              <a:rPr lang="en-US" dirty="0" smtClean="0"/>
              <a:t>Dr. Ian Mead, Assistant Administrator for Energy Analysis</a:t>
            </a:r>
          </a:p>
          <a:p>
            <a:endParaRPr lang="en-US" dirty="0"/>
          </a:p>
        </p:txBody>
      </p:sp>
      <p:sp>
        <p:nvSpPr>
          <p:cNvPr id="6" name="Rectangle 5"/>
          <p:cNvSpPr/>
          <p:nvPr/>
        </p:nvSpPr>
        <p:spPr>
          <a:xfrm>
            <a:off x="1725386" y="3039016"/>
            <a:ext cx="3429000" cy="369332"/>
          </a:xfrm>
          <a:prstGeom prst="rect">
            <a:avLst/>
          </a:prstGeom>
        </p:spPr>
        <p:txBody>
          <a:bodyPr>
            <a:spAutoFit/>
          </a:bodyPr>
          <a:lstStyle/>
          <a:p>
            <a:pPr marL="260604" indent="-385763">
              <a:spcBef>
                <a:spcPct val="20000"/>
              </a:spcBef>
              <a:defRPr/>
            </a:pPr>
            <a:endParaRPr lang="en-US" i="1" dirty="0"/>
          </a:p>
        </p:txBody>
      </p:sp>
    </p:spTree>
    <p:extLst>
      <p:ext uri="{BB962C8B-B14F-4D97-AF65-F5344CB8AC3E}">
        <p14:creationId xmlns:p14="http://schemas.microsoft.com/office/powerpoint/2010/main" val="1010757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37"/>
          <p:cNvGraphicFramePr>
            <a:graphicFrameLocks noGrp="1"/>
          </p:cNvGraphicFramePr>
          <p:nvPr>
            <p:ph sz="quarter" idx="12"/>
            <p:extLst>
              <p:ext uri="{D42A27DB-BD31-4B8C-83A1-F6EECF244321}">
                <p14:modId xmlns:p14="http://schemas.microsoft.com/office/powerpoint/2010/main" val="1946769019"/>
              </p:ext>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ontent Placeholder 25"/>
          <p:cNvGraphicFramePr>
            <a:graphicFrameLocks noGrp="1"/>
          </p:cNvGraphicFramePr>
          <p:nvPr>
            <p:ph sz="quarter" idx="13"/>
            <p:extLst>
              <p:ext uri="{D42A27DB-BD31-4B8C-83A1-F6EECF244321}">
                <p14:modId xmlns:p14="http://schemas.microsoft.com/office/powerpoint/2010/main" val="3933577652"/>
              </p:ext>
            </p:extLst>
          </p:nvPr>
        </p:nvGraphicFramePr>
        <p:xfrm>
          <a:off x="4754563" y="1292225"/>
          <a:ext cx="3932237"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13"/>
          <p:cNvSpPr>
            <a:spLocks noGrp="1"/>
          </p:cNvSpPr>
          <p:nvPr>
            <p:ph type="body" sz="quarter" idx="17"/>
          </p:nvPr>
        </p:nvSpPr>
        <p:spPr/>
        <p:txBody>
          <a:bodyPr/>
          <a:lstStyle/>
          <a:p>
            <a:r>
              <a:rPr lang="en-US" b="1" dirty="0" smtClean="0"/>
              <a:t>World oil prices in three cases</a:t>
            </a:r>
          </a:p>
          <a:p>
            <a:r>
              <a:rPr lang="en-US" dirty="0" smtClean="0"/>
              <a:t>real 2016 dollars per barrel</a:t>
            </a:r>
            <a:endParaRPr lang="en-US" dirty="0"/>
          </a:p>
        </p:txBody>
      </p:sp>
      <p:sp>
        <p:nvSpPr>
          <p:cNvPr id="33" name="Text Placeholder 32"/>
          <p:cNvSpPr>
            <a:spLocks noGrp="1"/>
          </p:cNvSpPr>
          <p:nvPr>
            <p:ph type="body" sz="quarter" idx="18"/>
          </p:nvPr>
        </p:nvSpPr>
        <p:spPr/>
        <p:txBody>
          <a:bodyPr/>
          <a:lstStyle/>
          <a:p>
            <a:pPr algn="l"/>
            <a:r>
              <a:rPr lang="en-US" b="1" dirty="0">
                <a:latin typeface="Arial" panose="020B0604020202020204" pitchFamily="34" charset="0"/>
                <a:cs typeface="Arial" panose="020B0604020202020204" pitchFamily="34" charset="0"/>
              </a:rPr>
              <a:t>World energy consumption in three cases</a:t>
            </a:r>
          </a:p>
          <a:p>
            <a:pPr algn="l"/>
            <a:r>
              <a:rPr lang="en-US" dirty="0">
                <a:latin typeface="Arial" panose="020B0604020202020204" pitchFamily="34" charset="0"/>
                <a:cs typeface="Arial" panose="020B0604020202020204" pitchFamily="34" charset="0"/>
              </a:rPr>
              <a:t>quadrillion </a:t>
            </a:r>
            <a:r>
              <a:rPr lang="en-US" dirty="0" smtClean="0">
                <a:latin typeface="Arial" panose="020B0604020202020204" pitchFamily="34" charset="0"/>
                <a:cs typeface="Arial" panose="020B0604020202020204" pitchFamily="34" charset="0"/>
              </a:rPr>
              <a:t>Btu</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6"/>
          </p:nvPr>
        </p:nvSpPr>
        <p:spPr/>
        <p:txBody>
          <a:bodyPr/>
          <a:lstStyle/>
          <a:p>
            <a:r>
              <a:rPr lang="en-US" smtClean="0"/>
              <a:t>Source:  EIA, International Energy Outlook 2017</a:t>
            </a:r>
            <a:endParaRPr lang="en-US" dirty="0"/>
          </a:p>
        </p:txBody>
      </p:sp>
      <p:sp>
        <p:nvSpPr>
          <p:cNvPr id="8" name="Title 7"/>
          <p:cNvSpPr>
            <a:spLocks noGrp="1"/>
          </p:cNvSpPr>
          <p:nvPr>
            <p:ph type="title"/>
          </p:nvPr>
        </p:nvSpPr>
        <p:spPr/>
        <p:txBody>
          <a:bodyPr anchor="ctr"/>
          <a:lstStyle/>
          <a:p>
            <a:r>
              <a:rPr lang="en-US" dirty="0" smtClean="0"/>
              <a:t>Future oil prices are another key source of uncertainty in the projections</a:t>
            </a:r>
            <a:endParaRPr lang="en-US" dirty="0"/>
          </a:p>
        </p:txBody>
      </p:sp>
      <p:sp>
        <p:nvSpPr>
          <p:cNvPr id="3" name="Footer Placeholder 2"/>
          <p:cNvSpPr>
            <a:spLocks noGrp="1"/>
          </p:cNvSpPr>
          <p:nvPr>
            <p:ph type="ftr" sz="quarter" idx="19"/>
          </p:nvPr>
        </p:nvSpPr>
        <p:spPr/>
        <p:txBody>
          <a:bodyPr/>
          <a:lstStyle/>
          <a:p>
            <a:r>
              <a:rPr lang="en-US" smtClean="0"/>
              <a:t>Dr. Ian Mead, CSIS                                                                                                                                                                                           IEO2017, September 2017</a:t>
            </a:r>
            <a:endParaRPr lang="en-US" dirty="0"/>
          </a:p>
        </p:txBody>
      </p:sp>
      <p:sp>
        <p:nvSpPr>
          <p:cNvPr id="9" name="Slide Number Placeholder 8"/>
          <p:cNvSpPr>
            <a:spLocks noGrp="1"/>
          </p:cNvSpPr>
          <p:nvPr>
            <p:ph type="sldNum" sz="quarter" idx="4"/>
          </p:nvPr>
        </p:nvSpPr>
        <p:spPr/>
        <p:txBody>
          <a:bodyPr/>
          <a:lstStyle/>
          <a:p>
            <a:fld id="{84948DD1-5963-4816-BE5A-05BCCCAC15E0}" type="slidenum">
              <a:rPr lang="en-US" smtClean="0"/>
              <a:pPr/>
              <a:t>10</a:t>
            </a:fld>
            <a:endParaRPr lang="en-US" dirty="0"/>
          </a:p>
        </p:txBody>
      </p:sp>
      <p:sp>
        <p:nvSpPr>
          <p:cNvPr id="27" name="TextBox 3"/>
          <p:cNvSpPr txBox="1"/>
          <p:nvPr/>
        </p:nvSpPr>
        <p:spPr>
          <a:xfrm>
            <a:off x="5235510" y="1311693"/>
            <a:ext cx="316025" cy="2048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050" b="1" dirty="0">
                <a:latin typeface="Arial" panose="020B0604020202020204" pitchFamily="34" charset="0"/>
                <a:cs typeface="Arial" panose="020B0604020202020204" pitchFamily="34" charset="0"/>
              </a:rPr>
              <a:t>2015</a:t>
            </a:r>
          </a:p>
        </p:txBody>
      </p:sp>
      <p:sp>
        <p:nvSpPr>
          <p:cNvPr id="28" name="TextBox 4"/>
          <p:cNvSpPr txBox="1"/>
          <p:nvPr/>
        </p:nvSpPr>
        <p:spPr>
          <a:xfrm>
            <a:off x="6129720" y="1308618"/>
            <a:ext cx="352404" cy="2048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050" b="1" dirty="0">
                <a:latin typeface="Arial" panose="020B0604020202020204" pitchFamily="34" charset="0"/>
                <a:cs typeface="Arial" panose="020B0604020202020204" pitchFamily="34" charset="0"/>
              </a:rPr>
              <a:t>2030</a:t>
            </a:r>
          </a:p>
        </p:txBody>
      </p:sp>
      <p:sp>
        <p:nvSpPr>
          <p:cNvPr id="29" name="TextBox 5"/>
          <p:cNvSpPr txBox="1"/>
          <p:nvPr/>
        </p:nvSpPr>
        <p:spPr>
          <a:xfrm>
            <a:off x="7324310" y="1308617"/>
            <a:ext cx="352404" cy="2048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050" b="1" dirty="0">
                <a:latin typeface="Arial" panose="020B0604020202020204" pitchFamily="34" charset="0"/>
                <a:cs typeface="Arial" panose="020B0604020202020204" pitchFamily="34" charset="0"/>
              </a:rPr>
              <a:t>2040</a:t>
            </a:r>
          </a:p>
        </p:txBody>
      </p:sp>
    </p:spTree>
    <p:extLst>
      <p:ext uri="{BB962C8B-B14F-4D97-AF65-F5344CB8AC3E}">
        <p14:creationId xmlns:p14="http://schemas.microsoft.com/office/powerpoint/2010/main" val="2448779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Placeholder 17"/>
          <p:cNvGraphicFramePr>
            <a:graphicFrameLocks noGrp="1"/>
          </p:cNvGraphicFramePr>
          <p:nvPr>
            <p:ph type="chart" sz="quarter" idx="12"/>
            <p:extLst>
              <p:ext uri="{D42A27DB-BD31-4B8C-83A1-F6EECF244321}">
                <p14:modId xmlns:p14="http://schemas.microsoft.com/office/powerpoint/2010/main" val="3846392970"/>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8"/>
          </p:nvPr>
        </p:nvSpPr>
        <p:spPr/>
        <p:txBody>
          <a:bodyPr/>
          <a:lstStyle/>
          <a:p>
            <a:r>
              <a:rPr lang="en-US" smtClean="0"/>
              <a:t>Source:  EIA, International Energy Outlook 2017</a:t>
            </a:r>
            <a:endParaRPr lang="en-US" dirty="0"/>
          </a:p>
        </p:txBody>
      </p:sp>
      <p:sp>
        <p:nvSpPr>
          <p:cNvPr id="8" name="Footer Placeholder 7"/>
          <p:cNvSpPr>
            <a:spLocks noGrp="1"/>
          </p:cNvSpPr>
          <p:nvPr>
            <p:ph type="ftr" sz="quarter" idx="19"/>
          </p:nvPr>
        </p:nvSpPr>
        <p:spPr/>
        <p:txBody>
          <a:bodyPr/>
          <a:lstStyle/>
          <a:p>
            <a:r>
              <a:rPr lang="en-US" smtClean="0"/>
              <a:t>Dr. Ian Mead, CSIS                                                                                                                                                                                           IEO2017, September 2017</a:t>
            </a:r>
            <a:endParaRPr lang="en-US" dirty="0"/>
          </a:p>
        </p:txBody>
      </p:sp>
      <p:sp>
        <p:nvSpPr>
          <p:cNvPr id="2" name="Title 1"/>
          <p:cNvSpPr>
            <a:spLocks noGrp="1"/>
          </p:cNvSpPr>
          <p:nvPr>
            <p:ph type="title"/>
          </p:nvPr>
        </p:nvSpPr>
        <p:spPr/>
        <p:txBody>
          <a:bodyPr anchor="ctr"/>
          <a:lstStyle/>
          <a:p>
            <a:r>
              <a:rPr lang="en-US" dirty="0" smtClean="0"/>
              <a:t>The industrial sector continues to account for the largest share of energy consumption through 2040 in the Reference case</a:t>
            </a:r>
            <a:endParaRPr lang="en-US" dirty="0"/>
          </a:p>
        </p:txBody>
      </p:sp>
      <p:sp>
        <p:nvSpPr>
          <p:cNvPr id="6" name="Text Placeholder 5"/>
          <p:cNvSpPr>
            <a:spLocks noGrp="1"/>
          </p:cNvSpPr>
          <p:nvPr>
            <p:ph type="body" sz="quarter" idx="17"/>
          </p:nvPr>
        </p:nvSpPr>
        <p:spPr/>
        <p:txBody>
          <a:bodyPr/>
          <a:lstStyle/>
          <a:p>
            <a:r>
              <a:rPr lang="en-US" b="1" smtClean="0"/>
              <a:t>World energy consumption by end-use sector</a:t>
            </a:r>
          </a:p>
          <a:p>
            <a:r>
              <a:rPr lang="en-US" smtClean="0"/>
              <a:t>quadrillion Btu</a:t>
            </a:r>
            <a:endParaRPr lang="en-US" dirty="0"/>
          </a:p>
        </p:txBody>
      </p:sp>
      <p:sp>
        <p:nvSpPr>
          <p:cNvPr id="5" name="Slide Number Placeholder 4"/>
          <p:cNvSpPr>
            <a:spLocks noGrp="1"/>
          </p:cNvSpPr>
          <p:nvPr>
            <p:ph type="sldNum" sz="quarter" idx="4"/>
          </p:nvPr>
        </p:nvSpPr>
        <p:spPr/>
        <p:txBody>
          <a:bodyPr/>
          <a:lstStyle/>
          <a:p>
            <a:fld id="{84948DD1-5963-4816-BE5A-05BCCCAC15E0}" type="slidenum">
              <a:rPr lang="en-US" smtClean="0"/>
              <a:pPr/>
              <a:t>11</a:t>
            </a:fld>
            <a:endParaRPr lang="en-US" dirty="0"/>
          </a:p>
        </p:txBody>
      </p:sp>
      <p:cxnSp>
        <p:nvCxnSpPr>
          <p:cNvPr id="16" name="Straight Connector 15"/>
          <p:cNvCxnSpPr/>
          <p:nvPr/>
        </p:nvCxnSpPr>
        <p:spPr>
          <a:xfrm flipH="1">
            <a:off x="3197103" y="1549977"/>
            <a:ext cx="14741" cy="2641838"/>
          </a:xfrm>
          <a:prstGeom prst="line">
            <a:avLst/>
          </a:prstGeom>
          <a:ln w="38100">
            <a:solidFill>
              <a:schemeClr val="bg1">
                <a:lumMod val="65000"/>
              </a:schemeClr>
            </a:solidFill>
            <a:prstDash val="lgDash"/>
          </a:ln>
        </p:spPr>
        <p:style>
          <a:lnRef idx="1">
            <a:schemeClr val="accent3"/>
          </a:lnRef>
          <a:fillRef idx="0">
            <a:schemeClr val="accent3"/>
          </a:fillRef>
          <a:effectRef idx="0">
            <a:schemeClr val="accent3"/>
          </a:effectRef>
          <a:fontRef idx="minor">
            <a:schemeClr val="tx1"/>
          </a:fontRef>
        </p:style>
      </p:cxnSp>
      <p:sp>
        <p:nvSpPr>
          <p:cNvPr id="25" name="TextBox 1"/>
          <p:cNvSpPr txBox="1"/>
          <p:nvPr/>
        </p:nvSpPr>
        <p:spPr>
          <a:xfrm>
            <a:off x="2305190" y="1431129"/>
            <a:ext cx="1157985" cy="23769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smtClean="0">
                <a:latin typeface="Arial" panose="020B0604020202020204" pitchFamily="34" charset="0"/>
                <a:cs typeface="Arial" panose="020B0604020202020204" pitchFamily="34" charset="0"/>
              </a:rPr>
              <a:t>Past trend</a:t>
            </a:r>
            <a:endParaRPr lang="en-US" sz="1200" b="1" dirty="0">
              <a:latin typeface="Arial" panose="020B0604020202020204" pitchFamily="34" charset="0"/>
              <a:cs typeface="Arial" panose="020B0604020202020204" pitchFamily="34" charset="0"/>
            </a:endParaRPr>
          </a:p>
        </p:txBody>
      </p:sp>
      <p:sp>
        <p:nvSpPr>
          <p:cNvPr id="26" name="TextBox 1"/>
          <p:cNvSpPr txBox="1"/>
          <p:nvPr/>
        </p:nvSpPr>
        <p:spPr>
          <a:xfrm>
            <a:off x="5517135" y="1431129"/>
            <a:ext cx="1157985" cy="23769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smtClean="0">
                <a:latin typeface="Arial" panose="020B0604020202020204" pitchFamily="34" charset="0"/>
                <a:cs typeface="Arial" panose="020B0604020202020204" pitchFamily="34" charset="0"/>
              </a:rPr>
              <a:t>Outlook</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229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Placeholder 17"/>
          <p:cNvGraphicFramePr>
            <a:graphicFrameLocks noGrp="1"/>
          </p:cNvGraphicFramePr>
          <p:nvPr>
            <p:ph type="chart" sz="quarter" idx="12"/>
            <p:extLst>
              <p:ext uri="{D42A27DB-BD31-4B8C-83A1-F6EECF244321}">
                <p14:modId xmlns:p14="http://schemas.microsoft.com/office/powerpoint/2010/main" val="1487544610"/>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8"/>
          </p:nvPr>
        </p:nvSpPr>
        <p:spPr/>
        <p:txBody>
          <a:bodyPr/>
          <a:lstStyle/>
          <a:p>
            <a:r>
              <a:rPr lang="en-US" smtClean="0"/>
              <a:t>Source:  EIA, International Energy Outlook 2017</a:t>
            </a:r>
            <a:endParaRPr lang="en-US" dirty="0"/>
          </a:p>
        </p:txBody>
      </p:sp>
      <p:sp>
        <p:nvSpPr>
          <p:cNvPr id="5" name="Footer Placeholder 4"/>
          <p:cNvSpPr>
            <a:spLocks noGrp="1"/>
          </p:cNvSpPr>
          <p:nvPr>
            <p:ph type="ftr" sz="quarter" idx="19"/>
          </p:nvPr>
        </p:nvSpPr>
        <p:spPr/>
        <p:txBody>
          <a:bodyPr/>
          <a:lstStyle/>
          <a:p>
            <a:r>
              <a:rPr lang="en-US" smtClean="0"/>
              <a:t>Dr. Ian Mead, CSIS                                                                                                                                                                                           IEO2017, September 2017</a:t>
            </a:r>
            <a:endParaRPr lang="en-US" dirty="0"/>
          </a:p>
        </p:txBody>
      </p:sp>
      <p:sp>
        <p:nvSpPr>
          <p:cNvPr id="2" name="Title 1"/>
          <p:cNvSpPr>
            <a:spLocks noGrp="1"/>
          </p:cNvSpPr>
          <p:nvPr>
            <p:ph type="title"/>
          </p:nvPr>
        </p:nvSpPr>
        <p:spPr/>
        <p:txBody>
          <a:bodyPr/>
          <a:lstStyle/>
          <a:p>
            <a:r>
              <a:rPr lang="en-US" smtClean="0"/>
              <a:t>Energy consumption increases over the projection for all fuels other than coal in the Reference case with renewables being the fastest-growing energy source</a:t>
            </a:r>
            <a:endParaRPr lang="en-US" dirty="0"/>
          </a:p>
        </p:txBody>
      </p:sp>
      <p:sp>
        <p:nvSpPr>
          <p:cNvPr id="3" name="Text Placeholder 2"/>
          <p:cNvSpPr>
            <a:spLocks noGrp="1"/>
          </p:cNvSpPr>
          <p:nvPr>
            <p:ph type="body" sz="quarter" idx="17"/>
          </p:nvPr>
        </p:nvSpPr>
        <p:spPr/>
        <p:txBody>
          <a:bodyPr/>
          <a:lstStyle/>
          <a:p>
            <a:r>
              <a:rPr lang="en-US" b="1" dirty="0" smtClean="0"/>
              <a:t>World energy consumption by energy source</a:t>
            </a:r>
          </a:p>
          <a:p>
            <a:r>
              <a:rPr lang="en-US" dirty="0" smtClean="0"/>
              <a:t>quadrillion Btu</a:t>
            </a:r>
            <a:endParaRPr lang="en-US" dirty="0"/>
          </a:p>
        </p:txBody>
      </p:sp>
      <p:sp>
        <p:nvSpPr>
          <p:cNvPr id="4" name="Slide Number Placeholder 3"/>
          <p:cNvSpPr>
            <a:spLocks noGrp="1"/>
          </p:cNvSpPr>
          <p:nvPr>
            <p:ph type="sldNum" sz="quarter" idx="4"/>
          </p:nvPr>
        </p:nvSpPr>
        <p:spPr/>
        <p:txBody>
          <a:bodyPr/>
          <a:lstStyle/>
          <a:p>
            <a:fld id="{84948DD1-5963-4816-BE5A-05BCCCAC15E0}" type="slidenum">
              <a:rPr lang="en-US" smtClean="0"/>
              <a:pPr/>
              <a:t>12</a:t>
            </a:fld>
            <a:endParaRPr lang="en-US" dirty="0"/>
          </a:p>
        </p:txBody>
      </p:sp>
      <p:cxnSp>
        <p:nvCxnSpPr>
          <p:cNvPr id="17" name="Straight Connector 16"/>
          <p:cNvCxnSpPr/>
          <p:nvPr/>
        </p:nvCxnSpPr>
        <p:spPr>
          <a:xfrm>
            <a:off x="5052335" y="1435029"/>
            <a:ext cx="0" cy="2711495"/>
          </a:xfrm>
          <a:prstGeom prst="line">
            <a:avLst/>
          </a:prstGeom>
          <a:ln w="38100">
            <a:solidFill>
              <a:schemeClr val="bg1">
                <a:lumMod val="65000"/>
              </a:schemeClr>
            </a:solidFill>
            <a:prstDash val="lgDash"/>
          </a:ln>
        </p:spPr>
        <p:style>
          <a:lnRef idx="1">
            <a:schemeClr val="accent3"/>
          </a:lnRef>
          <a:fillRef idx="0">
            <a:schemeClr val="accent3"/>
          </a:fillRef>
          <a:effectRef idx="0">
            <a:schemeClr val="accent3"/>
          </a:effectRef>
          <a:fontRef idx="minor">
            <a:schemeClr val="tx1"/>
          </a:fontRef>
        </p:style>
      </p:cxnSp>
      <p:sp>
        <p:nvSpPr>
          <p:cNvPr id="9" name="TextBox 3"/>
          <p:cNvSpPr txBox="1"/>
          <p:nvPr/>
        </p:nvSpPr>
        <p:spPr>
          <a:xfrm>
            <a:off x="6195456" y="1324365"/>
            <a:ext cx="620057" cy="25377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latin typeface="Arial" panose="020B0604020202020204" pitchFamily="34" charset="0"/>
                <a:cs typeface="Arial" panose="020B0604020202020204" pitchFamily="34" charset="0"/>
              </a:rPr>
              <a:t>Outlook</a:t>
            </a:r>
          </a:p>
        </p:txBody>
      </p:sp>
      <p:sp>
        <p:nvSpPr>
          <p:cNvPr id="13" name="TextBox 1"/>
          <p:cNvSpPr txBox="1"/>
          <p:nvPr/>
        </p:nvSpPr>
        <p:spPr>
          <a:xfrm>
            <a:off x="2480942" y="1320990"/>
            <a:ext cx="889892" cy="24549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latin typeface="Arial" panose="020B0604020202020204" pitchFamily="34" charset="0"/>
                <a:cs typeface="Arial" panose="020B0604020202020204" pitchFamily="34" charset="0"/>
              </a:rPr>
              <a:t>Past trend</a:t>
            </a:r>
          </a:p>
        </p:txBody>
      </p:sp>
    </p:spTree>
    <p:extLst>
      <p:ext uri="{BB962C8B-B14F-4D97-AF65-F5344CB8AC3E}">
        <p14:creationId xmlns:p14="http://schemas.microsoft.com/office/powerpoint/2010/main" val="2335525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Placeholder 17"/>
          <p:cNvGraphicFramePr>
            <a:graphicFrameLocks noGrp="1"/>
          </p:cNvGraphicFramePr>
          <p:nvPr>
            <p:ph type="chart" sz="quarter" idx="12"/>
            <p:extLst>
              <p:ext uri="{D42A27DB-BD31-4B8C-83A1-F6EECF244321}">
                <p14:modId xmlns:p14="http://schemas.microsoft.com/office/powerpoint/2010/main" val="4038223382"/>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8"/>
          </p:nvPr>
        </p:nvSpPr>
        <p:spPr/>
        <p:txBody>
          <a:bodyPr/>
          <a:lstStyle/>
          <a:p>
            <a:r>
              <a:rPr lang="en-US" smtClean="0"/>
              <a:t>Source:  EIA, International Energy Outlook 2017</a:t>
            </a:r>
            <a:endParaRPr lang="en-US" dirty="0"/>
          </a:p>
        </p:txBody>
      </p:sp>
      <p:sp>
        <p:nvSpPr>
          <p:cNvPr id="5" name="Footer Placeholder 4"/>
          <p:cNvSpPr>
            <a:spLocks noGrp="1"/>
          </p:cNvSpPr>
          <p:nvPr>
            <p:ph type="ftr" sz="quarter" idx="19"/>
          </p:nvPr>
        </p:nvSpPr>
        <p:spPr/>
        <p:txBody>
          <a:bodyPr/>
          <a:lstStyle/>
          <a:p>
            <a:r>
              <a:rPr lang="en-US" smtClean="0"/>
              <a:t>Dr. Ian Mead, CSIS                                                                                                                                                                                           IEO2017, September 2017</a:t>
            </a:r>
            <a:endParaRPr lang="en-US" dirty="0"/>
          </a:p>
        </p:txBody>
      </p:sp>
      <p:sp>
        <p:nvSpPr>
          <p:cNvPr id="2" name="Title 1"/>
          <p:cNvSpPr>
            <a:spLocks noGrp="1"/>
          </p:cNvSpPr>
          <p:nvPr>
            <p:ph type="title"/>
          </p:nvPr>
        </p:nvSpPr>
        <p:spPr/>
        <p:txBody>
          <a:bodyPr/>
          <a:lstStyle/>
          <a:p>
            <a:r>
              <a:rPr lang="en-US" dirty="0" smtClean="0"/>
              <a:t>Energy-related CO2 emissions rise by 25% in the non-OECD countries, but they remain relatively flat in the OECD countries</a:t>
            </a:r>
            <a:endParaRPr lang="en-US" dirty="0"/>
          </a:p>
        </p:txBody>
      </p:sp>
      <p:sp>
        <p:nvSpPr>
          <p:cNvPr id="3" name="Text Placeholder 2"/>
          <p:cNvSpPr>
            <a:spLocks noGrp="1"/>
          </p:cNvSpPr>
          <p:nvPr>
            <p:ph type="body" sz="quarter" idx="17"/>
          </p:nvPr>
        </p:nvSpPr>
        <p:spPr/>
        <p:txBody>
          <a:bodyPr/>
          <a:lstStyle/>
          <a:p>
            <a:r>
              <a:rPr lang="en-US" b="1" dirty="0" smtClean="0"/>
              <a:t>World energy-related CO2 emissions</a:t>
            </a:r>
          </a:p>
          <a:p>
            <a:r>
              <a:rPr lang="en-US" dirty="0" smtClean="0"/>
              <a:t>billion metric tons</a:t>
            </a:r>
            <a:endParaRPr lang="en-US" dirty="0"/>
          </a:p>
        </p:txBody>
      </p:sp>
      <p:sp>
        <p:nvSpPr>
          <p:cNvPr id="4" name="Slide Number Placeholder 3"/>
          <p:cNvSpPr>
            <a:spLocks noGrp="1"/>
          </p:cNvSpPr>
          <p:nvPr>
            <p:ph type="sldNum" sz="quarter" idx="4"/>
          </p:nvPr>
        </p:nvSpPr>
        <p:spPr/>
        <p:txBody>
          <a:bodyPr/>
          <a:lstStyle/>
          <a:p>
            <a:fld id="{84948DD1-5963-4816-BE5A-05BCCCAC15E0}" type="slidenum">
              <a:rPr lang="en-US" smtClean="0"/>
              <a:pPr/>
              <a:t>13</a:t>
            </a:fld>
            <a:endParaRPr lang="en-US" dirty="0"/>
          </a:p>
        </p:txBody>
      </p:sp>
      <p:cxnSp>
        <p:nvCxnSpPr>
          <p:cNvPr id="17" name="Straight Connector 16"/>
          <p:cNvCxnSpPr/>
          <p:nvPr/>
        </p:nvCxnSpPr>
        <p:spPr>
          <a:xfrm>
            <a:off x="5016997" y="1445623"/>
            <a:ext cx="12282" cy="2647615"/>
          </a:xfrm>
          <a:prstGeom prst="line">
            <a:avLst/>
          </a:prstGeom>
          <a:ln w="38100">
            <a:solidFill>
              <a:schemeClr val="bg1">
                <a:lumMod val="65000"/>
              </a:schemeClr>
            </a:solidFill>
            <a:prstDash val="lgDash"/>
          </a:ln>
        </p:spPr>
        <p:style>
          <a:lnRef idx="1">
            <a:schemeClr val="accent3"/>
          </a:lnRef>
          <a:fillRef idx="0">
            <a:schemeClr val="accent3"/>
          </a:fillRef>
          <a:effectRef idx="0">
            <a:schemeClr val="accent3"/>
          </a:effectRef>
          <a:fontRef idx="minor">
            <a:schemeClr val="tx1"/>
          </a:fontRef>
        </p:style>
      </p:cxnSp>
      <p:sp>
        <p:nvSpPr>
          <p:cNvPr id="14" name="TextBox 3"/>
          <p:cNvSpPr txBox="1"/>
          <p:nvPr/>
        </p:nvSpPr>
        <p:spPr>
          <a:xfrm>
            <a:off x="6195456" y="1324365"/>
            <a:ext cx="620057" cy="25377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latin typeface="Arial" panose="020B0604020202020204" pitchFamily="34" charset="0"/>
                <a:cs typeface="Arial" panose="020B0604020202020204" pitchFamily="34" charset="0"/>
              </a:rPr>
              <a:t>Outlook</a:t>
            </a:r>
          </a:p>
        </p:txBody>
      </p:sp>
      <p:sp>
        <p:nvSpPr>
          <p:cNvPr id="15" name="TextBox 1"/>
          <p:cNvSpPr txBox="1"/>
          <p:nvPr/>
        </p:nvSpPr>
        <p:spPr>
          <a:xfrm>
            <a:off x="2480942" y="1320990"/>
            <a:ext cx="889892" cy="24549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latin typeface="Arial" panose="020B0604020202020204" pitchFamily="34" charset="0"/>
                <a:cs typeface="Arial" panose="020B0604020202020204" pitchFamily="34" charset="0"/>
              </a:rPr>
              <a:t>Past trend</a:t>
            </a:r>
          </a:p>
        </p:txBody>
      </p:sp>
    </p:spTree>
    <p:extLst>
      <p:ext uri="{BB962C8B-B14F-4D97-AF65-F5344CB8AC3E}">
        <p14:creationId xmlns:p14="http://schemas.microsoft.com/office/powerpoint/2010/main" val="1670107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smtClean="0"/>
              <a:t>Source: EIA, International Energy Outlook 2017</a:t>
            </a:r>
            <a:endParaRPr lang="en-US" dirty="0"/>
          </a:p>
        </p:txBody>
      </p:sp>
      <p:sp>
        <p:nvSpPr>
          <p:cNvPr id="4" name="Footer Placeholder 3"/>
          <p:cNvSpPr>
            <a:spLocks noGrp="1"/>
          </p:cNvSpPr>
          <p:nvPr>
            <p:ph type="ftr" sz="quarter" idx="13"/>
          </p:nvPr>
        </p:nvSpPr>
        <p:spPr/>
        <p:txBody>
          <a:bodyPr/>
          <a:lstStyle/>
          <a:p>
            <a:r>
              <a:rPr lang="en-US" smtClean="0"/>
              <a:t>Dr. Ian Mead, CSIS                                                                                                                                                                                           IEO2017, September 2017</a:t>
            </a:r>
            <a:endParaRPr lang="en-US" dirty="0"/>
          </a:p>
        </p:txBody>
      </p:sp>
      <p:sp>
        <p:nvSpPr>
          <p:cNvPr id="8" name="Title 7"/>
          <p:cNvSpPr>
            <a:spLocks noGrp="1"/>
          </p:cNvSpPr>
          <p:nvPr>
            <p:ph type="title"/>
          </p:nvPr>
        </p:nvSpPr>
        <p:spPr/>
        <p:txBody>
          <a:bodyPr/>
          <a:lstStyle/>
          <a:p>
            <a:r>
              <a:rPr lang="en-US" dirty="0" smtClean="0"/>
              <a:t>Although population and per capita output continue to rise, energy and carbon intensity are projected to continue to fall in the Reference case</a:t>
            </a:r>
            <a:endParaRPr lang="en-US" dirty="0"/>
          </a:p>
        </p:txBody>
      </p:sp>
      <p:sp>
        <p:nvSpPr>
          <p:cNvPr id="3" name="Slide Number Placeholder 2"/>
          <p:cNvSpPr>
            <a:spLocks noGrp="1"/>
          </p:cNvSpPr>
          <p:nvPr>
            <p:ph type="sldNum" sz="quarter" idx="4"/>
          </p:nvPr>
        </p:nvSpPr>
        <p:spPr/>
        <p:txBody>
          <a:bodyPr/>
          <a:lstStyle/>
          <a:p>
            <a:fld id="{84948DD1-5963-4816-BE5A-05BCCCAC15E0}" type="slidenum">
              <a:rPr lang="en-US" smtClean="0"/>
              <a:pPr/>
              <a:t>14</a:t>
            </a:fld>
            <a:endParaRPr lang="en-US" dirty="0"/>
          </a:p>
        </p:txBody>
      </p:sp>
      <p:graphicFrame>
        <p:nvGraphicFramePr>
          <p:cNvPr id="27" name="Chart 26"/>
          <p:cNvGraphicFramePr>
            <a:graphicFrameLocks/>
          </p:cNvGraphicFramePr>
          <p:nvPr>
            <p:extLst>
              <p:ext uri="{D42A27DB-BD31-4B8C-83A1-F6EECF244321}">
                <p14:modId xmlns:p14="http://schemas.microsoft.com/office/powerpoint/2010/main" val="1698094427"/>
              </p:ext>
            </p:extLst>
          </p:nvPr>
        </p:nvGraphicFramePr>
        <p:xfrm>
          <a:off x="694398" y="1584354"/>
          <a:ext cx="1895863" cy="2724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p:cNvGraphicFramePr>
            <a:graphicFrameLocks/>
          </p:cNvGraphicFramePr>
          <p:nvPr>
            <p:extLst>
              <p:ext uri="{D42A27DB-BD31-4B8C-83A1-F6EECF244321}">
                <p14:modId xmlns:p14="http://schemas.microsoft.com/office/powerpoint/2010/main" val="2297198902"/>
              </p:ext>
            </p:extLst>
          </p:nvPr>
        </p:nvGraphicFramePr>
        <p:xfrm>
          <a:off x="2720572" y="1563692"/>
          <a:ext cx="1892808" cy="27226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38"/>
          <p:cNvGraphicFramePr>
            <a:graphicFrameLocks/>
          </p:cNvGraphicFramePr>
          <p:nvPr>
            <p:extLst/>
          </p:nvPr>
        </p:nvGraphicFramePr>
        <p:xfrm>
          <a:off x="4587333" y="1557438"/>
          <a:ext cx="1892808" cy="27226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39"/>
          <p:cNvGraphicFramePr>
            <a:graphicFrameLocks/>
          </p:cNvGraphicFramePr>
          <p:nvPr>
            <p:extLst/>
          </p:nvPr>
        </p:nvGraphicFramePr>
        <p:xfrm>
          <a:off x="6512064" y="1551421"/>
          <a:ext cx="1892808" cy="2722626"/>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1"/>
          <p:cNvSpPr/>
          <p:nvPr/>
        </p:nvSpPr>
        <p:spPr>
          <a:xfrm>
            <a:off x="625946" y="899690"/>
            <a:ext cx="1404585" cy="430887"/>
          </a:xfrm>
          <a:prstGeom prst="rect">
            <a:avLst/>
          </a:prstGeom>
        </p:spPr>
        <p:txBody>
          <a:bodyPr wrap="square">
            <a:spAutoFit/>
          </a:bodyPr>
          <a:lstStyle/>
          <a:p>
            <a:pPr>
              <a:defRPr sz="1400" b="0" i="0" u="none" strike="noStrike" kern="1200" spc="0" baseline="0">
                <a:solidFill>
                  <a:prstClr val="black"/>
                </a:solidFill>
                <a:latin typeface="+mn-lt"/>
                <a:ea typeface="+mn-ea"/>
                <a:cs typeface="+mn-cs"/>
              </a:defRPr>
            </a:pPr>
            <a:r>
              <a:rPr lang="en-US" sz="1200" b="1" dirty="0">
                <a:latin typeface="Arial" panose="020B0604020202020204" pitchFamily="34" charset="0"/>
                <a:cs typeface="Arial" panose="020B0604020202020204" pitchFamily="34" charset="0"/>
              </a:rPr>
              <a:t>Population</a:t>
            </a:r>
          </a:p>
          <a:p>
            <a:pPr>
              <a:defRPr sz="1400" b="0" i="0" u="none" strike="noStrike" kern="1200" spc="0" baseline="0">
                <a:solidFill>
                  <a:prstClr val="black"/>
                </a:solidFill>
                <a:latin typeface="+mn-lt"/>
                <a:ea typeface="+mn-ea"/>
                <a:cs typeface="+mn-cs"/>
              </a:defRPr>
            </a:pPr>
            <a:r>
              <a:rPr lang="en-US" sz="1000" dirty="0">
                <a:latin typeface="Arial" panose="020B0604020202020204" pitchFamily="34" charset="0"/>
                <a:cs typeface="Arial" panose="020B0604020202020204" pitchFamily="34" charset="0"/>
              </a:rPr>
              <a:t>million people</a:t>
            </a:r>
          </a:p>
        </p:txBody>
      </p:sp>
      <p:sp>
        <p:nvSpPr>
          <p:cNvPr id="19" name="Rectangle 18"/>
          <p:cNvSpPr/>
          <p:nvPr/>
        </p:nvSpPr>
        <p:spPr>
          <a:xfrm>
            <a:off x="2638331" y="900124"/>
            <a:ext cx="1949002" cy="615553"/>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Per capita gross</a:t>
            </a:r>
          </a:p>
          <a:p>
            <a:r>
              <a:rPr lang="en-US" sz="1200" b="1" dirty="0">
                <a:latin typeface="Arial" panose="020B0604020202020204" pitchFamily="34" charset="0"/>
                <a:cs typeface="Arial" panose="020B0604020202020204" pitchFamily="34" charset="0"/>
              </a:rPr>
              <a:t>domestic product</a:t>
            </a:r>
          </a:p>
          <a:p>
            <a:r>
              <a:rPr lang="en-US" sz="1000" dirty="0">
                <a:latin typeface="Arial" panose="020B0604020202020204" pitchFamily="34" charset="0"/>
                <a:cs typeface="Arial" panose="020B0604020202020204" pitchFamily="34" charset="0"/>
              </a:rPr>
              <a:t>thousand dollars</a:t>
            </a:r>
            <a:endParaRPr lang="en-US" sz="1000" dirty="0"/>
          </a:p>
        </p:txBody>
      </p:sp>
      <p:sp>
        <p:nvSpPr>
          <p:cNvPr id="20" name="Rectangle 19"/>
          <p:cNvSpPr/>
          <p:nvPr/>
        </p:nvSpPr>
        <p:spPr>
          <a:xfrm>
            <a:off x="6419825" y="897229"/>
            <a:ext cx="1985047" cy="430887"/>
          </a:xfrm>
          <a:prstGeom prst="rect">
            <a:avLst/>
          </a:prstGeom>
        </p:spPr>
        <p:txBody>
          <a:bodyPr wrap="square">
            <a:spAutoFit/>
          </a:bodyPr>
          <a:lstStyle/>
          <a:p>
            <a:r>
              <a:rPr lang="en-US" sz="1200" b="1" dirty="0"/>
              <a:t>Carbon intensity</a:t>
            </a:r>
          </a:p>
          <a:p>
            <a:r>
              <a:rPr lang="en-US" sz="1000" dirty="0"/>
              <a:t>metric tons CO2 per billion Btu</a:t>
            </a:r>
          </a:p>
        </p:txBody>
      </p:sp>
      <p:sp>
        <p:nvSpPr>
          <p:cNvPr id="21" name="Rectangle 20"/>
          <p:cNvSpPr/>
          <p:nvPr/>
        </p:nvSpPr>
        <p:spPr>
          <a:xfrm>
            <a:off x="4518997" y="905426"/>
            <a:ext cx="1519314" cy="430887"/>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Energy intensity</a:t>
            </a:r>
          </a:p>
          <a:p>
            <a:r>
              <a:rPr lang="en-US" sz="1000" dirty="0">
                <a:latin typeface="Arial" panose="020B0604020202020204" pitchFamily="34" charset="0"/>
                <a:cs typeface="Arial" panose="020B0604020202020204" pitchFamily="34" charset="0"/>
              </a:rPr>
              <a:t>thousand Btu per dollar</a:t>
            </a:r>
          </a:p>
        </p:txBody>
      </p:sp>
      <p:cxnSp>
        <p:nvCxnSpPr>
          <p:cNvPr id="9" name="Straight Connector 8"/>
          <p:cNvCxnSpPr/>
          <p:nvPr/>
        </p:nvCxnSpPr>
        <p:spPr bwMode="auto">
          <a:xfrm flipH="1" flipV="1">
            <a:off x="1797409" y="1580685"/>
            <a:ext cx="8363" cy="2442118"/>
          </a:xfrm>
          <a:prstGeom prst="line">
            <a:avLst/>
          </a:prstGeom>
          <a:solidFill>
            <a:schemeClr val="accent1"/>
          </a:solidFill>
          <a:ln w="19050" cap="flat" cmpd="sng" algn="ctr">
            <a:solidFill>
              <a:schemeClr val="tx1">
                <a:lumMod val="50000"/>
                <a:lumOff val="50000"/>
              </a:schemeClr>
            </a:solidFill>
            <a:prstDash val="lgDash"/>
            <a:round/>
            <a:headEnd type="none" w="med" len="med"/>
            <a:tailEnd type="none" w="med" len="med"/>
          </a:ln>
          <a:effectLst/>
        </p:spPr>
      </p:cxnSp>
      <p:cxnSp>
        <p:nvCxnSpPr>
          <p:cNvPr id="24" name="Straight Connector 23"/>
          <p:cNvCxnSpPr/>
          <p:nvPr/>
        </p:nvCxnSpPr>
        <p:spPr bwMode="auto">
          <a:xfrm flipH="1" flipV="1">
            <a:off x="3727156" y="1580685"/>
            <a:ext cx="8363" cy="2442118"/>
          </a:xfrm>
          <a:prstGeom prst="line">
            <a:avLst/>
          </a:prstGeom>
          <a:solidFill>
            <a:schemeClr val="accent1"/>
          </a:solidFill>
          <a:ln w="19050" cap="flat" cmpd="sng" algn="ctr">
            <a:solidFill>
              <a:schemeClr val="tx1">
                <a:lumMod val="50000"/>
                <a:lumOff val="50000"/>
              </a:schemeClr>
            </a:solidFill>
            <a:prstDash val="lgDash"/>
            <a:round/>
            <a:headEnd type="none" w="med" len="med"/>
            <a:tailEnd type="none" w="med" len="med"/>
          </a:ln>
          <a:effectLst/>
        </p:spPr>
      </p:cxnSp>
      <p:cxnSp>
        <p:nvCxnSpPr>
          <p:cNvPr id="25" name="Straight Connector 24"/>
          <p:cNvCxnSpPr/>
          <p:nvPr/>
        </p:nvCxnSpPr>
        <p:spPr bwMode="auto">
          <a:xfrm flipH="1" flipV="1">
            <a:off x="5593917" y="1581309"/>
            <a:ext cx="8363" cy="2442118"/>
          </a:xfrm>
          <a:prstGeom prst="line">
            <a:avLst/>
          </a:prstGeom>
          <a:solidFill>
            <a:schemeClr val="accent1"/>
          </a:solidFill>
          <a:ln w="19050" cap="flat" cmpd="sng" algn="ctr">
            <a:solidFill>
              <a:schemeClr val="tx1">
                <a:lumMod val="50000"/>
                <a:lumOff val="50000"/>
              </a:schemeClr>
            </a:solidFill>
            <a:prstDash val="lgDash"/>
            <a:round/>
            <a:headEnd type="none" w="med" len="med"/>
            <a:tailEnd type="none" w="med" len="med"/>
          </a:ln>
          <a:effectLst/>
        </p:spPr>
      </p:cxnSp>
      <p:cxnSp>
        <p:nvCxnSpPr>
          <p:cNvPr id="26" name="Straight Connector 25"/>
          <p:cNvCxnSpPr/>
          <p:nvPr/>
        </p:nvCxnSpPr>
        <p:spPr bwMode="auto">
          <a:xfrm flipH="1" flipV="1">
            <a:off x="7515783" y="1563956"/>
            <a:ext cx="8363" cy="2442118"/>
          </a:xfrm>
          <a:prstGeom prst="line">
            <a:avLst/>
          </a:prstGeom>
          <a:solidFill>
            <a:schemeClr val="accent1"/>
          </a:solidFill>
          <a:ln w="19050" cap="flat" cmpd="sng" algn="ctr">
            <a:solidFill>
              <a:schemeClr val="tx1">
                <a:lumMod val="50000"/>
                <a:lumOff val="50000"/>
              </a:schemeClr>
            </a:solidFill>
            <a:prstDash val="lgDash"/>
            <a:round/>
            <a:headEnd type="none" w="med" len="med"/>
            <a:tailEnd type="none" w="med" len="med"/>
          </a:ln>
          <a:effectLst/>
        </p:spPr>
      </p:cxnSp>
      <p:sp>
        <p:nvSpPr>
          <p:cNvPr id="30" name="TextBox 1"/>
          <p:cNvSpPr txBox="1"/>
          <p:nvPr/>
        </p:nvSpPr>
        <p:spPr>
          <a:xfrm>
            <a:off x="1797409" y="2161059"/>
            <a:ext cx="844631" cy="2443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rgbClr val="A33340"/>
                </a:solidFill>
                <a:latin typeface="Arial" panose="020B0604020202020204" pitchFamily="34" charset="0"/>
                <a:cs typeface="Arial" panose="020B0604020202020204" pitchFamily="34" charset="0"/>
              </a:rPr>
              <a:t>Non-OECD</a:t>
            </a:r>
          </a:p>
        </p:txBody>
      </p:sp>
      <p:sp>
        <p:nvSpPr>
          <p:cNvPr id="33" name="TextBox 1"/>
          <p:cNvSpPr txBox="1"/>
          <p:nvPr/>
        </p:nvSpPr>
        <p:spPr>
          <a:xfrm>
            <a:off x="1800782" y="3635010"/>
            <a:ext cx="539945" cy="23064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chemeClr val="tx2"/>
                </a:solidFill>
                <a:latin typeface="Arial" panose="020B0604020202020204" pitchFamily="34" charset="0"/>
                <a:cs typeface="Arial" panose="020B0604020202020204" pitchFamily="34" charset="0"/>
              </a:rPr>
              <a:t>OECD</a:t>
            </a:r>
          </a:p>
        </p:txBody>
      </p:sp>
    </p:spTree>
    <p:extLst>
      <p:ext uri="{BB962C8B-B14F-4D97-AF65-F5344CB8AC3E}">
        <p14:creationId xmlns:p14="http://schemas.microsoft.com/office/powerpoint/2010/main" val="2460496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Placeholder 7"/>
          <p:cNvGraphicFramePr>
            <a:graphicFrameLocks noGrp="1"/>
          </p:cNvGraphicFramePr>
          <p:nvPr>
            <p:ph type="chart" sz="quarter" idx="12"/>
            <p:extLst>
              <p:ext uri="{D42A27DB-BD31-4B8C-83A1-F6EECF244321}">
                <p14:modId xmlns:p14="http://schemas.microsoft.com/office/powerpoint/2010/main" val="3780957609"/>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18"/>
          </p:nvPr>
        </p:nvSpPr>
        <p:spPr/>
        <p:txBody>
          <a:bodyPr/>
          <a:lstStyle/>
          <a:p>
            <a:r>
              <a:rPr lang="en-US" smtClean="0"/>
              <a:t>Source:  EIA, International Energy Outlook 2017</a:t>
            </a:r>
            <a:endParaRPr lang="en-US" dirty="0"/>
          </a:p>
        </p:txBody>
      </p:sp>
      <p:sp>
        <p:nvSpPr>
          <p:cNvPr id="4" name="Footer Placeholder 3"/>
          <p:cNvSpPr>
            <a:spLocks noGrp="1"/>
          </p:cNvSpPr>
          <p:nvPr>
            <p:ph type="ftr" sz="quarter" idx="19"/>
          </p:nvPr>
        </p:nvSpPr>
        <p:spPr/>
        <p:txBody>
          <a:bodyPr/>
          <a:lstStyle/>
          <a:p>
            <a:r>
              <a:rPr lang="en-US" smtClean="0"/>
              <a:t>Dr. Ian Mead, CSIS                                                                                                                                                                                           IEO2017, September 2017</a:t>
            </a:r>
            <a:endParaRPr lang="en-US" dirty="0"/>
          </a:p>
        </p:txBody>
      </p:sp>
      <p:sp>
        <p:nvSpPr>
          <p:cNvPr id="2" name="Title 1"/>
          <p:cNvSpPr>
            <a:spLocks noGrp="1"/>
          </p:cNvSpPr>
          <p:nvPr>
            <p:ph type="title"/>
          </p:nvPr>
        </p:nvSpPr>
        <p:spPr/>
        <p:txBody>
          <a:bodyPr/>
          <a:lstStyle/>
          <a:p>
            <a:r>
              <a:rPr lang="en-US" smtClean="0"/>
              <a:t>Income and population growth heavily influence energy demand, but improvements in energy intensity can offset associated increases in energy consumption</a:t>
            </a:r>
            <a:endParaRPr lang="en-US" dirty="0"/>
          </a:p>
        </p:txBody>
      </p:sp>
      <p:sp>
        <p:nvSpPr>
          <p:cNvPr id="15" name="Text Placeholder 8"/>
          <p:cNvSpPr>
            <a:spLocks noGrp="1"/>
          </p:cNvSpPr>
          <p:nvPr>
            <p:ph type="body" sz="quarter" idx="17"/>
          </p:nvPr>
        </p:nvSpPr>
        <p:spPr>
          <a:xfrm>
            <a:off x="685799" y="841248"/>
            <a:ext cx="5784669" cy="411480"/>
          </a:xfrm>
        </p:spPr>
        <p:txBody>
          <a:bodyPr/>
          <a:lstStyle/>
          <a:p>
            <a:r>
              <a:rPr lang="en-US" b="1" dirty="0" smtClean="0"/>
              <a:t>Energy intensity, per capita GDP, and population growth in selected regions</a:t>
            </a:r>
          </a:p>
          <a:p>
            <a:r>
              <a:rPr lang="en-US" dirty="0" smtClean="0"/>
              <a:t>average annual percent change, 2015-40</a:t>
            </a:r>
            <a:endParaRPr lang="en-US" dirty="0"/>
          </a:p>
        </p:txBody>
      </p:sp>
      <p:sp>
        <p:nvSpPr>
          <p:cNvPr id="3" name="Slide Number Placeholder 2"/>
          <p:cNvSpPr>
            <a:spLocks noGrp="1"/>
          </p:cNvSpPr>
          <p:nvPr>
            <p:ph type="sldNum" sz="quarter" idx="4"/>
          </p:nvPr>
        </p:nvSpPr>
        <p:spPr/>
        <p:txBody>
          <a:bodyPr/>
          <a:lstStyle/>
          <a:p>
            <a:fld id="{84948DD1-5963-4816-BE5A-05BCCCAC15E0}" type="slidenum">
              <a:rPr lang="en-US" smtClean="0"/>
              <a:pPr/>
              <a:t>15</a:t>
            </a:fld>
            <a:endParaRPr lang="en-US" dirty="0"/>
          </a:p>
        </p:txBody>
      </p:sp>
    </p:spTree>
    <p:extLst>
      <p:ext uri="{BB962C8B-B14F-4D97-AF65-F5344CB8AC3E}">
        <p14:creationId xmlns:p14="http://schemas.microsoft.com/office/powerpoint/2010/main" val="2790158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 fuels markets</a:t>
            </a:r>
          </a:p>
        </p:txBody>
      </p:sp>
      <p:sp>
        <p:nvSpPr>
          <p:cNvPr id="3" name="Footer Placeholder 2"/>
          <p:cNvSpPr>
            <a:spLocks noGrp="1"/>
          </p:cNvSpPr>
          <p:nvPr>
            <p:ph type="ftr" sz="quarter" idx="13"/>
          </p:nvPr>
        </p:nvSpPr>
        <p:spPr/>
        <p:txBody>
          <a:bodyPr/>
          <a:lstStyle/>
          <a:p>
            <a:r>
              <a:rPr lang="en-US" smtClean="0"/>
              <a:t>Dr. Ian Mead, CSIS                                                                                                                                                                                           IEO2017, September 2017</a:t>
            </a:r>
            <a:endParaRPr lang="en-US" dirty="0" smtClean="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16</a:t>
            </a:fld>
            <a:endParaRPr lang="en-US" dirty="0"/>
          </a:p>
        </p:txBody>
      </p:sp>
    </p:spTree>
    <p:extLst>
      <p:ext uri="{BB962C8B-B14F-4D97-AF65-F5344CB8AC3E}">
        <p14:creationId xmlns:p14="http://schemas.microsoft.com/office/powerpoint/2010/main" val="1995744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p:cNvGraphicFramePr>
            <a:graphicFrameLocks noGrp="1"/>
          </p:cNvGraphicFramePr>
          <p:nvPr>
            <p:ph type="chart" sz="quarter" idx="12"/>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8"/>
          </p:nvPr>
        </p:nvSpPr>
        <p:spPr/>
        <p:txBody>
          <a:bodyPr/>
          <a:lstStyle/>
          <a:p>
            <a:r>
              <a:rPr lang="en-US" smtClean="0"/>
              <a:t>Source:  EIA, International Energy Outlook 2017</a:t>
            </a:r>
            <a:endParaRPr lang="en-US" dirty="0"/>
          </a:p>
        </p:txBody>
      </p:sp>
      <p:sp>
        <p:nvSpPr>
          <p:cNvPr id="8" name="Footer Placeholder 7"/>
          <p:cNvSpPr>
            <a:spLocks noGrp="1"/>
          </p:cNvSpPr>
          <p:nvPr>
            <p:ph type="ftr" sz="quarter" idx="19"/>
          </p:nvPr>
        </p:nvSpPr>
        <p:spPr/>
        <p:txBody>
          <a:bodyPr/>
          <a:lstStyle/>
          <a:p>
            <a:r>
              <a:rPr lang="en-US" smtClean="0"/>
              <a:t>Dr. Ian Mead, CSIS                                                                                                                                                                                           IEO2017, September 2017</a:t>
            </a:r>
            <a:endParaRPr lang="en-US" dirty="0"/>
          </a:p>
        </p:txBody>
      </p:sp>
      <p:sp>
        <p:nvSpPr>
          <p:cNvPr id="2" name="Title 1"/>
          <p:cNvSpPr>
            <a:spLocks noGrp="1"/>
          </p:cNvSpPr>
          <p:nvPr>
            <p:ph type="title"/>
          </p:nvPr>
        </p:nvSpPr>
        <p:spPr/>
        <p:txBody>
          <a:bodyPr/>
          <a:lstStyle/>
          <a:p>
            <a:r>
              <a:rPr lang="en-US" smtClean="0"/>
              <a:t>Petroleum and other liquid fuels consumption grows by 18% between 2015 and 2040 in the Reference case because of growth in non-OECD regions</a:t>
            </a:r>
            <a:endParaRPr lang="en-US" dirty="0"/>
          </a:p>
        </p:txBody>
      </p:sp>
      <p:sp>
        <p:nvSpPr>
          <p:cNvPr id="6" name="Text Placeholder 5"/>
          <p:cNvSpPr>
            <a:spLocks noGrp="1"/>
          </p:cNvSpPr>
          <p:nvPr>
            <p:ph type="body" sz="quarter" idx="17"/>
          </p:nvPr>
        </p:nvSpPr>
        <p:spPr/>
        <p:txBody>
          <a:bodyPr/>
          <a:lstStyle/>
          <a:p>
            <a:r>
              <a:rPr lang="en-US" b="1" dirty="0" smtClean="0"/>
              <a:t>Petroleum and other liquids consumption</a:t>
            </a:r>
          </a:p>
          <a:p>
            <a:r>
              <a:rPr lang="en-US" dirty="0" smtClean="0"/>
              <a:t>million barrels per day</a:t>
            </a:r>
            <a:endParaRPr lang="en-GB" dirty="0"/>
          </a:p>
        </p:txBody>
      </p:sp>
      <p:sp>
        <p:nvSpPr>
          <p:cNvPr id="5" name="Slide Number Placeholder 4"/>
          <p:cNvSpPr>
            <a:spLocks noGrp="1"/>
          </p:cNvSpPr>
          <p:nvPr>
            <p:ph type="sldNum" sz="quarter" idx="4"/>
          </p:nvPr>
        </p:nvSpPr>
        <p:spPr/>
        <p:txBody>
          <a:bodyPr/>
          <a:lstStyle/>
          <a:p>
            <a:fld id="{84948DD1-5963-4816-BE5A-05BCCCAC15E0}" type="slidenum">
              <a:rPr lang="en-US" smtClean="0"/>
              <a:pPr/>
              <a:t>17</a:t>
            </a:fld>
            <a:endParaRPr lang="en-US" dirty="0"/>
          </a:p>
        </p:txBody>
      </p:sp>
      <p:cxnSp>
        <p:nvCxnSpPr>
          <p:cNvPr id="7" name="Straight Connector 6"/>
          <p:cNvCxnSpPr/>
          <p:nvPr/>
        </p:nvCxnSpPr>
        <p:spPr>
          <a:xfrm flipH="1">
            <a:off x="3798293" y="1311275"/>
            <a:ext cx="10507" cy="2872947"/>
          </a:xfrm>
          <a:prstGeom prst="line">
            <a:avLst/>
          </a:prstGeom>
          <a:ln w="38100">
            <a:solidFill>
              <a:schemeClr val="bg1">
                <a:lumMod val="65000"/>
              </a:schemeClr>
            </a:solidFill>
            <a:prstDash val="lgDash"/>
          </a:ln>
        </p:spPr>
        <p:style>
          <a:lnRef idx="1">
            <a:schemeClr val="accent3"/>
          </a:lnRef>
          <a:fillRef idx="0">
            <a:schemeClr val="accent3"/>
          </a:fillRef>
          <a:effectRef idx="0">
            <a:schemeClr val="accent3"/>
          </a:effectRef>
          <a:fontRef idx="minor">
            <a:schemeClr val="tx1"/>
          </a:fontRef>
        </p:style>
      </p:cxnSp>
      <p:sp>
        <p:nvSpPr>
          <p:cNvPr id="13" name="TextBox 1"/>
          <p:cNvSpPr txBox="1"/>
          <p:nvPr/>
        </p:nvSpPr>
        <p:spPr>
          <a:xfrm>
            <a:off x="2305190" y="1431129"/>
            <a:ext cx="1157985" cy="23769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smtClean="0">
                <a:latin typeface="Arial" panose="020B0604020202020204" pitchFamily="34" charset="0"/>
                <a:cs typeface="Arial" panose="020B0604020202020204" pitchFamily="34" charset="0"/>
              </a:rPr>
              <a:t>Past trend</a:t>
            </a:r>
            <a:endParaRPr lang="en-US" sz="1200" b="1" dirty="0">
              <a:latin typeface="Arial" panose="020B0604020202020204" pitchFamily="34" charset="0"/>
              <a:cs typeface="Arial" panose="020B0604020202020204" pitchFamily="34" charset="0"/>
            </a:endParaRPr>
          </a:p>
        </p:txBody>
      </p:sp>
      <p:sp>
        <p:nvSpPr>
          <p:cNvPr id="14" name="TextBox 1"/>
          <p:cNvSpPr txBox="1"/>
          <p:nvPr/>
        </p:nvSpPr>
        <p:spPr>
          <a:xfrm>
            <a:off x="5517135" y="1431129"/>
            <a:ext cx="1157985" cy="23769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smtClean="0">
                <a:latin typeface="Arial" panose="020B0604020202020204" pitchFamily="34" charset="0"/>
                <a:cs typeface="Arial" panose="020B0604020202020204" pitchFamily="34" charset="0"/>
              </a:rPr>
              <a:t>Outlook</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82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Placeholder 25"/>
          <p:cNvGraphicFramePr>
            <a:graphicFrameLocks noGrp="1"/>
          </p:cNvGraphicFramePr>
          <p:nvPr>
            <p:ph type="chart" sz="quarter" idx="12"/>
            <p:extLst>
              <p:ext uri="{D42A27DB-BD31-4B8C-83A1-F6EECF244321}">
                <p14:modId xmlns:p14="http://schemas.microsoft.com/office/powerpoint/2010/main" val="3179560756"/>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8"/>
          </p:nvPr>
        </p:nvSpPr>
        <p:spPr/>
        <p:txBody>
          <a:bodyPr/>
          <a:lstStyle/>
          <a:p>
            <a:r>
              <a:rPr lang="en-US" smtClean="0"/>
              <a:t>Source:  EIA, International Energy Outlook 2017</a:t>
            </a:r>
            <a:endParaRPr lang="en-US" dirty="0"/>
          </a:p>
        </p:txBody>
      </p:sp>
      <p:sp>
        <p:nvSpPr>
          <p:cNvPr id="6" name="Footer Placeholder 5"/>
          <p:cNvSpPr>
            <a:spLocks noGrp="1"/>
          </p:cNvSpPr>
          <p:nvPr>
            <p:ph type="ftr" sz="quarter" idx="19"/>
          </p:nvPr>
        </p:nvSpPr>
        <p:spPr/>
        <p:txBody>
          <a:bodyPr/>
          <a:lstStyle/>
          <a:p>
            <a:r>
              <a:rPr lang="en-US" smtClean="0"/>
              <a:t>Dr. Ian Mead, CSIS                                                                                                                                                                                           IEO2017, September 2017</a:t>
            </a:r>
            <a:endParaRPr lang="en-US" dirty="0"/>
          </a:p>
        </p:txBody>
      </p:sp>
      <p:sp>
        <p:nvSpPr>
          <p:cNvPr id="2" name="Title 1"/>
          <p:cNvSpPr>
            <a:spLocks noGrp="1"/>
          </p:cNvSpPr>
          <p:nvPr>
            <p:ph type="title"/>
          </p:nvPr>
        </p:nvSpPr>
        <p:spPr/>
        <p:txBody>
          <a:bodyPr/>
          <a:lstStyle/>
          <a:p>
            <a:r>
              <a:rPr lang="en-US" smtClean="0"/>
              <a:t>Sectoral shares of world liquids use hold relatively constant in the Reference case even as total consumption increases</a:t>
            </a:r>
            <a:endParaRPr lang="en-US" dirty="0"/>
          </a:p>
        </p:txBody>
      </p:sp>
      <p:sp>
        <p:nvSpPr>
          <p:cNvPr id="27" name="Text Placeholder 7"/>
          <p:cNvSpPr>
            <a:spLocks noGrp="1"/>
          </p:cNvSpPr>
          <p:nvPr>
            <p:ph type="body" sz="quarter" idx="17"/>
          </p:nvPr>
        </p:nvSpPr>
        <p:spPr>
          <a:xfrm>
            <a:off x="685799" y="841248"/>
            <a:ext cx="5218611" cy="411480"/>
          </a:xfrm>
        </p:spPr>
        <p:txBody>
          <a:bodyPr/>
          <a:lstStyle/>
          <a:p>
            <a:r>
              <a:rPr lang="en-US" b="1" dirty="0" smtClean="0"/>
              <a:t>Refined petroleum and other liquids consumption by end-use sector</a:t>
            </a:r>
          </a:p>
          <a:p>
            <a:r>
              <a:rPr lang="en-US" dirty="0" smtClean="0"/>
              <a:t>quadrillion Btu</a:t>
            </a:r>
            <a:endParaRPr lang="en-US" dirty="0"/>
          </a:p>
        </p:txBody>
      </p:sp>
      <p:sp>
        <p:nvSpPr>
          <p:cNvPr id="5" name="Slide Number Placeholder 4"/>
          <p:cNvSpPr>
            <a:spLocks noGrp="1"/>
          </p:cNvSpPr>
          <p:nvPr>
            <p:ph type="sldNum" sz="quarter" idx="4"/>
          </p:nvPr>
        </p:nvSpPr>
        <p:spPr/>
        <p:txBody>
          <a:bodyPr/>
          <a:lstStyle/>
          <a:p>
            <a:fld id="{84948DD1-5963-4816-BE5A-05BCCCAC15E0}" type="slidenum">
              <a:rPr lang="en-US" smtClean="0"/>
              <a:pPr/>
              <a:t>18</a:t>
            </a:fld>
            <a:endParaRPr lang="en-US" dirty="0"/>
          </a:p>
        </p:txBody>
      </p:sp>
      <p:sp>
        <p:nvSpPr>
          <p:cNvPr id="28" name="TextBox 1"/>
          <p:cNvSpPr txBox="1"/>
          <p:nvPr/>
        </p:nvSpPr>
        <p:spPr bwMode="auto">
          <a:xfrm>
            <a:off x="4232895" y="1673178"/>
            <a:ext cx="848123" cy="191688"/>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a:solidFill>
                  <a:schemeClr val="accent3"/>
                </a:solidFill>
                <a:ea typeface="Times New Roman" charset="0"/>
                <a:cs typeface="Times New Roman" charset="0"/>
              </a:rPr>
              <a:t>Transportation</a:t>
            </a:r>
          </a:p>
        </p:txBody>
      </p:sp>
      <p:sp>
        <p:nvSpPr>
          <p:cNvPr id="29" name="TextBox 1"/>
          <p:cNvSpPr txBox="1"/>
          <p:nvPr/>
        </p:nvSpPr>
        <p:spPr bwMode="auto">
          <a:xfrm>
            <a:off x="4262238" y="2375145"/>
            <a:ext cx="848123" cy="191688"/>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a:solidFill>
                  <a:schemeClr val="accent2"/>
                </a:solidFill>
                <a:ea typeface="Times New Roman" charset="0"/>
                <a:cs typeface="Times New Roman" charset="0"/>
              </a:rPr>
              <a:t>Industrial</a:t>
            </a:r>
            <a:endParaRPr lang="en-US" sz="1200" b="1" dirty="0">
              <a:solidFill>
                <a:schemeClr val="accent1"/>
              </a:solidFill>
              <a:ea typeface="Times New Roman" charset="0"/>
              <a:cs typeface="Times New Roman" charset="0"/>
            </a:endParaRPr>
          </a:p>
        </p:txBody>
      </p:sp>
      <p:sp>
        <p:nvSpPr>
          <p:cNvPr id="30" name="TextBox 1"/>
          <p:cNvSpPr txBox="1"/>
          <p:nvPr/>
        </p:nvSpPr>
        <p:spPr bwMode="auto">
          <a:xfrm>
            <a:off x="4232895" y="3293987"/>
            <a:ext cx="663546" cy="174626"/>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a:solidFill>
                  <a:schemeClr val="accent1"/>
                </a:solidFill>
                <a:ea typeface="Times New Roman" charset="0"/>
                <a:cs typeface="Times New Roman" charset="0"/>
              </a:rPr>
              <a:t>Buildings</a:t>
            </a:r>
          </a:p>
        </p:txBody>
      </p:sp>
      <p:sp>
        <p:nvSpPr>
          <p:cNvPr id="32" name="TextBox 1"/>
          <p:cNvSpPr txBox="1"/>
          <p:nvPr/>
        </p:nvSpPr>
        <p:spPr bwMode="auto">
          <a:xfrm>
            <a:off x="4232895" y="3475636"/>
            <a:ext cx="652976" cy="191688"/>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a:solidFill>
                  <a:srgbClr val="C00000"/>
                </a:solidFill>
                <a:ea typeface="Times New Roman" charset="0"/>
                <a:cs typeface="Times New Roman" charset="0"/>
              </a:rPr>
              <a:t>Electricity</a:t>
            </a:r>
          </a:p>
        </p:txBody>
      </p:sp>
      <p:sp>
        <p:nvSpPr>
          <p:cNvPr id="33" name="TextBox 32"/>
          <p:cNvSpPr txBox="1"/>
          <p:nvPr/>
        </p:nvSpPr>
        <p:spPr bwMode="auto">
          <a:xfrm>
            <a:off x="1121564" y="1886880"/>
            <a:ext cx="387195" cy="230832"/>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1200" b="1" dirty="0">
                <a:solidFill>
                  <a:schemeClr val="accent3"/>
                </a:solidFill>
                <a:ea typeface="Times New Roman" charset="0"/>
                <a:cs typeface="Times New Roman" charset="0"/>
              </a:rPr>
              <a:t>54%</a:t>
            </a:r>
            <a:endParaRPr lang="en-US" sz="1200" b="1" dirty="0">
              <a:solidFill>
                <a:schemeClr val="accent2"/>
              </a:solidFill>
              <a:ea typeface="Times New Roman" charset="0"/>
              <a:cs typeface="Times New Roman" charset="0"/>
            </a:endParaRPr>
          </a:p>
        </p:txBody>
      </p:sp>
      <p:sp>
        <p:nvSpPr>
          <p:cNvPr id="34" name="TextBox 33"/>
          <p:cNvSpPr txBox="1"/>
          <p:nvPr/>
        </p:nvSpPr>
        <p:spPr bwMode="auto">
          <a:xfrm>
            <a:off x="1121565" y="2506418"/>
            <a:ext cx="387194" cy="230832"/>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1200" b="1" dirty="0">
                <a:solidFill>
                  <a:schemeClr val="accent2"/>
                </a:solidFill>
                <a:ea typeface="Times New Roman" charset="0"/>
                <a:cs typeface="Times New Roman" charset="0"/>
              </a:rPr>
              <a:t>36%</a:t>
            </a:r>
          </a:p>
        </p:txBody>
      </p:sp>
      <p:sp>
        <p:nvSpPr>
          <p:cNvPr id="35" name="TextBox 34"/>
          <p:cNvSpPr txBox="1"/>
          <p:nvPr/>
        </p:nvSpPr>
        <p:spPr bwMode="auto">
          <a:xfrm>
            <a:off x="1121565" y="3306865"/>
            <a:ext cx="293072" cy="230832"/>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1200" b="1" dirty="0">
                <a:solidFill>
                  <a:schemeClr val="accent1"/>
                </a:solidFill>
                <a:ea typeface="Times New Roman" charset="0"/>
                <a:cs typeface="Times New Roman" charset="0"/>
              </a:rPr>
              <a:t>6%</a:t>
            </a:r>
          </a:p>
        </p:txBody>
      </p:sp>
      <p:sp>
        <p:nvSpPr>
          <p:cNvPr id="36" name="TextBox 35"/>
          <p:cNvSpPr txBox="1"/>
          <p:nvPr/>
        </p:nvSpPr>
        <p:spPr bwMode="auto">
          <a:xfrm>
            <a:off x="1121565" y="3468613"/>
            <a:ext cx="293072" cy="230832"/>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1200" b="1" dirty="0">
                <a:solidFill>
                  <a:srgbClr val="C00000"/>
                </a:solidFill>
                <a:ea typeface="Times New Roman" charset="0"/>
                <a:cs typeface="Times New Roman" charset="0"/>
              </a:rPr>
              <a:t>4%</a:t>
            </a:r>
          </a:p>
        </p:txBody>
      </p:sp>
      <p:sp>
        <p:nvSpPr>
          <p:cNvPr id="37" name="TextBox 36"/>
          <p:cNvSpPr txBox="1"/>
          <p:nvPr/>
        </p:nvSpPr>
        <p:spPr bwMode="auto">
          <a:xfrm>
            <a:off x="7792782" y="1569303"/>
            <a:ext cx="380834" cy="230832"/>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1200" b="1" dirty="0">
                <a:solidFill>
                  <a:schemeClr val="accent3"/>
                </a:solidFill>
                <a:ea typeface="Times New Roman" charset="0"/>
                <a:cs typeface="Times New Roman" charset="0"/>
              </a:rPr>
              <a:t>56%</a:t>
            </a:r>
            <a:endParaRPr lang="en-US" sz="1200" b="1" dirty="0">
              <a:solidFill>
                <a:schemeClr val="accent2"/>
              </a:solidFill>
              <a:ea typeface="Times New Roman" charset="0"/>
              <a:cs typeface="Times New Roman" charset="0"/>
            </a:endParaRPr>
          </a:p>
        </p:txBody>
      </p:sp>
      <p:sp>
        <p:nvSpPr>
          <p:cNvPr id="38" name="TextBox 37"/>
          <p:cNvSpPr txBox="1"/>
          <p:nvPr/>
        </p:nvSpPr>
        <p:spPr bwMode="auto">
          <a:xfrm>
            <a:off x="7811426" y="2278999"/>
            <a:ext cx="380834" cy="230832"/>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1200" b="1" dirty="0">
                <a:solidFill>
                  <a:schemeClr val="accent2"/>
                </a:solidFill>
                <a:ea typeface="Times New Roman" charset="0"/>
                <a:cs typeface="Times New Roman" charset="0"/>
              </a:rPr>
              <a:t>36%</a:t>
            </a:r>
          </a:p>
        </p:txBody>
      </p:sp>
      <p:sp>
        <p:nvSpPr>
          <p:cNvPr id="39" name="TextBox 38"/>
          <p:cNvSpPr txBox="1"/>
          <p:nvPr/>
        </p:nvSpPr>
        <p:spPr bwMode="auto">
          <a:xfrm>
            <a:off x="7792782" y="3314371"/>
            <a:ext cx="380834" cy="230832"/>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1200" b="1" dirty="0">
                <a:solidFill>
                  <a:schemeClr val="accent1"/>
                </a:solidFill>
                <a:ea typeface="Times New Roman" charset="0"/>
                <a:cs typeface="Times New Roman" charset="0"/>
              </a:rPr>
              <a:t>5%</a:t>
            </a:r>
          </a:p>
        </p:txBody>
      </p:sp>
      <p:sp>
        <p:nvSpPr>
          <p:cNvPr id="40" name="TextBox 39"/>
          <p:cNvSpPr txBox="1"/>
          <p:nvPr/>
        </p:nvSpPr>
        <p:spPr bwMode="auto">
          <a:xfrm>
            <a:off x="7792782" y="3487357"/>
            <a:ext cx="380834" cy="230832"/>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1200" b="1" dirty="0">
                <a:solidFill>
                  <a:srgbClr val="C00000"/>
                </a:solidFill>
                <a:ea typeface="Times New Roman" charset="0"/>
                <a:cs typeface="Times New Roman" charset="0"/>
              </a:rPr>
              <a:t>2%</a:t>
            </a:r>
          </a:p>
        </p:txBody>
      </p:sp>
      <p:sp>
        <p:nvSpPr>
          <p:cNvPr id="41" name="TextBox 23"/>
          <p:cNvSpPr txBox="1"/>
          <p:nvPr/>
        </p:nvSpPr>
        <p:spPr bwMode="auto">
          <a:xfrm>
            <a:off x="972486" y="4251486"/>
            <a:ext cx="6820296" cy="184666"/>
          </a:xfrm>
          <a:prstGeom prst="rect">
            <a:avLst/>
          </a:prstGeom>
          <a:noFill/>
          <a:ln w="9525">
            <a:noFill/>
            <a:miter lim="800000"/>
            <a:headEnd/>
            <a:tailEnd/>
          </a:ln>
        </p:spPr>
        <p:txBody>
          <a:bodyPr wrap="squar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900" b="1" dirty="0">
                <a:ea typeface="Times New Roman" charset="0"/>
                <a:cs typeface="Times New Roman" charset="0"/>
              </a:rPr>
              <a:t>Note:  </a:t>
            </a:r>
            <a:r>
              <a:rPr lang="en-US" sz="900" dirty="0">
                <a:ea typeface="Times New Roman" charset="0"/>
                <a:cs typeface="Times New Roman" charset="0"/>
              </a:rPr>
              <a:t>Percentages express a sector’s liquids consumption compared to total use of these fuels across all end uses.</a:t>
            </a:r>
          </a:p>
        </p:txBody>
      </p:sp>
    </p:spTree>
    <p:extLst>
      <p:ext uri="{BB962C8B-B14F-4D97-AF65-F5344CB8AC3E}">
        <p14:creationId xmlns:p14="http://schemas.microsoft.com/office/powerpoint/2010/main" val="2127490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p:cNvGraphicFramePr>
            <a:graphicFrameLocks noGrp="1"/>
          </p:cNvGraphicFramePr>
          <p:nvPr>
            <p:ph type="chart" sz="quarter" idx="12"/>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8"/>
          </p:nvPr>
        </p:nvSpPr>
        <p:spPr/>
        <p:txBody>
          <a:bodyPr/>
          <a:lstStyle/>
          <a:p>
            <a:r>
              <a:rPr lang="en-US" smtClean="0"/>
              <a:t>Source:  EIA, International Energy Outlook 2017</a:t>
            </a:r>
            <a:endParaRPr lang="en-US" dirty="0"/>
          </a:p>
        </p:txBody>
      </p:sp>
      <p:sp>
        <p:nvSpPr>
          <p:cNvPr id="6" name="Footer Placeholder 5"/>
          <p:cNvSpPr>
            <a:spLocks noGrp="1"/>
          </p:cNvSpPr>
          <p:nvPr>
            <p:ph type="ftr" sz="quarter" idx="19"/>
          </p:nvPr>
        </p:nvSpPr>
        <p:spPr/>
        <p:txBody>
          <a:bodyPr/>
          <a:lstStyle/>
          <a:p>
            <a:r>
              <a:rPr lang="en-US" smtClean="0"/>
              <a:t>Dr. Ian Mead, CSIS                                                                                                                                                                                           IEO2017, September 2017</a:t>
            </a:r>
            <a:endParaRPr lang="en-US" dirty="0"/>
          </a:p>
        </p:txBody>
      </p:sp>
      <p:sp>
        <p:nvSpPr>
          <p:cNvPr id="2" name="Title 1"/>
          <p:cNvSpPr>
            <a:spLocks noGrp="1"/>
          </p:cNvSpPr>
          <p:nvPr>
            <p:ph type="title"/>
          </p:nvPr>
        </p:nvSpPr>
        <p:spPr/>
        <p:txBody>
          <a:bodyPr/>
          <a:lstStyle/>
          <a:p>
            <a:r>
              <a:rPr lang="en-US" smtClean="0"/>
              <a:t>Liquid fuel supplies increase from 2015 to 2040 with most of the growth occurring in OPEC crude oil and lease condensate</a:t>
            </a:r>
            <a:endParaRPr lang="en-US" dirty="0"/>
          </a:p>
        </p:txBody>
      </p:sp>
      <p:sp>
        <p:nvSpPr>
          <p:cNvPr id="14" name="Text Placeholder 5"/>
          <p:cNvSpPr>
            <a:spLocks noGrp="1"/>
          </p:cNvSpPr>
          <p:nvPr>
            <p:ph type="body" sz="quarter" idx="17"/>
          </p:nvPr>
        </p:nvSpPr>
        <p:spPr/>
        <p:txBody>
          <a:bodyPr/>
          <a:lstStyle/>
          <a:p>
            <a:r>
              <a:rPr lang="en-US" b="1" dirty="0" smtClean="0"/>
              <a:t>World petroleum and other liquids production</a:t>
            </a:r>
          </a:p>
          <a:p>
            <a:r>
              <a:rPr lang="en-US" dirty="0" smtClean="0"/>
              <a:t>million barrels per day</a:t>
            </a:r>
          </a:p>
        </p:txBody>
      </p:sp>
      <p:sp>
        <p:nvSpPr>
          <p:cNvPr id="5" name="Slide Number Placeholder 4"/>
          <p:cNvSpPr>
            <a:spLocks noGrp="1"/>
          </p:cNvSpPr>
          <p:nvPr>
            <p:ph type="sldNum" sz="quarter" idx="4"/>
          </p:nvPr>
        </p:nvSpPr>
        <p:spPr/>
        <p:txBody>
          <a:bodyPr/>
          <a:lstStyle/>
          <a:p>
            <a:fld id="{84948DD1-5963-4816-BE5A-05BCCCAC15E0}" type="slidenum">
              <a:rPr lang="en-US" smtClean="0"/>
              <a:pPr/>
              <a:t>19</a:t>
            </a:fld>
            <a:endParaRPr lang="en-US" dirty="0"/>
          </a:p>
        </p:txBody>
      </p:sp>
      <p:sp>
        <p:nvSpPr>
          <p:cNvPr id="21" name="TextBox 20"/>
          <p:cNvSpPr txBox="1"/>
          <p:nvPr/>
        </p:nvSpPr>
        <p:spPr bwMode="auto">
          <a:xfrm>
            <a:off x="8226853" y="2037300"/>
            <a:ext cx="169918"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b="1" dirty="0">
                <a:solidFill>
                  <a:srgbClr val="C00000"/>
                </a:solidFill>
                <a:ea typeface="Times New Roman" charset="0"/>
                <a:cs typeface="Times New Roman" charset="0"/>
              </a:rPr>
              <a:t>48</a:t>
            </a:r>
          </a:p>
        </p:txBody>
      </p:sp>
      <p:sp>
        <p:nvSpPr>
          <p:cNvPr id="22" name="TextBox 21"/>
          <p:cNvSpPr txBox="1"/>
          <p:nvPr/>
        </p:nvSpPr>
        <p:spPr bwMode="auto">
          <a:xfrm>
            <a:off x="8226853" y="2514210"/>
            <a:ext cx="169918"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b="1" dirty="0">
                <a:solidFill>
                  <a:srgbClr val="002060"/>
                </a:solidFill>
                <a:ea typeface="Times New Roman" charset="0"/>
                <a:cs typeface="Times New Roman" charset="0"/>
              </a:rPr>
              <a:t>44</a:t>
            </a:r>
          </a:p>
        </p:txBody>
      </p:sp>
      <p:sp>
        <p:nvSpPr>
          <p:cNvPr id="23" name="TextBox 22"/>
          <p:cNvSpPr txBox="1"/>
          <p:nvPr/>
        </p:nvSpPr>
        <p:spPr bwMode="auto">
          <a:xfrm>
            <a:off x="8226853" y="3318254"/>
            <a:ext cx="169918"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b="1" dirty="0">
                <a:solidFill>
                  <a:srgbClr val="BD732A"/>
                </a:solidFill>
                <a:ea typeface="Times New Roman" charset="0"/>
                <a:cs typeface="Times New Roman" charset="0"/>
              </a:rPr>
              <a:t>21</a:t>
            </a:r>
          </a:p>
        </p:txBody>
      </p:sp>
      <p:sp>
        <p:nvSpPr>
          <p:cNvPr id="24" name="TextBox 23"/>
          <p:cNvSpPr txBox="1"/>
          <p:nvPr/>
        </p:nvSpPr>
        <p:spPr bwMode="auto">
          <a:xfrm>
            <a:off x="3563451" y="2174229"/>
            <a:ext cx="169918"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b="1" dirty="0">
                <a:solidFill>
                  <a:srgbClr val="C00000"/>
                </a:solidFill>
                <a:ea typeface="Times New Roman" charset="0"/>
                <a:cs typeface="Times New Roman" charset="0"/>
              </a:rPr>
              <a:t>47</a:t>
            </a:r>
          </a:p>
        </p:txBody>
      </p:sp>
      <p:sp>
        <p:nvSpPr>
          <p:cNvPr id="25" name="TextBox 24"/>
          <p:cNvSpPr txBox="1"/>
          <p:nvPr/>
        </p:nvSpPr>
        <p:spPr bwMode="auto">
          <a:xfrm>
            <a:off x="3563451" y="2628163"/>
            <a:ext cx="169918"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b="1" dirty="0">
                <a:solidFill>
                  <a:srgbClr val="002060"/>
                </a:solidFill>
                <a:ea typeface="Times New Roman" charset="0"/>
                <a:cs typeface="Times New Roman" charset="0"/>
              </a:rPr>
              <a:t>34</a:t>
            </a:r>
          </a:p>
        </p:txBody>
      </p:sp>
      <p:sp>
        <p:nvSpPr>
          <p:cNvPr id="26" name="TextBox 25"/>
          <p:cNvSpPr txBox="1"/>
          <p:nvPr/>
        </p:nvSpPr>
        <p:spPr bwMode="auto">
          <a:xfrm>
            <a:off x="3563451" y="3230414"/>
            <a:ext cx="169918"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b="1" dirty="0">
                <a:solidFill>
                  <a:srgbClr val="BD732A"/>
                </a:solidFill>
                <a:ea typeface="Times New Roman" charset="0"/>
                <a:cs typeface="Times New Roman" charset="0"/>
              </a:rPr>
              <a:t>16</a:t>
            </a:r>
          </a:p>
        </p:txBody>
      </p:sp>
      <p:cxnSp>
        <p:nvCxnSpPr>
          <p:cNvPr id="15" name="Straight Connector 14"/>
          <p:cNvCxnSpPr/>
          <p:nvPr/>
        </p:nvCxnSpPr>
        <p:spPr>
          <a:xfrm>
            <a:off x="4162697" y="1431129"/>
            <a:ext cx="12451" cy="2708000"/>
          </a:xfrm>
          <a:prstGeom prst="line">
            <a:avLst/>
          </a:prstGeom>
          <a:ln w="38100">
            <a:solidFill>
              <a:schemeClr val="bg1">
                <a:lumMod val="65000"/>
              </a:schemeClr>
            </a:solidFill>
            <a:prstDash val="lgDash"/>
          </a:ln>
        </p:spPr>
        <p:style>
          <a:lnRef idx="1">
            <a:schemeClr val="accent3"/>
          </a:lnRef>
          <a:fillRef idx="0">
            <a:schemeClr val="accent3"/>
          </a:fillRef>
          <a:effectRef idx="0">
            <a:schemeClr val="accent3"/>
          </a:effectRef>
          <a:fontRef idx="minor">
            <a:schemeClr val="tx1"/>
          </a:fontRef>
        </p:style>
      </p:cxnSp>
      <p:sp>
        <p:nvSpPr>
          <p:cNvPr id="17" name="TextBox 1"/>
          <p:cNvSpPr txBox="1"/>
          <p:nvPr/>
        </p:nvSpPr>
        <p:spPr>
          <a:xfrm>
            <a:off x="2305190" y="1431129"/>
            <a:ext cx="1157985" cy="23769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smtClean="0">
                <a:latin typeface="Arial" panose="020B0604020202020204" pitchFamily="34" charset="0"/>
                <a:cs typeface="Arial" panose="020B0604020202020204" pitchFamily="34" charset="0"/>
              </a:rPr>
              <a:t>Past trend</a:t>
            </a:r>
            <a:endParaRPr lang="en-US" sz="1200" b="1" dirty="0">
              <a:latin typeface="Arial" panose="020B0604020202020204" pitchFamily="34" charset="0"/>
              <a:cs typeface="Arial" panose="020B0604020202020204" pitchFamily="34" charset="0"/>
            </a:endParaRPr>
          </a:p>
        </p:txBody>
      </p:sp>
      <p:sp>
        <p:nvSpPr>
          <p:cNvPr id="18" name="TextBox 1"/>
          <p:cNvSpPr txBox="1"/>
          <p:nvPr/>
        </p:nvSpPr>
        <p:spPr>
          <a:xfrm>
            <a:off x="5517135" y="1431129"/>
            <a:ext cx="1157985" cy="23769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smtClean="0">
                <a:latin typeface="Arial" panose="020B0604020202020204" pitchFamily="34" charset="0"/>
                <a:cs typeface="Arial" panose="020B0604020202020204" pitchFamily="34" charset="0"/>
              </a:rPr>
              <a:t>Outlook</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056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endParaRPr lang="en-US" altLang="ja-JP" sz="100" dirty="0" smtClean="0"/>
          </a:p>
          <a:p>
            <a:r>
              <a:rPr lang="en-US" altLang="ja-JP" sz="1400" dirty="0" smtClean="0"/>
              <a:t>World energy consumption increases from 575 quadrillion Btu in 2015 to 736 quadrillion Btu in 2040, a 28% increase</a:t>
            </a:r>
          </a:p>
          <a:p>
            <a:r>
              <a:rPr lang="en-US" altLang="ja-JP" sz="1400" dirty="0" smtClean="0"/>
              <a:t>More than 60% of the increase in energy consumption by 2040 comes from non-OECD Asia, which includes China and India</a:t>
            </a:r>
          </a:p>
          <a:p>
            <a:r>
              <a:rPr lang="en-US" altLang="ja-JP" sz="1400" dirty="0" smtClean="0"/>
              <a:t>Even though demand in the residential and transportation sectors grows more rapidly, the industrial sector still accounts for over 50% of delivered energy consumption in 2040</a:t>
            </a:r>
          </a:p>
          <a:p>
            <a:r>
              <a:rPr lang="en-US" altLang="ja-JP" sz="1400" dirty="0" smtClean="0"/>
              <a:t>Transportation energy use rises by nearly 30% between 2015 and 2040 with almost all of the growth occurring in non-OECD regions</a:t>
            </a:r>
            <a:endParaRPr lang="en-US" altLang="ja-JP" sz="1400" dirty="0"/>
          </a:p>
        </p:txBody>
      </p:sp>
      <p:sp>
        <p:nvSpPr>
          <p:cNvPr id="6" name="Footer Placeholder 5"/>
          <p:cNvSpPr>
            <a:spLocks noGrp="1"/>
          </p:cNvSpPr>
          <p:nvPr>
            <p:ph type="ftr" sz="quarter" idx="13"/>
          </p:nvPr>
        </p:nvSpPr>
        <p:spPr/>
        <p:txBody>
          <a:bodyPr/>
          <a:lstStyle/>
          <a:p>
            <a:r>
              <a:rPr lang="en-US" smtClean="0"/>
              <a:t>Dr. Ian Mead, CSIS                                                                                                                                                                                           IEO2017, September 2017</a:t>
            </a:r>
            <a:endParaRPr lang="en-US" dirty="0"/>
          </a:p>
        </p:txBody>
      </p:sp>
      <p:sp>
        <p:nvSpPr>
          <p:cNvPr id="10" name="Text Placeholder 9"/>
          <p:cNvSpPr>
            <a:spLocks noGrp="1"/>
          </p:cNvSpPr>
          <p:nvPr>
            <p:ph type="body" sz="quarter" idx="16"/>
          </p:nvPr>
        </p:nvSpPr>
        <p:spPr/>
        <p:txBody>
          <a:bodyPr/>
          <a:lstStyle/>
          <a:p>
            <a:endParaRPr lang="en-US"/>
          </a:p>
        </p:txBody>
      </p:sp>
      <p:sp>
        <p:nvSpPr>
          <p:cNvPr id="2" name="Title 1"/>
          <p:cNvSpPr>
            <a:spLocks noGrp="1"/>
          </p:cNvSpPr>
          <p:nvPr>
            <p:ph type="title"/>
          </p:nvPr>
        </p:nvSpPr>
        <p:spPr/>
        <p:txBody>
          <a:bodyPr/>
          <a:lstStyle/>
          <a:p>
            <a:r>
              <a:rPr lang="en-US" dirty="0" smtClean="0"/>
              <a:t>Key takeaways: IEO2017 Reference case</a:t>
            </a:r>
            <a:endParaRPr lang="en-US" dirty="0"/>
          </a:p>
        </p:txBody>
      </p:sp>
      <p:sp>
        <p:nvSpPr>
          <p:cNvPr id="3" name="Slide Number Placeholder 2"/>
          <p:cNvSpPr>
            <a:spLocks noGrp="1"/>
          </p:cNvSpPr>
          <p:nvPr>
            <p:ph type="sldNum" sz="quarter" idx="4"/>
          </p:nvPr>
        </p:nvSpPr>
        <p:spPr/>
        <p:txBody>
          <a:bodyPr/>
          <a:lstStyle/>
          <a:p>
            <a:fld id="{84948DD1-5963-4816-BE5A-05BCCCAC15E0}" type="slidenum">
              <a:rPr lang="en-US" smtClean="0"/>
              <a:pPr/>
              <a:t>2</a:t>
            </a:fld>
            <a:endParaRPr lang="en-US" dirty="0"/>
          </a:p>
        </p:txBody>
      </p:sp>
    </p:spTree>
    <p:extLst>
      <p:ext uri="{BB962C8B-B14F-4D97-AF65-F5344CB8AC3E}">
        <p14:creationId xmlns:p14="http://schemas.microsoft.com/office/powerpoint/2010/main" val="592445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p:cNvGraphicFramePr>
            <a:graphicFrameLocks noGrp="1"/>
          </p:cNvGraphicFramePr>
          <p:nvPr>
            <p:ph type="chart" sz="quarter" idx="12"/>
            <p:extLst>
              <p:ext uri="{D42A27DB-BD31-4B8C-83A1-F6EECF244321}">
                <p14:modId xmlns:p14="http://schemas.microsoft.com/office/powerpoint/2010/main" val="1927871835"/>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8"/>
          </p:nvPr>
        </p:nvSpPr>
        <p:spPr>
          <a:prstGeom prst="rect">
            <a:avLst/>
          </a:prstGeom>
        </p:spPr>
        <p:txBody>
          <a:bodyPr/>
          <a:lstStyle/>
          <a:p>
            <a:r>
              <a:rPr lang="en-US" smtClean="0"/>
              <a:t>Source:  EIA, International Energy Outlook 2017</a:t>
            </a:r>
            <a:endParaRPr lang="en-US" dirty="0"/>
          </a:p>
        </p:txBody>
      </p:sp>
      <p:sp>
        <p:nvSpPr>
          <p:cNvPr id="2" name="Title 1"/>
          <p:cNvSpPr>
            <a:spLocks noGrp="1"/>
          </p:cNvSpPr>
          <p:nvPr>
            <p:ph type="title"/>
          </p:nvPr>
        </p:nvSpPr>
        <p:spPr/>
        <p:txBody>
          <a:bodyPr/>
          <a:lstStyle/>
          <a:p>
            <a:r>
              <a:rPr lang="en-US" smtClean="0"/>
              <a:t>Natural gas plant liquids and biofuels account for most of the other liquids supplies</a:t>
            </a:r>
            <a:endParaRPr lang="en-US" dirty="0"/>
          </a:p>
        </p:txBody>
      </p:sp>
      <p:sp>
        <p:nvSpPr>
          <p:cNvPr id="6" name="Text Placeholder 5"/>
          <p:cNvSpPr>
            <a:spLocks noGrp="1"/>
          </p:cNvSpPr>
          <p:nvPr>
            <p:ph type="body" sz="quarter" idx="17"/>
          </p:nvPr>
        </p:nvSpPr>
        <p:spPr/>
        <p:txBody>
          <a:bodyPr/>
          <a:lstStyle/>
          <a:p>
            <a:r>
              <a:rPr lang="en-US" b="1" smtClean="0"/>
              <a:t>World other liquids supplies</a:t>
            </a:r>
          </a:p>
          <a:p>
            <a:r>
              <a:rPr lang="en-US" smtClean="0"/>
              <a:t>million barrels per day</a:t>
            </a:r>
            <a:endParaRPr lang="en-GB" dirty="0" smtClean="0">
              <a:solidFill>
                <a:schemeClr val="tx1"/>
              </a:solidFill>
            </a:endParaRPr>
          </a:p>
        </p:txBody>
      </p:sp>
      <p:sp>
        <p:nvSpPr>
          <p:cNvPr id="7" name="TextBox 1"/>
          <p:cNvSpPr txBox="1"/>
          <p:nvPr/>
        </p:nvSpPr>
        <p:spPr bwMode="auto">
          <a:xfrm>
            <a:off x="3504347" y="1394207"/>
            <a:ext cx="427602" cy="227790"/>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a:solidFill>
                  <a:schemeClr val="accent1"/>
                </a:solidFill>
                <a:ea typeface="Times New Roman" charset="0"/>
                <a:cs typeface="Times New Roman" charset="0"/>
              </a:rPr>
              <a:t>2015</a:t>
            </a:r>
          </a:p>
        </p:txBody>
      </p:sp>
      <p:sp>
        <p:nvSpPr>
          <p:cNvPr id="8" name="TextBox 1"/>
          <p:cNvSpPr txBox="1"/>
          <p:nvPr/>
        </p:nvSpPr>
        <p:spPr bwMode="auto">
          <a:xfrm>
            <a:off x="3718148" y="1539894"/>
            <a:ext cx="427602" cy="227790"/>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a:solidFill>
                  <a:schemeClr val="accent3"/>
                </a:solidFill>
                <a:ea typeface="Times New Roman" charset="0"/>
                <a:cs typeface="Times New Roman" charset="0"/>
              </a:rPr>
              <a:t>2030</a:t>
            </a:r>
          </a:p>
        </p:txBody>
      </p:sp>
      <p:sp>
        <p:nvSpPr>
          <p:cNvPr id="10" name="TextBox 1"/>
          <p:cNvSpPr txBox="1"/>
          <p:nvPr/>
        </p:nvSpPr>
        <p:spPr bwMode="auto">
          <a:xfrm>
            <a:off x="3931949" y="1688813"/>
            <a:ext cx="427602" cy="241658"/>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a:solidFill>
                  <a:srgbClr val="FFC000"/>
                </a:solidFill>
                <a:ea typeface="Times New Roman" charset="0"/>
                <a:cs typeface="Times New Roman" charset="0"/>
              </a:rPr>
              <a:t>2040</a:t>
            </a:r>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20</a:t>
            </a:fld>
            <a:endParaRPr lang="en-US" dirty="0"/>
          </a:p>
        </p:txBody>
      </p:sp>
      <p:sp>
        <p:nvSpPr>
          <p:cNvPr id="12" name="Footer Placeholder 11"/>
          <p:cNvSpPr>
            <a:spLocks noGrp="1"/>
          </p:cNvSpPr>
          <p:nvPr>
            <p:ph type="ftr" sz="quarter" idx="19"/>
          </p:nvPr>
        </p:nvSpPr>
        <p:spPr/>
        <p:txBody>
          <a:bodyPr/>
          <a:lstStyle/>
          <a:p>
            <a:pPr>
              <a:defRPr/>
            </a:pPr>
            <a:r>
              <a:rPr lang="en-US" smtClean="0"/>
              <a:t>Dr. Ian Mead, CSIS                                                                                                                                                                                           IEO2017, September 2017</a:t>
            </a:r>
            <a:endParaRPr lang="en-US" dirty="0"/>
          </a:p>
        </p:txBody>
      </p:sp>
    </p:spTree>
    <p:extLst>
      <p:ext uri="{BB962C8B-B14F-4D97-AF65-F5344CB8AC3E}">
        <p14:creationId xmlns:p14="http://schemas.microsoft.com/office/powerpoint/2010/main" val="4116751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Placeholder 26"/>
          <p:cNvGraphicFramePr>
            <a:graphicFrameLocks noGrp="1"/>
          </p:cNvGraphicFramePr>
          <p:nvPr>
            <p:ph type="chart" sz="quarter" idx="12"/>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8"/>
          </p:nvPr>
        </p:nvSpPr>
        <p:spPr/>
        <p:txBody>
          <a:bodyPr/>
          <a:lstStyle/>
          <a:p>
            <a:r>
              <a:rPr lang="en-US" smtClean="0"/>
              <a:t>Source:  EIA, International Energy Outlook 2017</a:t>
            </a:r>
            <a:endParaRPr lang="en-US" dirty="0"/>
          </a:p>
        </p:txBody>
      </p:sp>
      <p:sp>
        <p:nvSpPr>
          <p:cNvPr id="7" name="Footer Placeholder 6"/>
          <p:cNvSpPr>
            <a:spLocks noGrp="1"/>
          </p:cNvSpPr>
          <p:nvPr>
            <p:ph type="ftr" sz="quarter" idx="19"/>
          </p:nvPr>
        </p:nvSpPr>
        <p:spPr/>
        <p:txBody>
          <a:bodyPr/>
          <a:lstStyle/>
          <a:p>
            <a:r>
              <a:rPr lang="en-US" smtClean="0"/>
              <a:t>Dr. Ian Mead, CSIS                                                                                                                                                                                           IEO2017, September 2017</a:t>
            </a:r>
            <a:endParaRPr lang="en-US" dirty="0"/>
          </a:p>
        </p:txBody>
      </p:sp>
      <p:sp>
        <p:nvSpPr>
          <p:cNvPr id="2" name="Title 1"/>
          <p:cNvSpPr>
            <a:spLocks noGrp="1"/>
          </p:cNvSpPr>
          <p:nvPr>
            <p:ph type="title"/>
          </p:nvPr>
        </p:nvSpPr>
        <p:spPr/>
        <p:txBody>
          <a:bodyPr/>
          <a:lstStyle/>
          <a:p>
            <a:r>
              <a:rPr lang="en-US" smtClean="0"/>
              <a:t>OPEC crude oil production increases between 2015 and 2040 with most of the growth occurring in the Middle East</a:t>
            </a:r>
            <a:endParaRPr lang="en-US" dirty="0"/>
          </a:p>
        </p:txBody>
      </p:sp>
      <p:sp>
        <p:nvSpPr>
          <p:cNvPr id="6" name="Text Placeholder 5"/>
          <p:cNvSpPr>
            <a:spLocks noGrp="1"/>
          </p:cNvSpPr>
          <p:nvPr>
            <p:ph type="body" sz="quarter" idx="17"/>
          </p:nvPr>
        </p:nvSpPr>
        <p:spPr>
          <a:xfrm>
            <a:off x="685800" y="841248"/>
            <a:ext cx="4556760" cy="411480"/>
          </a:xfrm>
        </p:spPr>
        <p:txBody>
          <a:bodyPr/>
          <a:lstStyle/>
          <a:p>
            <a:r>
              <a:rPr lang="en-US" b="1" dirty="0" smtClean="0"/>
              <a:t>OPEC crude and lease condensate production by region</a:t>
            </a:r>
          </a:p>
          <a:p>
            <a:r>
              <a:rPr lang="en-US" dirty="0" smtClean="0"/>
              <a:t>million barrels per day</a:t>
            </a:r>
            <a:endParaRPr lang="en-GB" dirty="0" smtClean="0"/>
          </a:p>
        </p:txBody>
      </p:sp>
      <p:sp>
        <p:nvSpPr>
          <p:cNvPr id="4" name="Slide Number Placeholder 3"/>
          <p:cNvSpPr>
            <a:spLocks noGrp="1"/>
          </p:cNvSpPr>
          <p:nvPr>
            <p:ph type="sldNum" sz="quarter" idx="4"/>
          </p:nvPr>
        </p:nvSpPr>
        <p:spPr/>
        <p:txBody>
          <a:bodyPr/>
          <a:lstStyle/>
          <a:p>
            <a:fld id="{84948DD1-5963-4816-BE5A-05BCCCAC15E0}" type="slidenum">
              <a:rPr lang="en-US" smtClean="0"/>
              <a:pPr/>
              <a:t>21</a:t>
            </a:fld>
            <a:endParaRPr lang="en-US" dirty="0"/>
          </a:p>
        </p:txBody>
      </p:sp>
    </p:spTree>
    <p:extLst>
      <p:ext uri="{BB962C8B-B14F-4D97-AF65-F5344CB8AC3E}">
        <p14:creationId xmlns:p14="http://schemas.microsoft.com/office/powerpoint/2010/main" val="355371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Placeholder 26"/>
          <p:cNvGraphicFramePr>
            <a:graphicFrameLocks noGrp="1"/>
          </p:cNvGraphicFramePr>
          <p:nvPr>
            <p:ph type="chart" sz="quarter" idx="12"/>
            <p:extLst>
              <p:ext uri="{D42A27DB-BD31-4B8C-83A1-F6EECF244321}">
                <p14:modId xmlns:p14="http://schemas.microsoft.com/office/powerpoint/2010/main" val="798145959"/>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8"/>
          </p:nvPr>
        </p:nvSpPr>
        <p:spPr/>
        <p:txBody>
          <a:bodyPr/>
          <a:lstStyle/>
          <a:p>
            <a:r>
              <a:rPr lang="en-US" smtClean="0"/>
              <a:t>Source:  EIA, International Energy Outlook 2017</a:t>
            </a:r>
            <a:endParaRPr lang="en-US" dirty="0"/>
          </a:p>
        </p:txBody>
      </p:sp>
      <p:sp>
        <p:nvSpPr>
          <p:cNvPr id="7" name="Footer Placeholder 6"/>
          <p:cNvSpPr>
            <a:spLocks noGrp="1"/>
          </p:cNvSpPr>
          <p:nvPr>
            <p:ph type="ftr" sz="quarter" idx="19"/>
          </p:nvPr>
        </p:nvSpPr>
        <p:spPr/>
        <p:txBody>
          <a:bodyPr/>
          <a:lstStyle/>
          <a:p>
            <a:r>
              <a:rPr lang="en-US" smtClean="0"/>
              <a:t>Dr. Ian Mead, CSIS                                                                                                                                                                                           IEO2017, September 2017</a:t>
            </a:r>
            <a:endParaRPr lang="en-US" dirty="0"/>
          </a:p>
        </p:txBody>
      </p:sp>
      <p:sp>
        <p:nvSpPr>
          <p:cNvPr id="2" name="Title 1"/>
          <p:cNvSpPr>
            <a:spLocks noGrp="1"/>
          </p:cNvSpPr>
          <p:nvPr>
            <p:ph type="title"/>
          </p:nvPr>
        </p:nvSpPr>
        <p:spPr/>
        <p:txBody>
          <a:bodyPr/>
          <a:lstStyle/>
          <a:p>
            <a:r>
              <a:rPr lang="en-US" smtClean="0"/>
              <a:t>Non-OPEC crude oil production increases less than 2% between 2015 and 2040, but growth in Russia, Canada, Brazil, and Kazakhstan increases by 24%</a:t>
            </a:r>
            <a:endParaRPr lang="en-US" dirty="0"/>
          </a:p>
        </p:txBody>
      </p:sp>
      <p:sp>
        <p:nvSpPr>
          <p:cNvPr id="6" name="Text Placeholder 5"/>
          <p:cNvSpPr>
            <a:spLocks noGrp="1"/>
          </p:cNvSpPr>
          <p:nvPr>
            <p:ph type="body" sz="quarter" idx="17"/>
          </p:nvPr>
        </p:nvSpPr>
        <p:spPr/>
        <p:txBody>
          <a:bodyPr/>
          <a:lstStyle/>
          <a:p>
            <a:r>
              <a:rPr lang="en-US" b="1" dirty="0" smtClean="0"/>
              <a:t>Crude and lease condensate production </a:t>
            </a:r>
          </a:p>
          <a:p>
            <a:r>
              <a:rPr lang="en-US" dirty="0" smtClean="0"/>
              <a:t>million barrels per day</a:t>
            </a:r>
            <a:endParaRPr lang="en-GB" dirty="0" smtClean="0"/>
          </a:p>
        </p:txBody>
      </p:sp>
      <p:sp>
        <p:nvSpPr>
          <p:cNvPr id="4" name="Slide Number Placeholder 3"/>
          <p:cNvSpPr>
            <a:spLocks noGrp="1"/>
          </p:cNvSpPr>
          <p:nvPr>
            <p:ph type="sldNum" sz="quarter" idx="4"/>
          </p:nvPr>
        </p:nvSpPr>
        <p:spPr/>
        <p:txBody>
          <a:bodyPr/>
          <a:lstStyle/>
          <a:p>
            <a:fld id="{84948DD1-5963-4816-BE5A-05BCCCAC15E0}" type="slidenum">
              <a:rPr lang="en-US" smtClean="0"/>
              <a:pPr/>
              <a:t>22</a:t>
            </a:fld>
            <a:endParaRPr lang="en-US" dirty="0"/>
          </a:p>
        </p:txBody>
      </p:sp>
    </p:spTree>
    <p:extLst>
      <p:ext uri="{BB962C8B-B14F-4D97-AF65-F5344CB8AC3E}">
        <p14:creationId xmlns:p14="http://schemas.microsoft.com/office/powerpoint/2010/main" val="3828840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gas markets</a:t>
            </a:r>
            <a:endParaRPr lang="en-US" dirty="0"/>
          </a:p>
        </p:txBody>
      </p:sp>
      <p:sp>
        <p:nvSpPr>
          <p:cNvPr id="3" name="Footer Placeholder 2"/>
          <p:cNvSpPr>
            <a:spLocks noGrp="1"/>
          </p:cNvSpPr>
          <p:nvPr>
            <p:ph type="ftr" sz="quarter" idx="13"/>
          </p:nvPr>
        </p:nvSpPr>
        <p:spPr/>
        <p:txBody>
          <a:bodyPr/>
          <a:lstStyle/>
          <a:p>
            <a:r>
              <a:rPr lang="en-US" smtClean="0"/>
              <a:t>Dr. Ian Mead, CSIS                                                                                                                                                                                           IEO2017, September 2017</a:t>
            </a:r>
            <a:endParaRPr lang="en-US" dirty="0" smtClean="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23</a:t>
            </a:fld>
            <a:endParaRPr lang="en-US" dirty="0"/>
          </a:p>
        </p:txBody>
      </p:sp>
    </p:spTree>
    <p:extLst>
      <p:ext uri="{BB962C8B-B14F-4D97-AF65-F5344CB8AC3E}">
        <p14:creationId xmlns:p14="http://schemas.microsoft.com/office/powerpoint/2010/main" val="945256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4"/>
          <p:cNvGraphicFramePr>
            <a:graphicFrameLocks noGrp="1"/>
          </p:cNvGraphicFramePr>
          <p:nvPr>
            <p:ph type="chart" sz="quarter" idx="12"/>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2"/>
          <p:cNvSpPr>
            <a:spLocks noGrp="1"/>
          </p:cNvSpPr>
          <p:nvPr>
            <p:ph type="body" sz="quarter" idx="18"/>
          </p:nvPr>
        </p:nvSpPr>
        <p:spPr/>
        <p:txBody>
          <a:bodyPr/>
          <a:lstStyle/>
          <a:p>
            <a:r>
              <a:rPr lang="en-US" smtClean="0"/>
              <a:t>Source:  EIA, International Energy Outlook 2017</a:t>
            </a:r>
            <a:endParaRPr lang="en-US" dirty="0"/>
          </a:p>
        </p:txBody>
      </p:sp>
      <p:sp>
        <p:nvSpPr>
          <p:cNvPr id="4" name="Footer Placeholder 3"/>
          <p:cNvSpPr>
            <a:spLocks noGrp="1"/>
          </p:cNvSpPr>
          <p:nvPr>
            <p:ph type="ftr" sz="quarter" idx="19"/>
          </p:nvPr>
        </p:nvSpPr>
        <p:spPr/>
        <p:txBody>
          <a:bodyPr/>
          <a:lstStyle/>
          <a:p>
            <a:r>
              <a:rPr lang="en-US" smtClean="0"/>
              <a:t>Dr. Ian Mead, CSIS                                                                                                                                                                                           IEO2017, September 2017</a:t>
            </a:r>
            <a:endParaRPr lang="en-US" dirty="0"/>
          </a:p>
        </p:txBody>
      </p:sp>
      <p:sp>
        <p:nvSpPr>
          <p:cNvPr id="2" name="Title 1"/>
          <p:cNvSpPr>
            <a:spLocks noGrp="1"/>
          </p:cNvSpPr>
          <p:nvPr>
            <p:ph type="title"/>
          </p:nvPr>
        </p:nvSpPr>
        <p:spPr/>
        <p:txBody>
          <a:bodyPr/>
          <a:lstStyle/>
          <a:p>
            <a:r>
              <a:rPr lang="en-US" smtClean="0"/>
              <a:t>World natural gas consumption increases by 43% from 2015 to 2040 in the Reference case largely because of demand growth in non-OECD countries</a:t>
            </a:r>
            <a:endParaRPr lang="en-US" dirty="0"/>
          </a:p>
        </p:txBody>
      </p:sp>
      <p:sp>
        <p:nvSpPr>
          <p:cNvPr id="6" name="Text Placeholder 5"/>
          <p:cNvSpPr>
            <a:spLocks noGrp="1"/>
          </p:cNvSpPr>
          <p:nvPr>
            <p:ph type="body" sz="quarter" idx="17"/>
          </p:nvPr>
        </p:nvSpPr>
        <p:spPr/>
        <p:txBody>
          <a:bodyPr/>
          <a:lstStyle/>
          <a:p>
            <a:r>
              <a:rPr lang="en-US" b="1" dirty="0" smtClean="0"/>
              <a:t>World natural gas consumption</a:t>
            </a:r>
          </a:p>
          <a:p>
            <a:r>
              <a:rPr lang="en-US" dirty="0" smtClean="0"/>
              <a:t>trillion cubic feet</a:t>
            </a:r>
            <a:endParaRPr lang="en-GB" dirty="0" smtClean="0"/>
          </a:p>
        </p:txBody>
      </p:sp>
      <p:sp>
        <p:nvSpPr>
          <p:cNvPr id="3" name="Slide Number Placeholder 2"/>
          <p:cNvSpPr>
            <a:spLocks noGrp="1"/>
          </p:cNvSpPr>
          <p:nvPr>
            <p:ph type="sldNum" sz="quarter" idx="4"/>
          </p:nvPr>
        </p:nvSpPr>
        <p:spPr/>
        <p:txBody>
          <a:bodyPr/>
          <a:lstStyle/>
          <a:p>
            <a:fld id="{84948DD1-5963-4816-BE5A-05BCCCAC15E0}" type="slidenum">
              <a:rPr lang="en-US" smtClean="0"/>
              <a:pPr/>
              <a:t>24</a:t>
            </a:fld>
            <a:endParaRPr lang="en-US" dirty="0"/>
          </a:p>
        </p:txBody>
      </p:sp>
      <p:sp>
        <p:nvSpPr>
          <p:cNvPr id="11" name="TextBox 1"/>
          <p:cNvSpPr txBox="1"/>
          <p:nvPr/>
        </p:nvSpPr>
        <p:spPr>
          <a:xfrm>
            <a:off x="2305190" y="1431129"/>
            <a:ext cx="1157985" cy="23769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smtClean="0">
                <a:latin typeface="Arial" panose="020B0604020202020204" pitchFamily="34" charset="0"/>
                <a:cs typeface="Arial" panose="020B0604020202020204" pitchFamily="34" charset="0"/>
              </a:rPr>
              <a:t>Past trend</a:t>
            </a:r>
            <a:endParaRPr lang="en-US" sz="1200" b="1" dirty="0">
              <a:latin typeface="Arial" panose="020B0604020202020204" pitchFamily="34" charset="0"/>
              <a:cs typeface="Arial" panose="020B0604020202020204" pitchFamily="34" charset="0"/>
            </a:endParaRPr>
          </a:p>
        </p:txBody>
      </p:sp>
      <p:sp>
        <p:nvSpPr>
          <p:cNvPr id="12" name="TextBox 1"/>
          <p:cNvSpPr txBox="1"/>
          <p:nvPr/>
        </p:nvSpPr>
        <p:spPr>
          <a:xfrm>
            <a:off x="5517135" y="1431129"/>
            <a:ext cx="1157985" cy="23769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smtClean="0">
                <a:latin typeface="Arial" panose="020B0604020202020204" pitchFamily="34" charset="0"/>
                <a:cs typeface="Arial" panose="020B0604020202020204" pitchFamily="34" charset="0"/>
              </a:rPr>
              <a:t>Outlook</a:t>
            </a:r>
            <a:endParaRPr lang="en-US" sz="1200" b="1" dirty="0">
              <a:latin typeface="Arial" panose="020B0604020202020204" pitchFamily="34" charset="0"/>
              <a:cs typeface="Arial" panose="020B0604020202020204" pitchFamily="34" charset="0"/>
            </a:endParaRPr>
          </a:p>
        </p:txBody>
      </p:sp>
      <p:cxnSp>
        <p:nvCxnSpPr>
          <p:cNvPr id="20" name="Straight Connector 19"/>
          <p:cNvCxnSpPr/>
          <p:nvPr/>
        </p:nvCxnSpPr>
        <p:spPr>
          <a:xfrm>
            <a:off x="4981302" y="1463352"/>
            <a:ext cx="12451" cy="2708000"/>
          </a:xfrm>
          <a:prstGeom prst="line">
            <a:avLst/>
          </a:prstGeom>
          <a:ln w="38100">
            <a:solidFill>
              <a:schemeClr val="bg1">
                <a:lumMod val="65000"/>
              </a:schemeClr>
            </a:solidFill>
            <a:prstDash val="lgDash"/>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16395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14"/>
          <p:cNvGraphicFramePr>
            <a:graphicFrameLocks noGrp="1"/>
          </p:cNvGraphicFramePr>
          <p:nvPr>
            <p:ph type="chart" sz="quarter" idx="12"/>
            <p:extLst>
              <p:ext uri="{D42A27DB-BD31-4B8C-83A1-F6EECF244321}">
                <p14:modId xmlns:p14="http://schemas.microsoft.com/office/powerpoint/2010/main" val="1916643285"/>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p:cNvSpPr>
            <a:spLocks noGrp="1"/>
          </p:cNvSpPr>
          <p:nvPr>
            <p:ph type="body" sz="quarter" idx="18"/>
          </p:nvPr>
        </p:nvSpPr>
        <p:spPr/>
        <p:txBody>
          <a:bodyPr/>
          <a:lstStyle/>
          <a:p>
            <a:r>
              <a:rPr lang="en-US" smtClean="0"/>
              <a:t>Source:  EIA, International Energy Outlook 2017</a:t>
            </a:r>
            <a:endParaRPr lang="en-US" dirty="0"/>
          </a:p>
        </p:txBody>
      </p:sp>
      <p:sp>
        <p:nvSpPr>
          <p:cNvPr id="5" name="Footer Placeholder 4"/>
          <p:cNvSpPr>
            <a:spLocks noGrp="1"/>
          </p:cNvSpPr>
          <p:nvPr>
            <p:ph type="ftr" sz="quarter" idx="19"/>
          </p:nvPr>
        </p:nvSpPr>
        <p:spPr/>
        <p:txBody>
          <a:bodyPr/>
          <a:lstStyle/>
          <a:p>
            <a:r>
              <a:rPr lang="en-US" smtClean="0"/>
              <a:t>Dr. Ian Mead, CSIS                                                                                                                                                                                           IEO2017, September 2017</a:t>
            </a:r>
            <a:endParaRPr lang="en-US" dirty="0"/>
          </a:p>
        </p:txBody>
      </p:sp>
      <p:sp>
        <p:nvSpPr>
          <p:cNvPr id="2" name="Title 1"/>
          <p:cNvSpPr>
            <a:spLocks noGrp="1"/>
          </p:cNvSpPr>
          <p:nvPr>
            <p:ph type="title"/>
          </p:nvPr>
        </p:nvSpPr>
        <p:spPr/>
        <p:txBody>
          <a:bodyPr/>
          <a:lstStyle/>
          <a:p>
            <a:r>
              <a:rPr lang="en-US" smtClean="0"/>
              <a:t>Power and industrial sectors account for nearly 75% of the increase in natural gas consumption between 2015 and 2040 in the Reference case </a:t>
            </a:r>
            <a:endParaRPr lang="en-US" dirty="0"/>
          </a:p>
        </p:txBody>
      </p:sp>
      <p:sp>
        <p:nvSpPr>
          <p:cNvPr id="4" name="Text Placeholder 3"/>
          <p:cNvSpPr>
            <a:spLocks noGrp="1"/>
          </p:cNvSpPr>
          <p:nvPr>
            <p:ph type="body" sz="quarter" idx="17"/>
          </p:nvPr>
        </p:nvSpPr>
        <p:spPr/>
        <p:txBody>
          <a:bodyPr/>
          <a:lstStyle/>
          <a:p>
            <a:r>
              <a:rPr lang="en-US" b="1" dirty="0" smtClean="0"/>
              <a:t>Natural gas consumption by sector</a:t>
            </a:r>
          </a:p>
          <a:p>
            <a:r>
              <a:rPr lang="en-US" dirty="0" smtClean="0"/>
              <a:t>quadrillion Btu</a:t>
            </a:r>
            <a:endParaRPr lang="en-US" dirty="0"/>
          </a:p>
        </p:txBody>
      </p:sp>
      <p:sp>
        <p:nvSpPr>
          <p:cNvPr id="3" name="Slide Number Placeholder 2"/>
          <p:cNvSpPr>
            <a:spLocks noGrp="1"/>
          </p:cNvSpPr>
          <p:nvPr>
            <p:ph type="sldNum" sz="quarter" idx="4"/>
          </p:nvPr>
        </p:nvSpPr>
        <p:spPr/>
        <p:txBody>
          <a:bodyPr/>
          <a:lstStyle/>
          <a:p>
            <a:fld id="{84948DD1-5963-4816-BE5A-05BCCCAC15E0}" type="slidenum">
              <a:rPr lang="en-US" smtClean="0"/>
              <a:pPr/>
              <a:t>25</a:t>
            </a:fld>
            <a:endParaRPr lang="en-US" dirty="0"/>
          </a:p>
        </p:txBody>
      </p:sp>
      <p:sp>
        <p:nvSpPr>
          <p:cNvPr id="10" name="TextBox 1"/>
          <p:cNvSpPr txBox="1"/>
          <p:nvPr/>
        </p:nvSpPr>
        <p:spPr>
          <a:xfrm>
            <a:off x="1695590" y="1431129"/>
            <a:ext cx="1157985" cy="23769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smtClean="0">
                <a:latin typeface="Arial" panose="020B0604020202020204" pitchFamily="34" charset="0"/>
                <a:cs typeface="Arial" panose="020B0604020202020204" pitchFamily="34" charset="0"/>
              </a:rPr>
              <a:t>Past trend</a:t>
            </a:r>
            <a:endParaRPr lang="en-US" sz="1200" b="1" dirty="0">
              <a:latin typeface="Arial" panose="020B0604020202020204" pitchFamily="34" charset="0"/>
              <a:cs typeface="Arial" panose="020B0604020202020204" pitchFamily="34" charset="0"/>
            </a:endParaRPr>
          </a:p>
        </p:txBody>
      </p:sp>
      <p:sp>
        <p:nvSpPr>
          <p:cNvPr id="11" name="TextBox 1"/>
          <p:cNvSpPr txBox="1"/>
          <p:nvPr/>
        </p:nvSpPr>
        <p:spPr>
          <a:xfrm>
            <a:off x="5517135" y="1431129"/>
            <a:ext cx="1157985" cy="23769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smtClean="0">
                <a:latin typeface="Arial" panose="020B0604020202020204" pitchFamily="34" charset="0"/>
                <a:cs typeface="Arial" panose="020B0604020202020204" pitchFamily="34" charset="0"/>
              </a:rPr>
              <a:t>Outlook</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2086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p:cNvGraphicFramePr>
            <a:graphicFrameLocks noGrp="1"/>
          </p:cNvGraphicFramePr>
          <p:nvPr>
            <p:ph type="chart" sz="quarter" idx="12"/>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p:cNvSpPr>
            <a:spLocks noGrp="1"/>
          </p:cNvSpPr>
          <p:nvPr>
            <p:ph type="body" sz="quarter" idx="18"/>
          </p:nvPr>
        </p:nvSpPr>
        <p:spPr/>
        <p:txBody>
          <a:bodyPr/>
          <a:lstStyle/>
          <a:p>
            <a:r>
              <a:rPr lang="en-US" smtClean="0"/>
              <a:t>Source: EIA, International Energy Outlook 2017</a:t>
            </a:r>
            <a:endParaRPr lang="en-US" dirty="0"/>
          </a:p>
        </p:txBody>
      </p:sp>
      <p:sp>
        <p:nvSpPr>
          <p:cNvPr id="5" name="Footer Placeholder 4"/>
          <p:cNvSpPr>
            <a:spLocks noGrp="1"/>
          </p:cNvSpPr>
          <p:nvPr>
            <p:ph type="ftr" sz="quarter" idx="19"/>
          </p:nvPr>
        </p:nvSpPr>
        <p:spPr/>
        <p:txBody>
          <a:bodyPr/>
          <a:lstStyle/>
          <a:p>
            <a:r>
              <a:rPr lang="en-US" smtClean="0"/>
              <a:t>Dr. Ian Mead, CSIS                                                                                                                                                                                           IEO2017, September 2017</a:t>
            </a:r>
            <a:endParaRPr lang="en-US" dirty="0"/>
          </a:p>
        </p:txBody>
      </p:sp>
      <p:sp>
        <p:nvSpPr>
          <p:cNvPr id="2" name="Title 1"/>
          <p:cNvSpPr>
            <a:spLocks noGrp="1"/>
          </p:cNvSpPr>
          <p:nvPr>
            <p:ph type="title"/>
          </p:nvPr>
        </p:nvSpPr>
        <p:spPr/>
        <p:txBody>
          <a:bodyPr/>
          <a:lstStyle/>
          <a:p>
            <a:r>
              <a:rPr lang="en-US" smtClean="0"/>
              <a:t>Middle East, the United States, and China account for more than 60% of the world increase in natural gas production</a:t>
            </a:r>
            <a:endParaRPr lang="en-US" dirty="0"/>
          </a:p>
        </p:txBody>
      </p:sp>
      <p:sp>
        <p:nvSpPr>
          <p:cNvPr id="4" name="Text Placeholder 3"/>
          <p:cNvSpPr>
            <a:spLocks noGrp="1"/>
          </p:cNvSpPr>
          <p:nvPr>
            <p:ph type="body" sz="quarter" idx="17"/>
          </p:nvPr>
        </p:nvSpPr>
        <p:spPr/>
        <p:txBody>
          <a:bodyPr/>
          <a:lstStyle/>
          <a:p>
            <a:r>
              <a:rPr lang="en-US" b="1" dirty="0" smtClean="0"/>
              <a:t>Increase in natural gas production, 2015-40</a:t>
            </a:r>
          </a:p>
          <a:p>
            <a:r>
              <a:rPr lang="en-US" dirty="0" smtClean="0"/>
              <a:t>trillion cubic feet</a:t>
            </a:r>
            <a:endParaRPr lang="en-US" dirty="0"/>
          </a:p>
        </p:txBody>
      </p:sp>
      <p:sp>
        <p:nvSpPr>
          <p:cNvPr id="3" name="Slide Number Placeholder 2"/>
          <p:cNvSpPr>
            <a:spLocks noGrp="1"/>
          </p:cNvSpPr>
          <p:nvPr>
            <p:ph type="sldNum" sz="quarter" idx="4"/>
          </p:nvPr>
        </p:nvSpPr>
        <p:spPr/>
        <p:txBody>
          <a:bodyPr/>
          <a:lstStyle/>
          <a:p>
            <a:fld id="{84948DD1-5963-4816-BE5A-05BCCCAC15E0}" type="slidenum">
              <a:rPr lang="en-US" smtClean="0"/>
              <a:pPr/>
              <a:t>26</a:t>
            </a:fld>
            <a:endParaRPr lang="en-US" dirty="0"/>
          </a:p>
        </p:txBody>
      </p:sp>
      <p:graphicFrame>
        <p:nvGraphicFramePr>
          <p:cNvPr id="9" name="Content Placeholder 14"/>
          <p:cNvGraphicFramePr>
            <a:graphicFrameLocks/>
          </p:cNvGraphicFramePr>
          <p:nvPr>
            <p:extLst>
              <p:ext uri="{D42A27DB-BD31-4B8C-83A1-F6EECF244321}">
                <p14:modId xmlns:p14="http://schemas.microsoft.com/office/powerpoint/2010/main" val="301298804"/>
              </p:ext>
            </p:extLst>
          </p:nvPr>
        </p:nvGraphicFramePr>
        <p:xfrm>
          <a:off x="685801" y="1304694"/>
          <a:ext cx="7987062" cy="30610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5712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3"/>
          <p:cNvGraphicFramePr>
            <a:graphicFrameLocks noGrp="1" noChangeAspect="1"/>
          </p:cNvGraphicFramePr>
          <p:nvPr>
            <p:ph type="chart" sz="quarter" idx="12"/>
            <p:extLst>
              <p:ext uri="{D42A27DB-BD31-4B8C-83A1-F6EECF244321}">
                <p14:modId xmlns:p14="http://schemas.microsoft.com/office/powerpoint/2010/main" val="3921909157"/>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8"/>
          </p:nvPr>
        </p:nvSpPr>
        <p:spPr/>
        <p:txBody>
          <a:bodyPr/>
          <a:lstStyle/>
          <a:p>
            <a:r>
              <a:rPr lang="en-US" smtClean="0"/>
              <a:t>Source:  EIA, International Energy Outlook 2017</a:t>
            </a:r>
            <a:endParaRPr lang="en-US" dirty="0"/>
          </a:p>
        </p:txBody>
      </p:sp>
      <p:sp>
        <p:nvSpPr>
          <p:cNvPr id="7" name="Footer Placeholder 6"/>
          <p:cNvSpPr>
            <a:spLocks noGrp="1"/>
          </p:cNvSpPr>
          <p:nvPr>
            <p:ph type="ftr" sz="quarter" idx="19"/>
          </p:nvPr>
        </p:nvSpPr>
        <p:spPr/>
        <p:txBody>
          <a:bodyPr/>
          <a:lstStyle/>
          <a:p>
            <a:r>
              <a:rPr lang="en-US" smtClean="0"/>
              <a:t>Dr. Ian Mead, CSIS                                                                                                                                                                                           IEO2017, September 2017</a:t>
            </a:r>
            <a:endParaRPr lang="en-US" dirty="0"/>
          </a:p>
        </p:txBody>
      </p:sp>
      <p:sp>
        <p:nvSpPr>
          <p:cNvPr id="2" name="Title 1"/>
          <p:cNvSpPr>
            <a:spLocks noGrp="1"/>
          </p:cNvSpPr>
          <p:nvPr>
            <p:ph type="title"/>
          </p:nvPr>
        </p:nvSpPr>
        <p:spPr/>
        <p:txBody>
          <a:bodyPr/>
          <a:lstStyle/>
          <a:p>
            <a:r>
              <a:rPr lang="en-US" smtClean="0"/>
              <a:t>Shale gas and tight gas become increasingly important to gas supplies, not only for the United States, but also for China and Canada</a:t>
            </a:r>
            <a:endParaRPr lang="en-US" dirty="0"/>
          </a:p>
        </p:txBody>
      </p:sp>
      <p:sp>
        <p:nvSpPr>
          <p:cNvPr id="6" name="Text Placeholder 5"/>
          <p:cNvSpPr>
            <a:spLocks noGrp="1"/>
          </p:cNvSpPr>
          <p:nvPr>
            <p:ph type="body" sz="quarter" idx="17"/>
          </p:nvPr>
        </p:nvSpPr>
        <p:spPr/>
        <p:txBody>
          <a:bodyPr/>
          <a:lstStyle/>
          <a:p>
            <a:r>
              <a:rPr lang="en-US" b="1" dirty="0" smtClean="0"/>
              <a:t>Natural gas production</a:t>
            </a:r>
          </a:p>
          <a:p>
            <a:r>
              <a:rPr lang="en-US" dirty="0" smtClean="0"/>
              <a:t>trillion cubic feet</a:t>
            </a:r>
            <a:endParaRPr lang="en-US" dirty="0"/>
          </a:p>
        </p:txBody>
      </p:sp>
      <p:sp>
        <p:nvSpPr>
          <p:cNvPr id="3" name="Slide Number Placeholder 2"/>
          <p:cNvSpPr>
            <a:spLocks noGrp="1"/>
          </p:cNvSpPr>
          <p:nvPr>
            <p:ph type="sldNum" sz="quarter" idx="4"/>
          </p:nvPr>
        </p:nvSpPr>
        <p:spPr/>
        <p:txBody>
          <a:bodyPr/>
          <a:lstStyle/>
          <a:p>
            <a:fld id="{84948DD1-5963-4816-BE5A-05BCCCAC15E0}" type="slidenum">
              <a:rPr lang="en-US" smtClean="0"/>
              <a:pPr/>
              <a:t>27</a:t>
            </a:fld>
            <a:endParaRPr lang="en-US" dirty="0"/>
          </a:p>
        </p:txBody>
      </p:sp>
      <p:sp>
        <p:nvSpPr>
          <p:cNvPr id="10" name="Text Box 9"/>
          <p:cNvSpPr txBox="1">
            <a:spLocks noChangeArrowheads="1"/>
          </p:cNvSpPr>
          <p:nvPr/>
        </p:nvSpPr>
        <p:spPr bwMode="auto">
          <a:xfrm>
            <a:off x="3856855" y="4191959"/>
            <a:ext cx="734060" cy="198744"/>
          </a:xfrm>
          <a:prstGeom prst="rect">
            <a:avLst/>
          </a:prstGeom>
          <a:solidFill>
            <a:schemeClr val="bg1"/>
          </a:solidFill>
          <a:ln w="9525" algn="ctr">
            <a:noFill/>
            <a:miter lim="800000"/>
            <a:headEnd/>
            <a:tailEnd/>
          </a:ln>
        </p:spPr>
        <p:txBody>
          <a:bodyPr lIns="0" tIns="0" rIns="0" bIns="0"/>
          <a:lstStyle/>
          <a:p>
            <a:pPr algn="ctr"/>
            <a:r>
              <a:rPr lang="en-US" sz="1200" b="1" dirty="0" smtClean="0">
                <a:solidFill>
                  <a:srgbClr val="000000"/>
                </a:solidFill>
              </a:rPr>
              <a:t>China</a:t>
            </a:r>
            <a:endParaRPr lang="en-US" sz="1200" b="1" dirty="0">
              <a:solidFill>
                <a:srgbClr val="000000"/>
              </a:solidFill>
            </a:endParaRPr>
          </a:p>
        </p:txBody>
      </p:sp>
      <p:sp>
        <p:nvSpPr>
          <p:cNvPr id="11" name="Text Box 10"/>
          <p:cNvSpPr txBox="1">
            <a:spLocks noChangeArrowheads="1"/>
          </p:cNvSpPr>
          <p:nvPr/>
        </p:nvSpPr>
        <p:spPr bwMode="auto">
          <a:xfrm>
            <a:off x="1517887" y="4215433"/>
            <a:ext cx="620486" cy="185057"/>
          </a:xfrm>
          <a:prstGeom prst="rect">
            <a:avLst/>
          </a:prstGeom>
          <a:solidFill>
            <a:schemeClr val="bg1"/>
          </a:solidFill>
          <a:ln w="9525" algn="ctr">
            <a:noFill/>
            <a:miter lim="800000"/>
            <a:headEnd/>
            <a:tailEnd/>
          </a:ln>
        </p:spPr>
        <p:txBody>
          <a:bodyPr lIns="0" tIns="0" rIns="0" bIns="0"/>
          <a:lstStyle/>
          <a:p>
            <a:pPr algn="ctr"/>
            <a:r>
              <a:rPr lang="en-US" sz="1200" b="1" dirty="0">
                <a:solidFill>
                  <a:srgbClr val="000000"/>
                </a:solidFill>
              </a:rPr>
              <a:t>Canada</a:t>
            </a:r>
          </a:p>
        </p:txBody>
      </p:sp>
      <p:sp>
        <p:nvSpPr>
          <p:cNvPr id="14" name="Rectangle 18"/>
          <p:cNvSpPr>
            <a:spLocks noChangeArrowheads="1"/>
          </p:cNvSpPr>
          <p:nvPr/>
        </p:nvSpPr>
        <p:spPr bwMode="auto">
          <a:xfrm>
            <a:off x="7487202" y="2479823"/>
            <a:ext cx="1318896" cy="184666"/>
          </a:xfrm>
          <a:prstGeom prst="rect">
            <a:avLst/>
          </a:prstGeom>
          <a:solidFill>
            <a:schemeClr val="bg1"/>
          </a:solidFill>
          <a:ln w="9525">
            <a:noFill/>
            <a:miter lim="800000"/>
            <a:headEnd/>
            <a:tailEnd/>
          </a:ln>
        </p:spPr>
        <p:txBody>
          <a:bodyPr wrap="square" lIns="0" tIns="0" rIns="0" bIns="0">
            <a:spAutoFit/>
          </a:bodyPr>
          <a:lstStyle/>
          <a:p>
            <a:pPr algn="l" eaLnBrk="0" hangingPunct="0"/>
            <a:r>
              <a:rPr lang="en-US" sz="1200" b="1" dirty="0">
                <a:solidFill>
                  <a:srgbClr val="C00000"/>
                </a:solidFill>
              </a:rPr>
              <a:t>Shale gas</a:t>
            </a:r>
          </a:p>
        </p:txBody>
      </p:sp>
      <p:sp>
        <p:nvSpPr>
          <p:cNvPr id="17" name="Rectangle 22"/>
          <p:cNvSpPr>
            <a:spLocks noChangeArrowheads="1"/>
          </p:cNvSpPr>
          <p:nvPr/>
        </p:nvSpPr>
        <p:spPr bwMode="auto">
          <a:xfrm>
            <a:off x="7487202" y="3723656"/>
            <a:ext cx="1062147" cy="166199"/>
          </a:xfrm>
          <a:prstGeom prst="rect">
            <a:avLst/>
          </a:prstGeom>
          <a:solidFill>
            <a:schemeClr val="bg1"/>
          </a:solidFill>
          <a:ln w="9525">
            <a:noFill/>
            <a:miter lim="800000"/>
            <a:headEnd/>
            <a:tailEnd/>
          </a:ln>
        </p:spPr>
        <p:txBody>
          <a:bodyPr wrap="square" lIns="0" tIns="0" rIns="0" bIns="0">
            <a:spAutoFit/>
          </a:bodyPr>
          <a:lstStyle/>
          <a:p>
            <a:pPr algn="l" eaLnBrk="0" hangingPunct="0">
              <a:lnSpc>
                <a:spcPct val="90000"/>
              </a:lnSpc>
            </a:pPr>
            <a:r>
              <a:rPr lang="en-US" sz="1200" b="1" dirty="0">
                <a:solidFill>
                  <a:schemeClr val="accent6">
                    <a:lumMod val="60000"/>
                    <a:lumOff val="40000"/>
                  </a:schemeClr>
                </a:solidFill>
              </a:rPr>
              <a:t>Other</a:t>
            </a:r>
          </a:p>
        </p:txBody>
      </p:sp>
      <p:sp>
        <p:nvSpPr>
          <p:cNvPr id="18" name="Rectangle 23"/>
          <p:cNvSpPr>
            <a:spLocks noChangeArrowheads="1"/>
          </p:cNvSpPr>
          <p:nvPr/>
        </p:nvSpPr>
        <p:spPr bwMode="auto">
          <a:xfrm>
            <a:off x="6146957" y="4227170"/>
            <a:ext cx="1069778" cy="184666"/>
          </a:xfrm>
          <a:prstGeom prst="rect">
            <a:avLst/>
          </a:prstGeom>
          <a:solidFill>
            <a:schemeClr val="bg1"/>
          </a:solidFill>
          <a:ln w="9525">
            <a:noFill/>
            <a:miter lim="800000"/>
            <a:headEnd/>
            <a:tailEnd/>
          </a:ln>
        </p:spPr>
        <p:txBody>
          <a:bodyPr wrap="square" lIns="0" tIns="0" rIns="0" bIns="0">
            <a:spAutoFit/>
          </a:bodyPr>
          <a:lstStyle/>
          <a:p>
            <a:pPr algn="l" eaLnBrk="0" hangingPunct="0"/>
            <a:r>
              <a:rPr lang="en-US" sz="1200" b="1" dirty="0">
                <a:solidFill>
                  <a:srgbClr val="000000"/>
                </a:solidFill>
              </a:rPr>
              <a:t>United States</a:t>
            </a:r>
          </a:p>
        </p:txBody>
      </p:sp>
      <p:sp>
        <p:nvSpPr>
          <p:cNvPr id="13" name="Rectangle 18"/>
          <p:cNvSpPr>
            <a:spLocks noChangeArrowheads="1"/>
          </p:cNvSpPr>
          <p:nvPr/>
        </p:nvSpPr>
        <p:spPr bwMode="auto">
          <a:xfrm>
            <a:off x="7487202" y="3134516"/>
            <a:ext cx="1316684" cy="184666"/>
          </a:xfrm>
          <a:prstGeom prst="rect">
            <a:avLst/>
          </a:prstGeom>
          <a:solidFill>
            <a:schemeClr val="bg1"/>
          </a:solidFill>
          <a:ln w="9525">
            <a:noFill/>
            <a:miter lim="800000"/>
            <a:headEnd/>
            <a:tailEnd/>
          </a:ln>
        </p:spPr>
        <p:txBody>
          <a:bodyPr wrap="square" lIns="0" tIns="0" rIns="0" bIns="0">
            <a:spAutoFit/>
          </a:bodyPr>
          <a:lstStyle/>
          <a:p>
            <a:pPr algn="l" eaLnBrk="0" hangingPunct="0"/>
            <a:r>
              <a:rPr lang="en-US" sz="1200" b="1" dirty="0">
                <a:solidFill>
                  <a:srgbClr val="169DD8"/>
                </a:solidFill>
              </a:rPr>
              <a:t>Coalbed methane</a:t>
            </a:r>
          </a:p>
        </p:txBody>
      </p:sp>
      <p:sp>
        <p:nvSpPr>
          <p:cNvPr id="15" name="Rectangle 18"/>
          <p:cNvSpPr>
            <a:spLocks noChangeArrowheads="1"/>
          </p:cNvSpPr>
          <p:nvPr/>
        </p:nvSpPr>
        <p:spPr bwMode="auto">
          <a:xfrm>
            <a:off x="7487203" y="3397951"/>
            <a:ext cx="1344386" cy="184666"/>
          </a:xfrm>
          <a:prstGeom prst="rect">
            <a:avLst/>
          </a:prstGeom>
          <a:solidFill>
            <a:schemeClr val="bg1"/>
          </a:solidFill>
          <a:ln w="9525">
            <a:noFill/>
            <a:miter lim="800000"/>
            <a:headEnd/>
            <a:tailEnd/>
          </a:ln>
        </p:spPr>
        <p:txBody>
          <a:bodyPr wrap="square" lIns="0" tIns="0" rIns="0" bIns="0">
            <a:spAutoFit/>
          </a:bodyPr>
          <a:lstStyle/>
          <a:p>
            <a:pPr algn="l" eaLnBrk="0" hangingPunct="0"/>
            <a:r>
              <a:rPr lang="en-US" sz="1200" b="1" dirty="0">
                <a:solidFill>
                  <a:srgbClr val="5D9732"/>
                </a:solidFill>
              </a:rPr>
              <a:t>Tight gas</a:t>
            </a:r>
          </a:p>
        </p:txBody>
      </p:sp>
      <p:cxnSp>
        <p:nvCxnSpPr>
          <p:cNvPr id="19" name="Straight Connector 18"/>
          <p:cNvCxnSpPr/>
          <p:nvPr/>
        </p:nvCxnSpPr>
        <p:spPr>
          <a:xfrm flipH="1">
            <a:off x="1632112" y="2833644"/>
            <a:ext cx="7371" cy="1103971"/>
          </a:xfrm>
          <a:prstGeom prst="line">
            <a:avLst/>
          </a:prstGeom>
          <a:ln w="38100">
            <a:solidFill>
              <a:schemeClr val="bg1">
                <a:lumMod val="65000"/>
              </a:schemeClr>
            </a:solidFill>
            <a:prstDash val="lgDash"/>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p:nvCxnSpPr>
        <p:spPr>
          <a:xfrm flipH="1">
            <a:off x="3956604" y="2852974"/>
            <a:ext cx="7371" cy="1103971"/>
          </a:xfrm>
          <a:prstGeom prst="line">
            <a:avLst/>
          </a:prstGeom>
          <a:ln w="38100">
            <a:solidFill>
              <a:schemeClr val="bg1">
                <a:lumMod val="65000"/>
              </a:schemeClr>
            </a:solidFill>
            <a:prstDash val="lgDash"/>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a:xfrm>
            <a:off x="6267364" y="1528271"/>
            <a:ext cx="0" cy="2361584"/>
          </a:xfrm>
          <a:prstGeom prst="line">
            <a:avLst/>
          </a:prstGeom>
          <a:ln w="38100">
            <a:solidFill>
              <a:schemeClr val="bg1">
                <a:lumMod val="65000"/>
              </a:schemeClr>
            </a:solidFill>
            <a:prstDash val="lgDash"/>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664199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markets</a:t>
            </a:r>
            <a:endParaRPr lang="en-US" dirty="0"/>
          </a:p>
        </p:txBody>
      </p:sp>
      <p:sp>
        <p:nvSpPr>
          <p:cNvPr id="3" name="Footer Placeholder 2"/>
          <p:cNvSpPr>
            <a:spLocks noGrp="1"/>
          </p:cNvSpPr>
          <p:nvPr>
            <p:ph type="ftr" sz="quarter" idx="13"/>
          </p:nvPr>
        </p:nvSpPr>
        <p:spPr/>
        <p:txBody>
          <a:bodyPr/>
          <a:lstStyle/>
          <a:p>
            <a:r>
              <a:rPr lang="en-US" smtClean="0"/>
              <a:t>Dr. Ian Mead, CSIS                                                                                                                                                                                           IEO2017, September 2017</a:t>
            </a:r>
            <a:endParaRPr lang="en-US" dirty="0" smtClean="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28</a:t>
            </a:fld>
            <a:endParaRPr lang="en-US" dirty="0"/>
          </a:p>
        </p:txBody>
      </p:sp>
    </p:spTree>
    <p:extLst>
      <p:ext uri="{BB962C8B-B14F-4D97-AF65-F5344CB8AC3E}">
        <p14:creationId xmlns:p14="http://schemas.microsoft.com/office/powerpoint/2010/main" val="574796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p:txBody>
          <a:bodyPr/>
          <a:lstStyle/>
          <a:p>
            <a:r>
              <a:rPr lang="en-US" b="1" smtClean="0">
                <a:latin typeface="Arial" panose="020B0604020202020204" pitchFamily="34" charset="0"/>
                <a:cs typeface="Arial" panose="020B0604020202020204" pitchFamily="34" charset="0"/>
              </a:rPr>
              <a:t>OECD and non-OECD net electricity generation</a:t>
            </a:r>
          </a:p>
          <a:p>
            <a:r>
              <a:rPr lang="en-US" smtClean="0">
                <a:latin typeface="Arial" panose="020B0604020202020204" pitchFamily="34" charset="0"/>
                <a:cs typeface="Arial" panose="020B0604020202020204" pitchFamily="34" charset="0"/>
              </a:rPr>
              <a:t>trillion kilowatthours</a:t>
            </a:r>
            <a:endParaRPr lang="en-US" dirty="0">
              <a:latin typeface="Arial" panose="020B0604020202020204" pitchFamily="34" charset="0"/>
              <a:cs typeface="Arial" panose="020B0604020202020204" pitchFamily="34" charset="0"/>
            </a:endParaRPr>
          </a:p>
        </p:txBody>
      </p:sp>
      <p:sp>
        <p:nvSpPr>
          <p:cNvPr id="9" name="Text Placeholder 8"/>
          <p:cNvSpPr>
            <a:spLocks noGrp="1"/>
          </p:cNvSpPr>
          <p:nvPr>
            <p:ph type="body" sz="quarter" idx="18"/>
          </p:nvPr>
        </p:nvSpPr>
        <p:spPr/>
        <p:txBody>
          <a:bodyPr/>
          <a:lstStyle/>
          <a:p>
            <a:pPr algn="l"/>
            <a:r>
              <a:rPr lang="en-US" b="1" smtClean="0">
                <a:latin typeface="Arial" panose="020B0604020202020204" pitchFamily="34" charset="0"/>
                <a:cs typeface="Arial" panose="020B0604020202020204" pitchFamily="34" charset="0"/>
              </a:rPr>
              <a:t>World electricity use by sector</a:t>
            </a:r>
          </a:p>
          <a:p>
            <a:pPr algn="l"/>
            <a:r>
              <a:rPr lang="en-US" smtClean="0">
                <a:latin typeface="Arial" panose="020B0604020202020204" pitchFamily="34" charset="0"/>
                <a:cs typeface="Arial" panose="020B0604020202020204" pitchFamily="34" charset="0"/>
              </a:rPr>
              <a:t>quadrillion Btu</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6"/>
          </p:nvPr>
        </p:nvSpPr>
        <p:spPr/>
        <p:txBody>
          <a:bodyPr/>
          <a:lstStyle/>
          <a:p>
            <a:r>
              <a:rPr lang="en-US" smtClean="0"/>
              <a:t>Source: EIA, International Energy Outlook 2017</a:t>
            </a:r>
            <a:endParaRPr lang="en-US" dirty="0"/>
          </a:p>
        </p:txBody>
      </p:sp>
      <p:sp>
        <p:nvSpPr>
          <p:cNvPr id="2" name="Title 1"/>
          <p:cNvSpPr>
            <a:spLocks noGrp="1"/>
          </p:cNvSpPr>
          <p:nvPr>
            <p:ph type="title"/>
          </p:nvPr>
        </p:nvSpPr>
        <p:spPr/>
        <p:txBody>
          <a:bodyPr/>
          <a:lstStyle/>
          <a:p>
            <a:r>
              <a:rPr lang="en-US" smtClean="0"/>
              <a:t>Net electricity generation in non-OECD countries increases twice as fast as in the OECD with building use being a major contributor to growth in the Reference case </a:t>
            </a:r>
            <a:endParaRPr lang="en-US" dirty="0"/>
          </a:p>
        </p:txBody>
      </p:sp>
      <p:sp>
        <p:nvSpPr>
          <p:cNvPr id="5" name="Footer Placeholder 4"/>
          <p:cNvSpPr>
            <a:spLocks noGrp="1"/>
          </p:cNvSpPr>
          <p:nvPr>
            <p:ph type="ftr" sz="quarter" idx="19"/>
          </p:nvPr>
        </p:nvSpPr>
        <p:spPr/>
        <p:txBody>
          <a:bodyPr/>
          <a:lstStyle/>
          <a:p>
            <a:pPr>
              <a:defRPr/>
            </a:pPr>
            <a:r>
              <a:rPr lang="en-US" smtClean="0"/>
              <a:t>Dr. Ian Mead, CSIS                                                                                                                                                                                           IEO2017, September 2017</a:t>
            </a:r>
            <a:endParaRPr lang="en-US" dirty="0"/>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29</a:t>
            </a:fld>
            <a:endParaRPr lang="en-US" dirty="0"/>
          </a:p>
        </p:txBody>
      </p:sp>
      <p:graphicFrame>
        <p:nvGraphicFramePr>
          <p:cNvPr id="14" name="Content Placeholder 17"/>
          <p:cNvGraphicFramePr>
            <a:graphicFrameLocks noGrp="1"/>
          </p:cNvGraphicFramePr>
          <p:nvPr>
            <p:ph sz="quarter" idx="12"/>
            <p:extLst>
              <p:ext uri="{D42A27DB-BD31-4B8C-83A1-F6EECF244321}">
                <p14:modId xmlns:p14="http://schemas.microsoft.com/office/powerpoint/2010/main" val="3289193407"/>
              </p:ext>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6"/>
          <p:cNvGraphicFramePr>
            <a:graphicFrameLocks noGrp="1"/>
          </p:cNvGraphicFramePr>
          <p:nvPr>
            <p:ph sz="quarter" idx="13"/>
            <p:extLst>
              <p:ext uri="{D42A27DB-BD31-4B8C-83A1-F6EECF244321}">
                <p14:modId xmlns:p14="http://schemas.microsoft.com/office/powerpoint/2010/main" val="1347210331"/>
              </p:ext>
            </p:extLst>
          </p:nvPr>
        </p:nvGraphicFramePr>
        <p:xfrm>
          <a:off x="4754563" y="1292225"/>
          <a:ext cx="3932237" cy="30972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2164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endParaRPr lang="en-US" altLang="ja-JP" sz="100" dirty="0" smtClean="0"/>
          </a:p>
          <a:p>
            <a:r>
              <a:rPr lang="en-US" altLang="ja-JP" sz="1400" dirty="0" smtClean="0"/>
              <a:t>Renewable energy is the world’s fastest-growing energy source, increasing an average </a:t>
            </a:r>
            <a:br>
              <a:rPr lang="en-US" altLang="ja-JP" sz="1400" dirty="0" smtClean="0"/>
            </a:br>
            <a:r>
              <a:rPr lang="en-US" altLang="ja-JP" sz="1400" dirty="0" smtClean="0"/>
              <a:t>2.3%/year between 2015 and 2040</a:t>
            </a:r>
          </a:p>
          <a:p>
            <a:r>
              <a:rPr lang="en-US" altLang="ja-JP" sz="1400" dirty="0" smtClean="0"/>
              <a:t>Fossil fuels remain dominant, supplying 77% of the world’s energy consumption in 2040</a:t>
            </a:r>
          </a:p>
          <a:p>
            <a:r>
              <a:rPr lang="en-US" altLang="ja-JP" sz="1400" dirty="0" smtClean="0"/>
              <a:t>Natural gas is the fastest growing fossil fuel with global consumption increasing an average 1.4%/year between 2015 and 2040</a:t>
            </a:r>
          </a:p>
          <a:p>
            <a:r>
              <a:rPr lang="en-US" altLang="ja-JP" sz="1400" dirty="0" smtClean="0"/>
              <a:t>Coal use remains flat over the projection period as declines in China are largely offset by </a:t>
            </a:r>
            <a:br>
              <a:rPr lang="en-US" altLang="ja-JP" sz="1400" dirty="0" smtClean="0"/>
            </a:br>
            <a:r>
              <a:rPr lang="en-US" altLang="ja-JP" sz="1400" dirty="0" smtClean="0"/>
              <a:t>increases in India and other parts of Asia</a:t>
            </a:r>
          </a:p>
          <a:p>
            <a:r>
              <a:rPr lang="en-US" altLang="ja-JP" sz="1400" dirty="0" smtClean="0"/>
              <a:t>World energy-related carbon dioxide emissions are projected to grow an average 0.6%/year between 2015 and 2040, far below the 1.3%/year growth from 1990 to 2015</a:t>
            </a:r>
            <a:endParaRPr lang="en-US" altLang="ja-JP" sz="1400" dirty="0"/>
          </a:p>
        </p:txBody>
      </p:sp>
      <p:sp>
        <p:nvSpPr>
          <p:cNvPr id="4" name="Footer Placeholder 3"/>
          <p:cNvSpPr>
            <a:spLocks noGrp="1"/>
          </p:cNvSpPr>
          <p:nvPr>
            <p:ph type="ftr" sz="quarter" idx="13"/>
          </p:nvPr>
        </p:nvSpPr>
        <p:spPr/>
        <p:txBody>
          <a:bodyPr/>
          <a:lstStyle/>
          <a:p>
            <a:r>
              <a:rPr lang="en-US" smtClean="0"/>
              <a:t>Dr. Ian Mead, CSIS                                                                                                                                                                                           IEO2017, September 2017</a:t>
            </a:r>
            <a:endParaRPr lang="en-US" dirty="0"/>
          </a:p>
        </p:txBody>
      </p:sp>
      <p:sp>
        <p:nvSpPr>
          <p:cNvPr id="16" name="Text Placeholder 15"/>
          <p:cNvSpPr>
            <a:spLocks noGrp="1"/>
          </p:cNvSpPr>
          <p:nvPr>
            <p:ph type="body" sz="quarter" idx="16"/>
          </p:nvPr>
        </p:nvSpPr>
        <p:spPr/>
        <p:txBody>
          <a:bodyPr/>
          <a:lstStyle/>
          <a:p>
            <a:endParaRPr lang="en-US"/>
          </a:p>
        </p:txBody>
      </p:sp>
      <p:sp>
        <p:nvSpPr>
          <p:cNvPr id="2" name="Title 1"/>
          <p:cNvSpPr>
            <a:spLocks noGrp="1"/>
          </p:cNvSpPr>
          <p:nvPr>
            <p:ph type="title"/>
          </p:nvPr>
        </p:nvSpPr>
        <p:spPr/>
        <p:txBody>
          <a:bodyPr/>
          <a:lstStyle/>
          <a:p>
            <a:r>
              <a:rPr lang="en-US" smtClean="0"/>
              <a:t>Key takeaways: IEO2017 Reference case (continued)</a:t>
            </a:r>
            <a:endParaRPr lang="en-US" dirty="0"/>
          </a:p>
        </p:txBody>
      </p:sp>
      <p:sp>
        <p:nvSpPr>
          <p:cNvPr id="3" name="Slide Number Placeholder 2"/>
          <p:cNvSpPr>
            <a:spLocks noGrp="1"/>
          </p:cNvSpPr>
          <p:nvPr>
            <p:ph type="sldNum" sz="quarter" idx="4"/>
          </p:nvPr>
        </p:nvSpPr>
        <p:spPr/>
        <p:txBody>
          <a:bodyPr/>
          <a:lstStyle/>
          <a:p>
            <a:fld id="{84948DD1-5963-4816-BE5A-05BCCCAC15E0}" type="slidenum">
              <a:rPr lang="en-US" smtClean="0"/>
              <a:pPr/>
              <a:t>3</a:t>
            </a:fld>
            <a:endParaRPr lang="en-US" dirty="0"/>
          </a:p>
        </p:txBody>
      </p:sp>
    </p:spTree>
    <p:extLst>
      <p:ext uri="{BB962C8B-B14F-4D97-AF65-F5344CB8AC3E}">
        <p14:creationId xmlns:p14="http://schemas.microsoft.com/office/powerpoint/2010/main" val="1692796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ontent Placeholder 19"/>
          <p:cNvGraphicFramePr>
            <a:graphicFrameLocks noGrp="1"/>
          </p:cNvGraphicFramePr>
          <p:nvPr>
            <p:ph sz="quarter" idx="12"/>
            <p:extLst>
              <p:ext uri="{D42A27DB-BD31-4B8C-83A1-F6EECF244321}">
                <p14:modId xmlns:p14="http://schemas.microsoft.com/office/powerpoint/2010/main" val="3593395823"/>
              </p:ext>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ontent Placeholder 16"/>
          <p:cNvGraphicFramePr>
            <a:graphicFrameLocks noGrp="1"/>
          </p:cNvGraphicFramePr>
          <p:nvPr>
            <p:ph sz="quarter" idx="13"/>
            <p:extLst>
              <p:ext uri="{D42A27DB-BD31-4B8C-83A1-F6EECF244321}">
                <p14:modId xmlns:p14="http://schemas.microsoft.com/office/powerpoint/2010/main" val="619378539"/>
              </p:ext>
            </p:extLst>
          </p:nvPr>
        </p:nvGraphicFramePr>
        <p:xfrm>
          <a:off x="4754563" y="1292225"/>
          <a:ext cx="3932237"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 Placeholder 2"/>
          <p:cNvSpPr>
            <a:spLocks noGrp="1"/>
          </p:cNvSpPr>
          <p:nvPr>
            <p:ph type="body" sz="quarter" idx="17"/>
          </p:nvPr>
        </p:nvSpPr>
        <p:spPr/>
        <p:txBody>
          <a:bodyPr/>
          <a:lstStyle/>
          <a:p>
            <a:r>
              <a:rPr lang="en-US" b="1" dirty="0" smtClean="0"/>
              <a:t>World electricity generation by fuel</a:t>
            </a:r>
          </a:p>
          <a:p>
            <a:r>
              <a:rPr lang="en-US" dirty="0" smtClean="0"/>
              <a:t>trillion </a:t>
            </a:r>
            <a:r>
              <a:rPr lang="en-US" dirty="0" err="1" smtClean="0"/>
              <a:t>kilowatthours</a:t>
            </a:r>
            <a:endParaRPr lang="en-US" dirty="0"/>
          </a:p>
        </p:txBody>
      </p:sp>
      <p:sp>
        <p:nvSpPr>
          <p:cNvPr id="5" name="Text Placeholder 4"/>
          <p:cNvSpPr>
            <a:spLocks noGrp="1"/>
          </p:cNvSpPr>
          <p:nvPr>
            <p:ph type="body" sz="quarter" idx="18"/>
          </p:nvPr>
        </p:nvSpPr>
        <p:spPr/>
        <p:txBody>
          <a:bodyPr/>
          <a:lstStyle/>
          <a:p>
            <a:pPr algn="l"/>
            <a:r>
              <a:rPr lang="en-US" b="1" dirty="0" smtClean="0"/>
              <a:t>Share of net electricity generation</a:t>
            </a:r>
          </a:p>
          <a:p>
            <a:pPr algn="l"/>
            <a:r>
              <a:rPr lang="en-US" dirty="0" smtClean="0"/>
              <a:t>percent</a:t>
            </a:r>
            <a:endParaRPr lang="en-US" dirty="0"/>
          </a:p>
        </p:txBody>
      </p:sp>
      <p:sp>
        <p:nvSpPr>
          <p:cNvPr id="6" name="Text Placeholder 5"/>
          <p:cNvSpPr>
            <a:spLocks noGrp="1"/>
          </p:cNvSpPr>
          <p:nvPr>
            <p:ph type="body" sz="quarter" idx="16"/>
          </p:nvPr>
        </p:nvSpPr>
        <p:spPr/>
        <p:txBody>
          <a:bodyPr/>
          <a:lstStyle/>
          <a:p>
            <a:r>
              <a:rPr lang="en-US" smtClean="0"/>
              <a:t>Source:  EIA, International Energy Outlook 2017</a:t>
            </a:r>
            <a:endParaRPr lang="en-US" dirty="0"/>
          </a:p>
        </p:txBody>
      </p:sp>
      <p:sp>
        <p:nvSpPr>
          <p:cNvPr id="2" name="Title 1"/>
          <p:cNvSpPr>
            <a:spLocks noGrp="1"/>
          </p:cNvSpPr>
          <p:nvPr>
            <p:ph type="title"/>
          </p:nvPr>
        </p:nvSpPr>
        <p:spPr/>
        <p:txBody>
          <a:bodyPr/>
          <a:lstStyle/>
          <a:p>
            <a:r>
              <a:rPr lang="en-US" smtClean="0"/>
              <a:t>In the Reference case, renewables and natural gas provide much of the growth in electricity generation with their combined share of the total rising to 57% in 2040</a:t>
            </a:r>
            <a:endParaRPr lang="en-US" dirty="0"/>
          </a:p>
        </p:txBody>
      </p:sp>
      <p:sp>
        <p:nvSpPr>
          <p:cNvPr id="13" name="Footer Placeholder 3"/>
          <p:cNvSpPr>
            <a:spLocks noGrp="1"/>
          </p:cNvSpPr>
          <p:nvPr>
            <p:ph type="ftr" sz="quarter" idx="19"/>
          </p:nvPr>
        </p:nvSpPr>
        <p:spPr/>
        <p:txBody>
          <a:bodyPr/>
          <a:lstStyle/>
          <a:p>
            <a:r>
              <a:rPr lang="en-US" smtClean="0"/>
              <a:t>Dr. Ian Mead, CSIS                                                                                                                                                                                           IEO2017, September 2017</a:t>
            </a:r>
            <a:endParaRPr lang="en-US" dirty="0"/>
          </a:p>
        </p:txBody>
      </p:sp>
      <p:sp>
        <p:nvSpPr>
          <p:cNvPr id="22" name="TextBox 21"/>
          <p:cNvSpPr txBox="1"/>
          <p:nvPr/>
        </p:nvSpPr>
        <p:spPr bwMode="auto">
          <a:xfrm>
            <a:off x="8232687" y="1509682"/>
            <a:ext cx="476092" cy="207749"/>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050" b="1" dirty="0">
                <a:solidFill>
                  <a:srgbClr val="BD732A"/>
                </a:solidFill>
                <a:ea typeface="Times New Roman" charset="0"/>
                <a:cs typeface="Times New Roman" charset="0"/>
              </a:rPr>
              <a:t>Liquids</a:t>
            </a:r>
          </a:p>
        </p:txBody>
      </p:sp>
      <p:sp>
        <p:nvSpPr>
          <p:cNvPr id="20" name="TextBox 19"/>
          <p:cNvSpPr txBox="1"/>
          <p:nvPr/>
        </p:nvSpPr>
        <p:spPr bwMode="auto">
          <a:xfrm>
            <a:off x="8232687" y="1665558"/>
            <a:ext cx="495328" cy="207749"/>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050" b="1" dirty="0">
                <a:solidFill>
                  <a:schemeClr val="accent6">
                    <a:lumMod val="60000"/>
                    <a:lumOff val="40000"/>
                  </a:schemeClr>
                </a:solidFill>
                <a:ea typeface="Times New Roman" charset="0"/>
                <a:cs typeface="Times New Roman" charset="0"/>
              </a:rPr>
              <a:t>Nuclear</a:t>
            </a:r>
          </a:p>
        </p:txBody>
      </p:sp>
      <p:sp>
        <p:nvSpPr>
          <p:cNvPr id="16" name="TextBox 15"/>
          <p:cNvSpPr txBox="1"/>
          <p:nvPr/>
        </p:nvSpPr>
        <p:spPr bwMode="auto">
          <a:xfrm>
            <a:off x="8234638" y="2105303"/>
            <a:ext cx="734175" cy="207749"/>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050" b="1" dirty="0">
                <a:solidFill>
                  <a:schemeClr val="tx2">
                    <a:lumMod val="75000"/>
                    <a:lumOff val="25000"/>
                  </a:schemeClr>
                </a:solidFill>
                <a:ea typeface="Times New Roman" charset="0"/>
                <a:cs typeface="Times New Roman" charset="0"/>
              </a:rPr>
              <a:t>Natural gas</a:t>
            </a:r>
          </a:p>
        </p:txBody>
      </p:sp>
      <p:sp>
        <p:nvSpPr>
          <p:cNvPr id="15" name="TextBox 14"/>
          <p:cNvSpPr txBox="1"/>
          <p:nvPr/>
        </p:nvSpPr>
        <p:spPr bwMode="auto">
          <a:xfrm>
            <a:off x="8215708" y="2788586"/>
            <a:ext cx="380513" cy="230832"/>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1050" b="1" dirty="0">
                <a:ea typeface="Times New Roman" charset="0"/>
                <a:cs typeface="Times New Roman" charset="0"/>
              </a:rPr>
              <a:t>Coa</a:t>
            </a:r>
            <a:r>
              <a:rPr lang="en-US" sz="1200" dirty="0">
                <a:ea typeface="Times New Roman" charset="0"/>
                <a:cs typeface="Times New Roman" charset="0"/>
              </a:rPr>
              <a:t>l</a:t>
            </a:r>
          </a:p>
        </p:txBody>
      </p:sp>
      <p:sp>
        <p:nvSpPr>
          <p:cNvPr id="21" name="TextBox 20"/>
          <p:cNvSpPr txBox="1"/>
          <p:nvPr/>
        </p:nvSpPr>
        <p:spPr bwMode="auto">
          <a:xfrm>
            <a:off x="8215709" y="3581516"/>
            <a:ext cx="779059" cy="207749"/>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050" b="1" dirty="0">
                <a:solidFill>
                  <a:srgbClr val="5D9732"/>
                </a:solidFill>
                <a:ea typeface="Times New Roman" charset="0"/>
                <a:cs typeface="Times New Roman" charset="0"/>
              </a:rPr>
              <a:t>Renewables</a:t>
            </a:r>
          </a:p>
        </p:txBody>
      </p:sp>
      <p:cxnSp>
        <p:nvCxnSpPr>
          <p:cNvPr id="24" name="Straight Connector 23"/>
          <p:cNvCxnSpPr/>
          <p:nvPr/>
        </p:nvCxnSpPr>
        <p:spPr bwMode="auto">
          <a:xfrm flipV="1">
            <a:off x="6170428" y="1554030"/>
            <a:ext cx="1772" cy="2526644"/>
          </a:xfrm>
          <a:prstGeom prst="line">
            <a:avLst/>
          </a:prstGeom>
          <a:solidFill>
            <a:schemeClr val="accent1"/>
          </a:solidFill>
          <a:ln w="38100" cap="flat" cmpd="sng" algn="ctr">
            <a:solidFill>
              <a:schemeClr val="bg1">
                <a:lumMod val="65000"/>
              </a:schemeClr>
            </a:solidFill>
            <a:prstDash val="lgDash"/>
            <a:round/>
            <a:headEnd type="none" w="med" len="med"/>
            <a:tailEnd type="none" w="med" len="med"/>
          </a:ln>
          <a:effectLst/>
        </p:spPr>
      </p:cxnSp>
      <p:sp>
        <p:nvSpPr>
          <p:cNvPr id="31" name="Slide Number Placeholder 30"/>
          <p:cNvSpPr>
            <a:spLocks noGrp="1"/>
          </p:cNvSpPr>
          <p:nvPr>
            <p:ph type="sldNum" sz="quarter" idx="4"/>
          </p:nvPr>
        </p:nvSpPr>
        <p:spPr/>
        <p:txBody>
          <a:bodyPr/>
          <a:lstStyle/>
          <a:p>
            <a:pPr>
              <a:defRPr/>
            </a:pPr>
            <a:fld id="{84948DD1-5963-4816-BE5A-05BCCCAC15E0}" type="slidenum">
              <a:rPr lang="en-US" smtClean="0"/>
              <a:pPr>
                <a:defRPr/>
              </a:pPr>
              <a:t>30</a:t>
            </a:fld>
            <a:endParaRPr lang="en-US" dirty="0"/>
          </a:p>
        </p:txBody>
      </p:sp>
    </p:spTree>
    <p:extLst>
      <p:ext uri="{BB962C8B-B14F-4D97-AF65-F5344CB8AC3E}">
        <p14:creationId xmlns:p14="http://schemas.microsoft.com/office/powerpoint/2010/main" val="1389367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ontent Placeholder 8"/>
          <p:cNvGraphicFramePr>
            <a:graphicFrameLocks noGrp="1"/>
          </p:cNvGraphicFramePr>
          <p:nvPr>
            <p:ph sz="quarter" idx="12"/>
            <p:extLst>
              <p:ext uri="{D42A27DB-BD31-4B8C-83A1-F6EECF244321}">
                <p14:modId xmlns:p14="http://schemas.microsoft.com/office/powerpoint/2010/main" val="2677952126"/>
              </p:ext>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ontent Placeholder 12"/>
          <p:cNvGraphicFramePr>
            <a:graphicFrameLocks noGrp="1"/>
          </p:cNvGraphicFramePr>
          <p:nvPr>
            <p:ph sz="quarter" idx="13"/>
            <p:extLst>
              <p:ext uri="{D42A27DB-BD31-4B8C-83A1-F6EECF244321}">
                <p14:modId xmlns:p14="http://schemas.microsoft.com/office/powerpoint/2010/main" val="1102630431"/>
              </p:ext>
            </p:extLst>
          </p:nvPr>
        </p:nvGraphicFramePr>
        <p:xfrm>
          <a:off x="4754563" y="1292225"/>
          <a:ext cx="3932237"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Placeholder 15"/>
          <p:cNvSpPr>
            <a:spLocks noGrp="1"/>
          </p:cNvSpPr>
          <p:nvPr>
            <p:ph type="body" sz="quarter" idx="17"/>
          </p:nvPr>
        </p:nvSpPr>
        <p:spPr>
          <a:xfrm>
            <a:off x="685799" y="841248"/>
            <a:ext cx="4609011" cy="411480"/>
          </a:xfrm>
        </p:spPr>
        <p:txBody>
          <a:bodyPr/>
          <a:lstStyle/>
          <a:p>
            <a:r>
              <a:rPr lang="en-US" b="1" dirty="0" smtClean="0"/>
              <a:t>World net electricity generation from renewable power</a:t>
            </a:r>
          </a:p>
          <a:p>
            <a:r>
              <a:rPr lang="en-US" dirty="0" smtClean="0"/>
              <a:t>trillion </a:t>
            </a:r>
            <a:r>
              <a:rPr lang="en-US" dirty="0" err="1" smtClean="0"/>
              <a:t>kilowatthours</a:t>
            </a:r>
            <a:endParaRPr lang="en-US" dirty="0"/>
          </a:p>
        </p:txBody>
      </p:sp>
      <p:sp>
        <p:nvSpPr>
          <p:cNvPr id="31" name="Text Placeholder 30"/>
          <p:cNvSpPr>
            <a:spLocks noGrp="1"/>
          </p:cNvSpPr>
          <p:nvPr>
            <p:ph type="body" sz="quarter" idx="18"/>
          </p:nvPr>
        </p:nvSpPr>
        <p:spPr/>
        <p:txBody>
          <a:bodyPr/>
          <a:lstStyle/>
          <a:p>
            <a:pPr algn="l"/>
            <a:r>
              <a:rPr lang="en-US" dirty="0" smtClean="0"/>
              <a:t>percent share of renewable energy</a:t>
            </a:r>
          </a:p>
        </p:txBody>
      </p:sp>
      <p:sp>
        <p:nvSpPr>
          <p:cNvPr id="23" name="Text Placeholder 2"/>
          <p:cNvSpPr>
            <a:spLocks noGrp="1"/>
          </p:cNvSpPr>
          <p:nvPr>
            <p:ph type="body" sz="quarter" idx="16"/>
          </p:nvPr>
        </p:nvSpPr>
        <p:spPr/>
        <p:txBody>
          <a:bodyPr/>
          <a:lstStyle/>
          <a:p>
            <a:r>
              <a:rPr lang="en-US" smtClean="0"/>
              <a:t>Source:  EIA, International Energy Outlook 2017</a:t>
            </a:r>
            <a:endParaRPr lang="en-US" dirty="0"/>
          </a:p>
        </p:txBody>
      </p:sp>
      <p:sp>
        <p:nvSpPr>
          <p:cNvPr id="2" name="Title 1"/>
          <p:cNvSpPr>
            <a:spLocks noGrp="1"/>
          </p:cNvSpPr>
          <p:nvPr>
            <p:ph type="title"/>
          </p:nvPr>
        </p:nvSpPr>
        <p:spPr/>
        <p:txBody>
          <a:bodyPr/>
          <a:lstStyle/>
          <a:p>
            <a:r>
              <a:rPr lang="en-US" dirty="0" smtClean="0"/>
              <a:t>Wind and solar dominate growth in renewables and represent two-thirds of related capacity additions by 2040</a:t>
            </a:r>
            <a:endParaRPr lang="en-US" dirty="0"/>
          </a:p>
        </p:txBody>
      </p:sp>
      <p:sp>
        <p:nvSpPr>
          <p:cNvPr id="13" name="Footer Placeholder 3"/>
          <p:cNvSpPr>
            <a:spLocks noGrp="1"/>
          </p:cNvSpPr>
          <p:nvPr>
            <p:ph type="ftr" sz="quarter" idx="19"/>
          </p:nvPr>
        </p:nvSpPr>
        <p:spPr/>
        <p:txBody>
          <a:bodyPr/>
          <a:lstStyle/>
          <a:p>
            <a:r>
              <a:rPr lang="en-US" smtClean="0"/>
              <a:t>Dr. Ian Mead, CSIS                                                                                                                                                                                           IEO2017, September 2017</a:t>
            </a:r>
            <a:endParaRPr lang="en-US" dirty="0"/>
          </a:p>
        </p:txBody>
      </p:sp>
      <p:cxnSp>
        <p:nvCxnSpPr>
          <p:cNvPr id="12" name="Straight Connector 11"/>
          <p:cNvCxnSpPr/>
          <p:nvPr/>
        </p:nvCxnSpPr>
        <p:spPr>
          <a:xfrm>
            <a:off x="2035531" y="1531312"/>
            <a:ext cx="0" cy="2654591"/>
          </a:xfrm>
          <a:prstGeom prst="line">
            <a:avLst/>
          </a:prstGeom>
          <a:ln w="38100">
            <a:solidFill>
              <a:schemeClr val="bg1">
                <a:lumMod val="65000"/>
              </a:schemeClr>
            </a:solidFill>
            <a:prstDash val="lgDash"/>
          </a:ln>
        </p:spPr>
        <p:style>
          <a:lnRef idx="1">
            <a:schemeClr val="accent3"/>
          </a:lnRef>
          <a:fillRef idx="0">
            <a:schemeClr val="accent3"/>
          </a:fillRef>
          <a:effectRef idx="0">
            <a:schemeClr val="accent3"/>
          </a:effectRef>
          <a:fontRef idx="minor">
            <a:schemeClr val="tx1"/>
          </a:fontRef>
        </p:style>
      </p:cxnSp>
      <p:sp>
        <p:nvSpPr>
          <p:cNvPr id="19" name="TextBox 18"/>
          <p:cNvSpPr txBox="1"/>
          <p:nvPr/>
        </p:nvSpPr>
        <p:spPr bwMode="auto">
          <a:xfrm>
            <a:off x="8142271" y="1522706"/>
            <a:ext cx="1001729" cy="207749"/>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1050" b="1" dirty="0">
                <a:solidFill>
                  <a:srgbClr val="BD732A"/>
                </a:solidFill>
                <a:ea typeface="Times New Roman" charset="0"/>
                <a:cs typeface="Times New Roman" charset="0"/>
              </a:rPr>
              <a:t>Other</a:t>
            </a:r>
          </a:p>
        </p:txBody>
      </p:sp>
      <p:sp>
        <p:nvSpPr>
          <p:cNvPr id="20" name="TextBox 19"/>
          <p:cNvSpPr txBox="1"/>
          <p:nvPr/>
        </p:nvSpPr>
        <p:spPr bwMode="auto">
          <a:xfrm>
            <a:off x="8142663" y="1871207"/>
            <a:ext cx="745397"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050" b="1" dirty="0">
                <a:solidFill>
                  <a:srgbClr val="A33340"/>
                </a:solidFill>
                <a:ea typeface="Times New Roman" charset="0"/>
                <a:cs typeface="Times New Roman" charset="0"/>
              </a:rPr>
              <a:t>Geotherma</a:t>
            </a:r>
            <a:r>
              <a:rPr lang="en-US" sz="1200" dirty="0">
                <a:solidFill>
                  <a:srgbClr val="A33340"/>
                </a:solidFill>
                <a:ea typeface="Times New Roman" charset="0"/>
                <a:cs typeface="Times New Roman" charset="0"/>
              </a:rPr>
              <a:t>l</a:t>
            </a:r>
          </a:p>
        </p:txBody>
      </p:sp>
      <p:sp>
        <p:nvSpPr>
          <p:cNvPr id="21" name="TextBox 20"/>
          <p:cNvSpPr txBox="1"/>
          <p:nvPr/>
        </p:nvSpPr>
        <p:spPr bwMode="auto">
          <a:xfrm>
            <a:off x="8142271" y="2102997"/>
            <a:ext cx="336631" cy="207749"/>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050" b="1" dirty="0">
                <a:solidFill>
                  <a:schemeClr val="accent4"/>
                </a:solidFill>
                <a:ea typeface="Times New Roman" charset="0"/>
                <a:cs typeface="Times New Roman" charset="0"/>
              </a:rPr>
              <a:t>Solar</a:t>
            </a:r>
          </a:p>
        </p:txBody>
      </p:sp>
      <p:sp>
        <p:nvSpPr>
          <p:cNvPr id="17" name="TextBox 16"/>
          <p:cNvSpPr txBox="1"/>
          <p:nvPr/>
        </p:nvSpPr>
        <p:spPr bwMode="auto">
          <a:xfrm>
            <a:off x="8142271" y="2567312"/>
            <a:ext cx="1001729" cy="207749"/>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1050" b="1" dirty="0">
                <a:solidFill>
                  <a:srgbClr val="002060"/>
                </a:solidFill>
                <a:ea typeface="Times New Roman" charset="0"/>
                <a:cs typeface="Times New Roman" charset="0"/>
              </a:rPr>
              <a:t>Wind</a:t>
            </a:r>
          </a:p>
        </p:txBody>
      </p:sp>
      <p:sp>
        <p:nvSpPr>
          <p:cNvPr id="22" name="TextBox 21"/>
          <p:cNvSpPr txBox="1"/>
          <p:nvPr/>
        </p:nvSpPr>
        <p:spPr bwMode="auto">
          <a:xfrm>
            <a:off x="8142271" y="3312397"/>
            <a:ext cx="1001729" cy="207749"/>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1050" b="1" dirty="0">
                <a:solidFill>
                  <a:schemeClr val="tx2">
                    <a:lumMod val="75000"/>
                    <a:lumOff val="25000"/>
                  </a:schemeClr>
                </a:solidFill>
                <a:ea typeface="Times New Roman" charset="0"/>
                <a:cs typeface="Times New Roman" charset="0"/>
              </a:rPr>
              <a:t>Hydropower</a:t>
            </a:r>
          </a:p>
        </p:txBody>
      </p:sp>
      <p:cxnSp>
        <p:nvCxnSpPr>
          <p:cNvPr id="25" name="Straight Connector 24"/>
          <p:cNvCxnSpPr/>
          <p:nvPr/>
        </p:nvCxnSpPr>
        <p:spPr>
          <a:xfrm flipH="1" flipV="1">
            <a:off x="5907615" y="1552832"/>
            <a:ext cx="3351" cy="2611549"/>
          </a:xfrm>
          <a:prstGeom prst="line">
            <a:avLst/>
          </a:prstGeom>
          <a:ln w="381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0" name="Slide Number Placeholder 39"/>
          <p:cNvSpPr>
            <a:spLocks noGrp="1"/>
          </p:cNvSpPr>
          <p:nvPr>
            <p:ph type="sldNum" sz="quarter" idx="4"/>
          </p:nvPr>
        </p:nvSpPr>
        <p:spPr/>
        <p:txBody>
          <a:bodyPr/>
          <a:lstStyle/>
          <a:p>
            <a:pPr>
              <a:defRPr/>
            </a:pPr>
            <a:fld id="{84948DD1-5963-4816-BE5A-05BCCCAC15E0}" type="slidenum">
              <a:rPr lang="en-US" smtClean="0"/>
              <a:pPr>
                <a:defRPr/>
              </a:pPr>
              <a:t>31</a:t>
            </a:fld>
            <a:endParaRPr lang="en-US" dirty="0"/>
          </a:p>
        </p:txBody>
      </p:sp>
    </p:spTree>
    <p:extLst>
      <p:ext uri="{BB962C8B-B14F-4D97-AF65-F5344CB8AC3E}">
        <p14:creationId xmlns:p14="http://schemas.microsoft.com/office/powerpoint/2010/main" val="3099733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Placeholder 10"/>
          <p:cNvGraphicFramePr>
            <a:graphicFrameLocks noGrp="1"/>
          </p:cNvGraphicFramePr>
          <p:nvPr>
            <p:ph sz="quarter" idx="12"/>
            <p:extLst>
              <p:ext uri="{D42A27DB-BD31-4B8C-83A1-F6EECF244321}">
                <p14:modId xmlns:p14="http://schemas.microsoft.com/office/powerpoint/2010/main" val="3991538355"/>
              </p:ext>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Placeholder 10"/>
          <p:cNvGraphicFramePr>
            <a:graphicFrameLocks noGrp="1"/>
          </p:cNvGraphicFramePr>
          <p:nvPr>
            <p:ph sz="quarter" idx="13"/>
            <p:extLst>
              <p:ext uri="{D42A27DB-BD31-4B8C-83A1-F6EECF244321}">
                <p14:modId xmlns:p14="http://schemas.microsoft.com/office/powerpoint/2010/main" val="4251950452"/>
              </p:ext>
            </p:extLst>
          </p:nvPr>
        </p:nvGraphicFramePr>
        <p:xfrm>
          <a:off x="4754563" y="1292225"/>
          <a:ext cx="3932237"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 Placeholder 26"/>
          <p:cNvSpPr>
            <a:spLocks noGrp="1"/>
          </p:cNvSpPr>
          <p:nvPr>
            <p:ph type="body" sz="quarter" idx="17"/>
          </p:nvPr>
        </p:nvSpPr>
        <p:spPr/>
        <p:txBody>
          <a:bodyPr/>
          <a:lstStyle/>
          <a:p>
            <a:r>
              <a:rPr lang="en-US" b="1" dirty="0" smtClean="0"/>
              <a:t>Nuclear electricity generating capacity</a:t>
            </a:r>
          </a:p>
          <a:p>
            <a:r>
              <a:rPr lang="en-US" dirty="0" smtClean="0"/>
              <a:t>gigawatts</a:t>
            </a:r>
            <a:endParaRPr lang="en-US" dirty="0"/>
          </a:p>
        </p:txBody>
      </p:sp>
      <p:sp>
        <p:nvSpPr>
          <p:cNvPr id="4" name="Text Placeholder 3"/>
          <p:cNvSpPr>
            <a:spLocks noGrp="1"/>
          </p:cNvSpPr>
          <p:nvPr>
            <p:ph type="body" sz="quarter" idx="16"/>
          </p:nvPr>
        </p:nvSpPr>
        <p:spPr/>
        <p:txBody>
          <a:bodyPr/>
          <a:lstStyle/>
          <a:p>
            <a:r>
              <a:rPr lang="en-US" smtClean="0"/>
              <a:t>Source:  EIA, International Energy Outlook 2017</a:t>
            </a:r>
            <a:endParaRPr lang="en-US" dirty="0"/>
          </a:p>
        </p:txBody>
      </p:sp>
      <p:sp>
        <p:nvSpPr>
          <p:cNvPr id="2" name="Title 1"/>
          <p:cNvSpPr>
            <a:spLocks noGrp="1"/>
          </p:cNvSpPr>
          <p:nvPr>
            <p:ph type="title"/>
          </p:nvPr>
        </p:nvSpPr>
        <p:spPr/>
        <p:txBody>
          <a:bodyPr/>
          <a:lstStyle/>
          <a:p>
            <a:r>
              <a:rPr lang="en-US" smtClean="0"/>
              <a:t>China accounts for two-thirds of the net increase in world installed nuclear capacity from 2015 to 2040</a:t>
            </a:r>
            <a:endParaRPr lang="en-US" dirty="0"/>
          </a:p>
        </p:txBody>
      </p:sp>
      <p:sp>
        <p:nvSpPr>
          <p:cNvPr id="3" name="Footer Placeholder 2"/>
          <p:cNvSpPr>
            <a:spLocks noGrp="1"/>
          </p:cNvSpPr>
          <p:nvPr>
            <p:ph type="ftr" sz="quarter" idx="19"/>
          </p:nvPr>
        </p:nvSpPr>
        <p:spPr/>
        <p:txBody>
          <a:bodyPr/>
          <a:lstStyle/>
          <a:p>
            <a:r>
              <a:rPr lang="en-US" smtClean="0"/>
              <a:t>Dr. Ian Mead, CSIS                                                                                                                                                                                           IEO2017, September 2017</a:t>
            </a:r>
            <a:endParaRPr lang="en-US" dirty="0"/>
          </a:p>
        </p:txBody>
      </p:sp>
      <p:sp>
        <p:nvSpPr>
          <p:cNvPr id="10" name="TextBox 1"/>
          <p:cNvSpPr txBox="1"/>
          <p:nvPr/>
        </p:nvSpPr>
        <p:spPr bwMode="auto">
          <a:xfrm>
            <a:off x="2068020" y="1767583"/>
            <a:ext cx="339059" cy="164514"/>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fontAlgn="base" hangingPunct="0">
              <a:spcBef>
                <a:spcPct val="0"/>
              </a:spcBef>
              <a:spcAft>
                <a:spcPct val="0"/>
              </a:spcAft>
            </a:pPr>
            <a:r>
              <a:rPr lang="en-US" sz="1200" b="1" dirty="0">
                <a:solidFill>
                  <a:srgbClr val="0096D7"/>
                </a:solidFill>
                <a:ea typeface="Times New Roman" charset="0"/>
                <a:cs typeface="Arial" panose="020B0604020202020204" pitchFamily="34" charset="0"/>
              </a:rPr>
              <a:t>2015</a:t>
            </a:r>
          </a:p>
        </p:txBody>
      </p:sp>
      <p:sp>
        <p:nvSpPr>
          <p:cNvPr id="12" name="TextBox 1"/>
          <p:cNvSpPr txBox="1"/>
          <p:nvPr/>
        </p:nvSpPr>
        <p:spPr bwMode="auto">
          <a:xfrm>
            <a:off x="2264925" y="2055565"/>
            <a:ext cx="430614" cy="160342"/>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fontAlgn="base" hangingPunct="0">
              <a:spcBef>
                <a:spcPct val="0"/>
              </a:spcBef>
              <a:spcAft>
                <a:spcPct val="0"/>
              </a:spcAft>
            </a:pPr>
            <a:r>
              <a:rPr lang="en-US" sz="1200" b="1" dirty="0">
                <a:solidFill>
                  <a:srgbClr val="5D9732"/>
                </a:solidFill>
                <a:ea typeface="Times New Roman" charset="0"/>
                <a:cs typeface="Times New Roman" charset="0"/>
              </a:rPr>
              <a:t>2030</a:t>
            </a:r>
          </a:p>
        </p:txBody>
      </p:sp>
      <p:sp>
        <p:nvSpPr>
          <p:cNvPr id="14" name="TextBox 1"/>
          <p:cNvSpPr txBox="1"/>
          <p:nvPr/>
        </p:nvSpPr>
        <p:spPr bwMode="auto">
          <a:xfrm>
            <a:off x="2489313" y="2303925"/>
            <a:ext cx="412451" cy="177671"/>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fontAlgn="base" hangingPunct="0">
              <a:spcBef>
                <a:spcPct val="0"/>
              </a:spcBef>
              <a:spcAft>
                <a:spcPct val="0"/>
              </a:spcAft>
            </a:pPr>
            <a:r>
              <a:rPr lang="en-US" sz="1200" b="1" dirty="0">
                <a:solidFill>
                  <a:srgbClr val="FFC702"/>
                </a:solidFill>
                <a:ea typeface="Times New Roman" charset="0"/>
                <a:cs typeface="Times New Roman" charset="0"/>
              </a:rPr>
              <a:t>2040</a:t>
            </a:r>
          </a:p>
        </p:txBody>
      </p:sp>
      <p:sp>
        <p:nvSpPr>
          <p:cNvPr id="15" name="TextBox 1"/>
          <p:cNvSpPr txBox="1"/>
          <p:nvPr/>
        </p:nvSpPr>
        <p:spPr>
          <a:xfrm>
            <a:off x="2106521" y="1231265"/>
            <a:ext cx="1090477" cy="31475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t>OECD</a:t>
            </a:r>
          </a:p>
        </p:txBody>
      </p:sp>
      <p:sp>
        <p:nvSpPr>
          <p:cNvPr id="36" name="Slide Number Placeholder 35"/>
          <p:cNvSpPr>
            <a:spLocks noGrp="1"/>
          </p:cNvSpPr>
          <p:nvPr>
            <p:ph type="sldNum" sz="quarter" idx="4"/>
          </p:nvPr>
        </p:nvSpPr>
        <p:spPr/>
        <p:txBody>
          <a:bodyPr/>
          <a:lstStyle/>
          <a:p>
            <a:pPr>
              <a:defRPr/>
            </a:pPr>
            <a:fld id="{84948DD1-5963-4816-BE5A-05BCCCAC15E0}" type="slidenum">
              <a:rPr lang="en-US" smtClean="0"/>
              <a:pPr>
                <a:defRPr/>
              </a:pPr>
              <a:t>32</a:t>
            </a:fld>
            <a:endParaRPr lang="en-US" dirty="0"/>
          </a:p>
        </p:txBody>
      </p:sp>
    </p:spTree>
    <p:extLst>
      <p:ext uri="{BB962C8B-B14F-4D97-AF65-F5344CB8AC3E}">
        <p14:creationId xmlns:p14="http://schemas.microsoft.com/office/powerpoint/2010/main" val="3610797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and Buildings</a:t>
            </a:r>
          </a:p>
        </p:txBody>
      </p:sp>
      <p:sp>
        <p:nvSpPr>
          <p:cNvPr id="3" name="Footer Placeholder 2"/>
          <p:cNvSpPr>
            <a:spLocks noGrp="1"/>
          </p:cNvSpPr>
          <p:nvPr>
            <p:ph type="ftr" sz="quarter" idx="13"/>
          </p:nvPr>
        </p:nvSpPr>
        <p:spPr/>
        <p:txBody>
          <a:bodyPr/>
          <a:lstStyle/>
          <a:p>
            <a:r>
              <a:rPr lang="en-US" smtClean="0"/>
              <a:t>Dr. Ian Mead, CSIS                                                                                                                                                                                           IEO2017, September 2017</a:t>
            </a:r>
            <a:endParaRPr lang="en-US" dirty="0" smtClean="0"/>
          </a:p>
        </p:txBody>
      </p:sp>
      <p:sp>
        <p:nvSpPr>
          <p:cNvPr id="5" name="Slide Number Placeholder 4"/>
          <p:cNvSpPr>
            <a:spLocks noGrp="1"/>
          </p:cNvSpPr>
          <p:nvPr>
            <p:ph type="sldNum" sz="quarter" idx="4"/>
          </p:nvPr>
        </p:nvSpPr>
        <p:spPr/>
        <p:txBody>
          <a:bodyPr/>
          <a:lstStyle/>
          <a:p>
            <a:fld id="{84948DD1-5963-4816-BE5A-05BCCCAC15E0}" type="slidenum">
              <a:rPr lang="en-US" smtClean="0"/>
              <a:pPr/>
              <a:t>33</a:t>
            </a:fld>
            <a:endParaRPr lang="en-US" dirty="0"/>
          </a:p>
        </p:txBody>
      </p:sp>
    </p:spTree>
    <p:extLst>
      <p:ext uri="{BB962C8B-B14F-4D97-AF65-F5344CB8AC3E}">
        <p14:creationId xmlns:p14="http://schemas.microsoft.com/office/powerpoint/2010/main" val="3469669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9"/>
          <p:cNvGraphicFramePr>
            <a:graphicFrameLocks noGrp="1"/>
          </p:cNvGraphicFramePr>
          <p:nvPr>
            <p:ph sz="quarter" idx="12"/>
            <p:extLst>
              <p:ext uri="{D42A27DB-BD31-4B8C-83A1-F6EECF244321}">
                <p14:modId xmlns:p14="http://schemas.microsoft.com/office/powerpoint/2010/main" val="246683380"/>
              </p:ext>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20"/>
          <p:cNvGraphicFramePr>
            <a:graphicFrameLocks noGrp="1"/>
          </p:cNvGraphicFramePr>
          <p:nvPr>
            <p:ph sz="quarter" idx="13"/>
            <p:extLst>
              <p:ext uri="{D42A27DB-BD31-4B8C-83A1-F6EECF244321}">
                <p14:modId xmlns:p14="http://schemas.microsoft.com/office/powerpoint/2010/main" val="1863618959"/>
              </p:ext>
            </p:extLst>
          </p:nvPr>
        </p:nvGraphicFramePr>
        <p:xfrm>
          <a:off x="4424726" y="1292225"/>
          <a:ext cx="3932237"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Placeholder 16"/>
          <p:cNvSpPr>
            <a:spLocks noGrp="1"/>
          </p:cNvSpPr>
          <p:nvPr>
            <p:ph type="body" sz="quarter" idx="17"/>
          </p:nvPr>
        </p:nvSpPr>
        <p:spPr/>
        <p:txBody>
          <a:bodyPr/>
          <a:lstStyle/>
          <a:p>
            <a:r>
              <a:rPr lang="en-US" b="1" dirty="0"/>
              <a:t>Industrial energy consumption by fuel</a:t>
            </a:r>
          </a:p>
          <a:p>
            <a:r>
              <a:rPr lang="en-US" dirty="0"/>
              <a:t>quadrillion </a:t>
            </a:r>
            <a:r>
              <a:rPr lang="en-US" dirty="0" smtClean="0"/>
              <a:t>Btu</a:t>
            </a:r>
            <a:endParaRPr lang="en-US" dirty="0"/>
          </a:p>
        </p:txBody>
      </p:sp>
      <p:sp>
        <p:nvSpPr>
          <p:cNvPr id="5" name="Text Placeholder 4"/>
          <p:cNvSpPr>
            <a:spLocks noGrp="1"/>
          </p:cNvSpPr>
          <p:nvPr>
            <p:ph type="body" sz="quarter" idx="16"/>
          </p:nvPr>
        </p:nvSpPr>
        <p:spPr/>
        <p:txBody>
          <a:bodyPr/>
          <a:lstStyle/>
          <a:p>
            <a:r>
              <a:rPr lang="en-US" smtClean="0"/>
              <a:t>Source:  EIA, International Energy Outlook 2017</a:t>
            </a:r>
            <a:endParaRPr lang="en-US" dirty="0"/>
          </a:p>
        </p:txBody>
      </p:sp>
      <p:sp>
        <p:nvSpPr>
          <p:cNvPr id="2" name="Title 1"/>
          <p:cNvSpPr>
            <a:spLocks noGrp="1"/>
          </p:cNvSpPr>
          <p:nvPr>
            <p:ph type="title"/>
          </p:nvPr>
        </p:nvSpPr>
        <p:spPr/>
        <p:txBody>
          <a:bodyPr/>
          <a:lstStyle/>
          <a:p>
            <a:r>
              <a:rPr lang="en-US" smtClean="0"/>
              <a:t>In non-OECD regions, industrial coal consumption declines slightly as natural gas consumption increases in the Reference case</a:t>
            </a:r>
            <a:endParaRPr lang="en-US" dirty="0"/>
          </a:p>
        </p:txBody>
      </p:sp>
      <p:sp>
        <p:nvSpPr>
          <p:cNvPr id="3" name="Footer Placeholder 2"/>
          <p:cNvSpPr>
            <a:spLocks noGrp="1"/>
          </p:cNvSpPr>
          <p:nvPr>
            <p:ph type="ftr" sz="quarter" idx="19"/>
          </p:nvPr>
        </p:nvSpPr>
        <p:spPr/>
        <p:txBody>
          <a:bodyPr/>
          <a:lstStyle/>
          <a:p>
            <a:r>
              <a:rPr lang="en-US" smtClean="0"/>
              <a:t>Dr. Ian Mead, CSIS                                                                                                                                                                                           IEO2017, September 2017</a:t>
            </a:r>
            <a:endParaRPr lang="en-US" dirty="0"/>
          </a:p>
        </p:txBody>
      </p:sp>
      <p:sp>
        <p:nvSpPr>
          <p:cNvPr id="7" name="Slide Number Placeholder 6"/>
          <p:cNvSpPr>
            <a:spLocks noGrp="1"/>
          </p:cNvSpPr>
          <p:nvPr>
            <p:ph type="sldNum" sz="quarter" idx="4"/>
          </p:nvPr>
        </p:nvSpPr>
        <p:spPr/>
        <p:txBody>
          <a:bodyPr/>
          <a:lstStyle/>
          <a:p>
            <a:fld id="{84948DD1-5963-4816-BE5A-05BCCCAC15E0}" type="slidenum">
              <a:rPr lang="en-US" smtClean="0"/>
              <a:pPr/>
              <a:t>34</a:t>
            </a:fld>
            <a:endParaRPr lang="en-US" dirty="0"/>
          </a:p>
        </p:txBody>
      </p:sp>
      <p:sp>
        <p:nvSpPr>
          <p:cNvPr id="22" name="TextBox 8"/>
          <p:cNvSpPr txBox="1"/>
          <p:nvPr/>
        </p:nvSpPr>
        <p:spPr>
          <a:xfrm>
            <a:off x="8028237" y="3396779"/>
            <a:ext cx="657452" cy="2449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solidFill>
                  <a:schemeClr val="accent2"/>
                </a:solidFill>
              </a:rPr>
              <a:t>Liquids</a:t>
            </a:r>
          </a:p>
          <a:p>
            <a:r>
              <a:rPr lang="en-US" sz="1200" dirty="0">
                <a:solidFill>
                  <a:schemeClr val="accent1"/>
                </a:solidFill>
              </a:rPr>
              <a:t> </a:t>
            </a:r>
          </a:p>
        </p:txBody>
      </p:sp>
      <p:sp>
        <p:nvSpPr>
          <p:cNvPr id="9" name="TextBox 8"/>
          <p:cNvSpPr txBox="1"/>
          <p:nvPr/>
        </p:nvSpPr>
        <p:spPr>
          <a:xfrm flipH="1">
            <a:off x="8028237" y="1566571"/>
            <a:ext cx="853068" cy="2449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sz="1200" b="1" dirty="0">
                <a:solidFill>
                  <a:schemeClr val="accent3"/>
                </a:solidFill>
              </a:rPr>
              <a:t>Renewables</a:t>
            </a:r>
            <a:endParaRPr lang="en-US" sz="1200" b="1" dirty="0">
              <a:solidFill>
                <a:schemeClr val="accent4"/>
              </a:solidFill>
            </a:endParaRPr>
          </a:p>
        </p:txBody>
      </p:sp>
      <p:sp>
        <p:nvSpPr>
          <p:cNvPr id="10" name="TextBox 8"/>
          <p:cNvSpPr txBox="1"/>
          <p:nvPr/>
        </p:nvSpPr>
        <p:spPr>
          <a:xfrm>
            <a:off x="8028237" y="1854074"/>
            <a:ext cx="657452" cy="25371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solidFill>
                  <a:schemeClr val="accent4"/>
                </a:solidFill>
              </a:rPr>
              <a:t>Electricity</a:t>
            </a:r>
          </a:p>
        </p:txBody>
      </p:sp>
      <p:sp>
        <p:nvSpPr>
          <p:cNvPr id="11" name="TextBox 8"/>
          <p:cNvSpPr txBox="1"/>
          <p:nvPr/>
        </p:nvSpPr>
        <p:spPr>
          <a:xfrm>
            <a:off x="8028237" y="2316367"/>
            <a:ext cx="657452" cy="22239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sz="1200" b="1" dirty="0"/>
              <a:t>Coal</a:t>
            </a:r>
          </a:p>
        </p:txBody>
      </p:sp>
      <p:sp>
        <p:nvSpPr>
          <p:cNvPr id="12" name="TextBox 8"/>
          <p:cNvSpPr txBox="1"/>
          <p:nvPr/>
        </p:nvSpPr>
        <p:spPr>
          <a:xfrm>
            <a:off x="8028237" y="2909954"/>
            <a:ext cx="657452" cy="32442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sz="1200" b="1" dirty="0">
                <a:solidFill>
                  <a:schemeClr val="accent1"/>
                </a:solidFill>
              </a:rPr>
              <a:t>Natural gas</a:t>
            </a:r>
          </a:p>
        </p:txBody>
      </p:sp>
    </p:spTree>
    <p:extLst>
      <p:ext uri="{BB962C8B-B14F-4D97-AF65-F5344CB8AC3E}">
        <p14:creationId xmlns:p14="http://schemas.microsoft.com/office/powerpoint/2010/main" val="525810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19"/>
          <p:cNvGraphicFramePr>
            <a:graphicFrameLocks noGrp="1"/>
          </p:cNvGraphicFramePr>
          <p:nvPr>
            <p:ph sz="quarter" idx="12"/>
            <p:extLst>
              <p:ext uri="{D42A27DB-BD31-4B8C-83A1-F6EECF244321}">
                <p14:modId xmlns:p14="http://schemas.microsoft.com/office/powerpoint/2010/main" val="430099270"/>
              </p:ext>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ontent Placeholder 20"/>
          <p:cNvGraphicFramePr>
            <a:graphicFrameLocks noGrp="1"/>
          </p:cNvGraphicFramePr>
          <p:nvPr>
            <p:ph sz="quarter" idx="13"/>
            <p:extLst>
              <p:ext uri="{D42A27DB-BD31-4B8C-83A1-F6EECF244321}">
                <p14:modId xmlns:p14="http://schemas.microsoft.com/office/powerpoint/2010/main" val="3050511180"/>
              </p:ext>
            </p:extLst>
          </p:nvPr>
        </p:nvGraphicFramePr>
        <p:xfrm>
          <a:off x="4754563" y="1292225"/>
          <a:ext cx="3932237"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7"/>
          <p:cNvSpPr>
            <a:spLocks noGrp="1"/>
          </p:cNvSpPr>
          <p:nvPr>
            <p:ph type="body" sz="quarter" idx="17"/>
          </p:nvPr>
        </p:nvSpPr>
        <p:spPr/>
        <p:txBody>
          <a:bodyPr/>
          <a:lstStyle/>
          <a:p>
            <a:r>
              <a:rPr lang="en-US" b="1" dirty="0" smtClean="0"/>
              <a:t>Residential sector energy consumption by region</a:t>
            </a:r>
          </a:p>
          <a:p>
            <a:r>
              <a:rPr lang="en-US" dirty="0" smtClean="0"/>
              <a:t>quadrillion Btu</a:t>
            </a:r>
            <a:endParaRPr lang="en-US" dirty="0"/>
          </a:p>
        </p:txBody>
      </p:sp>
      <p:sp>
        <p:nvSpPr>
          <p:cNvPr id="9" name="Text Placeholder 8"/>
          <p:cNvSpPr>
            <a:spLocks noGrp="1"/>
          </p:cNvSpPr>
          <p:nvPr>
            <p:ph type="body" sz="quarter" idx="18"/>
          </p:nvPr>
        </p:nvSpPr>
        <p:spPr/>
        <p:txBody>
          <a:bodyPr/>
          <a:lstStyle/>
          <a:p>
            <a:pPr algn="l"/>
            <a:r>
              <a:rPr lang="en-US" b="1" dirty="0" smtClean="0"/>
              <a:t>Commercial sector energy consumption by region</a:t>
            </a:r>
          </a:p>
          <a:p>
            <a:pPr algn="l"/>
            <a:r>
              <a:rPr lang="en-US" dirty="0" smtClean="0"/>
              <a:t>quadrillion Btu</a:t>
            </a:r>
            <a:endParaRPr lang="en-US" dirty="0"/>
          </a:p>
        </p:txBody>
      </p:sp>
      <p:sp>
        <p:nvSpPr>
          <p:cNvPr id="7" name="Text Placeholder 6"/>
          <p:cNvSpPr>
            <a:spLocks noGrp="1"/>
          </p:cNvSpPr>
          <p:nvPr>
            <p:ph type="body" sz="quarter" idx="16"/>
          </p:nvPr>
        </p:nvSpPr>
        <p:spPr/>
        <p:txBody>
          <a:bodyPr/>
          <a:lstStyle/>
          <a:p>
            <a:r>
              <a:rPr lang="en-US" smtClean="0"/>
              <a:t>Source:  EIA, International Energy Outlook 2017</a:t>
            </a:r>
            <a:endParaRPr lang="en-US" dirty="0"/>
          </a:p>
        </p:txBody>
      </p:sp>
      <p:sp>
        <p:nvSpPr>
          <p:cNvPr id="2" name="Title 1"/>
          <p:cNvSpPr>
            <a:spLocks noGrp="1"/>
          </p:cNvSpPr>
          <p:nvPr>
            <p:ph type="title"/>
          </p:nvPr>
        </p:nvSpPr>
        <p:spPr/>
        <p:txBody>
          <a:bodyPr/>
          <a:lstStyle/>
          <a:p>
            <a:r>
              <a:rPr lang="en-US" smtClean="0"/>
              <a:t>Non-OECD countries drive increases in residential and commercial energy consumption</a:t>
            </a:r>
            <a:endParaRPr lang="en-US" dirty="0"/>
          </a:p>
        </p:txBody>
      </p:sp>
      <p:sp>
        <p:nvSpPr>
          <p:cNvPr id="3" name="Footer Placeholder 2"/>
          <p:cNvSpPr>
            <a:spLocks noGrp="1"/>
          </p:cNvSpPr>
          <p:nvPr>
            <p:ph type="ftr" sz="quarter" idx="19"/>
          </p:nvPr>
        </p:nvSpPr>
        <p:spPr/>
        <p:txBody>
          <a:bodyPr/>
          <a:lstStyle/>
          <a:p>
            <a:r>
              <a:rPr lang="en-US" smtClean="0"/>
              <a:t>Dr. Ian Mead, CSIS                                                                                                                                                                                           IEO2017, September 2017</a:t>
            </a:r>
            <a:endParaRPr lang="en-US" dirty="0"/>
          </a:p>
        </p:txBody>
      </p:sp>
      <p:sp>
        <p:nvSpPr>
          <p:cNvPr id="18" name="Slide Number Placeholder 17"/>
          <p:cNvSpPr>
            <a:spLocks noGrp="1"/>
          </p:cNvSpPr>
          <p:nvPr>
            <p:ph type="sldNum" sz="quarter" idx="4"/>
          </p:nvPr>
        </p:nvSpPr>
        <p:spPr/>
        <p:txBody>
          <a:bodyPr/>
          <a:lstStyle/>
          <a:p>
            <a:fld id="{84948DD1-5963-4816-BE5A-05BCCCAC15E0}" type="slidenum">
              <a:rPr lang="en-US" smtClean="0"/>
              <a:pPr/>
              <a:t>35</a:t>
            </a:fld>
            <a:endParaRPr lang="en-US" dirty="0"/>
          </a:p>
        </p:txBody>
      </p:sp>
      <p:grpSp>
        <p:nvGrpSpPr>
          <p:cNvPr id="37" name="Group 36"/>
          <p:cNvGrpSpPr/>
          <p:nvPr/>
        </p:nvGrpSpPr>
        <p:grpSpPr>
          <a:xfrm>
            <a:off x="3824995" y="2116048"/>
            <a:ext cx="1092448" cy="1930172"/>
            <a:chOff x="10033763" y="3692787"/>
            <a:chExt cx="1324478" cy="2527020"/>
          </a:xfrm>
        </p:grpSpPr>
        <p:sp>
          <p:nvSpPr>
            <p:cNvPr id="39" name="TextBox 38"/>
            <p:cNvSpPr txBox="1"/>
            <p:nvPr/>
          </p:nvSpPr>
          <p:spPr>
            <a:xfrm>
              <a:off x="10033763" y="3692787"/>
              <a:ext cx="1228489" cy="32654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solidFill>
                    <a:srgbClr val="FF8989"/>
                  </a:solidFill>
                  <a:latin typeface="Arial" panose="020B0604020202020204" pitchFamily="34" charset="0"/>
                  <a:cs typeface="Arial" panose="020B0604020202020204" pitchFamily="34" charset="0"/>
                </a:rPr>
                <a:t>Other non-</a:t>
              </a:r>
            </a:p>
            <a:p>
              <a:r>
                <a:rPr lang="en-US" sz="1200" b="1" dirty="0">
                  <a:solidFill>
                    <a:srgbClr val="FF8989"/>
                  </a:solidFill>
                  <a:latin typeface="Arial" panose="020B0604020202020204" pitchFamily="34" charset="0"/>
                  <a:cs typeface="Arial" panose="020B0604020202020204" pitchFamily="34" charset="0"/>
                </a:rPr>
                <a:t>OECD</a:t>
              </a:r>
            </a:p>
          </p:txBody>
        </p:sp>
        <p:sp>
          <p:nvSpPr>
            <p:cNvPr id="40" name="TextBox 39"/>
            <p:cNvSpPr txBox="1"/>
            <p:nvPr/>
          </p:nvSpPr>
          <p:spPr>
            <a:xfrm>
              <a:off x="10079956" y="4577366"/>
              <a:ext cx="1228489" cy="32654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solidFill>
                    <a:srgbClr val="C00000"/>
                  </a:solidFill>
                  <a:latin typeface="Arial" panose="020B0604020202020204" pitchFamily="34" charset="0"/>
                  <a:cs typeface="Arial" panose="020B0604020202020204" pitchFamily="34" charset="0"/>
                </a:rPr>
                <a:t>Non-OECD</a:t>
              </a:r>
              <a:endParaRPr lang="en-US" sz="1400" b="1" dirty="0">
                <a:solidFill>
                  <a:srgbClr val="C00000"/>
                </a:solidFill>
                <a:latin typeface="Arial" panose="020B0604020202020204" pitchFamily="34" charset="0"/>
                <a:cs typeface="Arial" panose="020B0604020202020204" pitchFamily="34" charset="0"/>
              </a:endParaRPr>
            </a:p>
            <a:p>
              <a:r>
                <a:rPr lang="en-US" sz="1200" b="1" dirty="0">
                  <a:solidFill>
                    <a:srgbClr val="C00000"/>
                  </a:solidFill>
                  <a:latin typeface="Arial" panose="020B0604020202020204" pitchFamily="34" charset="0"/>
                  <a:cs typeface="Arial" panose="020B0604020202020204" pitchFamily="34" charset="0"/>
                </a:rPr>
                <a:t>Asia</a:t>
              </a:r>
              <a:endParaRPr lang="en-US" sz="1400" b="1" dirty="0">
                <a:solidFill>
                  <a:srgbClr val="C00000"/>
                </a:solidFill>
                <a:latin typeface="Arial" panose="020B0604020202020204" pitchFamily="34" charset="0"/>
                <a:cs typeface="Arial" panose="020B0604020202020204" pitchFamily="34" charset="0"/>
              </a:endParaRPr>
            </a:p>
          </p:txBody>
        </p:sp>
        <p:sp>
          <p:nvSpPr>
            <p:cNvPr id="41" name="TextBox 40"/>
            <p:cNvSpPr txBox="1"/>
            <p:nvPr/>
          </p:nvSpPr>
          <p:spPr>
            <a:xfrm>
              <a:off x="10129752" y="5893260"/>
              <a:ext cx="1228489" cy="32654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solidFill>
                    <a:schemeClr val="tx2"/>
                  </a:solidFill>
                  <a:latin typeface="Arial" panose="020B0604020202020204" pitchFamily="34" charset="0"/>
                  <a:cs typeface="Arial" panose="020B0604020202020204" pitchFamily="34" charset="0"/>
                </a:rPr>
                <a:t>OECD</a:t>
              </a:r>
            </a:p>
          </p:txBody>
        </p:sp>
      </p:grpSp>
    </p:spTree>
    <p:extLst>
      <p:ext uri="{BB962C8B-B14F-4D97-AF65-F5344CB8AC3E}">
        <p14:creationId xmlns:p14="http://schemas.microsoft.com/office/powerpoint/2010/main" val="20855654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9"/>
          <p:cNvGraphicFramePr>
            <a:graphicFrameLocks noGrp="1"/>
          </p:cNvGraphicFramePr>
          <p:nvPr>
            <p:ph sz="quarter" idx="12"/>
            <p:extLst>
              <p:ext uri="{D42A27DB-BD31-4B8C-83A1-F6EECF244321}">
                <p14:modId xmlns:p14="http://schemas.microsoft.com/office/powerpoint/2010/main" val="2935417926"/>
              </p:ext>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20"/>
          <p:cNvGraphicFramePr>
            <a:graphicFrameLocks noGrp="1"/>
          </p:cNvGraphicFramePr>
          <p:nvPr>
            <p:ph sz="quarter" idx="13"/>
            <p:extLst>
              <p:ext uri="{D42A27DB-BD31-4B8C-83A1-F6EECF244321}">
                <p14:modId xmlns:p14="http://schemas.microsoft.com/office/powerpoint/2010/main" val="4026764899"/>
              </p:ext>
            </p:extLst>
          </p:nvPr>
        </p:nvGraphicFramePr>
        <p:xfrm>
          <a:off x="4754563" y="1292225"/>
          <a:ext cx="3932237"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12"/>
          <p:cNvSpPr>
            <a:spLocks noGrp="1"/>
          </p:cNvSpPr>
          <p:nvPr>
            <p:ph type="body" sz="quarter" idx="17"/>
          </p:nvPr>
        </p:nvSpPr>
        <p:spPr/>
        <p:txBody>
          <a:bodyPr/>
          <a:lstStyle/>
          <a:p>
            <a:pPr lvl="0"/>
            <a:r>
              <a:rPr lang="en-US" b="1" dirty="0" smtClean="0"/>
              <a:t>Residential per capita energy consumption</a:t>
            </a:r>
          </a:p>
          <a:p>
            <a:pPr lvl="0"/>
            <a:r>
              <a:rPr lang="en-US" dirty="0" smtClean="0"/>
              <a:t>million Btu per person</a:t>
            </a:r>
            <a:endParaRPr lang="en-US" dirty="0"/>
          </a:p>
        </p:txBody>
      </p:sp>
      <p:sp>
        <p:nvSpPr>
          <p:cNvPr id="12" name="Text Placeholder 11"/>
          <p:cNvSpPr>
            <a:spLocks noGrp="1"/>
          </p:cNvSpPr>
          <p:nvPr>
            <p:ph type="body" sz="quarter" idx="16"/>
          </p:nvPr>
        </p:nvSpPr>
        <p:spPr/>
        <p:txBody>
          <a:bodyPr/>
          <a:lstStyle/>
          <a:p>
            <a:r>
              <a:rPr lang="en-US" smtClean="0"/>
              <a:t>Source:  EIA, International Energy Outlook 2017</a:t>
            </a:r>
            <a:endParaRPr lang="en-US" dirty="0"/>
          </a:p>
        </p:txBody>
      </p:sp>
      <p:sp>
        <p:nvSpPr>
          <p:cNvPr id="2" name="Title 1"/>
          <p:cNvSpPr>
            <a:spLocks noGrp="1"/>
          </p:cNvSpPr>
          <p:nvPr>
            <p:ph type="title"/>
          </p:nvPr>
        </p:nvSpPr>
        <p:spPr/>
        <p:txBody>
          <a:bodyPr/>
          <a:lstStyle/>
          <a:p>
            <a:r>
              <a:rPr lang="en-US" smtClean="0"/>
              <a:t>Per capita residential energy consumption increases in most non-OECD regions</a:t>
            </a:r>
            <a:endParaRPr lang="en-US" dirty="0"/>
          </a:p>
        </p:txBody>
      </p:sp>
      <p:sp>
        <p:nvSpPr>
          <p:cNvPr id="3" name="Footer Placeholder 2"/>
          <p:cNvSpPr>
            <a:spLocks noGrp="1"/>
          </p:cNvSpPr>
          <p:nvPr>
            <p:ph type="ftr" sz="quarter" idx="19"/>
          </p:nvPr>
        </p:nvSpPr>
        <p:spPr/>
        <p:txBody>
          <a:bodyPr/>
          <a:lstStyle/>
          <a:p>
            <a:r>
              <a:rPr lang="en-US" smtClean="0"/>
              <a:t>Dr. Ian Mead, CSIS                                                                                                                                                                                           IEO2017, September 2017</a:t>
            </a:r>
            <a:endParaRPr lang="en-US" dirty="0"/>
          </a:p>
        </p:txBody>
      </p:sp>
      <p:sp>
        <p:nvSpPr>
          <p:cNvPr id="7" name="Slide Number Placeholder 6"/>
          <p:cNvSpPr>
            <a:spLocks noGrp="1"/>
          </p:cNvSpPr>
          <p:nvPr>
            <p:ph type="sldNum" sz="quarter" idx="4"/>
          </p:nvPr>
        </p:nvSpPr>
        <p:spPr/>
        <p:txBody>
          <a:bodyPr/>
          <a:lstStyle/>
          <a:p>
            <a:fld id="{84948DD1-5963-4816-BE5A-05BCCCAC15E0}" type="slidenum">
              <a:rPr lang="en-US" smtClean="0"/>
              <a:pPr/>
              <a:t>36</a:t>
            </a:fld>
            <a:endParaRPr lang="en-US" dirty="0"/>
          </a:p>
        </p:txBody>
      </p:sp>
    </p:spTree>
    <p:extLst>
      <p:ext uri="{BB962C8B-B14F-4D97-AF65-F5344CB8AC3E}">
        <p14:creationId xmlns:p14="http://schemas.microsoft.com/office/powerpoint/2010/main" val="3812373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p>
        </p:txBody>
      </p:sp>
      <p:sp>
        <p:nvSpPr>
          <p:cNvPr id="3" name="Footer Placeholder 2"/>
          <p:cNvSpPr>
            <a:spLocks noGrp="1"/>
          </p:cNvSpPr>
          <p:nvPr>
            <p:ph type="ftr" sz="quarter" idx="13"/>
          </p:nvPr>
        </p:nvSpPr>
        <p:spPr/>
        <p:txBody>
          <a:bodyPr/>
          <a:lstStyle/>
          <a:p>
            <a:r>
              <a:rPr lang="en-US" smtClean="0"/>
              <a:t>Dr. Ian Mead, CSIS                                                                                                                                                                                           IEO2017, September 2017</a:t>
            </a:r>
            <a:endParaRPr lang="en-US" dirty="0" smtClean="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37</a:t>
            </a:fld>
            <a:endParaRPr lang="en-US" dirty="0"/>
          </a:p>
        </p:txBody>
      </p:sp>
    </p:spTree>
    <p:extLst>
      <p:ext uri="{BB962C8B-B14F-4D97-AF65-F5344CB8AC3E}">
        <p14:creationId xmlns:p14="http://schemas.microsoft.com/office/powerpoint/2010/main" val="16992574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p:cNvGraphicFramePr>
            <a:graphicFrameLocks noGrp="1"/>
          </p:cNvGraphicFramePr>
          <p:nvPr>
            <p:ph type="chart" sz="quarter" idx="12"/>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8"/>
          </p:nvPr>
        </p:nvSpPr>
        <p:spPr/>
        <p:txBody>
          <a:bodyPr/>
          <a:lstStyle/>
          <a:p>
            <a:r>
              <a:rPr lang="en-US" smtClean="0"/>
              <a:t>Source:  EIA, International Energy Outlook 2017</a:t>
            </a:r>
            <a:endParaRPr lang="en-US" dirty="0"/>
          </a:p>
        </p:txBody>
      </p:sp>
      <p:sp>
        <p:nvSpPr>
          <p:cNvPr id="8" name="Footer Placeholder 7"/>
          <p:cNvSpPr>
            <a:spLocks noGrp="1"/>
          </p:cNvSpPr>
          <p:nvPr>
            <p:ph type="ftr" sz="quarter" idx="19"/>
          </p:nvPr>
        </p:nvSpPr>
        <p:spPr/>
        <p:txBody>
          <a:bodyPr/>
          <a:lstStyle/>
          <a:p>
            <a:r>
              <a:rPr lang="en-US" smtClean="0"/>
              <a:t>Dr. Ian Mead, CSIS                                                                                                                                                                                           IEO2017, September 2017</a:t>
            </a:r>
            <a:endParaRPr lang="en-US" dirty="0"/>
          </a:p>
        </p:txBody>
      </p:sp>
      <p:sp>
        <p:nvSpPr>
          <p:cNvPr id="2" name="Title 1"/>
          <p:cNvSpPr>
            <a:spLocks noGrp="1"/>
          </p:cNvSpPr>
          <p:nvPr>
            <p:ph type="title"/>
          </p:nvPr>
        </p:nvSpPr>
        <p:spPr/>
        <p:txBody>
          <a:bodyPr/>
          <a:lstStyle/>
          <a:p>
            <a:r>
              <a:rPr lang="en-US" dirty="0" smtClean="0"/>
              <a:t>Motor gasoline and diesel continue to dominate the transportation fuel mix, but jet fuel, natural gas, and electricity grow fastest in the Reference case</a:t>
            </a:r>
            <a:endParaRPr lang="en-US" dirty="0"/>
          </a:p>
        </p:txBody>
      </p:sp>
      <p:sp>
        <p:nvSpPr>
          <p:cNvPr id="6" name="Text Placeholder 5"/>
          <p:cNvSpPr>
            <a:spLocks noGrp="1"/>
          </p:cNvSpPr>
          <p:nvPr>
            <p:ph type="body" sz="quarter" idx="17"/>
          </p:nvPr>
        </p:nvSpPr>
        <p:spPr>
          <a:xfrm>
            <a:off x="685800" y="841248"/>
            <a:ext cx="5958840" cy="411480"/>
          </a:xfrm>
        </p:spPr>
        <p:txBody>
          <a:bodyPr/>
          <a:lstStyle/>
          <a:p>
            <a:r>
              <a:rPr lang="en-US" b="1" dirty="0" smtClean="0"/>
              <a:t>Transportation sector delivered energy consumption by source</a:t>
            </a:r>
          </a:p>
          <a:p>
            <a:r>
              <a:rPr lang="en-US" dirty="0" smtClean="0"/>
              <a:t>quadrillion Btu</a:t>
            </a:r>
            <a:endParaRPr lang="en-GB" dirty="0"/>
          </a:p>
        </p:txBody>
      </p:sp>
      <p:sp>
        <p:nvSpPr>
          <p:cNvPr id="4" name="Slide Number Placeholder 3"/>
          <p:cNvSpPr>
            <a:spLocks noGrp="1"/>
          </p:cNvSpPr>
          <p:nvPr>
            <p:ph type="sldNum" sz="quarter" idx="4"/>
          </p:nvPr>
        </p:nvSpPr>
        <p:spPr/>
        <p:txBody>
          <a:bodyPr/>
          <a:lstStyle/>
          <a:p>
            <a:fld id="{84948DD1-5963-4816-BE5A-05BCCCAC15E0}" type="slidenum">
              <a:rPr lang="en-US" smtClean="0"/>
              <a:pPr/>
              <a:t>38</a:t>
            </a:fld>
            <a:endParaRPr lang="en-US" dirty="0"/>
          </a:p>
        </p:txBody>
      </p:sp>
      <p:cxnSp>
        <p:nvCxnSpPr>
          <p:cNvPr id="7" name="Straight Connector 6"/>
          <p:cNvCxnSpPr/>
          <p:nvPr/>
        </p:nvCxnSpPr>
        <p:spPr bwMode="auto">
          <a:xfrm flipV="1">
            <a:off x="2131249" y="1311275"/>
            <a:ext cx="0" cy="2816582"/>
          </a:xfrm>
          <a:prstGeom prst="line">
            <a:avLst/>
          </a:prstGeom>
          <a:solidFill>
            <a:schemeClr val="accent1"/>
          </a:solidFill>
          <a:ln w="38100" cap="flat" cmpd="sng" algn="ctr">
            <a:solidFill>
              <a:schemeClr val="bg1">
                <a:lumMod val="65000"/>
              </a:schemeClr>
            </a:solidFill>
            <a:prstDash val="lgDash"/>
            <a:round/>
            <a:headEnd type="none" w="med" len="med"/>
            <a:tailEnd type="none" w="med" len="med"/>
          </a:ln>
          <a:effectLst/>
        </p:spPr>
      </p:cxnSp>
    </p:spTree>
    <p:extLst>
      <p:ext uri="{BB962C8B-B14F-4D97-AF65-F5344CB8AC3E}">
        <p14:creationId xmlns:p14="http://schemas.microsoft.com/office/powerpoint/2010/main" val="1107568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9"/>
          <p:cNvGraphicFramePr>
            <a:graphicFrameLocks noGrp="1"/>
          </p:cNvGraphicFramePr>
          <p:nvPr>
            <p:ph sz="quarter" idx="12"/>
            <p:extLst>
              <p:ext uri="{D42A27DB-BD31-4B8C-83A1-F6EECF244321}">
                <p14:modId xmlns:p14="http://schemas.microsoft.com/office/powerpoint/2010/main" val="135875936"/>
              </p:ext>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20"/>
          <p:cNvGraphicFramePr>
            <a:graphicFrameLocks noGrp="1"/>
          </p:cNvGraphicFramePr>
          <p:nvPr>
            <p:ph sz="quarter" idx="13"/>
            <p:extLst>
              <p:ext uri="{D42A27DB-BD31-4B8C-83A1-F6EECF244321}">
                <p14:modId xmlns:p14="http://schemas.microsoft.com/office/powerpoint/2010/main" val="658034477"/>
              </p:ext>
            </p:extLst>
          </p:nvPr>
        </p:nvGraphicFramePr>
        <p:xfrm>
          <a:off x="4754563" y="1292225"/>
          <a:ext cx="3932237"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 Placeholder 27"/>
          <p:cNvSpPr>
            <a:spLocks noGrp="1"/>
          </p:cNvSpPr>
          <p:nvPr>
            <p:ph type="body" sz="quarter" idx="17"/>
          </p:nvPr>
        </p:nvSpPr>
        <p:spPr/>
        <p:txBody>
          <a:bodyPr/>
          <a:lstStyle/>
          <a:p>
            <a:r>
              <a:rPr lang="en-US" b="1" dirty="0" smtClean="0"/>
              <a:t>Passenger transportation energy consumption</a:t>
            </a:r>
          </a:p>
          <a:p>
            <a:r>
              <a:rPr lang="en-US" dirty="0" smtClean="0"/>
              <a:t>quadrillion Btu</a:t>
            </a:r>
            <a:endParaRPr lang="en-US" dirty="0"/>
          </a:p>
        </p:txBody>
      </p:sp>
      <p:sp>
        <p:nvSpPr>
          <p:cNvPr id="4" name="Text Placeholder 3"/>
          <p:cNvSpPr>
            <a:spLocks noGrp="1"/>
          </p:cNvSpPr>
          <p:nvPr>
            <p:ph type="body" sz="quarter" idx="16"/>
          </p:nvPr>
        </p:nvSpPr>
        <p:spPr/>
        <p:txBody>
          <a:bodyPr/>
          <a:lstStyle/>
          <a:p>
            <a:r>
              <a:rPr lang="en-US" smtClean="0"/>
              <a:t>Source:  EIA, International Energy Outlook 2017</a:t>
            </a:r>
            <a:endParaRPr lang="en-US" dirty="0"/>
          </a:p>
        </p:txBody>
      </p:sp>
      <p:sp>
        <p:nvSpPr>
          <p:cNvPr id="2" name="Title 1"/>
          <p:cNvSpPr>
            <a:spLocks noGrp="1"/>
          </p:cNvSpPr>
          <p:nvPr>
            <p:ph type="title"/>
          </p:nvPr>
        </p:nvSpPr>
        <p:spPr/>
        <p:txBody>
          <a:bodyPr/>
          <a:lstStyle/>
          <a:p>
            <a:r>
              <a:rPr lang="en-US" smtClean="0"/>
              <a:t>In non-OECD countries, light-duty vehicle energy consumption grows rapidly; in OECD countries, portion related to air transportation increases</a:t>
            </a:r>
            <a:endParaRPr lang="en-US" dirty="0"/>
          </a:p>
        </p:txBody>
      </p:sp>
      <p:sp>
        <p:nvSpPr>
          <p:cNvPr id="5" name="Footer Placeholder 4"/>
          <p:cNvSpPr>
            <a:spLocks noGrp="1"/>
          </p:cNvSpPr>
          <p:nvPr>
            <p:ph type="ftr" sz="quarter" idx="19"/>
          </p:nvPr>
        </p:nvSpPr>
        <p:spPr/>
        <p:txBody>
          <a:bodyPr/>
          <a:lstStyle/>
          <a:p>
            <a:r>
              <a:rPr lang="en-US" smtClean="0"/>
              <a:t>Dr. Ian Mead, CSIS                                                                                                                                                                                           IEO2017, September 2017</a:t>
            </a:r>
            <a:endParaRPr lang="en-US" dirty="0"/>
          </a:p>
        </p:txBody>
      </p:sp>
      <p:sp>
        <p:nvSpPr>
          <p:cNvPr id="3" name="Slide Number Placeholder 2"/>
          <p:cNvSpPr>
            <a:spLocks noGrp="1"/>
          </p:cNvSpPr>
          <p:nvPr>
            <p:ph type="sldNum" sz="quarter" idx="4"/>
          </p:nvPr>
        </p:nvSpPr>
        <p:spPr/>
        <p:txBody>
          <a:bodyPr/>
          <a:lstStyle/>
          <a:p>
            <a:fld id="{84948DD1-5963-4816-BE5A-05BCCCAC15E0}" type="slidenum">
              <a:rPr lang="en-US" smtClean="0"/>
              <a:pPr/>
              <a:t>39</a:t>
            </a:fld>
            <a:endParaRPr lang="en-US" dirty="0"/>
          </a:p>
        </p:txBody>
      </p:sp>
      <p:sp>
        <p:nvSpPr>
          <p:cNvPr id="9" name="TextBox 8"/>
          <p:cNvSpPr txBox="1"/>
          <p:nvPr/>
        </p:nvSpPr>
        <p:spPr>
          <a:xfrm>
            <a:off x="8203915" y="1605584"/>
            <a:ext cx="783564" cy="38019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solidFill>
                  <a:schemeClr val="accent1"/>
                </a:solidFill>
              </a:rPr>
              <a:t>2-3 wheel</a:t>
            </a:r>
            <a:endParaRPr lang="en-US" sz="1200" dirty="0">
              <a:solidFill>
                <a:schemeClr val="accent1"/>
              </a:solidFill>
            </a:endParaRPr>
          </a:p>
          <a:p>
            <a:r>
              <a:rPr lang="en-US" sz="1200" b="1" dirty="0">
                <a:solidFill>
                  <a:schemeClr val="accent1"/>
                </a:solidFill>
              </a:rPr>
              <a:t>vehicles</a:t>
            </a:r>
            <a:endParaRPr lang="en-US" sz="1200" dirty="0">
              <a:solidFill>
                <a:schemeClr val="accent1"/>
              </a:solidFill>
            </a:endParaRPr>
          </a:p>
        </p:txBody>
      </p:sp>
      <p:sp>
        <p:nvSpPr>
          <p:cNvPr id="10" name="TextBox 9"/>
          <p:cNvSpPr txBox="1"/>
          <p:nvPr/>
        </p:nvSpPr>
        <p:spPr>
          <a:xfrm>
            <a:off x="8226987" y="1979234"/>
            <a:ext cx="921367" cy="2449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solidFill>
                  <a:schemeClr val="accent5"/>
                </a:solidFill>
              </a:rPr>
              <a:t>Rail</a:t>
            </a:r>
          </a:p>
        </p:txBody>
      </p:sp>
      <p:sp>
        <p:nvSpPr>
          <p:cNvPr id="11" name="TextBox 10"/>
          <p:cNvSpPr txBox="1"/>
          <p:nvPr/>
        </p:nvSpPr>
        <p:spPr>
          <a:xfrm>
            <a:off x="8218285" y="2151875"/>
            <a:ext cx="551480" cy="2449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solidFill>
                  <a:schemeClr val="accent3"/>
                </a:solidFill>
              </a:rPr>
              <a:t>Bus</a:t>
            </a:r>
          </a:p>
        </p:txBody>
      </p:sp>
      <p:sp>
        <p:nvSpPr>
          <p:cNvPr id="12" name="TextBox 11"/>
          <p:cNvSpPr txBox="1"/>
          <p:nvPr/>
        </p:nvSpPr>
        <p:spPr>
          <a:xfrm>
            <a:off x="8196525" y="3091267"/>
            <a:ext cx="741518" cy="2449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solidFill>
                  <a:schemeClr val="tx2"/>
                </a:solidFill>
              </a:rPr>
              <a:t>Light duty</a:t>
            </a:r>
          </a:p>
        </p:txBody>
      </p:sp>
      <p:sp>
        <p:nvSpPr>
          <p:cNvPr id="13" name="TextBox 12"/>
          <p:cNvSpPr txBox="1"/>
          <p:nvPr/>
        </p:nvSpPr>
        <p:spPr>
          <a:xfrm>
            <a:off x="8203915" y="2396784"/>
            <a:ext cx="335333" cy="2449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solidFill>
                  <a:schemeClr val="accent4"/>
                </a:solidFill>
              </a:rPr>
              <a:t>Air</a:t>
            </a:r>
          </a:p>
        </p:txBody>
      </p:sp>
      <p:cxnSp>
        <p:nvCxnSpPr>
          <p:cNvPr id="14" name="Straight Connector 13"/>
          <p:cNvCxnSpPr/>
          <p:nvPr/>
        </p:nvCxnSpPr>
        <p:spPr bwMode="auto">
          <a:xfrm flipV="1">
            <a:off x="1588788" y="1650336"/>
            <a:ext cx="6500" cy="2348935"/>
          </a:xfrm>
          <a:prstGeom prst="line">
            <a:avLst/>
          </a:prstGeom>
          <a:solidFill>
            <a:schemeClr val="accent1"/>
          </a:solidFill>
          <a:ln w="38100" cap="flat" cmpd="sng" algn="ctr">
            <a:solidFill>
              <a:schemeClr val="bg1">
                <a:lumMod val="65000"/>
              </a:schemeClr>
            </a:solidFill>
            <a:prstDash val="lgDash"/>
            <a:round/>
            <a:headEnd type="none" w="med" len="med"/>
            <a:tailEnd type="none" w="med" len="med"/>
          </a:ln>
          <a:effectLst/>
        </p:spPr>
      </p:cxnSp>
      <p:cxnSp>
        <p:nvCxnSpPr>
          <p:cNvPr id="17" name="Straight Connector 16"/>
          <p:cNvCxnSpPr/>
          <p:nvPr/>
        </p:nvCxnSpPr>
        <p:spPr bwMode="auto">
          <a:xfrm flipH="1" flipV="1">
            <a:off x="5657116" y="1782578"/>
            <a:ext cx="3246" cy="2376250"/>
          </a:xfrm>
          <a:prstGeom prst="line">
            <a:avLst/>
          </a:prstGeom>
          <a:solidFill>
            <a:schemeClr val="accent1"/>
          </a:solidFill>
          <a:ln w="38100" cap="flat" cmpd="sng" algn="ctr">
            <a:solidFill>
              <a:schemeClr val="bg1">
                <a:lumMod val="65000"/>
              </a:schemeClr>
            </a:solidFill>
            <a:prstDash val="lgDash"/>
            <a:round/>
            <a:headEnd type="none" w="med" len="med"/>
            <a:tailEnd type="none" w="med" len="med"/>
          </a:ln>
          <a:effectLst/>
        </p:spPr>
      </p:cxnSp>
    </p:spTree>
    <p:extLst>
      <p:ext uri="{BB962C8B-B14F-4D97-AF65-F5344CB8AC3E}">
        <p14:creationId xmlns:p14="http://schemas.microsoft.com/office/powerpoint/2010/main" val="3949733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dirty="0" smtClean="0"/>
          </a:p>
        </p:txBody>
      </p:sp>
      <p:sp>
        <p:nvSpPr>
          <p:cNvPr id="3" name="Footer Placeholder 2"/>
          <p:cNvSpPr>
            <a:spLocks noGrp="1"/>
          </p:cNvSpPr>
          <p:nvPr>
            <p:ph type="ftr" sz="quarter" idx="13"/>
          </p:nvPr>
        </p:nvSpPr>
        <p:spPr/>
        <p:txBody>
          <a:bodyPr/>
          <a:lstStyle/>
          <a:p>
            <a:r>
              <a:rPr lang="en-US" smtClean="0"/>
              <a:t>Dr. Ian Mead, CSIS                                                                                                                                                                                           IEO2017, September 2017</a:t>
            </a:r>
            <a:endParaRPr lang="en-US" dirty="0"/>
          </a:p>
        </p:txBody>
      </p:sp>
      <p:sp>
        <p:nvSpPr>
          <p:cNvPr id="4" name="Slide Number Placeholder 3"/>
          <p:cNvSpPr>
            <a:spLocks noGrp="1"/>
          </p:cNvSpPr>
          <p:nvPr>
            <p:ph type="sldNum" sz="quarter" idx="4"/>
          </p:nvPr>
        </p:nvSpPr>
        <p:spPr/>
        <p:txBody>
          <a:bodyPr/>
          <a:lstStyle/>
          <a:p>
            <a:fld id="{84948DD1-5963-4816-BE5A-05BCCCAC15E0}" type="slidenum">
              <a:rPr lang="en-US" smtClean="0"/>
              <a:pPr/>
              <a:t>4</a:t>
            </a:fld>
            <a:endParaRPr lang="en-US" dirty="0"/>
          </a:p>
        </p:txBody>
      </p:sp>
    </p:spTree>
    <p:extLst>
      <p:ext uri="{BB962C8B-B14F-4D97-AF65-F5344CB8AC3E}">
        <p14:creationId xmlns:p14="http://schemas.microsoft.com/office/powerpoint/2010/main" val="25042511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9"/>
          <p:cNvGraphicFramePr>
            <a:graphicFrameLocks noGrp="1"/>
          </p:cNvGraphicFramePr>
          <p:nvPr>
            <p:ph sz="quarter" idx="12"/>
            <p:extLst>
              <p:ext uri="{D42A27DB-BD31-4B8C-83A1-F6EECF244321}">
                <p14:modId xmlns:p14="http://schemas.microsoft.com/office/powerpoint/2010/main" val="90662911"/>
              </p:ext>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20"/>
          <p:cNvGraphicFramePr>
            <a:graphicFrameLocks noGrp="1"/>
          </p:cNvGraphicFramePr>
          <p:nvPr>
            <p:ph sz="quarter" idx="13"/>
            <p:extLst>
              <p:ext uri="{D42A27DB-BD31-4B8C-83A1-F6EECF244321}">
                <p14:modId xmlns:p14="http://schemas.microsoft.com/office/powerpoint/2010/main" val="2793555539"/>
              </p:ext>
            </p:extLst>
          </p:nvPr>
        </p:nvGraphicFramePr>
        <p:xfrm>
          <a:off x="4754563" y="1292225"/>
          <a:ext cx="3932237"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12"/>
          <p:cNvSpPr>
            <a:spLocks noGrp="1"/>
          </p:cNvSpPr>
          <p:nvPr>
            <p:ph type="body" sz="quarter" idx="17"/>
          </p:nvPr>
        </p:nvSpPr>
        <p:spPr/>
        <p:txBody>
          <a:bodyPr/>
          <a:lstStyle/>
          <a:p>
            <a:r>
              <a:rPr lang="en-US" b="1" dirty="0"/>
              <a:t>Freight transportation energy consumption</a:t>
            </a:r>
          </a:p>
          <a:p>
            <a:r>
              <a:rPr lang="en-US" dirty="0"/>
              <a:t>quadrillion </a:t>
            </a:r>
            <a:r>
              <a:rPr lang="en-US" dirty="0" smtClean="0"/>
              <a:t>Btu</a:t>
            </a:r>
            <a:endParaRPr lang="en-US" dirty="0"/>
          </a:p>
        </p:txBody>
      </p:sp>
      <p:sp>
        <p:nvSpPr>
          <p:cNvPr id="5" name="Text Placeholder 4"/>
          <p:cNvSpPr>
            <a:spLocks noGrp="1"/>
          </p:cNvSpPr>
          <p:nvPr>
            <p:ph type="body" sz="quarter" idx="16"/>
          </p:nvPr>
        </p:nvSpPr>
        <p:spPr/>
        <p:txBody>
          <a:bodyPr/>
          <a:lstStyle/>
          <a:p>
            <a:r>
              <a:rPr lang="en-US" smtClean="0"/>
              <a:t>Source:  EIA, International Energy Outlook 2017</a:t>
            </a:r>
            <a:endParaRPr lang="en-US" dirty="0"/>
          </a:p>
        </p:txBody>
      </p:sp>
      <p:sp>
        <p:nvSpPr>
          <p:cNvPr id="2" name="Title 1"/>
          <p:cNvSpPr>
            <a:spLocks noGrp="1"/>
          </p:cNvSpPr>
          <p:nvPr>
            <p:ph type="title"/>
          </p:nvPr>
        </p:nvSpPr>
        <p:spPr/>
        <p:txBody>
          <a:bodyPr/>
          <a:lstStyle/>
          <a:p>
            <a:r>
              <a:rPr lang="en-US" smtClean="0"/>
              <a:t>Freight transportation energy consumption remains relatively constant in OECD countries while international marine transportation grows in non-OECD countries </a:t>
            </a:r>
            <a:endParaRPr lang="en-US" dirty="0"/>
          </a:p>
        </p:txBody>
      </p:sp>
      <p:sp>
        <p:nvSpPr>
          <p:cNvPr id="6" name="Footer Placeholder 5"/>
          <p:cNvSpPr>
            <a:spLocks noGrp="1"/>
          </p:cNvSpPr>
          <p:nvPr>
            <p:ph type="ftr" sz="quarter" idx="19"/>
          </p:nvPr>
        </p:nvSpPr>
        <p:spPr/>
        <p:txBody>
          <a:bodyPr/>
          <a:lstStyle/>
          <a:p>
            <a:r>
              <a:rPr lang="en-US" smtClean="0"/>
              <a:t>Dr. Ian Mead, CSIS                                                                                                                                                                                           IEO2017, September 2017</a:t>
            </a:r>
            <a:endParaRPr lang="en-US" dirty="0"/>
          </a:p>
        </p:txBody>
      </p:sp>
      <p:sp>
        <p:nvSpPr>
          <p:cNvPr id="3" name="Slide Number Placeholder 2"/>
          <p:cNvSpPr>
            <a:spLocks noGrp="1"/>
          </p:cNvSpPr>
          <p:nvPr>
            <p:ph type="sldNum" sz="quarter" idx="4"/>
          </p:nvPr>
        </p:nvSpPr>
        <p:spPr/>
        <p:txBody>
          <a:bodyPr/>
          <a:lstStyle/>
          <a:p>
            <a:fld id="{84948DD1-5963-4816-BE5A-05BCCCAC15E0}" type="slidenum">
              <a:rPr lang="en-US" smtClean="0"/>
              <a:pPr/>
              <a:t>40</a:t>
            </a:fld>
            <a:endParaRPr lang="en-US" dirty="0"/>
          </a:p>
        </p:txBody>
      </p:sp>
      <p:sp>
        <p:nvSpPr>
          <p:cNvPr id="15" name="TextBox 14"/>
          <p:cNvSpPr txBox="1"/>
          <p:nvPr/>
        </p:nvSpPr>
        <p:spPr>
          <a:xfrm>
            <a:off x="7945282" y="1872388"/>
            <a:ext cx="741518" cy="2449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solidFill>
                  <a:schemeClr val="accent3"/>
                </a:solidFill>
                <a:latin typeface="Arial" panose="020B0604020202020204" pitchFamily="34" charset="0"/>
                <a:cs typeface="Arial" panose="020B0604020202020204" pitchFamily="34" charset="0"/>
              </a:rPr>
              <a:t>Pipeline</a:t>
            </a:r>
          </a:p>
        </p:txBody>
      </p:sp>
      <p:sp>
        <p:nvSpPr>
          <p:cNvPr id="16" name="TextBox 15"/>
          <p:cNvSpPr txBox="1"/>
          <p:nvPr/>
        </p:nvSpPr>
        <p:spPr>
          <a:xfrm>
            <a:off x="7945282" y="2232899"/>
            <a:ext cx="741518" cy="2449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solidFill>
                  <a:schemeClr val="tx2"/>
                </a:solidFill>
                <a:latin typeface="Arial" panose="020B0604020202020204" pitchFamily="34" charset="0"/>
                <a:cs typeface="Arial" panose="020B0604020202020204" pitchFamily="34" charset="0"/>
              </a:rPr>
              <a:t>Marine</a:t>
            </a:r>
            <a:endParaRPr lang="en-US" sz="1200" b="1" dirty="0">
              <a:solidFill>
                <a:schemeClr val="accent3"/>
              </a:solidFill>
              <a:latin typeface="Arial" panose="020B0604020202020204" pitchFamily="34" charset="0"/>
              <a:cs typeface="Arial" panose="020B0604020202020204" pitchFamily="34" charset="0"/>
            </a:endParaRPr>
          </a:p>
        </p:txBody>
      </p:sp>
      <p:sp>
        <p:nvSpPr>
          <p:cNvPr id="17" name="TextBox 16"/>
          <p:cNvSpPr txBox="1"/>
          <p:nvPr/>
        </p:nvSpPr>
        <p:spPr>
          <a:xfrm>
            <a:off x="7945282" y="2600265"/>
            <a:ext cx="741518" cy="2449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solidFill>
                  <a:schemeClr val="bg1">
                    <a:lumMod val="50000"/>
                  </a:schemeClr>
                </a:solidFill>
                <a:latin typeface="Arial" panose="020B0604020202020204" pitchFamily="34" charset="0"/>
                <a:cs typeface="Arial" panose="020B0604020202020204" pitchFamily="34" charset="0"/>
              </a:rPr>
              <a:t>Rail</a:t>
            </a:r>
            <a:endParaRPr lang="en-US" sz="1200" b="1" dirty="0">
              <a:solidFill>
                <a:schemeClr val="tx2"/>
              </a:solidFill>
            </a:endParaRPr>
          </a:p>
        </p:txBody>
      </p:sp>
      <p:sp>
        <p:nvSpPr>
          <p:cNvPr id="18" name="TextBox 17"/>
          <p:cNvSpPr txBox="1"/>
          <p:nvPr/>
        </p:nvSpPr>
        <p:spPr>
          <a:xfrm>
            <a:off x="7945282" y="2847923"/>
            <a:ext cx="741518" cy="2449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solidFill>
                  <a:schemeClr val="accent6">
                    <a:lumMod val="40000"/>
                    <a:lumOff val="60000"/>
                  </a:schemeClr>
                </a:solidFill>
                <a:latin typeface="Arial" panose="020B0604020202020204" pitchFamily="34" charset="0"/>
                <a:cs typeface="Arial" panose="020B0604020202020204" pitchFamily="34" charset="0"/>
              </a:rPr>
              <a:t>Heavy heavy</a:t>
            </a:r>
          </a:p>
          <a:p>
            <a:r>
              <a:rPr lang="en-US" sz="1200" b="1" dirty="0">
                <a:solidFill>
                  <a:schemeClr val="accent6">
                    <a:lumMod val="40000"/>
                    <a:lumOff val="60000"/>
                  </a:schemeClr>
                </a:solidFill>
                <a:latin typeface="Arial" panose="020B0604020202020204" pitchFamily="34" charset="0"/>
                <a:cs typeface="Arial" panose="020B0604020202020204" pitchFamily="34" charset="0"/>
              </a:rPr>
              <a:t>truck</a:t>
            </a:r>
          </a:p>
        </p:txBody>
      </p:sp>
      <p:sp>
        <p:nvSpPr>
          <p:cNvPr id="19" name="TextBox 18"/>
          <p:cNvSpPr txBox="1"/>
          <p:nvPr/>
        </p:nvSpPr>
        <p:spPr>
          <a:xfrm>
            <a:off x="7945282" y="3270628"/>
            <a:ext cx="741518" cy="2449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solidFill>
                  <a:schemeClr val="accent4">
                    <a:lumMod val="75000"/>
                  </a:schemeClr>
                </a:solidFill>
                <a:latin typeface="Arial" panose="020B0604020202020204" pitchFamily="34" charset="0"/>
                <a:cs typeface="Arial" panose="020B0604020202020204" pitchFamily="34" charset="0"/>
              </a:rPr>
              <a:t>Medium heavy</a:t>
            </a:r>
          </a:p>
          <a:p>
            <a:r>
              <a:rPr lang="en-US" sz="1200" b="1" dirty="0">
                <a:solidFill>
                  <a:schemeClr val="accent4">
                    <a:lumMod val="75000"/>
                  </a:schemeClr>
                </a:solidFill>
                <a:latin typeface="Arial" panose="020B0604020202020204" pitchFamily="34" charset="0"/>
                <a:cs typeface="Arial" panose="020B0604020202020204" pitchFamily="34" charset="0"/>
              </a:rPr>
              <a:t>truck</a:t>
            </a:r>
          </a:p>
        </p:txBody>
      </p:sp>
      <p:sp>
        <p:nvSpPr>
          <p:cNvPr id="30" name="TextBox 29"/>
          <p:cNvSpPr txBox="1"/>
          <p:nvPr/>
        </p:nvSpPr>
        <p:spPr>
          <a:xfrm>
            <a:off x="7945282" y="3636414"/>
            <a:ext cx="741518" cy="2449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solidFill>
                  <a:schemeClr val="accent4">
                    <a:lumMod val="50000"/>
                  </a:schemeClr>
                </a:solidFill>
                <a:latin typeface="Arial" panose="020B0604020202020204" pitchFamily="34" charset="0"/>
                <a:cs typeface="Arial" panose="020B0604020202020204" pitchFamily="34" charset="0"/>
              </a:rPr>
              <a:t>Light heavy</a:t>
            </a:r>
          </a:p>
          <a:p>
            <a:r>
              <a:rPr lang="en-US" sz="1200" b="1" dirty="0">
                <a:solidFill>
                  <a:schemeClr val="accent4">
                    <a:lumMod val="50000"/>
                  </a:schemeClr>
                </a:solidFill>
                <a:latin typeface="Arial" panose="020B0604020202020204" pitchFamily="34" charset="0"/>
                <a:cs typeface="Arial" panose="020B0604020202020204" pitchFamily="34" charset="0"/>
              </a:rPr>
              <a:t>truck</a:t>
            </a:r>
          </a:p>
        </p:txBody>
      </p:sp>
      <p:cxnSp>
        <p:nvCxnSpPr>
          <p:cNvPr id="31" name="Straight Connector 30"/>
          <p:cNvCxnSpPr/>
          <p:nvPr/>
        </p:nvCxnSpPr>
        <p:spPr bwMode="auto">
          <a:xfrm>
            <a:off x="1529443" y="1703705"/>
            <a:ext cx="7620" cy="2397326"/>
          </a:xfrm>
          <a:prstGeom prst="line">
            <a:avLst/>
          </a:prstGeom>
          <a:solidFill>
            <a:schemeClr val="accent1"/>
          </a:solidFill>
          <a:ln w="38100" cap="flat" cmpd="sng" algn="ctr">
            <a:solidFill>
              <a:schemeClr val="bg1">
                <a:lumMod val="65000"/>
              </a:schemeClr>
            </a:solidFill>
            <a:prstDash val="lgDash"/>
            <a:round/>
            <a:headEnd type="none" w="med" len="med"/>
            <a:tailEnd type="none" w="med" len="med"/>
          </a:ln>
          <a:effectLst/>
        </p:spPr>
      </p:cxnSp>
      <p:cxnSp>
        <p:nvCxnSpPr>
          <p:cNvPr id="32" name="Straight Connector 31"/>
          <p:cNvCxnSpPr/>
          <p:nvPr/>
        </p:nvCxnSpPr>
        <p:spPr bwMode="auto">
          <a:xfrm flipH="1" flipV="1">
            <a:off x="5562600" y="1646512"/>
            <a:ext cx="7142" cy="2397326"/>
          </a:xfrm>
          <a:prstGeom prst="line">
            <a:avLst/>
          </a:prstGeom>
          <a:solidFill>
            <a:schemeClr val="accent1"/>
          </a:solidFill>
          <a:ln w="38100" cap="flat" cmpd="sng" algn="ctr">
            <a:solidFill>
              <a:schemeClr val="bg1">
                <a:lumMod val="65000"/>
              </a:schemeClr>
            </a:solidFill>
            <a:prstDash val="lgDash"/>
            <a:round/>
            <a:headEnd type="none" w="med" len="med"/>
            <a:tailEnd type="none" w="med" len="med"/>
          </a:ln>
          <a:effectLst/>
        </p:spPr>
      </p:cxnSp>
    </p:spTree>
    <p:extLst>
      <p:ext uri="{BB962C8B-B14F-4D97-AF65-F5344CB8AC3E}">
        <p14:creationId xmlns:p14="http://schemas.microsoft.com/office/powerpoint/2010/main" val="14088183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p:txBody>
          <a:bodyPr/>
          <a:lstStyle/>
          <a:p>
            <a:r>
              <a:rPr lang="en-US" dirty="0" smtClean="0"/>
              <a:t>This year’s IEO includes supplementary analyses which discuss particular areas of uncertainty and consider how changing assumptions affect results. </a:t>
            </a:r>
          </a:p>
          <a:p>
            <a:r>
              <a:rPr lang="en-US" dirty="0" smtClean="0"/>
              <a:t>Two of these articles provide alternative projections by varying assumptions.</a:t>
            </a:r>
          </a:p>
          <a:p>
            <a:pPr lvl="1"/>
            <a:r>
              <a:rPr lang="en-US" dirty="0" smtClean="0"/>
              <a:t>Transportation and Electric Vehicle Penetration</a:t>
            </a:r>
          </a:p>
          <a:p>
            <a:pPr lvl="1"/>
            <a:r>
              <a:rPr lang="en-US" dirty="0" smtClean="0"/>
              <a:t>Economic Growth Rates (China </a:t>
            </a:r>
            <a:r>
              <a:rPr lang="en-US" smtClean="0"/>
              <a:t>and India)</a:t>
            </a:r>
            <a:endParaRPr lang="en-US" dirty="0" smtClean="0"/>
          </a:p>
          <a:p>
            <a:r>
              <a:rPr lang="en-US" dirty="0" smtClean="0"/>
              <a:t>Two of these articles provide insight on how EIA considers evolving energy markets.</a:t>
            </a:r>
          </a:p>
          <a:p>
            <a:pPr lvl="1"/>
            <a:r>
              <a:rPr lang="en-US" dirty="0" smtClean="0"/>
              <a:t>Investment in Oil and Gas Resources</a:t>
            </a:r>
          </a:p>
          <a:p>
            <a:pPr lvl="1"/>
            <a:r>
              <a:rPr lang="en-US" dirty="0" smtClean="0"/>
              <a:t>Paris Climate Agreement</a:t>
            </a:r>
          </a:p>
          <a:p>
            <a:endParaRPr lang="en-US" dirty="0" smtClean="0"/>
          </a:p>
          <a:p>
            <a:pPr marL="457200" lvl="1" indent="0">
              <a:buNone/>
            </a:pPr>
            <a:endParaRPr lang="en-US" dirty="0"/>
          </a:p>
        </p:txBody>
      </p:sp>
      <p:sp>
        <p:nvSpPr>
          <p:cNvPr id="8" name="Footer Placeholder 7"/>
          <p:cNvSpPr>
            <a:spLocks noGrp="1"/>
          </p:cNvSpPr>
          <p:nvPr>
            <p:ph type="ftr" sz="quarter" idx="13"/>
          </p:nvPr>
        </p:nvSpPr>
        <p:spPr/>
        <p:txBody>
          <a:bodyPr/>
          <a:lstStyle/>
          <a:p>
            <a:pPr>
              <a:defRPr/>
            </a:pPr>
            <a:r>
              <a:rPr lang="en-US" smtClean="0"/>
              <a:t>Dr. Ian Mead, CSIS                                                                                                                                                                                           IEO2017, September 2017</a:t>
            </a:r>
            <a:endParaRPr lang="en-US" dirty="0"/>
          </a:p>
        </p:txBody>
      </p:sp>
      <p:sp>
        <p:nvSpPr>
          <p:cNvPr id="10" name="Title 9"/>
          <p:cNvSpPr>
            <a:spLocks noGrp="1"/>
          </p:cNvSpPr>
          <p:nvPr>
            <p:ph type="title"/>
          </p:nvPr>
        </p:nvSpPr>
        <p:spPr/>
        <p:txBody>
          <a:bodyPr/>
          <a:lstStyle/>
          <a:p>
            <a:r>
              <a:rPr lang="en-US" sz="1800" dirty="0" smtClean="0"/>
              <a:t>IEO2017 will feature four Issues in Focus articles which will be released over the next several months</a:t>
            </a:r>
            <a:endParaRPr lang="en-US" sz="1800" dirty="0"/>
          </a:p>
        </p:txBody>
      </p:sp>
      <p:sp>
        <p:nvSpPr>
          <p:cNvPr id="9" name="Slide Number Placeholder 8"/>
          <p:cNvSpPr>
            <a:spLocks noGrp="1"/>
          </p:cNvSpPr>
          <p:nvPr>
            <p:ph type="sldNum" sz="quarter" idx="4"/>
          </p:nvPr>
        </p:nvSpPr>
        <p:spPr/>
        <p:txBody>
          <a:bodyPr/>
          <a:lstStyle/>
          <a:p>
            <a:pPr>
              <a:defRPr/>
            </a:pPr>
            <a:fld id="{84948DD1-5963-4816-BE5A-05BCCCAC15E0}" type="slidenum">
              <a:rPr lang="en-US" smtClean="0"/>
              <a:pPr>
                <a:defRPr/>
              </a:pPr>
              <a:t>41</a:t>
            </a:fld>
            <a:endParaRPr lang="en-US" dirty="0"/>
          </a:p>
        </p:txBody>
      </p:sp>
    </p:spTree>
    <p:extLst>
      <p:ext uri="{BB962C8B-B14F-4D97-AF65-F5344CB8AC3E}">
        <p14:creationId xmlns:p14="http://schemas.microsoft.com/office/powerpoint/2010/main" val="19812535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p:txBody>
          <a:bodyPr/>
          <a:lstStyle/>
          <a:p>
            <a:r>
              <a:rPr lang="en-US" dirty="0" smtClean="0"/>
              <a:t>U.S. Energy Information Administration home page | </a:t>
            </a:r>
            <a:r>
              <a:rPr lang="en-US" dirty="0" smtClean="0">
                <a:hlinkClick r:id="rId3"/>
              </a:rPr>
              <a:t>www.eia.gov</a:t>
            </a:r>
            <a:endParaRPr lang="en-US" dirty="0" smtClean="0"/>
          </a:p>
          <a:p>
            <a:r>
              <a:rPr lang="en-US" dirty="0" smtClean="0"/>
              <a:t>Short-Term Energy Outlook | </a:t>
            </a:r>
            <a:r>
              <a:rPr lang="en-US" dirty="0" smtClean="0">
                <a:hlinkClick r:id="rId4"/>
              </a:rPr>
              <a:t>www.eia.gov/steo</a:t>
            </a:r>
            <a:endParaRPr lang="en-US" dirty="0" smtClean="0"/>
          </a:p>
          <a:p>
            <a:r>
              <a:rPr lang="en-US" dirty="0" smtClean="0"/>
              <a:t>Annual Energy Outlook | </a:t>
            </a:r>
            <a:r>
              <a:rPr lang="en-US" dirty="0" smtClean="0">
                <a:hlinkClick r:id="rId5"/>
              </a:rPr>
              <a:t>www.eia.gov/aeo</a:t>
            </a:r>
            <a:endParaRPr lang="en-US" dirty="0" smtClean="0"/>
          </a:p>
          <a:p>
            <a:r>
              <a:rPr lang="en-US" dirty="0" smtClean="0"/>
              <a:t>International Energy Outlook | </a:t>
            </a:r>
            <a:r>
              <a:rPr lang="en-US" dirty="0" smtClean="0">
                <a:hlinkClick r:id="rId6"/>
              </a:rPr>
              <a:t>www.eia.gov/ieo</a:t>
            </a:r>
            <a:endParaRPr lang="en-US" dirty="0" smtClean="0"/>
          </a:p>
          <a:p>
            <a:r>
              <a:rPr lang="en-US" dirty="0" smtClean="0"/>
              <a:t>International Energy Statistics database | </a:t>
            </a:r>
            <a:r>
              <a:rPr lang="en-US" dirty="0" smtClean="0">
                <a:hlinkClick r:id="rId7"/>
              </a:rPr>
              <a:t>www.eia.gov/ies</a:t>
            </a:r>
            <a:endParaRPr lang="en-US" dirty="0" smtClean="0"/>
          </a:p>
          <a:p>
            <a:endParaRPr lang="en-US" dirty="0" smtClean="0"/>
          </a:p>
          <a:p>
            <a:r>
              <a:rPr lang="en-US" dirty="0" smtClean="0"/>
              <a:t>To receive emails concerning releases related to the International Energy Outlook or other EIA publications</a:t>
            </a:r>
            <a:r>
              <a:rPr lang="en-US" dirty="0"/>
              <a:t>, please </a:t>
            </a:r>
            <a:r>
              <a:rPr lang="en-US" dirty="0" smtClean="0"/>
              <a:t>subscribe at </a:t>
            </a:r>
            <a:r>
              <a:rPr lang="en-US" dirty="0">
                <a:hlinkClick r:id="rId8"/>
              </a:rPr>
              <a:t>https://www.eia.gov/tools/emailupdates</a:t>
            </a:r>
            <a:r>
              <a:rPr lang="en-US" dirty="0" smtClean="0">
                <a:hlinkClick r:id="rId8"/>
              </a:rPr>
              <a:t>/</a:t>
            </a:r>
            <a:r>
              <a:rPr lang="en-US" dirty="0" smtClean="0"/>
              <a:t>. </a:t>
            </a:r>
            <a:endParaRPr lang="en-US" dirty="0"/>
          </a:p>
        </p:txBody>
      </p:sp>
      <p:sp>
        <p:nvSpPr>
          <p:cNvPr id="3" name="Footer Placeholder 2"/>
          <p:cNvSpPr>
            <a:spLocks noGrp="1"/>
          </p:cNvSpPr>
          <p:nvPr>
            <p:ph type="ftr" sz="quarter" idx="13"/>
          </p:nvPr>
        </p:nvSpPr>
        <p:spPr/>
        <p:txBody>
          <a:bodyPr/>
          <a:lstStyle/>
          <a:p>
            <a:r>
              <a:rPr lang="en-US" smtClean="0"/>
              <a:t>Dr. Ian Mead, CSIS                                                                                                                                                                                           IEO2017, September 2017</a:t>
            </a:r>
            <a:endParaRPr lang="en-US" dirty="0"/>
          </a:p>
        </p:txBody>
      </p:sp>
      <p:sp>
        <p:nvSpPr>
          <p:cNvPr id="10" name="Title 9"/>
          <p:cNvSpPr>
            <a:spLocks noGrp="1"/>
          </p:cNvSpPr>
          <p:nvPr>
            <p:ph type="title"/>
          </p:nvPr>
        </p:nvSpPr>
        <p:spPr/>
        <p:txBody>
          <a:bodyPr/>
          <a:lstStyle/>
          <a:p>
            <a:r>
              <a:rPr lang="en-US" smtClean="0"/>
              <a:t>For more information</a:t>
            </a:r>
            <a:endParaRPr lang="en-US" dirty="0"/>
          </a:p>
        </p:txBody>
      </p:sp>
      <p:sp>
        <p:nvSpPr>
          <p:cNvPr id="2" name="Slide Number Placeholder 1"/>
          <p:cNvSpPr>
            <a:spLocks noGrp="1"/>
          </p:cNvSpPr>
          <p:nvPr>
            <p:ph type="sldNum" sz="quarter" idx="4"/>
          </p:nvPr>
        </p:nvSpPr>
        <p:spPr/>
        <p:txBody>
          <a:bodyPr/>
          <a:lstStyle/>
          <a:p>
            <a:fld id="{84948DD1-5963-4816-BE5A-05BCCCAC15E0}" type="slidenum">
              <a:rPr lang="en-US" smtClean="0"/>
              <a:pPr/>
              <a:t>42</a:t>
            </a:fld>
            <a:endParaRPr lang="en-US" dirty="0"/>
          </a:p>
        </p:txBody>
      </p:sp>
    </p:spTree>
    <p:extLst>
      <p:ext uri="{BB962C8B-B14F-4D97-AF65-F5344CB8AC3E}">
        <p14:creationId xmlns:p14="http://schemas.microsoft.com/office/powerpoint/2010/main" val="1680336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p:txBody>
          <a:bodyPr/>
          <a:lstStyle/>
          <a:p>
            <a:pPr lvl="0"/>
            <a:endParaRPr lang="en-US" sz="100" dirty="0" smtClean="0"/>
          </a:p>
          <a:p>
            <a:pPr lvl="0"/>
            <a:r>
              <a:rPr lang="en-US" sz="1400" dirty="0" smtClean="0"/>
              <a:t>The effects of assumptions about economic growth on energy consumption are addressed in the High and Low Economic Growth cases.  World gross domestic product increases by 3.3%/year from 2015 to 2040 in the High Economic Growth case and by 2.7%/year in the Low Economic Growth case, compared with 3.0%/year in the Reference case</a:t>
            </a:r>
          </a:p>
          <a:p>
            <a:pPr lvl="0"/>
            <a:r>
              <a:rPr lang="en-US" sz="1400" dirty="0" smtClean="0"/>
              <a:t>The High and Low Oil Price cases address the uncertainty associated with the trajectory of world energy prices.  In the Low Oil Price case, the price of North Sea Brent crude in 2016 dollars reaches $43/barrel by 2040, compared with $109/barrel in the Reference case and $226/barrel in the High Oil Price case</a:t>
            </a:r>
          </a:p>
          <a:p>
            <a:pPr lvl="0"/>
            <a:r>
              <a:rPr lang="en-US" sz="1400" dirty="0" smtClean="0"/>
              <a:t>Although the graphics in this presentation focus on projections through 2040, this IEO is the first projection to include model results through 2050, which are available on the IEO page of the EIA website; EIA welcomes feedback on the assumptions and results over the period of 2040–50 </a:t>
            </a:r>
            <a:endParaRPr lang="en-US" sz="1400" dirty="0"/>
          </a:p>
        </p:txBody>
      </p:sp>
      <p:sp>
        <p:nvSpPr>
          <p:cNvPr id="15" name="Text Placeholder 14"/>
          <p:cNvSpPr>
            <a:spLocks noGrp="1"/>
          </p:cNvSpPr>
          <p:nvPr>
            <p:ph type="body" sz="quarter" idx="16"/>
          </p:nvPr>
        </p:nvSpPr>
        <p:spPr/>
        <p:txBody>
          <a:bodyPr/>
          <a:lstStyle/>
          <a:p>
            <a:endParaRPr lang="en-US"/>
          </a:p>
        </p:txBody>
      </p:sp>
      <p:sp>
        <p:nvSpPr>
          <p:cNvPr id="3" name="Footer Placeholder 2"/>
          <p:cNvSpPr>
            <a:spLocks noGrp="1"/>
          </p:cNvSpPr>
          <p:nvPr>
            <p:ph type="ftr" sz="quarter" idx="13"/>
          </p:nvPr>
        </p:nvSpPr>
        <p:spPr/>
        <p:txBody>
          <a:bodyPr/>
          <a:lstStyle/>
          <a:p>
            <a:r>
              <a:rPr lang="en-US" smtClean="0"/>
              <a:t>Dr. Ian Mead, CSIS                                                                                                                                                                                           IEO2017, September 2017</a:t>
            </a:r>
            <a:endParaRPr lang="en-US" dirty="0"/>
          </a:p>
        </p:txBody>
      </p:sp>
      <p:sp>
        <p:nvSpPr>
          <p:cNvPr id="8" name="Title 7"/>
          <p:cNvSpPr>
            <a:spLocks noGrp="1"/>
          </p:cNvSpPr>
          <p:nvPr>
            <p:ph type="title"/>
          </p:nvPr>
        </p:nvSpPr>
        <p:spPr/>
        <p:txBody>
          <a:bodyPr/>
          <a:lstStyle/>
          <a:p>
            <a:r>
              <a:rPr lang="en-US" smtClean="0"/>
              <a:t>IEO2017 addresses the uncertainty inherent in energy projections by developing side cases focusing on overall energy consumption</a:t>
            </a:r>
            <a:endParaRPr lang="en-US" dirty="0"/>
          </a:p>
        </p:txBody>
      </p:sp>
      <p:sp>
        <p:nvSpPr>
          <p:cNvPr id="2" name="Slide Number Placeholder 1"/>
          <p:cNvSpPr>
            <a:spLocks noGrp="1"/>
          </p:cNvSpPr>
          <p:nvPr>
            <p:ph type="sldNum" sz="quarter" idx="4"/>
          </p:nvPr>
        </p:nvSpPr>
        <p:spPr/>
        <p:txBody>
          <a:bodyPr/>
          <a:lstStyle/>
          <a:p>
            <a:fld id="{84948DD1-5963-4816-BE5A-05BCCCAC15E0}" type="slidenum">
              <a:rPr lang="en-US" smtClean="0"/>
              <a:pPr/>
              <a:t>5</a:t>
            </a:fld>
            <a:endParaRPr lang="en-US" dirty="0"/>
          </a:p>
        </p:txBody>
      </p:sp>
    </p:spTree>
    <p:extLst>
      <p:ext uri="{BB962C8B-B14F-4D97-AF65-F5344CB8AC3E}">
        <p14:creationId xmlns:p14="http://schemas.microsoft.com/office/powerpoint/2010/main" val="2770409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Placeholder 18"/>
          <p:cNvGraphicFramePr>
            <a:graphicFrameLocks noGrp="1"/>
          </p:cNvGraphicFramePr>
          <p:nvPr>
            <p:ph type="chart" sz="quarter" idx="12"/>
            <p:extLst>
              <p:ext uri="{D42A27DB-BD31-4B8C-83A1-F6EECF244321}">
                <p14:modId xmlns:p14="http://schemas.microsoft.com/office/powerpoint/2010/main" val="452842964"/>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8"/>
          </p:nvPr>
        </p:nvSpPr>
        <p:spPr/>
        <p:txBody>
          <a:bodyPr/>
          <a:lstStyle/>
          <a:p>
            <a:r>
              <a:rPr lang="en-US" smtClean="0"/>
              <a:t>Source:  EIA, International Energy Outlook 2017</a:t>
            </a:r>
            <a:endParaRPr lang="en-US" dirty="0"/>
          </a:p>
        </p:txBody>
      </p:sp>
      <p:sp>
        <p:nvSpPr>
          <p:cNvPr id="8" name="Footer Placeholder 7"/>
          <p:cNvSpPr>
            <a:spLocks noGrp="1"/>
          </p:cNvSpPr>
          <p:nvPr>
            <p:ph type="ftr" sz="quarter" idx="19"/>
          </p:nvPr>
        </p:nvSpPr>
        <p:spPr/>
        <p:txBody>
          <a:bodyPr/>
          <a:lstStyle/>
          <a:p>
            <a:r>
              <a:rPr lang="en-US" smtClean="0"/>
              <a:t>Dr. Ian Mead, CSIS                                                                                                                                                                                           IEO2017, September 2017</a:t>
            </a:r>
            <a:endParaRPr lang="en-US" dirty="0"/>
          </a:p>
        </p:txBody>
      </p:sp>
      <p:sp>
        <p:nvSpPr>
          <p:cNvPr id="2" name="Title 1"/>
          <p:cNvSpPr>
            <a:spLocks noGrp="1"/>
          </p:cNvSpPr>
          <p:nvPr>
            <p:ph type="title"/>
          </p:nvPr>
        </p:nvSpPr>
        <p:spPr/>
        <p:txBody>
          <a:bodyPr/>
          <a:lstStyle/>
          <a:p>
            <a:r>
              <a:rPr lang="en-US" dirty="0" smtClean="0"/>
              <a:t>World energy consumption rises 28% between 2015 and 2040 in the Reference case with most of the increase occurring in non-OECD countries</a:t>
            </a:r>
            <a:endParaRPr lang="en-US" dirty="0"/>
          </a:p>
        </p:txBody>
      </p:sp>
      <p:sp>
        <p:nvSpPr>
          <p:cNvPr id="6" name="Text Placeholder 5"/>
          <p:cNvSpPr>
            <a:spLocks noGrp="1"/>
          </p:cNvSpPr>
          <p:nvPr>
            <p:ph type="body" sz="quarter" idx="17"/>
          </p:nvPr>
        </p:nvSpPr>
        <p:spPr/>
        <p:txBody>
          <a:bodyPr/>
          <a:lstStyle/>
          <a:p>
            <a:r>
              <a:rPr lang="en-US" b="1" dirty="0" smtClean="0"/>
              <a:t>World energy consumption</a:t>
            </a:r>
          </a:p>
          <a:p>
            <a:r>
              <a:rPr lang="en-US" dirty="0" smtClean="0"/>
              <a:t>quadrillion Btu</a:t>
            </a:r>
            <a:endParaRPr lang="en-US" dirty="0"/>
          </a:p>
        </p:txBody>
      </p:sp>
      <p:sp>
        <p:nvSpPr>
          <p:cNvPr id="5" name="Slide Number Placeholder 4"/>
          <p:cNvSpPr>
            <a:spLocks noGrp="1"/>
          </p:cNvSpPr>
          <p:nvPr>
            <p:ph type="sldNum" sz="quarter" idx="4"/>
          </p:nvPr>
        </p:nvSpPr>
        <p:spPr/>
        <p:txBody>
          <a:bodyPr/>
          <a:lstStyle/>
          <a:p>
            <a:fld id="{84948DD1-5963-4816-BE5A-05BCCCAC15E0}" type="slidenum">
              <a:rPr lang="en-US" smtClean="0"/>
              <a:pPr/>
              <a:t>6</a:t>
            </a:fld>
            <a:endParaRPr lang="en-US" dirty="0"/>
          </a:p>
        </p:txBody>
      </p:sp>
      <p:cxnSp>
        <p:nvCxnSpPr>
          <p:cNvPr id="7" name="Straight Connector 6"/>
          <p:cNvCxnSpPr/>
          <p:nvPr/>
        </p:nvCxnSpPr>
        <p:spPr>
          <a:xfrm>
            <a:off x="4819546" y="1408713"/>
            <a:ext cx="0" cy="2935559"/>
          </a:xfrm>
          <a:prstGeom prst="line">
            <a:avLst/>
          </a:prstGeom>
          <a:ln w="38100">
            <a:solidFill>
              <a:schemeClr val="bg1">
                <a:lumMod val="65000"/>
              </a:schemeClr>
            </a:solidFill>
            <a:prstDash val="lgDash"/>
          </a:ln>
        </p:spPr>
        <p:style>
          <a:lnRef idx="1">
            <a:schemeClr val="accent3"/>
          </a:lnRef>
          <a:fillRef idx="0">
            <a:schemeClr val="accent3"/>
          </a:fillRef>
          <a:effectRef idx="0">
            <a:schemeClr val="accent3"/>
          </a:effectRef>
          <a:fontRef idx="minor">
            <a:schemeClr val="tx1"/>
          </a:fontRef>
        </p:style>
      </p:cxnSp>
      <p:sp>
        <p:nvSpPr>
          <p:cNvPr id="34" name="TextBox 1"/>
          <p:cNvSpPr txBox="1"/>
          <p:nvPr/>
        </p:nvSpPr>
        <p:spPr>
          <a:xfrm>
            <a:off x="2305190" y="1431129"/>
            <a:ext cx="1157985" cy="23769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smtClean="0">
                <a:latin typeface="Arial" panose="020B0604020202020204" pitchFamily="34" charset="0"/>
                <a:cs typeface="Arial" panose="020B0604020202020204" pitchFamily="34" charset="0"/>
              </a:rPr>
              <a:t>Past trend</a:t>
            </a:r>
            <a:endParaRPr lang="en-US" sz="1200" b="1" dirty="0">
              <a:latin typeface="Arial" panose="020B0604020202020204" pitchFamily="34" charset="0"/>
              <a:cs typeface="Arial" panose="020B0604020202020204" pitchFamily="34" charset="0"/>
            </a:endParaRPr>
          </a:p>
        </p:txBody>
      </p:sp>
      <p:sp>
        <p:nvSpPr>
          <p:cNvPr id="35" name="TextBox 1"/>
          <p:cNvSpPr txBox="1"/>
          <p:nvPr/>
        </p:nvSpPr>
        <p:spPr>
          <a:xfrm>
            <a:off x="5517135" y="1431129"/>
            <a:ext cx="1157985" cy="23769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smtClean="0">
                <a:latin typeface="Arial" panose="020B0604020202020204" pitchFamily="34" charset="0"/>
                <a:cs typeface="Arial" panose="020B0604020202020204" pitchFamily="34" charset="0"/>
              </a:rPr>
              <a:t>Outlook</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6243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Placeholder 17"/>
          <p:cNvGraphicFramePr>
            <a:graphicFrameLocks noGrp="1"/>
          </p:cNvGraphicFramePr>
          <p:nvPr>
            <p:ph type="chart" sz="quarter" idx="12"/>
            <p:extLst>
              <p:ext uri="{D42A27DB-BD31-4B8C-83A1-F6EECF244321}">
                <p14:modId xmlns:p14="http://schemas.microsoft.com/office/powerpoint/2010/main" val="4230517209"/>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8"/>
          </p:nvPr>
        </p:nvSpPr>
        <p:spPr/>
        <p:txBody>
          <a:bodyPr/>
          <a:lstStyle/>
          <a:p>
            <a:r>
              <a:rPr lang="en-US" smtClean="0"/>
              <a:t>Source:  EIA, International Energy Outlook 2017</a:t>
            </a:r>
            <a:endParaRPr lang="en-US" dirty="0"/>
          </a:p>
        </p:txBody>
      </p:sp>
      <p:sp>
        <p:nvSpPr>
          <p:cNvPr id="7" name="Footer Placeholder 6"/>
          <p:cNvSpPr>
            <a:spLocks noGrp="1"/>
          </p:cNvSpPr>
          <p:nvPr>
            <p:ph type="ftr" sz="quarter" idx="19"/>
          </p:nvPr>
        </p:nvSpPr>
        <p:spPr/>
        <p:txBody>
          <a:bodyPr/>
          <a:lstStyle/>
          <a:p>
            <a:r>
              <a:rPr lang="en-US" smtClean="0"/>
              <a:t>Dr. Ian Mead, CSIS                                                                                                                                                                                           IEO2017, September 2017</a:t>
            </a:r>
            <a:endParaRPr lang="en-US" dirty="0"/>
          </a:p>
        </p:txBody>
      </p:sp>
      <p:sp>
        <p:nvSpPr>
          <p:cNvPr id="2" name="Title 1"/>
          <p:cNvSpPr>
            <a:spLocks noGrp="1"/>
          </p:cNvSpPr>
          <p:nvPr>
            <p:ph type="title"/>
          </p:nvPr>
        </p:nvSpPr>
        <p:spPr/>
        <p:txBody>
          <a:bodyPr/>
          <a:lstStyle/>
          <a:p>
            <a:r>
              <a:rPr lang="en-US" smtClean="0"/>
              <a:t>Asia accounts for most of the increase in energy use in non-OECD regions in the Reference case</a:t>
            </a:r>
            <a:endParaRPr lang="en-US" dirty="0"/>
          </a:p>
        </p:txBody>
      </p:sp>
      <p:sp>
        <p:nvSpPr>
          <p:cNvPr id="6" name="Text Placeholder 5"/>
          <p:cNvSpPr>
            <a:spLocks noGrp="1"/>
          </p:cNvSpPr>
          <p:nvPr>
            <p:ph type="body" sz="quarter" idx="17"/>
          </p:nvPr>
        </p:nvSpPr>
        <p:spPr/>
        <p:txBody>
          <a:bodyPr/>
          <a:lstStyle/>
          <a:p>
            <a:r>
              <a:rPr lang="en-US" b="1" dirty="0" smtClean="0"/>
              <a:t>Non-OECD energy consumption by region</a:t>
            </a:r>
          </a:p>
          <a:p>
            <a:r>
              <a:rPr lang="en-US" dirty="0" smtClean="0"/>
              <a:t>quadrillion Btu</a:t>
            </a:r>
            <a:endParaRPr lang="en-US" dirty="0"/>
          </a:p>
        </p:txBody>
      </p:sp>
      <p:sp>
        <p:nvSpPr>
          <p:cNvPr id="5" name="Slide Number Placeholder 4"/>
          <p:cNvSpPr>
            <a:spLocks noGrp="1"/>
          </p:cNvSpPr>
          <p:nvPr>
            <p:ph type="sldNum" sz="quarter" idx="4"/>
          </p:nvPr>
        </p:nvSpPr>
        <p:spPr/>
        <p:txBody>
          <a:bodyPr/>
          <a:lstStyle/>
          <a:p>
            <a:fld id="{84948DD1-5963-4816-BE5A-05BCCCAC15E0}" type="slidenum">
              <a:rPr lang="en-US" smtClean="0"/>
              <a:pPr/>
              <a:t>7</a:t>
            </a:fld>
            <a:endParaRPr lang="en-US" dirty="0"/>
          </a:p>
        </p:txBody>
      </p:sp>
      <p:cxnSp>
        <p:nvCxnSpPr>
          <p:cNvPr id="16" name="Straight Connector 15"/>
          <p:cNvCxnSpPr/>
          <p:nvPr/>
        </p:nvCxnSpPr>
        <p:spPr>
          <a:xfrm>
            <a:off x="4920123" y="1490409"/>
            <a:ext cx="0" cy="2629995"/>
          </a:xfrm>
          <a:prstGeom prst="line">
            <a:avLst/>
          </a:prstGeom>
          <a:ln w="38100">
            <a:solidFill>
              <a:schemeClr val="bg1">
                <a:lumMod val="65000"/>
              </a:schemeClr>
            </a:solidFill>
            <a:prstDash val="lgDash"/>
          </a:ln>
        </p:spPr>
        <p:style>
          <a:lnRef idx="1">
            <a:schemeClr val="accent3"/>
          </a:lnRef>
          <a:fillRef idx="0">
            <a:schemeClr val="accent3"/>
          </a:fillRef>
          <a:effectRef idx="0">
            <a:schemeClr val="accent3"/>
          </a:effectRef>
          <a:fontRef idx="minor">
            <a:schemeClr val="tx1"/>
          </a:fontRef>
        </p:style>
      </p:cxnSp>
      <p:sp>
        <p:nvSpPr>
          <p:cNvPr id="14" name="TextBox 1"/>
          <p:cNvSpPr txBox="1"/>
          <p:nvPr/>
        </p:nvSpPr>
        <p:spPr>
          <a:xfrm>
            <a:off x="7535057" y="2448985"/>
            <a:ext cx="908825" cy="26861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A33340"/>
                </a:solidFill>
                <a:latin typeface="Arial" panose="020B0604020202020204" pitchFamily="34" charset="0"/>
                <a:cs typeface="Arial" panose="020B0604020202020204" pitchFamily="34" charset="0"/>
              </a:rPr>
              <a:t>Asia</a:t>
            </a:r>
          </a:p>
        </p:txBody>
      </p:sp>
      <p:sp>
        <p:nvSpPr>
          <p:cNvPr id="15" name="TextBox 1"/>
          <p:cNvSpPr txBox="1"/>
          <p:nvPr/>
        </p:nvSpPr>
        <p:spPr>
          <a:xfrm>
            <a:off x="7535056" y="3234672"/>
            <a:ext cx="908825" cy="2422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accent2"/>
                </a:solidFill>
                <a:latin typeface="Arial" panose="020B0604020202020204" pitchFamily="34" charset="0"/>
                <a:cs typeface="Arial" panose="020B0604020202020204" pitchFamily="34" charset="0"/>
              </a:rPr>
              <a:t>Middle East</a:t>
            </a:r>
          </a:p>
        </p:txBody>
      </p:sp>
      <p:sp>
        <p:nvSpPr>
          <p:cNvPr id="17" name="TextBox 1"/>
          <p:cNvSpPr txBox="1"/>
          <p:nvPr/>
        </p:nvSpPr>
        <p:spPr>
          <a:xfrm>
            <a:off x="7535056" y="3557261"/>
            <a:ext cx="908825" cy="25061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accent3">
                    <a:lumMod val="75000"/>
                  </a:schemeClr>
                </a:solidFill>
                <a:latin typeface="Arial" panose="020B0604020202020204" pitchFamily="34" charset="0"/>
                <a:cs typeface="Arial" panose="020B0604020202020204" pitchFamily="34" charset="0"/>
              </a:rPr>
              <a:t>Americas</a:t>
            </a:r>
          </a:p>
        </p:txBody>
      </p:sp>
      <p:sp>
        <p:nvSpPr>
          <p:cNvPr id="19" name="TextBox 1"/>
          <p:cNvSpPr txBox="1"/>
          <p:nvPr/>
        </p:nvSpPr>
        <p:spPr>
          <a:xfrm>
            <a:off x="7535056" y="3760889"/>
            <a:ext cx="908825" cy="37445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accent1"/>
                </a:solidFill>
                <a:latin typeface="Arial" panose="020B0604020202020204" pitchFamily="34" charset="0"/>
                <a:cs typeface="Arial" panose="020B0604020202020204" pitchFamily="34" charset="0"/>
              </a:rPr>
              <a:t>Europe and</a:t>
            </a:r>
          </a:p>
          <a:p>
            <a:r>
              <a:rPr lang="en-US" sz="1200" b="1" dirty="0">
                <a:solidFill>
                  <a:schemeClr val="accent1"/>
                </a:solidFill>
                <a:latin typeface="Arial" panose="020B0604020202020204" pitchFamily="34" charset="0"/>
                <a:cs typeface="Arial" panose="020B0604020202020204" pitchFamily="34" charset="0"/>
              </a:rPr>
              <a:t>Eurasia </a:t>
            </a:r>
          </a:p>
        </p:txBody>
      </p:sp>
      <p:sp>
        <p:nvSpPr>
          <p:cNvPr id="22" name="TextBox 1"/>
          <p:cNvSpPr txBox="1"/>
          <p:nvPr/>
        </p:nvSpPr>
        <p:spPr>
          <a:xfrm>
            <a:off x="2305190" y="1431129"/>
            <a:ext cx="1157985" cy="23769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smtClean="0">
                <a:latin typeface="Arial" panose="020B0604020202020204" pitchFamily="34" charset="0"/>
                <a:cs typeface="Arial" panose="020B0604020202020204" pitchFamily="34" charset="0"/>
              </a:rPr>
              <a:t>Past trend</a:t>
            </a:r>
            <a:endParaRPr lang="en-US" sz="1200" b="1" dirty="0">
              <a:latin typeface="Arial" panose="020B0604020202020204" pitchFamily="34" charset="0"/>
              <a:cs typeface="Arial" panose="020B0604020202020204" pitchFamily="34" charset="0"/>
            </a:endParaRPr>
          </a:p>
        </p:txBody>
      </p:sp>
      <p:sp>
        <p:nvSpPr>
          <p:cNvPr id="23" name="TextBox 1"/>
          <p:cNvSpPr txBox="1"/>
          <p:nvPr/>
        </p:nvSpPr>
        <p:spPr>
          <a:xfrm>
            <a:off x="5517135" y="1431129"/>
            <a:ext cx="1157985" cy="23769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smtClean="0">
                <a:latin typeface="Arial" panose="020B0604020202020204" pitchFamily="34" charset="0"/>
                <a:cs typeface="Arial" panose="020B0604020202020204" pitchFamily="34" charset="0"/>
              </a:rPr>
              <a:t>Outlook</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56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Placeholder 10"/>
          <p:cNvGraphicFramePr>
            <a:graphicFrameLocks noGrp="1"/>
          </p:cNvGraphicFramePr>
          <p:nvPr>
            <p:ph sz="quarter" idx="12"/>
            <p:extLst>
              <p:ext uri="{D42A27DB-BD31-4B8C-83A1-F6EECF244321}">
                <p14:modId xmlns:p14="http://schemas.microsoft.com/office/powerpoint/2010/main" val="2744491217"/>
              </p:ext>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Placeholder 10"/>
          <p:cNvGraphicFramePr>
            <a:graphicFrameLocks noGrp="1"/>
          </p:cNvGraphicFramePr>
          <p:nvPr>
            <p:ph sz="quarter" idx="13"/>
            <p:extLst>
              <p:ext uri="{D42A27DB-BD31-4B8C-83A1-F6EECF244321}">
                <p14:modId xmlns:p14="http://schemas.microsoft.com/office/powerpoint/2010/main" val="590731956"/>
              </p:ext>
            </p:extLst>
          </p:nvPr>
        </p:nvGraphicFramePr>
        <p:xfrm>
          <a:off x="4754563" y="1292225"/>
          <a:ext cx="3932237"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Placeholder 16"/>
          <p:cNvSpPr>
            <a:spLocks noGrp="1"/>
          </p:cNvSpPr>
          <p:nvPr>
            <p:ph type="body" sz="quarter" idx="17"/>
          </p:nvPr>
        </p:nvSpPr>
        <p:spPr>
          <a:xfrm>
            <a:off x="685799" y="841248"/>
            <a:ext cx="5696339" cy="411480"/>
          </a:xfrm>
        </p:spPr>
        <p:txBody>
          <a:bodyPr/>
          <a:lstStyle/>
          <a:p>
            <a:r>
              <a:rPr lang="en-US" b="1" kern="0" dirty="0"/>
              <a:t>Average annual percent change in real GDP by region, </a:t>
            </a:r>
            <a:r>
              <a:rPr lang="en-US" b="1" kern="0" dirty="0" smtClean="0"/>
              <a:t>2015-40</a:t>
            </a:r>
          </a:p>
          <a:p>
            <a:endParaRPr lang="en-US" b="1" i="1" kern="0" dirty="0"/>
          </a:p>
        </p:txBody>
      </p:sp>
      <p:sp>
        <p:nvSpPr>
          <p:cNvPr id="14" name="Text Placeholder 7"/>
          <p:cNvSpPr>
            <a:spLocks noGrp="1"/>
          </p:cNvSpPr>
          <p:nvPr>
            <p:ph type="body" sz="quarter" idx="16"/>
          </p:nvPr>
        </p:nvSpPr>
        <p:spPr/>
        <p:txBody>
          <a:bodyPr/>
          <a:lstStyle/>
          <a:p>
            <a:r>
              <a:rPr lang="en-US" smtClean="0"/>
              <a:t>Source:  EIA and Oxford Economic Model (March 2017)</a:t>
            </a:r>
            <a:endParaRPr lang="en-US" dirty="0"/>
          </a:p>
        </p:txBody>
      </p:sp>
      <p:sp>
        <p:nvSpPr>
          <p:cNvPr id="2" name="Title 1"/>
          <p:cNvSpPr>
            <a:spLocks noGrp="1"/>
          </p:cNvSpPr>
          <p:nvPr>
            <p:ph type="title"/>
          </p:nvPr>
        </p:nvSpPr>
        <p:spPr/>
        <p:txBody>
          <a:bodyPr/>
          <a:lstStyle/>
          <a:p>
            <a:r>
              <a:rPr lang="en-US" smtClean="0"/>
              <a:t>Economic growth—a major driver of energy demand—is greater on average in non-OECD countries</a:t>
            </a:r>
            <a:endParaRPr lang="en-US" dirty="0"/>
          </a:p>
        </p:txBody>
      </p:sp>
      <p:sp>
        <p:nvSpPr>
          <p:cNvPr id="5" name="Footer Placeholder 4"/>
          <p:cNvSpPr>
            <a:spLocks noGrp="1"/>
          </p:cNvSpPr>
          <p:nvPr>
            <p:ph type="ftr" sz="quarter" idx="19"/>
          </p:nvPr>
        </p:nvSpPr>
        <p:spPr/>
        <p:txBody>
          <a:bodyPr/>
          <a:lstStyle/>
          <a:p>
            <a:r>
              <a:rPr lang="en-US" smtClean="0"/>
              <a:t>Dr. Ian Mead, CSIS                                                                                                                                                                                           IEO2017, September 2017</a:t>
            </a:r>
            <a:endParaRPr lang="en-US" dirty="0"/>
          </a:p>
        </p:txBody>
      </p:sp>
      <p:sp>
        <p:nvSpPr>
          <p:cNvPr id="3" name="Slide Number Placeholder 2"/>
          <p:cNvSpPr>
            <a:spLocks noGrp="1"/>
          </p:cNvSpPr>
          <p:nvPr>
            <p:ph type="sldNum" sz="quarter" idx="4"/>
          </p:nvPr>
        </p:nvSpPr>
        <p:spPr/>
        <p:txBody>
          <a:bodyPr/>
          <a:lstStyle/>
          <a:p>
            <a:fld id="{84948DD1-5963-4816-BE5A-05BCCCAC15E0}" type="slidenum">
              <a:rPr lang="en-US" smtClean="0"/>
              <a:pPr/>
              <a:t>8</a:t>
            </a:fld>
            <a:endParaRPr lang="en-US" dirty="0"/>
          </a:p>
        </p:txBody>
      </p:sp>
      <p:sp>
        <p:nvSpPr>
          <p:cNvPr id="4" name="TextBox 3"/>
          <p:cNvSpPr txBox="1"/>
          <p:nvPr/>
        </p:nvSpPr>
        <p:spPr bwMode="auto">
          <a:xfrm>
            <a:off x="2970591" y="1061393"/>
            <a:ext cx="444032"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b="1" dirty="0">
                <a:ea typeface="Times New Roman" charset="0"/>
                <a:cs typeface="Times New Roman" charset="0"/>
              </a:rPr>
              <a:t>OECD</a:t>
            </a:r>
            <a:endParaRPr lang="en-US" sz="1050" b="1" dirty="0">
              <a:ea typeface="Times New Roman" charset="0"/>
              <a:cs typeface="Times New Roman" charset="0"/>
            </a:endParaRPr>
          </a:p>
        </p:txBody>
      </p:sp>
      <p:sp>
        <p:nvSpPr>
          <p:cNvPr id="10" name="TextBox 9"/>
          <p:cNvSpPr txBox="1"/>
          <p:nvPr/>
        </p:nvSpPr>
        <p:spPr bwMode="auto">
          <a:xfrm>
            <a:off x="6586301" y="1061393"/>
            <a:ext cx="795089"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b="1" dirty="0">
                <a:ea typeface="Times New Roman" charset="0"/>
                <a:cs typeface="Times New Roman" charset="0"/>
              </a:rPr>
              <a:t>Non-OECD</a:t>
            </a:r>
          </a:p>
        </p:txBody>
      </p:sp>
    </p:spTree>
    <p:extLst>
      <p:ext uri="{BB962C8B-B14F-4D97-AF65-F5344CB8AC3E}">
        <p14:creationId xmlns:p14="http://schemas.microsoft.com/office/powerpoint/2010/main" val="3714112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Chart Placeholder 45"/>
          <p:cNvGraphicFramePr>
            <a:graphicFrameLocks noGrp="1"/>
          </p:cNvGraphicFramePr>
          <p:nvPr>
            <p:ph type="chart" sz="quarter" idx="12"/>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8"/>
          </p:nvPr>
        </p:nvSpPr>
        <p:spPr/>
        <p:txBody>
          <a:bodyPr/>
          <a:lstStyle/>
          <a:p>
            <a:r>
              <a:rPr lang="en-US" dirty="0" smtClean="0"/>
              <a:t>Source:  EIA, International Energy Outlook 2017</a:t>
            </a:r>
            <a:endParaRPr lang="en-US" dirty="0"/>
          </a:p>
        </p:txBody>
      </p:sp>
      <p:sp>
        <p:nvSpPr>
          <p:cNvPr id="7" name="Footer Placeholder 6"/>
          <p:cNvSpPr>
            <a:spLocks noGrp="1"/>
          </p:cNvSpPr>
          <p:nvPr>
            <p:ph type="ftr" sz="quarter" idx="19"/>
          </p:nvPr>
        </p:nvSpPr>
        <p:spPr/>
        <p:txBody>
          <a:bodyPr/>
          <a:lstStyle/>
          <a:p>
            <a:r>
              <a:rPr lang="en-US" smtClean="0"/>
              <a:t>Dr. Ian Mead, CSIS                                                                                                                                                                                           IEO2017, September 2017</a:t>
            </a:r>
            <a:endParaRPr lang="en-US" dirty="0"/>
          </a:p>
        </p:txBody>
      </p:sp>
      <p:sp>
        <p:nvSpPr>
          <p:cNvPr id="2" name="Title 1"/>
          <p:cNvSpPr>
            <a:spLocks noGrp="1"/>
          </p:cNvSpPr>
          <p:nvPr>
            <p:ph type="title"/>
          </p:nvPr>
        </p:nvSpPr>
        <p:spPr/>
        <p:txBody>
          <a:bodyPr/>
          <a:lstStyle/>
          <a:p>
            <a:r>
              <a:rPr lang="en-US" dirty="0" smtClean="0"/>
              <a:t>Energy consumption varies across the High and Low Economic Growth cases</a:t>
            </a:r>
            <a:endParaRPr lang="en-US" dirty="0"/>
          </a:p>
        </p:txBody>
      </p:sp>
      <p:sp>
        <p:nvSpPr>
          <p:cNvPr id="5" name="Text Placeholder 4"/>
          <p:cNvSpPr>
            <a:spLocks noGrp="1"/>
          </p:cNvSpPr>
          <p:nvPr>
            <p:ph type="body" sz="quarter" idx="17"/>
          </p:nvPr>
        </p:nvSpPr>
        <p:spPr>
          <a:xfrm>
            <a:off x="685800" y="841248"/>
            <a:ext cx="4837922" cy="411480"/>
          </a:xfrm>
        </p:spPr>
        <p:txBody>
          <a:bodyPr/>
          <a:lstStyle/>
          <a:p>
            <a:r>
              <a:rPr lang="en-US" b="1" dirty="0" smtClean="0"/>
              <a:t>World energy consumption in three economic growth cases</a:t>
            </a:r>
          </a:p>
          <a:p>
            <a:r>
              <a:rPr lang="en-US" dirty="0" smtClean="0"/>
              <a:t>quadrillion Btu</a:t>
            </a:r>
            <a:endParaRPr lang="en-US" dirty="0"/>
          </a:p>
        </p:txBody>
      </p:sp>
      <p:sp>
        <p:nvSpPr>
          <p:cNvPr id="4" name="Slide Number Placeholder 3"/>
          <p:cNvSpPr>
            <a:spLocks noGrp="1"/>
          </p:cNvSpPr>
          <p:nvPr>
            <p:ph type="sldNum" sz="quarter" idx="4"/>
          </p:nvPr>
        </p:nvSpPr>
        <p:spPr/>
        <p:txBody>
          <a:bodyPr/>
          <a:lstStyle/>
          <a:p>
            <a:fld id="{84948DD1-5963-4816-BE5A-05BCCCAC15E0}" type="slidenum">
              <a:rPr lang="en-US" smtClean="0"/>
              <a:pPr/>
              <a:t>9</a:t>
            </a:fld>
            <a:endParaRPr lang="en-US" dirty="0"/>
          </a:p>
        </p:txBody>
      </p:sp>
      <p:sp>
        <p:nvSpPr>
          <p:cNvPr id="42" name="TextBox 3"/>
          <p:cNvSpPr txBox="1"/>
          <p:nvPr/>
        </p:nvSpPr>
        <p:spPr>
          <a:xfrm>
            <a:off x="1554195" y="1328465"/>
            <a:ext cx="724559" cy="19816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latin typeface="Arial" panose="020B0604020202020204" pitchFamily="34" charset="0"/>
                <a:cs typeface="Arial" panose="020B0604020202020204" pitchFamily="34" charset="0"/>
              </a:rPr>
              <a:t>2015</a:t>
            </a:r>
          </a:p>
        </p:txBody>
      </p:sp>
      <p:sp>
        <p:nvSpPr>
          <p:cNvPr id="43" name="TextBox 4"/>
          <p:cNvSpPr txBox="1"/>
          <p:nvPr/>
        </p:nvSpPr>
        <p:spPr>
          <a:xfrm>
            <a:off x="3415716" y="1320990"/>
            <a:ext cx="513732" cy="20567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latin typeface="Arial" panose="020B0604020202020204" pitchFamily="34" charset="0"/>
                <a:cs typeface="Arial" panose="020B0604020202020204" pitchFamily="34" charset="0"/>
              </a:rPr>
              <a:t>2030</a:t>
            </a:r>
          </a:p>
        </p:txBody>
      </p:sp>
      <p:sp>
        <p:nvSpPr>
          <p:cNvPr id="44" name="TextBox 5"/>
          <p:cNvSpPr txBox="1"/>
          <p:nvPr/>
        </p:nvSpPr>
        <p:spPr>
          <a:xfrm>
            <a:off x="6219523" y="1321825"/>
            <a:ext cx="486555" cy="2048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latin typeface="Arial" panose="020B0604020202020204" pitchFamily="34" charset="0"/>
                <a:cs typeface="Arial" panose="020B0604020202020204" pitchFamily="34" charset="0"/>
              </a:rPr>
              <a:t>2040</a:t>
            </a:r>
          </a:p>
        </p:txBody>
      </p:sp>
    </p:spTree>
    <p:extLst>
      <p:ext uri="{BB962C8B-B14F-4D97-AF65-F5344CB8AC3E}">
        <p14:creationId xmlns:p14="http://schemas.microsoft.com/office/powerpoint/2010/main" val="2027657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EIA_template_16x9">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IA_template_16x9_edits3" id="{4E5515AA-727C-443B-B81D-67CE65D06CDE}" vid="{9B6BB3E3-8DE2-4384-9C69-412FAA8E8F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eia_template_16x9</Template>
  <TotalTime>304</TotalTime>
  <Words>2426</Words>
  <Application>Microsoft Office PowerPoint</Application>
  <PresentationFormat>On-screen Show (16:9)</PresentationFormat>
  <Paragraphs>510</Paragraphs>
  <Slides>42</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ＭＳ Ｐゴシック</vt:lpstr>
      <vt:lpstr>Arial</vt:lpstr>
      <vt:lpstr>Calibri</vt:lpstr>
      <vt:lpstr>Times New Roman</vt:lpstr>
      <vt:lpstr>EIA_template_16x9</vt:lpstr>
      <vt:lpstr>International Energy Outlook 2017 </vt:lpstr>
      <vt:lpstr>Key takeaways: IEO2017 Reference case</vt:lpstr>
      <vt:lpstr>Key takeaways: IEO2017 Reference case (continued)</vt:lpstr>
      <vt:lpstr>Overview</vt:lpstr>
      <vt:lpstr>IEO2017 addresses the uncertainty inherent in energy projections by developing side cases focusing on overall energy consumption</vt:lpstr>
      <vt:lpstr>World energy consumption rises 28% between 2015 and 2040 in the Reference case with most of the increase occurring in non-OECD countries</vt:lpstr>
      <vt:lpstr>Asia accounts for most of the increase in energy use in non-OECD regions in the Reference case</vt:lpstr>
      <vt:lpstr>Economic growth—a major driver of energy demand—is greater on average in non-OECD countries</vt:lpstr>
      <vt:lpstr>Energy consumption varies across the High and Low Economic Growth cases</vt:lpstr>
      <vt:lpstr>Future oil prices are another key source of uncertainty in the projections</vt:lpstr>
      <vt:lpstr>The industrial sector continues to account for the largest share of energy consumption through 2040 in the Reference case</vt:lpstr>
      <vt:lpstr>Energy consumption increases over the projection for all fuels other than coal in the Reference case with renewables being the fastest-growing energy source</vt:lpstr>
      <vt:lpstr>Energy-related CO2 emissions rise by 25% in the non-OECD countries, but they remain relatively flat in the OECD countries</vt:lpstr>
      <vt:lpstr>Although population and per capita output continue to rise, energy and carbon intensity are projected to continue to fall in the Reference case</vt:lpstr>
      <vt:lpstr>Income and population growth heavily influence energy demand, but improvements in energy intensity can offset associated increases in energy consumption</vt:lpstr>
      <vt:lpstr>Liquid fuels markets</vt:lpstr>
      <vt:lpstr>Petroleum and other liquid fuels consumption grows by 18% between 2015 and 2040 in the Reference case because of growth in non-OECD regions</vt:lpstr>
      <vt:lpstr>Sectoral shares of world liquids use hold relatively constant in the Reference case even as total consumption increases</vt:lpstr>
      <vt:lpstr>Liquid fuel supplies increase from 2015 to 2040 with most of the growth occurring in OPEC crude oil and lease condensate</vt:lpstr>
      <vt:lpstr>Natural gas plant liquids and biofuels account for most of the other liquids supplies</vt:lpstr>
      <vt:lpstr>OPEC crude oil production increases between 2015 and 2040 with most of the growth occurring in the Middle East</vt:lpstr>
      <vt:lpstr>Non-OPEC crude oil production increases less than 2% between 2015 and 2040, but growth in Russia, Canada, Brazil, and Kazakhstan increases by 24%</vt:lpstr>
      <vt:lpstr>Natural gas markets</vt:lpstr>
      <vt:lpstr>World natural gas consumption increases by 43% from 2015 to 2040 in the Reference case largely because of demand growth in non-OECD countries</vt:lpstr>
      <vt:lpstr>Power and industrial sectors account for nearly 75% of the increase in natural gas consumption between 2015 and 2040 in the Reference case </vt:lpstr>
      <vt:lpstr>Middle East, the United States, and China account for more than 60% of the world increase in natural gas production</vt:lpstr>
      <vt:lpstr>Shale gas and tight gas become increasingly important to gas supplies, not only for the United States, but also for China and Canada</vt:lpstr>
      <vt:lpstr>Electricity markets</vt:lpstr>
      <vt:lpstr>Net electricity generation in non-OECD countries increases twice as fast as in the OECD with building use being a major contributor to growth in the Reference case </vt:lpstr>
      <vt:lpstr>In the Reference case, renewables and natural gas provide much of the growth in electricity generation with their combined share of the total rising to 57% in 2040</vt:lpstr>
      <vt:lpstr>Wind and solar dominate growth in renewables and represent two-thirds of related capacity additions by 2040</vt:lpstr>
      <vt:lpstr>China accounts for two-thirds of the net increase in world installed nuclear capacity from 2015 to 2040</vt:lpstr>
      <vt:lpstr>Industrial and Buildings</vt:lpstr>
      <vt:lpstr>In non-OECD regions, industrial coal consumption declines slightly as natural gas consumption increases in the Reference case</vt:lpstr>
      <vt:lpstr>Non-OECD countries drive increases in residential and commercial energy consumption</vt:lpstr>
      <vt:lpstr>Per capita residential energy consumption increases in most non-OECD regions</vt:lpstr>
      <vt:lpstr>Transportation</vt:lpstr>
      <vt:lpstr>Motor gasoline and diesel continue to dominate the transportation fuel mix, but jet fuel, natural gas, and electricity grow fastest in the Reference case</vt:lpstr>
      <vt:lpstr>In non-OECD countries, light-duty vehicle energy consumption grows rapidly; in OECD countries, portion related to air transportation increases</vt:lpstr>
      <vt:lpstr>Freight transportation energy consumption remains relatively constant in OECD countries while international marine transportation grows in non-OECD countries </vt:lpstr>
      <vt:lpstr>IEO2017 will feature four Issues in Focus articles which will be released over the next several months</vt:lpstr>
      <vt:lpstr>For more information</vt:lpstr>
    </vt:vector>
  </TitlesOfParts>
  <Company>EIA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Energy Outlook 2017</dc:title>
  <dc:creator>Staub, John</dc:creator>
  <cp:lastModifiedBy>Lau, Vivian</cp:lastModifiedBy>
  <cp:revision>30</cp:revision>
  <cp:lastPrinted>2014-08-29T14:41:04Z</cp:lastPrinted>
  <dcterms:created xsi:type="dcterms:W3CDTF">2017-09-12T17:51:09Z</dcterms:created>
  <dcterms:modified xsi:type="dcterms:W3CDTF">2017-09-15T13:32:00Z</dcterms:modified>
</cp:coreProperties>
</file>