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1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5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6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7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8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19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0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1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2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3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4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276" r:id="rId2"/>
    <p:sldMasterId id="2147485292" r:id="rId3"/>
    <p:sldMasterId id="2147485308" r:id="rId4"/>
    <p:sldMasterId id="2147485324" r:id="rId5"/>
    <p:sldMasterId id="2147485343" r:id="rId6"/>
    <p:sldMasterId id="2147485359" r:id="rId7"/>
    <p:sldMasterId id="2147485375" r:id="rId8"/>
    <p:sldMasterId id="2147485392" r:id="rId9"/>
    <p:sldMasterId id="2147485408" r:id="rId10"/>
    <p:sldMasterId id="2147485424" r:id="rId11"/>
    <p:sldMasterId id="2147485440" r:id="rId12"/>
    <p:sldMasterId id="2147485457" r:id="rId13"/>
    <p:sldMasterId id="2147485472" r:id="rId14"/>
    <p:sldMasterId id="2147485487" r:id="rId15"/>
    <p:sldMasterId id="2147485502" r:id="rId16"/>
    <p:sldMasterId id="2147485517" r:id="rId17"/>
    <p:sldMasterId id="2147485532" r:id="rId18"/>
    <p:sldMasterId id="2147485547" r:id="rId19"/>
    <p:sldMasterId id="2147485559" r:id="rId20"/>
    <p:sldMasterId id="2147485571" r:id="rId21"/>
    <p:sldMasterId id="2147485583" r:id="rId22"/>
    <p:sldMasterId id="2147485595" r:id="rId23"/>
    <p:sldMasterId id="2147485611" r:id="rId24"/>
    <p:sldMasterId id="2147485623" r:id="rId25"/>
  </p:sldMasterIdLst>
  <p:notesMasterIdLst>
    <p:notesMasterId r:id="rId37"/>
  </p:notesMasterIdLst>
  <p:handoutMasterIdLst>
    <p:handoutMasterId r:id="rId38"/>
  </p:handoutMasterIdLst>
  <p:sldIdLst>
    <p:sldId id="568" r:id="rId26"/>
    <p:sldId id="569" r:id="rId27"/>
    <p:sldId id="570" r:id="rId28"/>
    <p:sldId id="575" r:id="rId29"/>
    <p:sldId id="579" r:id="rId30"/>
    <p:sldId id="582" r:id="rId31"/>
    <p:sldId id="583" r:id="rId32"/>
    <p:sldId id="573" r:id="rId33"/>
    <p:sldId id="577" r:id="rId34"/>
    <p:sldId id="581" r:id="rId35"/>
    <p:sldId id="576" r:id="rId3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5" userDrawn="1">
          <p15:clr>
            <a:srgbClr val="A4A3A4"/>
          </p15:clr>
        </p15:guide>
        <p15:guide id="2" pos="2917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3901" autoAdjust="0"/>
  </p:normalViewPr>
  <p:slideViewPr>
    <p:cSldViewPr snapToGrid="0">
      <p:cViewPr varScale="1">
        <p:scale>
          <a:sx n="51" d="100"/>
          <a:sy n="51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882"/>
      </p:cViewPr>
      <p:guideLst>
        <p:guide orient="horz" pos="2205"/>
        <p:guide pos="2917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029282" cy="350760"/>
          </a:xfrm>
          <a:prstGeom prst="rect">
            <a:avLst/>
          </a:prstGeom>
        </p:spPr>
        <p:txBody>
          <a:bodyPr vert="horz" lIns="91364" tIns="45679" rIns="91364" bIns="456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8" y="5"/>
            <a:ext cx="4029282" cy="350760"/>
          </a:xfrm>
          <a:prstGeom prst="rect">
            <a:avLst/>
          </a:prstGeom>
        </p:spPr>
        <p:txBody>
          <a:bodyPr vert="horz" lIns="91364" tIns="45679" rIns="91364" bIns="456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658446"/>
            <a:ext cx="4029282" cy="350760"/>
          </a:xfrm>
          <a:prstGeom prst="rect">
            <a:avLst/>
          </a:prstGeom>
        </p:spPr>
        <p:txBody>
          <a:bodyPr vert="horz" lIns="91364" tIns="45679" rIns="91364" bIns="456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8" y="6658446"/>
            <a:ext cx="4029282" cy="350760"/>
          </a:xfrm>
          <a:prstGeom prst="rect">
            <a:avLst/>
          </a:prstGeom>
        </p:spPr>
        <p:txBody>
          <a:bodyPr vert="horz" lIns="91364" tIns="45679" rIns="91364" bIns="456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029282" cy="350760"/>
          </a:xfrm>
          <a:prstGeom prst="rect">
            <a:avLst/>
          </a:prstGeom>
        </p:spPr>
        <p:txBody>
          <a:bodyPr vert="horz" lIns="93090" tIns="46546" rIns="93090" bIns="46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5"/>
            <a:ext cx="4029282" cy="350760"/>
          </a:xfrm>
          <a:prstGeom prst="rect">
            <a:avLst/>
          </a:prstGeom>
        </p:spPr>
        <p:txBody>
          <a:bodyPr vert="horz" lIns="93090" tIns="46546" rIns="93090" bIns="46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0" tIns="46546" rIns="93090" bIns="465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5" y="3330421"/>
            <a:ext cx="7435436" cy="3154441"/>
          </a:xfrm>
          <a:prstGeom prst="rect">
            <a:avLst/>
          </a:prstGeom>
        </p:spPr>
        <p:txBody>
          <a:bodyPr vert="horz" lIns="93090" tIns="46546" rIns="93090" bIns="465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658446"/>
            <a:ext cx="4029282" cy="350760"/>
          </a:xfrm>
          <a:prstGeom prst="rect">
            <a:avLst/>
          </a:prstGeom>
        </p:spPr>
        <p:txBody>
          <a:bodyPr vert="horz" lIns="93090" tIns="46546" rIns="93090" bIns="46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8" y="6658446"/>
            <a:ext cx="4029282" cy="350760"/>
          </a:xfrm>
          <a:prstGeom prst="rect">
            <a:avLst/>
          </a:prstGeom>
        </p:spPr>
        <p:txBody>
          <a:bodyPr vert="horz" lIns="93090" tIns="46546" rIns="93090" bIns="46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8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6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1928" y="3246620"/>
            <a:ext cx="269460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943113" y="3131695"/>
            <a:ext cx="7258602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4492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160426"/>
            <a:ext cx="7437120" cy="35722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png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2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2.png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png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.pn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.pn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34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45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357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257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4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62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20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6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7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75939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1789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167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5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56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169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5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30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28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2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84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293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922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424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691563" y="6454775"/>
            <a:ext cx="3810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B54A772-E091-4260-8676-488BF30A3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5486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22960"/>
            <a:ext cx="8001000" cy="530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02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0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42594398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017945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1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7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1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177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04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143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75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371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09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1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002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808777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113190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1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65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14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84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55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851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5" y="6546057"/>
            <a:ext cx="438151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41"/>
            <a:ext cx="8001000" cy="102174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6362701"/>
            <a:ext cx="391148" cy="360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6456364"/>
            <a:ext cx="210312" cy="280416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Howard Gruenspecht, Energy Mexico 2017 January 31, 2017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2" y="6419851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80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1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77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27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568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72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352250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62348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186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9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40" y="6456542"/>
            <a:ext cx="276225" cy="27463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0" y="6546057"/>
            <a:ext cx="438151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1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Howard Gruenspecht, Energy Mexico 2017 January 31, 2017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7000" y="1524001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9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49"/>
            <a:ext cx="4000500" cy="552451"/>
          </a:xfrm>
          <a:prstGeom prst="rect">
            <a:avLst/>
          </a:prstGeom>
        </p:spPr>
        <p:txBody>
          <a:bodyPr lIns="91440" anchor="b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050"/>
            </a:lvl2pPr>
            <a:lvl3pPr>
              <a:buNone/>
              <a:defRPr sz="1050"/>
            </a:lvl3pPr>
            <a:lvl4pPr>
              <a:buNone/>
              <a:defRPr sz="1050"/>
            </a:lvl4pPr>
            <a:lvl5pPr>
              <a:buNone/>
              <a:defRPr sz="1050"/>
            </a:lvl5pPr>
          </a:lstStyle>
          <a:p>
            <a:pPr marL="257175" lvl="0" indent="-257175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8"/>
            <a:ext cx="3895726" cy="549783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50" i="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57175" lvl="0" indent="-257175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1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7" y="5953125"/>
            <a:ext cx="7943849" cy="247651"/>
          </a:xfrm>
          <a:prstGeom prst="rect">
            <a:avLst/>
          </a:prstGeom>
        </p:spPr>
        <p:txBody>
          <a:bodyPr anchor="b"/>
          <a:lstStyle>
            <a:lvl1pPr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3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44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978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33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0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19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59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576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11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55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Howard Gruenspecht, Energy Mexico 2017 January 31,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01969-63D0-4AE1-8D82-545DD41248E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8288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024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30666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30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7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19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66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543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098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883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4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6602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85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4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475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237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809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691563" y="6454775"/>
            <a:ext cx="3810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B54A772-E091-4260-8676-488BF30A3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5486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22960"/>
            <a:ext cx="8001000" cy="530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36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83812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1023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251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58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3388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416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5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055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763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2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9258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6662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76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065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49239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17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75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20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6220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2864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8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622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45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5793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2427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1420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482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660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76154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3120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5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470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88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6828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1340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149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90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031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265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31514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46610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54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444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580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994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348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56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079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9328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4716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39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2747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196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5460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891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5166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8674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631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9880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66519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9347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56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286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439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0153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0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73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25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762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572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7193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2590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398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7810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4155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68859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3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8218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359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2436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35228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942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5508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884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43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48395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827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6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765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031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5" y="6546057"/>
            <a:ext cx="438151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3931920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722784"/>
            <a:ext cx="4023360" cy="4129377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3931920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1192694"/>
            <a:ext cx="4023360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6362701"/>
            <a:ext cx="391148" cy="3602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6456364"/>
            <a:ext cx="210312" cy="280416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121920"/>
            <a:ext cx="8001000" cy="9912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2" y="6419851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415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46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409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7934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162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5968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4910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15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53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82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765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5482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945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32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265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99827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0773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15580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380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2505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712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490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02668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50734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2130432"/>
            <a:ext cx="777297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6" y="3886200"/>
            <a:ext cx="64019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91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62700"/>
            <a:ext cx="62345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8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907"/>
            <a:ext cx="777153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713"/>
            <a:ext cx="77715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9389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600206"/>
            <a:ext cx="40452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6" y="1600206"/>
            <a:ext cx="40452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9597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113"/>
            <a:ext cx="40394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4875"/>
            <a:ext cx="40394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113"/>
            <a:ext cx="4040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4875"/>
            <a:ext cx="40409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972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38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0480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73050"/>
            <a:ext cx="30075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2" y="1435103"/>
            <a:ext cx="30075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175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600"/>
            <a:ext cx="548697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775"/>
            <a:ext cx="548697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338"/>
            <a:ext cx="548697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302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41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8" y="274645"/>
            <a:ext cx="205653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274645"/>
            <a:ext cx="60339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349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4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44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5867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9890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534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179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027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0844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478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937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25013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11430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34276265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4248584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211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71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758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312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5904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8668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33962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50333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9407698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82891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683086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10661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3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74091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730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7157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-207404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196752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-198276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0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14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6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08133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09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960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68182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7284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940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678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4244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390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71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0687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10869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699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8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98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1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0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88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7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27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4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8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616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7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1160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2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2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9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715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5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37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79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5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4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3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3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14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71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3700538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70312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83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7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4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5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47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349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20288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66942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709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190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367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6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9F7B-2B02-4792-8479-5E3FD296F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0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53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794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67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832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915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66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70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6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0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15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52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0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66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47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2184192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7026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0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6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58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27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9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636" r:id="rId15"/>
    <p:sldLayoutId id="2147485637" r:id="rId16"/>
    <p:sldLayoutId id="2147485638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0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  <p:sldLayoutId id="214748542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+mn-cs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  <p:sldLayoutId id="2147485452" r:id="rId12"/>
    <p:sldLayoutId id="2147485453" r:id="rId13"/>
    <p:sldLayoutId id="2147485454" r:id="rId14"/>
    <p:sldLayoutId id="2147485455" r:id="rId15"/>
    <p:sldLayoutId id="2147485456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  <p:sldLayoutId id="2147485469" r:id="rId12"/>
    <p:sldLayoutId id="2147485470" r:id="rId13"/>
    <p:sldLayoutId id="214748547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  <p:sldLayoutId id="2147485485" r:id="rId13"/>
    <p:sldLayoutId id="214748548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  <p:sldLayoutId id="2147485499" r:id="rId12"/>
    <p:sldLayoutId id="2147485500" r:id="rId13"/>
    <p:sldLayoutId id="214748550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  <p:sldLayoutId id="2147485529" r:id="rId12"/>
    <p:sldLayoutId id="2147485530" r:id="rId13"/>
    <p:sldLayoutId id="214748553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  <p:sldLayoutId id="2147485545" r:id="rId13"/>
    <p:sldLayoutId id="2147485546" r:id="rId14"/>
    <p:sldLayoutId id="2147485635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  <p:sldLayoutId id="2147485288" r:id="rId12"/>
    <p:sldLayoutId id="2147485289" r:id="rId13"/>
    <p:sldLayoutId id="2147485290" r:id="rId14"/>
    <p:sldLayoutId id="2147485291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90" y="274638"/>
            <a:ext cx="8229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600206"/>
            <a:ext cx="82290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90" y="6356357"/>
            <a:ext cx="289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Howard Gruenspecht, Energy Mexico 2017 January 31, 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logo3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6494114"/>
            <a:ext cx="2362200" cy="3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25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+mn-cs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  <p:sldLayoutId id="2147485607" r:id="rId12"/>
    <p:sldLayoutId id="2147485608" r:id="rId13"/>
    <p:sldLayoutId id="214748560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 userDrawn="1"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2" r:id="rId1"/>
    <p:sldLayoutId id="2147485613" r:id="rId2"/>
    <p:sldLayoutId id="2147485614" r:id="rId3"/>
    <p:sldLayoutId id="2147485615" r:id="rId4"/>
    <p:sldLayoutId id="2147485616" r:id="rId5"/>
    <p:sldLayoutId id="2147485617" r:id="rId6"/>
    <p:sldLayoutId id="2147485618" r:id="rId7"/>
    <p:sldLayoutId id="2147485619" r:id="rId8"/>
    <p:sldLayoutId id="2147485620" r:id="rId9"/>
    <p:sldLayoutId id="2147485621" r:id="rId10"/>
    <p:sldLayoutId id="21474856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  <p:sldLayoutId id="2147485304" r:id="rId12"/>
    <p:sldLayoutId id="2147485305" r:id="rId13"/>
    <p:sldLayoutId id="2147485306" r:id="rId14"/>
    <p:sldLayoutId id="2147485307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  <p:sldLayoutId id="2147485320" r:id="rId12"/>
    <p:sldLayoutId id="2147485321" r:id="rId13"/>
    <p:sldLayoutId id="2147485322" r:id="rId14"/>
    <p:sldLayoutId id="2147485323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20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+mn-cs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  <p:sldLayoutId id="2147485339" r:id="rId15"/>
    <p:sldLayoutId id="2147485340" r:id="rId16"/>
    <p:sldLayoutId id="2147485341" r:id="rId17"/>
    <p:sldLayoutId id="214748534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  <p:sldLayoutId id="2147485356" r:id="rId13"/>
    <p:sldLayoutId id="2147485357" r:id="rId14"/>
    <p:sldLayoutId id="2147485358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+mn-cs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  <p:sldLayoutId id="2147485371" r:id="rId12"/>
    <p:sldLayoutId id="2147485372" r:id="rId13"/>
    <p:sldLayoutId id="2147485373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  <p:sldLayoutId id="2147485388" r:id="rId13"/>
    <p:sldLayoutId id="2147485389" r:id="rId14"/>
    <p:sldLayoutId id="2147485390" r:id="rId15"/>
    <p:sldLayoutId id="2147485391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+mn-cs"/>
              </a:rPr>
              <a:t>Howard Gruenspecht, Energy Mexico 2017 January 31, 2017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  <p:sldLayoutId id="2147485404" r:id="rId12"/>
    <p:sldLayoutId id="2147485405" r:id="rId13"/>
    <p:sldLayoutId id="2147485406" r:id="rId14"/>
    <p:sldLayoutId id="2147485407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beta/international" TargetMode="External"/><Relationship Id="rId3" Type="http://schemas.openxmlformats.org/officeDocument/2006/relationships/hyperlink" Target="http://www.eia.gov/ieo" TargetMode="External"/><Relationship Id="rId7" Type="http://schemas.openxmlformats.org/officeDocument/2006/relationships/hyperlink" Target="http://www.eia.gov/todayinenergy" TargetMode="External"/><Relationship Id="rId2" Type="http://schemas.openxmlformats.org/officeDocument/2006/relationships/hyperlink" Target="http://www.eia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ia.gov/mer" TargetMode="External"/><Relationship Id="rId5" Type="http://schemas.openxmlformats.org/officeDocument/2006/relationships/hyperlink" Target="http://www.eia.gov/steo" TargetMode="External"/><Relationship Id="rId4" Type="http://schemas.openxmlformats.org/officeDocument/2006/relationships/hyperlink" Target="http://www.eia.gov/ae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Energy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For</a:t>
            </a:r>
            <a:endParaRPr lang="en-US" dirty="0"/>
          </a:p>
          <a:p>
            <a:r>
              <a:rPr lang="en-US" dirty="0" smtClean="0"/>
              <a:t>Energy Mexico 2017</a:t>
            </a:r>
            <a:endParaRPr lang="en-US" dirty="0"/>
          </a:p>
          <a:p>
            <a:pPr lvl="0"/>
            <a:r>
              <a:rPr lang="en-US" dirty="0" smtClean="0"/>
              <a:t>January 31, 2017 | Mexico City, Mexico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By</a:t>
            </a:r>
          </a:p>
          <a:p>
            <a:pPr lvl="0"/>
            <a:r>
              <a:rPr lang="en-US" dirty="0" smtClean="0"/>
              <a:t>Howard Gruenspecht, Acting Administrator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88"/>
            <a:ext cx="9144000" cy="8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49" y="6391275"/>
            <a:ext cx="3801341" cy="3937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Howard Gruenspecht, Energy Mexico 2017 </a:t>
            </a:r>
          </a:p>
          <a:p>
            <a:pPr>
              <a:defRPr/>
            </a:pPr>
            <a:r>
              <a:rPr lang="es-ES" dirty="0" smtClean="0"/>
              <a:t>January 31,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C270224-8398-4007-BA15-EB38ED737C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Crossing Points in North America</a:t>
            </a:r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b="46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 smtClean="0"/>
              <a:t>www.nacei.org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648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5722"/>
            <a:ext cx="8001000" cy="914400"/>
          </a:xfrm>
        </p:spPr>
        <p:txBody>
          <a:bodyPr/>
          <a:lstStyle/>
          <a:p>
            <a:r>
              <a:rPr lang="en-US" sz="2400" dirty="0"/>
              <a:t>For more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6391275"/>
            <a:ext cx="3842727" cy="3937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Howard Gruenspecht, Energy Mexico 2017 </a:t>
            </a:r>
          </a:p>
          <a:p>
            <a:pPr>
              <a:defRPr/>
            </a:pPr>
            <a:r>
              <a:rPr lang="es-ES" dirty="0" smtClean="0"/>
              <a:t>January 31,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328D088-7B04-4EFB-98D0-39FA688964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1454442"/>
            <a:ext cx="8001000" cy="48463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U.S. Energy Information Administration home page | </a:t>
            </a:r>
            <a:r>
              <a:rPr lang="en-US" sz="1600" dirty="0" smtClean="0">
                <a:hlinkClick r:id="rId2"/>
              </a:rPr>
              <a:t>www.eia.gov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International Energy Outlook | </a:t>
            </a:r>
            <a:r>
              <a:rPr lang="en-US" sz="1600" dirty="0">
                <a:hlinkClick r:id="rId3"/>
              </a:rPr>
              <a:t>www.eia.gov/ieo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Annual Energy Outlook | </a:t>
            </a:r>
            <a:r>
              <a:rPr lang="en-US" sz="1600" dirty="0" smtClean="0">
                <a:hlinkClick r:id="rId4"/>
              </a:rPr>
              <a:t>www.eia.gov/aeo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Short-Term Energy Outlook | </a:t>
            </a:r>
            <a:r>
              <a:rPr lang="en-US" sz="1600" dirty="0" smtClean="0">
                <a:hlinkClick r:id="rId5"/>
              </a:rPr>
              <a:t>www.eia.gov/steo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Monthly Energy Review | </a:t>
            </a:r>
            <a:r>
              <a:rPr lang="en-US" sz="1600" dirty="0" smtClean="0">
                <a:hlinkClick r:id="rId6"/>
              </a:rPr>
              <a:t>www.eia.gov/mer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Today in Energy | </a:t>
            </a:r>
            <a:r>
              <a:rPr lang="en-US" sz="1600" dirty="0" smtClean="0">
                <a:hlinkClick r:id="rId7"/>
              </a:rPr>
              <a:t>www.eia.gov/todayinenergy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International Energy Portal | </a:t>
            </a:r>
            <a:r>
              <a:rPr lang="en-US" sz="1600" dirty="0" smtClean="0">
                <a:hlinkClick r:id="rId8"/>
              </a:rPr>
              <a:t>www.eia.gov/beta/international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smtClean="0"/>
              <a:t>North American Cooperation on Energy Information </a:t>
            </a:r>
            <a:r>
              <a:rPr lang="en-US" sz="1600" dirty="0"/>
              <a:t>| </a:t>
            </a:r>
            <a:r>
              <a:rPr lang="en-US" sz="1600" dirty="0" smtClean="0">
                <a:hlinkClick r:id="rId6"/>
              </a:rPr>
              <a:t>www.nacei.org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050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3866174" cy="393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Howard </a:t>
            </a:r>
            <a:r>
              <a:rPr lang="en-US" dirty="0" smtClean="0"/>
              <a:t>Gruenspecht, Energy </a:t>
            </a:r>
            <a:r>
              <a:rPr lang="en-US" dirty="0"/>
              <a:t>Mexico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January 31,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0" y="5799015"/>
            <a:ext cx="8001000" cy="418905"/>
          </a:xfrm>
        </p:spPr>
        <p:txBody>
          <a:bodyPr/>
          <a:lstStyle/>
          <a:p>
            <a:r>
              <a:rPr lang="en-US" sz="1200" dirty="0" smtClean="0"/>
              <a:t>Source: EIA, Annual Energy Outlook 2017; International Energy Outlook 2016, International Energy Statistics Database, and Oxford Economics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American energy demand outlook</a:t>
            </a:r>
            <a:endParaRPr lang="en-US" sz="2400" dirty="0"/>
          </a:p>
        </p:txBody>
      </p:sp>
      <p:pic>
        <p:nvPicPr>
          <p:cNvPr id="8" name="Chart Placeholder 7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685800" y="1242962"/>
            <a:ext cx="8001000" cy="40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3670788" cy="393700"/>
          </a:xfrm>
        </p:spPr>
        <p:txBody>
          <a:bodyPr/>
          <a:lstStyle/>
          <a:p>
            <a:r>
              <a:rPr lang="en-US" dirty="0" smtClean="0"/>
              <a:t>Howard Gruenspecht, Energy Mexico 2017 </a:t>
            </a:r>
          </a:p>
          <a:p>
            <a:r>
              <a:rPr lang="en-US" dirty="0" smtClean="0"/>
              <a:t>January 31,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85800" y="924363"/>
            <a:ext cx="4005072" cy="54864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 consumption</a:t>
            </a:r>
          </a:p>
          <a:p>
            <a:r>
              <a:rPr lang="en-US" dirty="0" smtClean="0"/>
              <a:t>percent of total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of energy consumed in North America, 2014 and 2030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Source:  </a:t>
            </a:r>
            <a:r>
              <a:rPr lang="en-US" i="1" dirty="0" smtClean="0"/>
              <a:t>EIA, Annual </a:t>
            </a:r>
            <a:r>
              <a:rPr lang="en-US" i="1" dirty="0"/>
              <a:t>Energy Outlook </a:t>
            </a:r>
            <a:r>
              <a:rPr lang="en-US" i="1" dirty="0" smtClean="0"/>
              <a:t>2017, International </a:t>
            </a:r>
            <a:r>
              <a:rPr lang="en-US" i="1" dirty="0"/>
              <a:t>Energy Outlook </a:t>
            </a:r>
            <a:r>
              <a:rPr lang="en-US" i="1" dirty="0" smtClean="0"/>
              <a:t>2016</a:t>
            </a:r>
            <a:endParaRPr lang="en-US" i="1" dirty="0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784605" y="1646238"/>
            <a:ext cx="78033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3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3600451" cy="3937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Howard Gruenspecht, Energy Mexico 2017 January 31,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00CCF36-0027-4530-BBA6-1084E1A7A4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0" y="982146"/>
            <a:ext cx="4005072" cy="558986"/>
          </a:xfrm>
        </p:spPr>
        <p:txBody>
          <a:bodyPr/>
          <a:lstStyle/>
          <a:p>
            <a:r>
              <a:rPr lang="en-US" dirty="0" smtClean="0"/>
              <a:t>North American net natural gas trade, 2014-30</a:t>
            </a:r>
          </a:p>
          <a:p>
            <a:r>
              <a:rPr lang="en-US" dirty="0" smtClean="0"/>
              <a:t>trillion cubic feet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 smtClean="0"/>
              <a:t>EIA, Annual </a:t>
            </a:r>
            <a:r>
              <a:rPr lang="en-US" dirty="0"/>
              <a:t>Energy Outlook </a:t>
            </a:r>
            <a:r>
              <a:rPr lang="en-US" dirty="0" smtClean="0"/>
              <a:t>2017, International </a:t>
            </a:r>
            <a:r>
              <a:rPr lang="en-US" dirty="0"/>
              <a:t>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8161986" cy="914400"/>
          </a:xfrm>
        </p:spPr>
        <p:txBody>
          <a:bodyPr/>
          <a:lstStyle/>
          <a:p>
            <a:r>
              <a:rPr lang="en-US" dirty="0"/>
              <a:t>Although U.S. exports to Mexico are projected to grow through 2020, LNG exports accounts for over half of U.S. exports by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9" name="Chart Placeholder 8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762747" y="1646238"/>
            <a:ext cx="78471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66749" y="6391275"/>
            <a:ext cx="3180973" cy="3937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Howard Gruenspecht, Energy Mexico</a:t>
            </a:r>
            <a:r>
              <a:rPr lang="es-ES" dirty="0"/>
              <a:t> </a:t>
            </a:r>
            <a:r>
              <a:rPr lang="es-ES" dirty="0" smtClean="0"/>
              <a:t>2017</a:t>
            </a:r>
          </a:p>
          <a:p>
            <a:pPr>
              <a:defRPr/>
            </a:pPr>
            <a:r>
              <a:rPr lang="es-ES" dirty="0" smtClean="0"/>
              <a:t>January 31,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03E2FA-477F-4708-9E35-00533071A4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 U.S. imports of Mexican crude oil decline, U.S. product exports to Mexico increase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03379" y="993455"/>
            <a:ext cx="3987800" cy="4678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U.S. crude oil imports from Mexico</a:t>
            </a:r>
          </a:p>
          <a:p>
            <a:pPr marL="0" indent="0">
              <a:buNone/>
            </a:pPr>
            <a:r>
              <a:rPr lang="en-US" sz="1400" dirty="0" smtClean="0"/>
              <a:t>thousand barrels per day</a:t>
            </a:r>
            <a:endParaRPr lang="en-US" sz="1400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4663440" y="999773"/>
            <a:ext cx="4023360" cy="4678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U.S. gasoline and distillate exports to Mexico</a:t>
            </a:r>
          </a:p>
          <a:p>
            <a:pPr marL="0" indent="0">
              <a:buNone/>
            </a:pPr>
            <a:r>
              <a:rPr lang="en-US" sz="1400" dirty="0" smtClean="0"/>
              <a:t>thousand barrels per day</a:t>
            </a:r>
            <a:endParaRPr lang="en-US" sz="140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Source:  EIA, Form </a:t>
            </a:r>
            <a:r>
              <a:rPr lang="en-US" dirty="0"/>
              <a:t>EIA-814 "Monthly Import Report", </a:t>
            </a:r>
            <a:r>
              <a:rPr lang="en-US" dirty="0" smtClean="0"/>
              <a:t>U.S. Census </a:t>
            </a:r>
            <a:r>
              <a:rPr lang="en-US" dirty="0"/>
              <a:t>Bureau and EIA </a:t>
            </a:r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85800" y="1520327"/>
            <a:ext cx="3932238" cy="41824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54550" y="1475441"/>
            <a:ext cx="4022725" cy="42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4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Howard Gruenspecht, Energy Mexico 2017 January 31,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00CCF36-0027-4530-BBA6-1084E1A7A4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U.S. net oil exports are sensitive to assumptions made regarding resources, technology, and world oil market prices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85800" y="1005999"/>
            <a:ext cx="5196254" cy="548640"/>
          </a:xfrm>
        </p:spPr>
        <p:txBody>
          <a:bodyPr/>
          <a:lstStyle/>
          <a:p>
            <a:pPr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Petroleum net imports as a percentage of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products 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supplied</a:t>
            </a:r>
          </a:p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percent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EIA, Annual Energy Outlook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4" name="Chart Placeholder 13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689985" y="1549523"/>
            <a:ext cx="799263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Howard Gruenspecht, Energy Mexico 2017 January 31,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4DF0B6C-5B86-44A1-BAEB-5215227D8F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66750" y="314961"/>
            <a:ext cx="8385176" cy="914400"/>
          </a:xfrm>
        </p:spPr>
        <p:txBody>
          <a:bodyPr/>
          <a:lstStyle/>
          <a:p>
            <a:r>
              <a:rPr lang="en-US" sz="2200" dirty="0" smtClean="0"/>
              <a:t>U.S. natural gas production is driven by continued development of shale gas and tight oil plays; projections vary significantly under alternative assumptions</a:t>
            </a:r>
            <a:endParaRPr lang="en-US" sz="2200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EIA, Annual Energy Outlook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87801" y="1316038"/>
            <a:ext cx="3928235" cy="459105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56188" y="1316038"/>
            <a:ext cx="401944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3819281" cy="393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Howard Gruenspecht, Energy Mexico 2017 </a:t>
            </a:r>
          </a:p>
          <a:p>
            <a:r>
              <a:rPr lang="en-US" dirty="0" smtClean="0"/>
              <a:t>January 31,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80C5C9-96E0-47EC-B500-37C5FE284639}" type="slidenum">
              <a:rPr lang="en-US" sz="1400"/>
              <a:pPr/>
              <a:t>8</a:t>
            </a:fld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9" y="0"/>
            <a:ext cx="8270631" cy="914400"/>
          </a:xfrm>
        </p:spPr>
        <p:txBody>
          <a:bodyPr/>
          <a:lstStyle/>
          <a:p>
            <a:r>
              <a:rPr lang="en-US" dirty="0" smtClean="0"/>
              <a:t>Renewables share of North America electricity mix expected to rise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Annual </a:t>
            </a:r>
            <a:r>
              <a:rPr lang="en-US" dirty="0"/>
              <a:t>Energy Outlook </a:t>
            </a:r>
            <a:r>
              <a:rPr lang="en-US" dirty="0" smtClean="0"/>
              <a:t>2017, International </a:t>
            </a:r>
            <a:r>
              <a:rPr lang="en-US" dirty="0"/>
              <a:t>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hare of North American electricity</a:t>
            </a:r>
          </a:p>
          <a:p>
            <a:r>
              <a:rPr lang="en-US" dirty="0" smtClean="0"/>
              <a:t>percent of total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7711371" y="2184617"/>
            <a:ext cx="9858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Renewables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7711371" y="2772285"/>
            <a:ext cx="6171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9E5710"/>
                </a:solidFill>
                <a:ea typeface="Times New Roman" charset="0"/>
                <a:cs typeface="Times New Roman" charset="0"/>
              </a:rPr>
              <a:t>Nuclear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711371" y="4471976"/>
            <a:ext cx="3686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7711371" y="3865813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169DD8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711371" y="3259650"/>
            <a:ext cx="567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Liquids</a:t>
            </a:r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685800" y="1648873"/>
            <a:ext cx="8001000" cy="42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rt Placeholder 7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771344" y="329903"/>
            <a:ext cx="7079316" cy="53765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4071506" cy="3937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Howard Gruenspecht, Energy Mexico 2017 </a:t>
            </a:r>
          </a:p>
          <a:p>
            <a:pPr>
              <a:defRPr/>
            </a:pPr>
            <a:r>
              <a:rPr lang="es-ES" dirty="0" smtClean="0"/>
              <a:t>January 31,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00CCF36-0027-4530-BBA6-1084E1A7A4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069975" y="5673576"/>
            <a:ext cx="8001000" cy="274320"/>
          </a:xfrm>
        </p:spPr>
        <p:txBody>
          <a:bodyPr/>
          <a:lstStyle/>
          <a:p>
            <a:r>
              <a:rPr lang="en-US" sz="1600" dirty="0" smtClean="0"/>
              <a:t>www.nacei.org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7380604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6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eia_template_for_S1_Briefing</Template>
  <TotalTime>15019</TotalTime>
  <Words>469</Words>
  <Application>Microsoft Office PowerPoint</Application>
  <PresentationFormat>On-screen Show (4:3)</PresentationFormat>
  <Paragraphs>84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11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eia_template_for_briefing</vt:lpstr>
      <vt:lpstr>1_eia_template_for_briefing</vt:lpstr>
      <vt:lpstr>2_eia_template_for_briefing</vt:lpstr>
      <vt:lpstr>3_eia_template_for_briefing</vt:lpstr>
      <vt:lpstr>eia_template</vt:lpstr>
      <vt:lpstr>4_eia_template_for_briefing</vt:lpstr>
      <vt:lpstr>1_eia_template</vt:lpstr>
      <vt:lpstr>5_eia_template_for_briefing</vt:lpstr>
      <vt:lpstr>2_eia_template</vt:lpstr>
      <vt:lpstr>3_eia_template</vt:lpstr>
      <vt:lpstr>4_eia_template</vt:lpstr>
      <vt:lpstr>6_eia_template_for_briefing</vt:lpstr>
      <vt:lpstr>7_eia_template_for_briefing</vt:lpstr>
      <vt:lpstr>8_eia_template_for_briefing</vt:lpstr>
      <vt:lpstr>9_eia_template_for_briefing</vt:lpstr>
      <vt:lpstr>10_eia_template_for_briefing</vt:lpstr>
      <vt:lpstr>11_eia_template_for_briefing</vt:lpstr>
      <vt:lpstr>12_eia_template_for_briefing</vt:lpstr>
      <vt:lpstr>eia-template-v3-icons</vt:lpstr>
      <vt:lpstr>1_eia-template-v3-icons</vt:lpstr>
      <vt:lpstr>1_Custom Design</vt:lpstr>
      <vt:lpstr>2_eia-template-v3-icons</vt:lpstr>
      <vt:lpstr>5_EIA_Template</vt:lpstr>
      <vt:lpstr>6_eia_template</vt:lpstr>
      <vt:lpstr>3_eia-template-v3-icons</vt:lpstr>
      <vt:lpstr>North American Energy Outlook</vt:lpstr>
      <vt:lpstr>North American energy demand outlook</vt:lpstr>
      <vt:lpstr>Mix of energy consumed in North America, 2014 and 2030</vt:lpstr>
      <vt:lpstr>Although U.S. exports to Mexico are projected to grow through 2020, LNG exports accounts for over half of U.S. exports by 2020</vt:lpstr>
      <vt:lpstr>As U.S. imports of Mexican crude oil decline, U.S. product exports to Mexico increase</vt:lpstr>
      <vt:lpstr>Projected U.S. net oil exports are sensitive to assumptions made regarding resources, technology, and world oil market prices</vt:lpstr>
      <vt:lpstr>U.S. natural gas production is driven by continued development of shale gas and tight oil plays; projections vary significantly under alternative assumptions</vt:lpstr>
      <vt:lpstr>Renewables share of North America electricity mix expected to rise</vt:lpstr>
      <vt:lpstr>PowerPoint Presentation</vt:lpstr>
      <vt:lpstr>Border Crossing Points in North America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Energy Outlook 2014</dc:title>
  <dc:creator>Lee, April</dc:creator>
  <cp:lastModifiedBy>Gilchrist, Laverne</cp:lastModifiedBy>
  <cp:revision>470</cp:revision>
  <cp:lastPrinted>2017-01-26T18:29:34Z</cp:lastPrinted>
  <dcterms:created xsi:type="dcterms:W3CDTF">2014-08-29T14:04:55Z</dcterms:created>
  <dcterms:modified xsi:type="dcterms:W3CDTF">2017-01-30T21:36:28Z</dcterms:modified>
</cp:coreProperties>
</file>