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3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4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5.xml" ContentType="application/vnd.openxmlformats-officedocument.drawingml.chartshape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6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7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8.xml" ContentType="application/vnd.openxmlformats-officedocument.drawingml.chartshapes+xml"/>
  <Override PartName="/ppt/notesSlides/notesSlide13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9.xml" ContentType="application/vnd.openxmlformats-officedocument.drawingml.chartshapes+xml"/>
  <Override PartName="/ppt/notesSlides/notesSlide14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0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1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2.xml" ContentType="application/vnd.openxmlformats-officedocument.drawingml.chartshape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13.xml" ContentType="application/vnd.openxmlformats-officedocument.drawingml.chartshapes+xml"/>
  <Override PartName="/ppt/notesSlides/notesSlide19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4.xml" ContentType="application/vnd.openxmlformats-officedocument.drawingml.chartshapes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23"/>
  </p:notesMasterIdLst>
  <p:handoutMasterIdLst>
    <p:handoutMasterId r:id="rId24"/>
  </p:handoutMasterIdLst>
  <p:sldIdLst>
    <p:sldId id="256" r:id="rId2"/>
    <p:sldId id="333" r:id="rId3"/>
    <p:sldId id="302" r:id="rId4"/>
    <p:sldId id="365" r:id="rId5"/>
    <p:sldId id="366" r:id="rId6"/>
    <p:sldId id="367" r:id="rId7"/>
    <p:sldId id="368" r:id="rId8"/>
    <p:sldId id="369" r:id="rId9"/>
    <p:sldId id="300" r:id="rId10"/>
    <p:sldId id="356" r:id="rId11"/>
    <p:sldId id="370" r:id="rId12"/>
    <p:sldId id="371" r:id="rId13"/>
    <p:sldId id="372" r:id="rId14"/>
    <p:sldId id="377" r:id="rId15"/>
    <p:sldId id="374" r:id="rId16"/>
    <p:sldId id="339" r:id="rId17"/>
    <p:sldId id="362" r:id="rId18"/>
    <p:sldId id="348" r:id="rId19"/>
    <p:sldId id="375" r:id="rId20"/>
    <p:sldId id="334" r:id="rId21"/>
    <p:sldId id="296" r:id="rId22"/>
  </p:sldIdLst>
  <p:sldSz cx="9144000" cy="5143500" type="screen16x9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 userDrawn="1">
          <p15:clr>
            <a:srgbClr val="A4A3A4"/>
          </p15:clr>
        </p15:guide>
        <p15:guide id="2" pos="2192" userDrawn="1">
          <p15:clr>
            <a:srgbClr val="A4A3A4"/>
          </p15:clr>
        </p15:guide>
        <p15:guide id="3" orient="horz" pos="2924" userDrawn="1">
          <p15:clr>
            <a:srgbClr val="A4A3A4"/>
          </p15:clr>
        </p15:guide>
        <p15:guide id="4" pos="220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ndich, Elizabeth" initials="SE" lastIdx="1" clrIdx="0">
    <p:extLst>
      <p:ext uri="{19B8F6BF-5375-455C-9EA6-DF929625EA0E}">
        <p15:presenceInfo xmlns:p15="http://schemas.microsoft.com/office/powerpoint/2012/main" userId="S-1-5-21-2005352356-2018378189-366286951-116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600D"/>
    <a:srgbClr val="FFFFFF"/>
    <a:srgbClr val="169DD8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194" autoAdjust="0"/>
    <p:restoredTop sz="92370" autoAdjust="0"/>
  </p:normalViewPr>
  <p:slideViewPr>
    <p:cSldViewPr snapToGrid="0">
      <p:cViewPr varScale="1">
        <p:scale>
          <a:sx n="141" d="100"/>
          <a:sy n="141" d="100"/>
        </p:scale>
        <p:origin x="372" y="102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-18828"/>
    </p:cViewPr>
  </p:sorterViewPr>
  <p:notesViewPr>
    <p:cSldViewPr snapToGrid="0">
      <p:cViewPr>
        <p:scale>
          <a:sx n="100" d="100"/>
          <a:sy n="100" d="100"/>
        </p:scale>
        <p:origin x="-1686" y="612"/>
      </p:cViewPr>
      <p:guideLst>
        <p:guide orient="horz" pos="2920"/>
        <p:guide pos="2192"/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8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9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0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1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2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13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6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558430196225475E-2"/>
          <c:y val="8.1190818843938681E-2"/>
          <c:w val="0.91508598925134355"/>
          <c:h val="0.81140998666104913"/>
        </c:manualLayout>
      </c:layout>
      <c:lineChart>
        <c:grouping val="standard"/>
        <c:varyColors val="0"/>
        <c:ser>
          <c:idx val="0"/>
          <c:order val="0"/>
          <c:tx>
            <c:strRef>
              <c:f>page10!$B$6</c:f>
              <c:strCache>
                <c:ptCount val="1"/>
                <c:pt idx="0">
                  <c:v> Total OECD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50"/>
              <c:layout>
                <c:manualLayout>
                  <c:x val="-1.7460317460317575E-2"/>
                  <c:y val="-2.8880861734742441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page10!$C$5:$BA$5</c:f>
              <c:numCache>
                <c:formatCode>General</c:formatCode>
                <c:ptCount val="5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numCache>
            </c:numRef>
          </c:cat>
          <c:val>
            <c:numRef>
              <c:f>page10!$C$6:$BA$6</c:f>
              <c:numCache>
                <c:formatCode>General</c:formatCode>
                <c:ptCount val="51"/>
                <c:pt idx="0">
                  <c:v>200.8571</c:v>
                </c:pt>
                <c:pt idx="1">
                  <c:v>203.4939</c:v>
                </c:pt>
                <c:pt idx="2">
                  <c:v>205.4076</c:v>
                </c:pt>
                <c:pt idx="3">
                  <c:v>208.84829999999999</c:v>
                </c:pt>
                <c:pt idx="4">
                  <c:v>213.0112</c:v>
                </c:pt>
                <c:pt idx="5">
                  <c:v>217.79759999999999</c:v>
                </c:pt>
                <c:pt idx="6">
                  <c:v>224.68889999999999</c:v>
                </c:pt>
                <c:pt idx="7">
                  <c:v>227.50620000000001</c:v>
                </c:pt>
                <c:pt idx="8">
                  <c:v>227.39019999999999</c:v>
                </c:pt>
                <c:pt idx="9">
                  <c:v>231.32089999999999</c:v>
                </c:pt>
                <c:pt idx="10">
                  <c:v>236.1703</c:v>
                </c:pt>
                <c:pt idx="11">
                  <c:v>234.59719999999999</c:v>
                </c:pt>
                <c:pt idx="12">
                  <c:v>236.38159999999999</c:v>
                </c:pt>
                <c:pt idx="13">
                  <c:v>238.40770000000001</c:v>
                </c:pt>
                <c:pt idx="14">
                  <c:v>243.91720000000001</c:v>
                </c:pt>
                <c:pt idx="15">
                  <c:v>243.4196</c:v>
                </c:pt>
                <c:pt idx="16">
                  <c:v>244.4453</c:v>
                </c:pt>
                <c:pt idx="17">
                  <c:v>246.16560000000001</c:v>
                </c:pt>
                <c:pt idx="18">
                  <c:v>245.2132</c:v>
                </c:pt>
                <c:pt idx="19">
                  <c:v>234.4667</c:v>
                </c:pt>
                <c:pt idx="20">
                  <c:v>241.46709999999999</c:v>
                </c:pt>
                <c:pt idx="21">
                  <c:v>239.90940000000001</c:v>
                </c:pt>
                <c:pt idx="22">
                  <c:v>236.94069999999999</c:v>
                </c:pt>
                <c:pt idx="23">
                  <c:v>239.8364</c:v>
                </c:pt>
                <c:pt idx="24">
                  <c:v>238.4667</c:v>
                </c:pt>
                <c:pt idx="25">
                  <c:v>239.84049999999999</c:v>
                </c:pt>
                <c:pt idx="26">
                  <c:v>240.93360000000001</c:v>
                </c:pt>
                <c:pt idx="27">
                  <c:v>243.23939999999999</c:v>
                </c:pt>
                <c:pt idx="28">
                  <c:v>245.35210000000001</c:v>
                </c:pt>
                <c:pt idx="29">
                  <c:v>246.9357</c:v>
                </c:pt>
                <c:pt idx="30">
                  <c:v>247.16050000000001</c:v>
                </c:pt>
                <c:pt idx="31">
                  <c:v>247.13740000000001</c:v>
                </c:pt>
                <c:pt idx="32">
                  <c:v>247.70679999999999</c:v>
                </c:pt>
                <c:pt idx="33">
                  <c:v>248.6574</c:v>
                </c:pt>
                <c:pt idx="34">
                  <c:v>249.3836</c:v>
                </c:pt>
                <c:pt idx="35">
                  <c:v>249.90459999999999</c:v>
                </c:pt>
                <c:pt idx="36">
                  <c:v>250.35679999999999</c:v>
                </c:pt>
                <c:pt idx="37">
                  <c:v>250.8272</c:v>
                </c:pt>
                <c:pt idx="38">
                  <c:v>251.38</c:v>
                </c:pt>
                <c:pt idx="39">
                  <c:v>252.072</c:v>
                </c:pt>
                <c:pt idx="40">
                  <c:v>252.72280000000001</c:v>
                </c:pt>
                <c:pt idx="41">
                  <c:v>253.4828</c:v>
                </c:pt>
                <c:pt idx="42">
                  <c:v>254.3237</c:v>
                </c:pt>
                <c:pt idx="43">
                  <c:v>255.48820000000001</c:v>
                </c:pt>
                <c:pt idx="44">
                  <c:v>256.74059999999997</c:v>
                </c:pt>
                <c:pt idx="45">
                  <c:v>258.01650000000001</c:v>
                </c:pt>
                <c:pt idx="46">
                  <c:v>259.58300000000003</c:v>
                </c:pt>
                <c:pt idx="47">
                  <c:v>261.05020000000002</c:v>
                </c:pt>
                <c:pt idx="48">
                  <c:v>262.6028</c:v>
                </c:pt>
                <c:pt idx="49">
                  <c:v>264.14690000000002</c:v>
                </c:pt>
                <c:pt idx="50">
                  <c:v>265.75839999999999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page10!$B$7</c:f>
              <c:strCache>
                <c:ptCount val="1"/>
                <c:pt idx="0">
                  <c:v> Total Non-OECD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50"/>
              <c:layout>
                <c:manualLayout>
                  <c:x val="-3.1746031746034075E-3"/>
                  <c:y val="-3.7132536516097436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page10!$C$5:$BA$5</c:f>
              <c:numCache>
                <c:formatCode>General</c:formatCode>
                <c:ptCount val="5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numCache>
            </c:numRef>
          </c:cat>
          <c:val>
            <c:numRef>
              <c:f>page10!$C$7:$BA$7</c:f>
              <c:numCache>
                <c:formatCode>General</c:formatCode>
                <c:ptCount val="51"/>
                <c:pt idx="0">
                  <c:v>155.14330000000001</c:v>
                </c:pt>
                <c:pt idx="1">
                  <c:v>151.16890000000001</c:v>
                </c:pt>
                <c:pt idx="2">
                  <c:v>148.94329999999999</c:v>
                </c:pt>
                <c:pt idx="3">
                  <c:v>150.48079999999999</c:v>
                </c:pt>
                <c:pt idx="4">
                  <c:v>151.09520000000001</c:v>
                </c:pt>
                <c:pt idx="5">
                  <c:v>155.93510000000001</c:v>
                </c:pt>
                <c:pt idx="6">
                  <c:v>158.3946</c:v>
                </c:pt>
                <c:pt idx="7">
                  <c:v>158.15219999999999</c:v>
                </c:pt>
                <c:pt idx="8">
                  <c:v>159.53870000000001</c:v>
                </c:pt>
                <c:pt idx="9">
                  <c:v>164.58070000000001</c:v>
                </c:pt>
                <c:pt idx="10">
                  <c:v>173.7501</c:v>
                </c:pt>
                <c:pt idx="11">
                  <c:v>179.74930000000001</c:v>
                </c:pt>
                <c:pt idx="12">
                  <c:v>185.92910000000001</c:v>
                </c:pt>
                <c:pt idx="13">
                  <c:v>197.4847</c:v>
                </c:pt>
                <c:pt idx="14">
                  <c:v>214.12180000000001</c:v>
                </c:pt>
                <c:pt idx="15">
                  <c:v>228.61760000000001</c:v>
                </c:pt>
                <c:pt idx="16">
                  <c:v>241.84979999999999</c:v>
                </c:pt>
                <c:pt idx="17">
                  <c:v>252.78360000000001</c:v>
                </c:pt>
                <c:pt idx="18">
                  <c:v>260.8331</c:v>
                </c:pt>
                <c:pt idx="19">
                  <c:v>267.1712</c:v>
                </c:pt>
                <c:pt idx="20">
                  <c:v>281.33710000000002</c:v>
                </c:pt>
                <c:pt idx="21">
                  <c:v>297.4853</c:v>
                </c:pt>
                <c:pt idx="22">
                  <c:v>313.36130000000003</c:v>
                </c:pt>
                <c:pt idx="23">
                  <c:v>321.7516</c:v>
                </c:pt>
                <c:pt idx="24">
                  <c:v>327.27449999999999</c:v>
                </c:pt>
                <c:pt idx="25">
                  <c:v>335.48270000000002</c:v>
                </c:pt>
                <c:pt idx="26">
                  <c:v>339.58240000000001</c:v>
                </c:pt>
                <c:pt idx="27">
                  <c:v>346.25049999999999</c:v>
                </c:pt>
                <c:pt idx="28">
                  <c:v>352.7013</c:v>
                </c:pt>
                <c:pt idx="29">
                  <c:v>357.5745</c:v>
                </c:pt>
                <c:pt idx="30">
                  <c:v>362.78190000000001</c:v>
                </c:pt>
                <c:pt idx="31">
                  <c:v>365.762</c:v>
                </c:pt>
                <c:pt idx="32">
                  <c:v>369.40949999999998</c:v>
                </c:pt>
                <c:pt idx="33">
                  <c:v>374.23200000000003</c:v>
                </c:pt>
                <c:pt idx="34">
                  <c:v>379.03199999999998</c:v>
                </c:pt>
                <c:pt idx="35">
                  <c:v>383.58370000000002</c:v>
                </c:pt>
                <c:pt idx="36">
                  <c:v>387.76940000000002</c:v>
                </c:pt>
                <c:pt idx="37">
                  <c:v>392.37049999999999</c:v>
                </c:pt>
                <c:pt idx="38">
                  <c:v>397.17110000000002</c:v>
                </c:pt>
                <c:pt idx="39">
                  <c:v>402.50709999999998</c:v>
                </c:pt>
                <c:pt idx="40">
                  <c:v>407.90600000000001</c:v>
                </c:pt>
                <c:pt idx="41">
                  <c:v>413.63189999999997</c:v>
                </c:pt>
                <c:pt idx="42">
                  <c:v>419.3279</c:v>
                </c:pt>
                <c:pt idx="43">
                  <c:v>425.20830000000001</c:v>
                </c:pt>
                <c:pt idx="44">
                  <c:v>431.53050000000002</c:v>
                </c:pt>
                <c:pt idx="45">
                  <c:v>438.04719999999998</c:v>
                </c:pt>
                <c:pt idx="46">
                  <c:v>444.78449999999998</c:v>
                </c:pt>
                <c:pt idx="47">
                  <c:v>451.72399999999999</c:v>
                </c:pt>
                <c:pt idx="48">
                  <c:v>458.58539999999999</c:v>
                </c:pt>
                <c:pt idx="49">
                  <c:v>465.69569999999999</c:v>
                </c:pt>
                <c:pt idx="50">
                  <c:v>472.87130000000002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page10!#REF!</c:f>
              <c:strCache>
                <c:ptCount val="1"/>
                <c:pt idx="0">
                  <c:v>#REF!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page10!$C$5:$BA$5</c:f>
              <c:numCache>
                <c:formatCode>General</c:formatCode>
                <c:ptCount val="5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numCache>
            </c:numRef>
          </c:cat>
          <c:val>
            <c:numRef>
              <c:f>page10!#REF!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page10!#REF!</c:f>
              <c:strCache>
                <c:ptCount val="1"/>
                <c:pt idx="0">
                  <c:v>#REF!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page10!$C$5:$BA$5</c:f>
              <c:numCache>
                <c:formatCode>General</c:formatCode>
                <c:ptCount val="5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numCache>
            </c:numRef>
          </c:cat>
          <c:val>
            <c:numRef>
              <c:f>page10!#REF!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page10!#REF!</c:f>
              <c:strCache>
                <c:ptCount val="1"/>
                <c:pt idx="0">
                  <c:v>#REF!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page10!$C$5:$BA$5</c:f>
              <c:numCache>
                <c:formatCode>General</c:formatCode>
                <c:ptCount val="5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numCache>
            </c:numRef>
          </c:cat>
          <c:val>
            <c:numRef>
              <c:f>page10!#REF!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2826416"/>
        <c:axId val="162826976"/>
      </c:lineChart>
      <c:catAx>
        <c:axId val="162826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826976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162826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826416"/>
        <c:crosses val="autoZero"/>
        <c:crossBetween val="midCat"/>
        <c:majorUnit val="1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212678948367391E-2"/>
          <c:y val="4.5152600169557286E-2"/>
          <c:w val="0.81174290713660791"/>
          <c:h val="0.8471080832012104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Construction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  <a:effectLst/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 Transition</c:v>
                </c:pt>
                <c:pt idx="1">
                  <c:v>IEO2018 Reference</c:v>
                </c:pt>
                <c:pt idx="2">
                  <c:v>Fast Transition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16.911220524583651</c:v>
                </c:pt>
                <c:pt idx="1">
                  <c:v>11.553741128419885</c:v>
                </c:pt>
                <c:pt idx="2">
                  <c:v>10.607628447879062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Manufacturing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2"/>
              </a:solidFill>
            </a:ln>
            <a:effectLst/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 Transition</c:v>
                </c:pt>
                <c:pt idx="1">
                  <c:v>IEO2018 Reference</c:v>
                </c:pt>
                <c:pt idx="2">
                  <c:v>Fast Transition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39.549495676923321</c:v>
                </c:pt>
                <c:pt idx="1">
                  <c:v>39.251809542173639</c:v>
                </c:pt>
                <c:pt idx="2">
                  <c:v>37.886488813419042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Services subtotal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/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 Transition</c:v>
                </c:pt>
                <c:pt idx="1">
                  <c:v>IEO2018 Reference</c:v>
                </c:pt>
                <c:pt idx="2">
                  <c:v>Fast Transition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40.821308621267995</c:v>
                </c:pt>
                <c:pt idx="1">
                  <c:v>46.162658340193836</c:v>
                </c:pt>
                <c:pt idx="2">
                  <c:v>48.493939321566899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Agriculture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No Transition</c:v>
                </c:pt>
                <c:pt idx="1">
                  <c:v>IEO2018 Reference</c:v>
                </c:pt>
                <c:pt idx="2">
                  <c:v>Fast Transition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1.2261506170251641</c:v>
                </c:pt>
                <c:pt idx="1">
                  <c:v>1.8203513830474318</c:v>
                </c:pt>
                <c:pt idx="2">
                  <c:v>1.9144379678769838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Total mining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No Transition</c:v>
                </c:pt>
                <c:pt idx="1">
                  <c:v>IEO2018 Reference</c:v>
                </c:pt>
                <c:pt idx="2">
                  <c:v>Fast Transition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1.4918245601998674</c:v>
                </c:pt>
                <c:pt idx="1">
                  <c:v>1.2114396061652295</c:v>
                </c:pt>
                <c:pt idx="2">
                  <c:v>1.0975054492580163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overlap val="100"/>
        <c:axId val="165922400"/>
        <c:axId val="165922960"/>
      </c:barChart>
      <c:catAx>
        <c:axId val="165922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922960"/>
        <c:crosses val="autoZero"/>
        <c:auto val="1"/>
        <c:lblAlgn val="ctr"/>
        <c:lblOffset val="100"/>
        <c:noMultiLvlLbl val="0"/>
      </c:catAx>
      <c:valAx>
        <c:axId val="16592296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0&quot;%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922400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212678948367391E-2"/>
          <c:y val="4.5152600169557286E-2"/>
          <c:w val="0.79269528306770276"/>
          <c:h val="0.8471080832012104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CHI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  <a:effectLst/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 Transition</c:v>
                </c:pt>
                <c:pt idx="1">
                  <c:v>IEO2018 Reference</c:v>
                </c:pt>
                <c:pt idx="2">
                  <c:v>Fast Transition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40.576514378107859</c:v>
                </c:pt>
                <c:pt idx="1">
                  <c:v>35.404298578855446</c:v>
                </c:pt>
                <c:pt idx="2">
                  <c:v>39.502042685545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effectLst/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 Transition</c:v>
                </c:pt>
                <c:pt idx="1">
                  <c:v>IEO2018 Reference</c:v>
                </c:pt>
                <c:pt idx="2">
                  <c:v>Fast Transition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15.057756084059609</c:v>
                </c:pt>
                <c:pt idx="1">
                  <c:v>16.486947444904281</c:v>
                </c:pt>
                <c:pt idx="2">
                  <c:v>15.504127585976304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OAS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  <a:effectLst/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 Transition</c:v>
                </c:pt>
                <c:pt idx="1">
                  <c:v>IEO2018 Reference</c:v>
                </c:pt>
                <c:pt idx="2">
                  <c:v>Fast Transition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10.100219092693875</c:v>
                </c:pt>
                <c:pt idx="1">
                  <c:v>11.079439328807895</c:v>
                </c:pt>
                <c:pt idx="2">
                  <c:v>10.666477586880859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EUR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effectLst/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 Transition</c:v>
                </c:pt>
                <c:pt idx="1">
                  <c:v>IEO2018 Reference</c:v>
                </c:pt>
                <c:pt idx="2">
                  <c:v>Fast Transition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7.4126597229546523</c:v>
                </c:pt>
                <c:pt idx="1">
                  <c:v>8.2036129787974339</c:v>
                </c:pt>
                <c:pt idx="2">
                  <c:v>7.4956364063808429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MID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  <a:effectLst/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 Transition</c:v>
                </c:pt>
                <c:pt idx="1">
                  <c:v>IEO2018 Reference</c:v>
                </c:pt>
                <c:pt idx="2">
                  <c:v>Fast Transition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6.8314943681345071</c:v>
                </c:pt>
                <c:pt idx="1">
                  <c:v>6.7497988239373337</c:v>
                </c:pt>
                <c:pt idx="2">
                  <c:v>6.6222079790988975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ROW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  <a:effectLst/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 Transition</c:v>
                </c:pt>
                <c:pt idx="1">
                  <c:v>IEO2018 Reference</c:v>
                </c:pt>
                <c:pt idx="2">
                  <c:v>Fast Transition</c:v>
                </c:pt>
              </c:strCache>
            </c:strRef>
          </c:cat>
          <c:val>
            <c:numRef>
              <c:f>Sheet1!$G$2:$G$4</c:f>
              <c:numCache>
                <c:formatCode>General</c:formatCode>
                <c:ptCount val="3"/>
                <c:pt idx="0">
                  <c:v>20.021356354049498</c:v>
                </c:pt>
                <c:pt idx="1">
                  <c:v>22.075902844697605</c:v>
                </c:pt>
                <c:pt idx="2">
                  <c:v>20.209507756118104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68351552"/>
        <c:axId val="168352112"/>
      </c:barChart>
      <c:catAx>
        <c:axId val="168351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352112"/>
        <c:crosses val="autoZero"/>
        <c:auto val="1"/>
        <c:lblAlgn val="ctr"/>
        <c:lblOffset val="100"/>
        <c:noMultiLvlLbl val="0"/>
      </c:catAx>
      <c:valAx>
        <c:axId val="16835211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0&quot;%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351552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279822654709305E-2"/>
          <c:y val="4.6763531881920194E-2"/>
          <c:w val="0.81168228971378575"/>
          <c:h val="0.72837923137923499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square"/>
            <c:size val="8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0"/>
            <c:marker>
              <c:symbol val="square"/>
              <c:size val="8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</c:dPt>
          <c:dPt>
            <c:idx val="1"/>
            <c:marker>
              <c:symbol val="square"/>
              <c:size val="8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200" b="0" i="0" u="none" strike="noStrike" kern="120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838FCA7-C4A7-47DE-A977-FC403F72CA83}" type="CELLRANGE">
                      <a:rPr lang="en-US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[CELLRANGE]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0"/>
              </c:ext>
            </c:extLst>
          </c:dLbls>
          <c:xVal>
            <c:numRef>
              <c:f>Sheet1!$A$2:$A$19</c:f>
              <c:numCache>
                <c:formatCode>0</c:formatCode>
                <c:ptCount val="18"/>
                <c:pt idx="0">
                  <c:v>3616.5092153944493</c:v>
                </c:pt>
                <c:pt idx="1">
                  <c:v>12991.440668332532</c:v>
                </c:pt>
                <c:pt idx="2">
                  <c:v>38218.57740509</c:v>
                </c:pt>
                <c:pt idx="3">
                  <c:v>2525.4638352474203</c:v>
                </c:pt>
                <c:pt idx="4">
                  <c:v>5591.183997644468</c:v>
                </c:pt>
                <c:pt idx="5">
                  <c:v>19677.171406514593</c:v>
                </c:pt>
                <c:pt idx="6">
                  <c:v>13783.30053722075</c:v>
                </c:pt>
                <c:pt idx="7">
                  <c:v>24237.962932719736</c:v>
                </c:pt>
                <c:pt idx="8">
                  <c:v>35928.846961094052</c:v>
                </c:pt>
                <c:pt idx="9">
                  <c:v>20827.695732967924</c:v>
                </c:pt>
                <c:pt idx="10">
                  <c:v>33750.812456413812</c:v>
                </c:pt>
                <c:pt idx="11">
                  <c:v>53072.377574995277</c:v>
                </c:pt>
                <c:pt idx="12">
                  <c:v>45633.606410560598</c:v>
                </c:pt>
                <c:pt idx="13">
                  <c:v>50926.505779748091</c:v>
                </c:pt>
                <c:pt idx="14">
                  <c:v>73164.811551059844</c:v>
                </c:pt>
                <c:pt idx="15">
                  <c:v>3349.8667314203499</c:v>
                </c:pt>
                <c:pt idx="16">
                  <c:v>4655.3372180783435</c:v>
                </c:pt>
                <c:pt idx="17">
                  <c:v>6930.0578499076082</c:v>
                </c:pt>
              </c:numCache>
            </c:numRef>
          </c:xVal>
          <c:yVal>
            <c:numRef>
              <c:f>Sheet1!$B$2:$B$19</c:f>
              <c:numCache>
                <c:formatCode>0</c:formatCode>
                <c:ptCount val="18"/>
                <c:pt idx="0">
                  <c:v>32.648611057206018</c:v>
                </c:pt>
                <c:pt idx="1">
                  <c:v>94.85588065682613</c:v>
                </c:pt>
                <c:pt idx="2">
                  <c:v>114.49624340319583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Sheet1!$J$2:$J$16</c15:f>
                <c15:dlblRangeCache>
                  <c:ptCount val="15"/>
                  <c:pt idx="0">
                    <c:v>China</c:v>
                  </c:pt>
                  <c:pt idx="1">
                    <c:v>China</c:v>
                  </c:pt>
                  <c:pt idx="2">
                    <c:v>China</c:v>
                  </c:pt>
                  <c:pt idx="3">
                    <c:v>India</c:v>
                  </c:pt>
                  <c:pt idx="4">
                    <c:v>India</c:v>
                  </c:pt>
                  <c:pt idx="5">
                    <c:v>India</c:v>
                  </c:pt>
                  <c:pt idx="6">
                    <c:v>Russia</c:v>
                  </c:pt>
                  <c:pt idx="7">
                    <c:v>Russia</c:v>
                  </c:pt>
                  <c:pt idx="8">
                    <c:v>Russia</c:v>
                  </c:pt>
                  <c:pt idx="9">
                    <c:v>South Korea</c:v>
                  </c:pt>
                  <c:pt idx="10">
                    <c:v>South Korea</c:v>
                  </c:pt>
                  <c:pt idx="11">
                    <c:v>South Korea</c:v>
                  </c:pt>
                  <c:pt idx="12">
                    <c:v>United States</c:v>
                  </c:pt>
                  <c:pt idx="13">
                    <c:v>United States</c:v>
                  </c:pt>
                  <c:pt idx="14">
                    <c:v>United States</c:v>
                  </c:pt>
                </c15:dlblRangeCache>
              </c15:datalabelsRange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ln w="25400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circle"/>
            <c:size val="10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/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200" b="0" i="0" u="none" strike="noStrike" kern="120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0924BFA-C4CA-4B06-BBB1-FAE83EE95B42}" type="CELLRANGE">
                      <a:rPr lang="en-US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[CELLRANGE]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0"/>
              </c:ext>
            </c:extLst>
          </c:dLbls>
          <c:xVal>
            <c:numRef>
              <c:f>Sheet1!$A$2:$A$19</c:f>
              <c:numCache>
                <c:formatCode>0</c:formatCode>
                <c:ptCount val="18"/>
                <c:pt idx="0">
                  <c:v>3616.5092153944493</c:v>
                </c:pt>
                <c:pt idx="1">
                  <c:v>12991.440668332532</c:v>
                </c:pt>
                <c:pt idx="2">
                  <c:v>38218.57740509</c:v>
                </c:pt>
                <c:pt idx="3">
                  <c:v>2525.4638352474203</c:v>
                </c:pt>
                <c:pt idx="4">
                  <c:v>5591.183997644468</c:v>
                </c:pt>
                <c:pt idx="5">
                  <c:v>19677.171406514593</c:v>
                </c:pt>
                <c:pt idx="6">
                  <c:v>13783.30053722075</c:v>
                </c:pt>
                <c:pt idx="7">
                  <c:v>24237.962932719736</c:v>
                </c:pt>
                <c:pt idx="8">
                  <c:v>35928.846961094052</c:v>
                </c:pt>
                <c:pt idx="9">
                  <c:v>20827.695732967924</c:v>
                </c:pt>
                <c:pt idx="10">
                  <c:v>33750.812456413812</c:v>
                </c:pt>
                <c:pt idx="11">
                  <c:v>53072.377574995277</c:v>
                </c:pt>
                <c:pt idx="12">
                  <c:v>45633.606410560598</c:v>
                </c:pt>
                <c:pt idx="13">
                  <c:v>50926.505779748091</c:v>
                </c:pt>
                <c:pt idx="14">
                  <c:v>73164.811551059844</c:v>
                </c:pt>
                <c:pt idx="15">
                  <c:v>3349.8667314203499</c:v>
                </c:pt>
                <c:pt idx="16">
                  <c:v>4655.3372180783435</c:v>
                </c:pt>
                <c:pt idx="17">
                  <c:v>6930.0578499076082</c:v>
                </c:pt>
              </c:numCache>
            </c:numRef>
          </c:xVal>
          <c:yVal>
            <c:numRef>
              <c:f>Sheet1!$C$2:$C$19</c:f>
              <c:numCache>
                <c:formatCode>General</c:formatCode>
                <c:ptCount val="18"/>
                <c:pt idx="3" formatCode="0">
                  <c:v>14.049072522749714</c:v>
                </c:pt>
                <c:pt idx="4" formatCode="0">
                  <c:v>21.794917758553481</c:v>
                </c:pt>
                <c:pt idx="5" formatCode="0">
                  <c:v>43.196222233290165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Sheet1!$J$2:$J$16</c15:f>
                <c15:dlblRangeCache>
                  <c:ptCount val="15"/>
                  <c:pt idx="0">
                    <c:v>China</c:v>
                  </c:pt>
                  <c:pt idx="1">
                    <c:v>China</c:v>
                  </c:pt>
                  <c:pt idx="2">
                    <c:v>China</c:v>
                  </c:pt>
                  <c:pt idx="3">
                    <c:v>India</c:v>
                  </c:pt>
                  <c:pt idx="4">
                    <c:v>India</c:v>
                  </c:pt>
                  <c:pt idx="5">
                    <c:v>India</c:v>
                  </c:pt>
                  <c:pt idx="6">
                    <c:v>Russia</c:v>
                  </c:pt>
                  <c:pt idx="7">
                    <c:v>Russia</c:v>
                  </c:pt>
                  <c:pt idx="8">
                    <c:v>Russia</c:v>
                  </c:pt>
                  <c:pt idx="9">
                    <c:v>South Korea</c:v>
                  </c:pt>
                  <c:pt idx="10">
                    <c:v>South Korea</c:v>
                  </c:pt>
                  <c:pt idx="11">
                    <c:v>South Korea</c:v>
                  </c:pt>
                  <c:pt idx="12">
                    <c:v>United States</c:v>
                  </c:pt>
                  <c:pt idx="13">
                    <c:v>United States</c:v>
                  </c:pt>
                  <c:pt idx="14">
                    <c:v>United States</c:v>
                  </c:pt>
                </c15:dlblRangeCache>
              </c15:datalabelsRange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ln w="25400" cap="rnd">
              <a:solidFill>
                <a:schemeClr val="tx2"/>
              </a:solidFill>
              <a:prstDash val="sysDot"/>
              <a:round/>
            </a:ln>
            <a:effectLst/>
          </c:spPr>
          <c:marker>
            <c:symbol val="triangle"/>
            <c:size val="9"/>
            <c:spPr>
              <a:solidFill>
                <a:schemeClr val="tx2"/>
              </a:solidFill>
              <a:ln w="9525">
                <a:solidFill>
                  <a:schemeClr val="tx2"/>
                </a:solidFill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6C76867E-D10A-42FD-B2BC-F0493920E45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0"/>
              </c:ext>
            </c:extLst>
          </c:dLbls>
          <c:xVal>
            <c:numRef>
              <c:f>Sheet1!$A$2:$A$19</c:f>
              <c:numCache>
                <c:formatCode>0</c:formatCode>
                <c:ptCount val="18"/>
                <c:pt idx="0">
                  <c:v>3616.5092153944493</c:v>
                </c:pt>
                <c:pt idx="1">
                  <c:v>12991.440668332532</c:v>
                </c:pt>
                <c:pt idx="2">
                  <c:v>38218.57740509</c:v>
                </c:pt>
                <c:pt idx="3">
                  <c:v>2525.4638352474203</c:v>
                </c:pt>
                <c:pt idx="4">
                  <c:v>5591.183997644468</c:v>
                </c:pt>
                <c:pt idx="5">
                  <c:v>19677.171406514593</c:v>
                </c:pt>
                <c:pt idx="6">
                  <c:v>13783.30053722075</c:v>
                </c:pt>
                <c:pt idx="7">
                  <c:v>24237.962932719736</c:v>
                </c:pt>
                <c:pt idx="8">
                  <c:v>35928.846961094052</c:v>
                </c:pt>
                <c:pt idx="9">
                  <c:v>20827.695732967924</c:v>
                </c:pt>
                <c:pt idx="10">
                  <c:v>33750.812456413812</c:v>
                </c:pt>
                <c:pt idx="11">
                  <c:v>53072.377574995277</c:v>
                </c:pt>
                <c:pt idx="12">
                  <c:v>45633.606410560598</c:v>
                </c:pt>
                <c:pt idx="13">
                  <c:v>50926.505779748091</c:v>
                </c:pt>
                <c:pt idx="14">
                  <c:v>73164.811551059844</c:v>
                </c:pt>
                <c:pt idx="15">
                  <c:v>3349.8667314203499</c:v>
                </c:pt>
                <c:pt idx="16">
                  <c:v>4655.3372180783435</c:v>
                </c:pt>
                <c:pt idx="17">
                  <c:v>6930.0578499076082</c:v>
                </c:pt>
              </c:numCache>
            </c:numRef>
          </c:xVal>
          <c:yVal>
            <c:numRef>
              <c:f>Sheet1!$D$2:$D$19</c:f>
              <c:numCache>
                <c:formatCode>General</c:formatCode>
                <c:ptCount val="18"/>
                <c:pt idx="6" formatCode="0">
                  <c:v>179.18797279170954</c:v>
                </c:pt>
                <c:pt idx="7" formatCode="0">
                  <c:v>211.0127447008272</c:v>
                </c:pt>
                <c:pt idx="8" formatCode="0">
                  <c:v>224.7486909838058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Sheet1!$J$2:$J$16</c15:f>
                <c15:dlblRangeCache>
                  <c:ptCount val="15"/>
                  <c:pt idx="0">
                    <c:v>China</c:v>
                  </c:pt>
                  <c:pt idx="1">
                    <c:v>China</c:v>
                  </c:pt>
                  <c:pt idx="2">
                    <c:v>China</c:v>
                  </c:pt>
                  <c:pt idx="3">
                    <c:v>India</c:v>
                  </c:pt>
                  <c:pt idx="4">
                    <c:v>India</c:v>
                  </c:pt>
                  <c:pt idx="5">
                    <c:v>India</c:v>
                  </c:pt>
                  <c:pt idx="6">
                    <c:v>Russia</c:v>
                  </c:pt>
                  <c:pt idx="7">
                    <c:v>Russia</c:v>
                  </c:pt>
                  <c:pt idx="8">
                    <c:v>Russia</c:v>
                  </c:pt>
                  <c:pt idx="9">
                    <c:v>South Korea</c:v>
                  </c:pt>
                  <c:pt idx="10">
                    <c:v>South Korea</c:v>
                  </c:pt>
                  <c:pt idx="11">
                    <c:v>South Korea</c:v>
                  </c:pt>
                  <c:pt idx="12">
                    <c:v>United States</c:v>
                  </c:pt>
                  <c:pt idx="13">
                    <c:v>United States</c:v>
                  </c:pt>
                  <c:pt idx="14">
                    <c:v>United States</c:v>
                  </c:pt>
                </c15:dlblRangeCache>
              </c15:datalabelsRange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Column3</c:v>
                </c:pt>
              </c:strCache>
            </c:strRef>
          </c:tx>
          <c:spPr>
            <a:ln w="25400" cap="rnd">
              <a:solidFill>
                <a:schemeClr val="tx2"/>
              </a:solidFill>
              <a:prstDash val="sysDot"/>
              <a:round/>
            </a:ln>
            <a:effectLst/>
          </c:spPr>
          <c:marker>
            <c:symbol val="diamond"/>
            <c:size val="9"/>
            <c:spPr>
              <a:solidFill>
                <a:schemeClr val="tx2"/>
              </a:solidFill>
              <a:ln w="9525">
                <a:solidFill>
                  <a:schemeClr val="tx2"/>
                </a:solidFill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fld id="{1D52B0A2-B6E4-4F46-A302-B56673CEA14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0"/>
              </c:ext>
            </c:extLst>
          </c:dLbls>
          <c:xVal>
            <c:numRef>
              <c:f>Sheet1!$A$2:$A$19</c:f>
              <c:numCache>
                <c:formatCode>0</c:formatCode>
                <c:ptCount val="18"/>
                <c:pt idx="0">
                  <c:v>3616.5092153944493</c:v>
                </c:pt>
                <c:pt idx="1">
                  <c:v>12991.440668332532</c:v>
                </c:pt>
                <c:pt idx="2">
                  <c:v>38218.57740509</c:v>
                </c:pt>
                <c:pt idx="3">
                  <c:v>2525.4638352474203</c:v>
                </c:pt>
                <c:pt idx="4">
                  <c:v>5591.183997644468</c:v>
                </c:pt>
                <c:pt idx="5">
                  <c:v>19677.171406514593</c:v>
                </c:pt>
                <c:pt idx="6">
                  <c:v>13783.30053722075</c:v>
                </c:pt>
                <c:pt idx="7">
                  <c:v>24237.962932719736</c:v>
                </c:pt>
                <c:pt idx="8">
                  <c:v>35928.846961094052</c:v>
                </c:pt>
                <c:pt idx="9">
                  <c:v>20827.695732967924</c:v>
                </c:pt>
                <c:pt idx="10">
                  <c:v>33750.812456413812</c:v>
                </c:pt>
                <c:pt idx="11">
                  <c:v>53072.377574995277</c:v>
                </c:pt>
                <c:pt idx="12">
                  <c:v>45633.606410560598</c:v>
                </c:pt>
                <c:pt idx="13">
                  <c:v>50926.505779748091</c:v>
                </c:pt>
                <c:pt idx="14">
                  <c:v>73164.811551059844</c:v>
                </c:pt>
                <c:pt idx="15">
                  <c:v>3349.8667314203499</c:v>
                </c:pt>
                <c:pt idx="16">
                  <c:v>4655.3372180783435</c:v>
                </c:pt>
                <c:pt idx="17">
                  <c:v>6930.0578499076082</c:v>
                </c:pt>
              </c:numCache>
            </c:numRef>
          </c:xVal>
          <c:yVal>
            <c:numRef>
              <c:f>Sheet1!$E$2:$E$19</c:f>
              <c:numCache>
                <c:formatCode>General</c:formatCode>
                <c:ptCount val="18"/>
                <c:pt idx="9" formatCode="0">
                  <c:v>175.69619481037228</c:v>
                </c:pt>
                <c:pt idx="10" formatCode="0">
                  <c:v>231.43895167933999</c:v>
                </c:pt>
                <c:pt idx="11" formatCode="0">
                  <c:v>302.33827607728472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Sheet1!$J$2:$J$16</c15:f>
                <c15:dlblRangeCache>
                  <c:ptCount val="15"/>
                  <c:pt idx="0">
                    <c:v>China</c:v>
                  </c:pt>
                  <c:pt idx="1">
                    <c:v>China</c:v>
                  </c:pt>
                  <c:pt idx="2">
                    <c:v>China</c:v>
                  </c:pt>
                  <c:pt idx="3">
                    <c:v>India</c:v>
                  </c:pt>
                  <c:pt idx="4">
                    <c:v>India</c:v>
                  </c:pt>
                  <c:pt idx="5">
                    <c:v>India</c:v>
                  </c:pt>
                  <c:pt idx="6">
                    <c:v>Russia</c:v>
                  </c:pt>
                  <c:pt idx="7">
                    <c:v>Russia</c:v>
                  </c:pt>
                  <c:pt idx="8">
                    <c:v>Russia</c:v>
                  </c:pt>
                  <c:pt idx="9">
                    <c:v>South Korea</c:v>
                  </c:pt>
                  <c:pt idx="10">
                    <c:v>South Korea</c:v>
                  </c:pt>
                  <c:pt idx="11">
                    <c:v>South Korea</c:v>
                  </c:pt>
                  <c:pt idx="12">
                    <c:v>United States</c:v>
                  </c:pt>
                  <c:pt idx="13">
                    <c:v>United States</c:v>
                  </c:pt>
                  <c:pt idx="14">
                    <c:v>United States</c:v>
                  </c:pt>
                </c15:dlblRangeCache>
              </c15:datalabelsRange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Column4</c:v>
                </c:pt>
              </c:strCache>
            </c:strRef>
          </c:tx>
          <c:spPr>
            <a:ln w="25400" cap="rnd">
              <a:solidFill>
                <a:schemeClr val="tx2"/>
              </a:solidFill>
              <a:prstDash val="sysDot"/>
              <a:round/>
            </a:ln>
            <a:effectLst/>
          </c:spPr>
          <c:marker>
            <c:symbol val="circle"/>
            <c:size val="8"/>
            <c:spPr>
              <a:solidFill>
                <a:schemeClr val="tx2"/>
              </a:solidFill>
              <a:ln w="9525">
                <a:solidFill>
                  <a:schemeClr val="tx2"/>
                </a:solidFill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fld id="{9E662C4C-A8CE-41E1-9CE5-DB76AC54B1C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0"/>
              </c:ext>
            </c:extLst>
          </c:dLbls>
          <c:xVal>
            <c:numRef>
              <c:f>Sheet1!$A$2:$A$19</c:f>
              <c:numCache>
                <c:formatCode>0</c:formatCode>
                <c:ptCount val="18"/>
                <c:pt idx="0">
                  <c:v>3616.5092153944493</c:v>
                </c:pt>
                <c:pt idx="1">
                  <c:v>12991.440668332532</c:v>
                </c:pt>
                <c:pt idx="2">
                  <c:v>38218.57740509</c:v>
                </c:pt>
                <c:pt idx="3">
                  <c:v>2525.4638352474203</c:v>
                </c:pt>
                <c:pt idx="4">
                  <c:v>5591.183997644468</c:v>
                </c:pt>
                <c:pt idx="5">
                  <c:v>19677.171406514593</c:v>
                </c:pt>
                <c:pt idx="6">
                  <c:v>13783.30053722075</c:v>
                </c:pt>
                <c:pt idx="7">
                  <c:v>24237.962932719736</c:v>
                </c:pt>
                <c:pt idx="8">
                  <c:v>35928.846961094052</c:v>
                </c:pt>
                <c:pt idx="9">
                  <c:v>20827.695732967924</c:v>
                </c:pt>
                <c:pt idx="10">
                  <c:v>33750.812456413812</c:v>
                </c:pt>
                <c:pt idx="11">
                  <c:v>53072.377574995277</c:v>
                </c:pt>
                <c:pt idx="12">
                  <c:v>45633.606410560598</c:v>
                </c:pt>
                <c:pt idx="13">
                  <c:v>50926.505779748091</c:v>
                </c:pt>
                <c:pt idx="14">
                  <c:v>73164.811551059844</c:v>
                </c:pt>
                <c:pt idx="15">
                  <c:v>3349.8667314203499</c:v>
                </c:pt>
                <c:pt idx="16">
                  <c:v>4655.3372180783435</c:v>
                </c:pt>
                <c:pt idx="17">
                  <c:v>6930.0578499076082</c:v>
                </c:pt>
              </c:numCache>
            </c:numRef>
          </c:xVal>
          <c:yVal>
            <c:numRef>
              <c:f>Sheet1!$F$2:$F$19</c:f>
              <c:numCache>
                <c:formatCode>General</c:formatCode>
                <c:ptCount val="18"/>
                <c:pt idx="12" formatCode="0">
                  <c:v>355.22055146930813</c:v>
                </c:pt>
                <c:pt idx="13" formatCode="0">
                  <c:v>302.66909789094086</c:v>
                </c:pt>
                <c:pt idx="14" formatCode="0">
                  <c:v>266.98901221300133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Sheet1!$J$2:$J$16</c15:f>
                <c15:dlblRangeCache>
                  <c:ptCount val="15"/>
                  <c:pt idx="0">
                    <c:v>China</c:v>
                  </c:pt>
                  <c:pt idx="1">
                    <c:v>China</c:v>
                  </c:pt>
                  <c:pt idx="2">
                    <c:v>China</c:v>
                  </c:pt>
                  <c:pt idx="3">
                    <c:v>India</c:v>
                  </c:pt>
                  <c:pt idx="4">
                    <c:v>India</c:v>
                  </c:pt>
                  <c:pt idx="5">
                    <c:v>India</c:v>
                  </c:pt>
                  <c:pt idx="6">
                    <c:v>Russia</c:v>
                  </c:pt>
                  <c:pt idx="7">
                    <c:v>Russia</c:v>
                  </c:pt>
                  <c:pt idx="8">
                    <c:v>Russia</c:v>
                  </c:pt>
                  <c:pt idx="9">
                    <c:v>South Korea</c:v>
                  </c:pt>
                  <c:pt idx="10">
                    <c:v>South Korea</c:v>
                  </c:pt>
                  <c:pt idx="11">
                    <c:v>South Korea</c:v>
                  </c:pt>
                  <c:pt idx="12">
                    <c:v>United States</c:v>
                  </c:pt>
                  <c:pt idx="13">
                    <c:v>United States</c:v>
                  </c:pt>
                  <c:pt idx="14">
                    <c:v>United States</c:v>
                  </c:pt>
                </c15:dlblRangeCache>
              </c15:datalabelsRange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Column5</c:v>
                </c:pt>
              </c:strCache>
            </c:strRef>
          </c:tx>
          <c:spPr>
            <a:ln w="25400" cap="rnd">
              <a:solidFill>
                <a:schemeClr val="tx2"/>
              </a:solidFill>
              <a:prstDash val="sysDot"/>
              <a:round/>
            </a:ln>
            <a:effectLst/>
          </c:spPr>
          <c:marker>
            <c:symbol val="triangle"/>
            <c:size val="6"/>
            <c:spPr>
              <a:solidFill>
                <a:schemeClr val="tx2"/>
              </a:solidFill>
              <a:ln w="9525">
                <a:solidFill>
                  <a:schemeClr val="tx2"/>
                </a:solidFill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xVal>
            <c:numRef>
              <c:f>Sheet1!$A$2:$A$19</c:f>
              <c:numCache>
                <c:formatCode>0</c:formatCode>
                <c:ptCount val="18"/>
                <c:pt idx="0">
                  <c:v>3616.5092153944493</c:v>
                </c:pt>
                <c:pt idx="1">
                  <c:v>12991.440668332532</c:v>
                </c:pt>
                <c:pt idx="2">
                  <c:v>38218.57740509</c:v>
                </c:pt>
                <c:pt idx="3">
                  <c:v>2525.4638352474203</c:v>
                </c:pt>
                <c:pt idx="4">
                  <c:v>5591.183997644468</c:v>
                </c:pt>
                <c:pt idx="5">
                  <c:v>19677.171406514593</c:v>
                </c:pt>
                <c:pt idx="6">
                  <c:v>13783.30053722075</c:v>
                </c:pt>
                <c:pt idx="7">
                  <c:v>24237.962932719736</c:v>
                </c:pt>
                <c:pt idx="8">
                  <c:v>35928.846961094052</c:v>
                </c:pt>
                <c:pt idx="9">
                  <c:v>20827.695732967924</c:v>
                </c:pt>
                <c:pt idx="10">
                  <c:v>33750.812456413812</c:v>
                </c:pt>
                <c:pt idx="11">
                  <c:v>53072.377574995277</c:v>
                </c:pt>
                <c:pt idx="12">
                  <c:v>45633.606410560598</c:v>
                </c:pt>
                <c:pt idx="13">
                  <c:v>50926.505779748091</c:v>
                </c:pt>
                <c:pt idx="14">
                  <c:v>73164.811551059844</c:v>
                </c:pt>
                <c:pt idx="15">
                  <c:v>3349.8667314203499</c:v>
                </c:pt>
                <c:pt idx="16">
                  <c:v>4655.3372180783435</c:v>
                </c:pt>
                <c:pt idx="17">
                  <c:v>6930.0578499076082</c:v>
                </c:pt>
              </c:numCache>
            </c:numRef>
          </c:xVal>
          <c:yVal>
            <c:numRef>
              <c:f>Sheet1!$G$2:$G$19</c:f>
              <c:numCache>
                <c:formatCode>General</c:formatCode>
                <c:ptCount val="18"/>
                <c:pt idx="15" formatCode="0">
                  <c:v>17.024606359202647</c:v>
                </c:pt>
                <c:pt idx="16" formatCode="0">
                  <c:v>19.295272351449302</c:v>
                </c:pt>
                <c:pt idx="17" formatCode="0">
                  <c:v>17.375481479596338</c:v>
                </c:pt>
              </c:numCache>
            </c:numRef>
          </c:yVal>
          <c:smooth val="0"/>
          <c:extLst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168357152"/>
        <c:axId val="168357712"/>
      </c:scatterChart>
      <c:valAx>
        <c:axId val="168357152"/>
        <c:scaling>
          <c:orientation val="minMax"/>
        </c:scaling>
        <c:delete val="0"/>
        <c:axPos val="b"/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357712"/>
        <c:crosses val="autoZero"/>
        <c:crossBetween val="midCat"/>
        <c:majorUnit val="20000"/>
      </c:valAx>
      <c:valAx>
        <c:axId val="168357712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3571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839356274768064E-2"/>
          <c:y val="4.5152600169557286E-2"/>
          <c:w val="0.84717847769028876"/>
          <c:h val="0.8471080832012104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Industrial energy consumption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IEO2018 Reference</c:v>
                </c:pt>
                <c:pt idx="1">
                  <c:v>Consumption-led</c:v>
                </c:pt>
                <c:pt idx="2">
                  <c:v>Investment-led</c:v>
                </c:pt>
                <c:pt idx="3">
                  <c:v>Export-led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30.679200000000002</c:v>
                </c:pt>
                <c:pt idx="1">
                  <c:v>39.716900000000003</c:v>
                </c:pt>
                <c:pt idx="2">
                  <c:v>41.0077</c:v>
                </c:pt>
                <c:pt idx="3">
                  <c:v>42.5413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Non-Industrial Energy Consumption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IEO2018 Reference</c:v>
                </c:pt>
                <c:pt idx="1">
                  <c:v>Consumption-led</c:v>
                </c:pt>
                <c:pt idx="2">
                  <c:v>Investment-led</c:v>
                </c:pt>
                <c:pt idx="3">
                  <c:v>Export-led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18.758099999999999</c:v>
                </c:pt>
                <c:pt idx="1">
                  <c:v>22.795099999999998</c:v>
                </c:pt>
                <c:pt idx="2">
                  <c:v>22.725999999999999</c:v>
                </c:pt>
                <c:pt idx="3">
                  <c:v>23.008999999999993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overlap val="100"/>
        <c:axId val="168360512"/>
        <c:axId val="168361072"/>
      </c:barChart>
      <c:catAx>
        <c:axId val="168360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361072"/>
        <c:crosses val="autoZero"/>
        <c:auto val="1"/>
        <c:lblAlgn val="ctr"/>
        <c:lblOffset val="100"/>
        <c:noMultiLvlLbl val="0"/>
      </c:catAx>
      <c:valAx>
        <c:axId val="168361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360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656600809587058E-2"/>
          <c:y val="8.4428123317318804E-2"/>
          <c:w val="0.87104861892263463"/>
          <c:h val="0.8401859693660663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China</c:v>
                </c:pt>
              </c:strCache>
            </c:strRef>
          </c:tx>
          <c:spPr>
            <a:ln w="2222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Sheet1!$A$2:$A$36</c:f>
              <c:numCache>
                <c:formatCode>General</c:formatCode>
                <c:ptCount val="35"/>
              </c:numCache>
            </c:numRef>
          </c:cat>
          <c:val>
            <c:numRef>
              <c:f>Sheet1!$B$2:$B$36</c:f>
              <c:numCache>
                <c:formatCode>General</c:formatCode>
                <c:ptCount val="35"/>
                <c:pt idx="0">
                  <c:v>100</c:v>
                </c:pt>
                <c:pt idx="1">
                  <c:v>103.64747780646179</c:v>
                </c:pt>
                <c:pt idx="2">
                  <c:v>111.85279346774037</c:v>
                </c:pt>
                <c:pt idx="3">
                  <c:v>140.66100662972329</c:v>
                </c:pt>
                <c:pt idx="4">
                  <c:v>174.86378198784291</c:v>
                </c:pt>
                <c:pt idx="5">
                  <c:v>213.13148009508981</c:v>
                </c:pt>
                <c:pt idx="6">
                  <c:v>256.05964904217899</c:v>
                </c:pt>
                <c:pt idx="7">
                  <c:v>307.36459413691131</c:v>
                </c:pt>
                <c:pt idx="8">
                  <c:v>348.32925150784234</c:v>
                </c:pt>
                <c:pt idx="9">
                  <c:v>403.0352780047246</c:v>
                </c:pt>
                <c:pt idx="10">
                  <c:v>470.5955307116576</c:v>
                </c:pt>
                <c:pt idx="11">
                  <c:v>529.96558109997966</c:v>
                </c:pt>
                <c:pt idx="12">
                  <c:v>584.71096150532503</c:v>
                </c:pt>
                <c:pt idx="13">
                  <c:v>642.63304038036699</c:v>
                </c:pt>
                <c:pt idx="14">
                  <c:v>689.41211864797879</c:v>
                </c:pt>
                <c:pt idx="15">
                  <c:v>736.63416976158703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India</c:v>
                </c:pt>
              </c:strCache>
            </c:strRef>
          </c:tx>
          <c:spPr>
            <a:ln w="2222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numRef>
              <c:f>Sheet1!$A$2:$A$36</c:f>
              <c:numCache>
                <c:formatCode>General</c:formatCode>
                <c:ptCount val="35"/>
              </c:numCache>
            </c:numRef>
          </c:cat>
          <c:val>
            <c:numRef>
              <c:f>Sheet1!$C$2:$C$36</c:f>
              <c:numCache>
                <c:formatCode>General</c:formatCode>
                <c:ptCount val="35"/>
                <c:pt idx="0">
                  <c:v>100</c:v>
                </c:pt>
                <c:pt idx="1">
                  <c:v>110.08465344896956</c:v>
                </c:pt>
                <c:pt idx="2">
                  <c:v>119.23018404506136</c:v>
                </c:pt>
                <c:pt idx="3">
                  <c:v>119.731152987652</c:v>
                </c:pt>
                <c:pt idx="4">
                  <c:v>129.28325429467534</c:v>
                </c:pt>
                <c:pt idx="5">
                  <c:v>141.93850438170486</c:v>
                </c:pt>
                <c:pt idx="6">
                  <c:v>150.1277548369398</c:v>
                </c:pt>
                <c:pt idx="7">
                  <c:v>157.33093193177473</c:v>
                </c:pt>
                <c:pt idx="8">
                  <c:v>171.57748070153153</c:v>
                </c:pt>
                <c:pt idx="9">
                  <c:v>185.31448188470821</c:v>
                </c:pt>
                <c:pt idx="10">
                  <c:v>200.15686189755431</c:v>
                </c:pt>
                <c:pt idx="11">
                  <c:v>205.62088134760751</c:v>
                </c:pt>
                <c:pt idx="12">
                  <c:v>211.3546573849363</c:v>
                </c:pt>
                <c:pt idx="13">
                  <c:v>225.43447947950571</c:v>
                </c:pt>
                <c:pt idx="14">
                  <c:v>243.81830803285266</c:v>
                </c:pt>
                <c:pt idx="15">
                  <c:v>264.06335096551845</c:v>
                </c:pt>
                <c:pt idx="16">
                  <c:v>285.60984181285443</c:v>
                </c:pt>
                <c:pt idx="17">
                  <c:v>308.94653787739821</c:v>
                </c:pt>
                <c:pt idx="18">
                  <c:v>333.94924107839256</c:v>
                </c:pt>
                <c:pt idx="19">
                  <c:v>358.89725045178761</c:v>
                </c:pt>
                <c:pt idx="20">
                  <c:v>384.01464495186912</c:v>
                </c:pt>
                <c:pt idx="21">
                  <c:v>410.35525861926658</c:v>
                </c:pt>
                <c:pt idx="22">
                  <c:v>438.12931463860741</c:v>
                </c:pt>
                <c:pt idx="23">
                  <c:v>467.36313234268778</c:v>
                </c:pt>
                <c:pt idx="24">
                  <c:v>498.31340809570747</c:v>
                </c:pt>
                <c:pt idx="25">
                  <c:v>531.48723654894809</c:v>
                </c:pt>
                <c:pt idx="26">
                  <c:v>566.47186161679338</c:v>
                </c:pt>
                <c:pt idx="27">
                  <c:v>603.64404090196683</c:v>
                </c:pt>
                <c:pt idx="28">
                  <c:v>643.0961903992245</c:v>
                </c:pt>
                <c:pt idx="29">
                  <c:v>684.73954036898385</c:v>
                </c:pt>
                <c:pt idx="30">
                  <c:v>727.87434129571602</c:v>
                </c:pt>
                <c:pt idx="31">
                  <c:v>772.36740542227324</c:v>
                </c:pt>
                <c:pt idx="32">
                  <c:v>818.39547668123021</c:v>
                </c:pt>
                <c:pt idx="33">
                  <c:v>865.25907073927294</c:v>
                </c:pt>
                <c:pt idx="34">
                  <c:v>913.17915065988268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8363872"/>
        <c:axId val="168364432"/>
      </c:lineChart>
      <c:catAx>
        <c:axId val="168363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364432"/>
        <c:crosses val="autoZero"/>
        <c:auto val="1"/>
        <c:lblAlgn val="ctr"/>
        <c:lblOffset val="100"/>
        <c:noMultiLvlLbl val="0"/>
      </c:catAx>
      <c:valAx>
        <c:axId val="168364432"/>
        <c:scaling>
          <c:orientation val="minMax"/>
          <c:max val="950"/>
          <c:min val="0"/>
        </c:scaling>
        <c:delete val="0"/>
        <c:axPos val="l"/>
        <c:numFmt formatCode="#,##0" sourceLinked="0"/>
        <c:majorTickMark val="none"/>
        <c:minorTickMark val="none"/>
        <c:tickLblPos val="nextTo"/>
        <c:spPr>
          <a:noFill/>
          <a:ln>
            <a:solidFill>
              <a:schemeClr val="bg1">
                <a:lumMod val="6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363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212678948367391E-2"/>
          <c:y val="4.5152600169557286E-2"/>
          <c:w val="0.81500813585950216"/>
          <c:h val="0.8471080832012104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Construction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  <a:effectLst/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IEO2018 Reference</c:v>
                </c:pt>
                <c:pt idx="1">
                  <c:v>Africa High Growth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>
                  <c:v>17.601369665412438</c:v>
                </c:pt>
                <c:pt idx="1">
                  <c:v>19.948081651073814</c:v>
                </c:pt>
              </c:numCache>
            </c:numRef>
          </c:val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Manufacturing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2"/>
              </a:solidFill>
            </a:ln>
            <a:effectLst/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IEO2018 Reference</c:v>
                </c:pt>
                <c:pt idx="1">
                  <c:v>Africa High Growth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18.920900965838705</c:v>
                </c:pt>
                <c:pt idx="1">
                  <c:v>23.956026427764527</c:v>
                </c:pt>
              </c:numCache>
            </c:numRef>
          </c:val>
        </c:ser>
        <c:ser>
          <c:idx val="1"/>
          <c:order val="2"/>
          <c:tx>
            <c:strRef>
              <c:f>Sheet1!$E$1</c:f>
              <c:strCache>
                <c:ptCount val="1"/>
                <c:pt idx="0">
                  <c:v>Services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/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IEO2018 Reference</c:v>
                </c:pt>
                <c:pt idx="1">
                  <c:v>Africa High Growth</c:v>
                </c:pt>
              </c:strCache>
            </c:strRef>
          </c:cat>
          <c:val>
            <c:numRef>
              <c:f>Sheet1!$E$2:$E$3</c:f>
              <c:numCache>
                <c:formatCode>0</c:formatCode>
                <c:ptCount val="2"/>
                <c:pt idx="0">
                  <c:v>47.085845573885344</c:v>
                </c:pt>
                <c:pt idx="1">
                  <c:v>37.029540243424492</c:v>
                </c:pt>
              </c:numCache>
            </c:numRef>
          </c:val>
        </c:ser>
        <c:ser>
          <c:idx val="2"/>
          <c:order val="3"/>
          <c:tx>
            <c:strRef>
              <c:f>Sheet1!$D$1</c:f>
              <c:strCache>
                <c:ptCount val="1"/>
                <c:pt idx="0">
                  <c:v>Agriculture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  <a:effectLst/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IEO2018 Reference</c:v>
                </c:pt>
                <c:pt idx="1">
                  <c:v>Africa High Growth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9.5104507522776931</c:v>
                </c:pt>
                <c:pt idx="1">
                  <c:v>10.552271496461605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mining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effectLst/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IEO2018 Reference</c:v>
                </c:pt>
                <c:pt idx="1">
                  <c:v>Africa High Growth</c:v>
                </c:pt>
              </c:strCache>
            </c:strRef>
          </c:cat>
          <c:val>
            <c:numRef>
              <c:f>Sheet1!$F$2:$F$3</c:f>
              <c:numCache>
                <c:formatCode>0</c:formatCode>
                <c:ptCount val="2"/>
                <c:pt idx="0">
                  <c:v>6.8814330425858214</c:v>
                </c:pt>
                <c:pt idx="1">
                  <c:v>8.514080181275558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69707200"/>
        <c:axId val="169707760"/>
      </c:barChart>
      <c:catAx>
        <c:axId val="169707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707760"/>
        <c:crosses val="autoZero"/>
        <c:auto val="1"/>
        <c:lblAlgn val="ctr"/>
        <c:lblOffset val="100"/>
        <c:noMultiLvlLbl val="0"/>
      </c:catAx>
      <c:valAx>
        <c:axId val="16970776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85000"/>
                </a:schemeClr>
              </a:solidFill>
              <a:round/>
            </a:ln>
            <a:effectLst/>
          </c:spPr>
        </c:majorGridlines>
        <c:numFmt formatCode="0&quot;%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707200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78452693413324"/>
          <c:y val="3.8742480644705937E-2"/>
          <c:w val="0.63919510061242346"/>
          <c:h val="0.8535182027260618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IEO2018 Reference case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Nonmanufacturing</c:v>
                </c:pt>
                <c:pt idx="1">
                  <c:v>Nonenergy-intensive manufacturing</c:v>
                </c:pt>
                <c:pt idx="2">
                  <c:v>Energy-intensive manufacturing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2.2378</c:v>
                </c:pt>
                <c:pt idx="1">
                  <c:v>7.9</c:v>
                </c:pt>
                <c:pt idx="2">
                  <c:v>3.9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Africa High Growth case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Nonmanufacturing</c:v>
                </c:pt>
                <c:pt idx="1">
                  <c:v>Nonenergy-intensive manufacturing</c:v>
                </c:pt>
                <c:pt idx="2">
                  <c:v>Energy-intensive manufacturing</c:v>
                </c:pt>
              </c:strCache>
            </c:strRef>
          </c:cat>
          <c:val>
            <c:numRef>
              <c:f>Sheet1!$C$2:$C$4</c:f>
              <c:numCache>
                <c:formatCode>0.0</c:formatCode>
                <c:ptCount val="3"/>
                <c:pt idx="0">
                  <c:v>2.7107999999999999</c:v>
                </c:pt>
                <c:pt idx="1">
                  <c:v>10.9</c:v>
                </c:pt>
                <c:pt idx="2">
                  <c:v>4.9000000000000004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69710560"/>
        <c:axId val="169711120"/>
      </c:barChart>
      <c:catAx>
        <c:axId val="1697105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711120"/>
        <c:crosses val="autoZero"/>
        <c:auto val="1"/>
        <c:lblAlgn val="ctr"/>
        <c:lblOffset val="100"/>
        <c:noMultiLvlLbl val="0"/>
      </c:catAx>
      <c:valAx>
        <c:axId val="169711120"/>
        <c:scaling>
          <c:orientation val="minMax"/>
        </c:scaling>
        <c:delete val="0"/>
        <c:axPos val="b"/>
        <c:numFmt formatCode="#,##0" sourceLinked="0"/>
        <c:majorTickMark val="none"/>
        <c:minorTickMark val="none"/>
        <c:tickLblPos val="nextTo"/>
        <c:spPr>
          <a:noFill/>
          <a:ln>
            <a:solidFill>
              <a:schemeClr val="bg1">
                <a:lumMod val="6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710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0558430196225475E-2"/>
          <c:y val="0.11869741790801852"/>
          <c:w val="0.83495513060867377"/>
          <c:h val="0.78990131451778223"/>
        </c:manualLayout>
      </c:layout>
      <c:barChart>
        <c:barDir val="col"/>
        <c:grouping val="stacked"/>
        <c:varyColors val="0"/>
        <c:ser>
          <c:idx val="4"/>
          <c:order val="0"/>
          <c:tx>
            <c:strRef>
              <c:f>page08!$B$8</c:f>
              <c:strCache>
                <c:ptCount val="1"/>
                <c:pt idx="0">
                  <c:v>Europe and Eurasia</c:v>
                </c:pt>
              </c:strCache>
            </c:strRef>
          </c:tx>
          <c:spPr>
            <a:solidFill>
              <a:srgbClr val="0096D7"/>
            </a:solidFill>
            <a:ln>
              <a:noFill/>
            </a:ln>
            <a:effectLst/>
          </c:spPr>
          <c:invertIfNegative val="0"/>
          <c:cat>
            <c:numRef>
              <c:f>page08!$C$3:$I$3</c:f>
              <c:numCache>
                <c:formatCode>General</c:formatCode>
                <c:ptCount val="7"/>
                <c:pt idx="0">
                  <c:v>1990</c:v>
                </c:pt>
                <c:pt idx="1">
                  <c:v>2000</c:v>
                </c:pt>
                <c:pt idx="2">
                  <c:v>2010</c:v>
                </c:pt>
                <c:pt idx="3">
                  <c:v>2015</c:v>
                </c:pt>
                <c:pt idx="4">
                  <c:v>2020</c:v>
                </c:pt>
                <c:pt idx="5">
                  <c:v>2030</c:v>
                </c:pt>
                <c:pt idx="6">
                  <c:v>2040</c:v>
                </c:pt>
              </c:numCache>
            </c:numRef>
          </c:cat>
          <c:val>
            <c:numRef>
              <c:f>page08!$C$8:$I$8</c:f>
              <c:numCache>
                <c:formatCode>0</c:formatCode>
                <c:ptCount val="7"/>
                <c:pt idx="0">
                  <c:v>67.072999999999993</c:v>
                </c:pt>
                <c:pt idx="1">
                  <c:v>43.465699999999998</c:v>
                </c:pt>
                <c:pt idx="2">
                  <c:v>47.521000000000001</c:v>
                </c:pt>
                <c:pt idx="3">
                  <c:v>47.877800000000001</c:v>
                </c:pt>
                <c:pt idx="4">
                  <c:v>47.688800000000001</c:v>
                </c:pt>
                <c:pt idx="5">
                  <c:v>47.685200000000002</c:v>
                </c:pt>
                <c:pt idx="6">
                  <c:v>49.657600000000002</c:v>
                </c:pt>
              </c:numCache>
            </c:numRef>
          </c:val>
        </c:ser>
        <c:ser>
          <c:idx val="3"/>
          <c:order val="1"/>
          <c:tx>
            <c:strRef>
              <c:f>page08!$B$7</c:f>
              <c:strCache>
                <c:ptCount val="1"/>
                <c:pt idx="0">
                  <c:v>Americas</c:v>
                </c:pt>
              </c:strCache>
            </c:strRef>
          </c:tx>
          <c:spPr>
            <a:solidFill>
              <a:srgbClr val="5D9732"/>
            </a:solidFill>
            <a:ln>
              <a:noFill/>
            </a:ln>
            <a:effectLst/>
          </c:spPr>
          <c:invertIfNegative val="0"/>
          <c:cat>
            <c:numRef>
              <c:f>page08!$C$3:$I$3</c:f>
              <c:numCache>
                <c:formatCode>General</c:formatCode>
                <c:ptCount val="7"/>
                <c:pt idx="0">
                  <c:v>1990</c:v>
                </c:pt>
                <c:pt idx="1">
                  <c:v>2000</c:v>
                </c:pt>
                <c:pt idx="2">
                  <c:v>2010</c:v>
                </c:pt>
                <c:pt idx="3">
                  <c:v>2015</c:v>
                </c:pt>
                <c:pt idx="4">
                  <c:v>2020</c:v>
                </c:pt>
                <c:pt idx="5">
                  <c:v>2030</c:v>
                </c:pt>
                <c:pt idx="6">
                  <c:v>2040</c:v>
                </c:pt>
              </c:numCache>
            </c:numRef>
          </c:cat>
          <c:val>
            <c:numRef>
              <c:f>page08!$C$7:$I$7</c:f>
              <c:numCache>
                <c:formatCode>0</c:formatCode>
                <c:ptCount val="7"/>
                <c:pt idx="0">
                  <c:v>16.195799999999998</c:v>
                </c:pt>
                <c:pt idx="1">
                  <c:v>21.875900000000001</c:v>
                </c:pt>
                <c:pt idx="2">
                  <c:v>29.1357</c:v>
                </c:pt>
                <c:pt idx="3">
                  <c:v>31.1663</c:v>
                </c:pt>
                <c:pt idx="4">
                  <c:v>30.386099999999999</c:v>
                </c:pt>
                <c:pt idx="5">
                  <c:v>33.7804</c:v>
                </c:pt>
                <c:pt idx="6">
                  <c:v>37.934199999999997</c:v>
                </c:pt>
              </c:numCache>
            </c:numRef>
          </c:val>
        </c:ser>
        <c:ser>
          <c:idx val="2"/>
          <c:order val="2"/>
          <c:tx>
            <c:strRef>
              <c:f>page08!$B$6</c:f>
              <c:strCache>
                <c:ptCount val="1"/>
                <c:pt idx="0">
                  <c:v>Africa</c:v>
                </c:pt>
              </c:strCache>
            </c:strRef>
          </c:tx>
          <c:spPr>
            <a:solidFill>
              <a:srgbClr val="FFC702"/>
            </a:solidFill>
            <a:ln>
              <a:noFill/>
            </a:ln>
            <a:effectLst/>
          </c:spPr>
          <c:invertIfNegative val="0"/>
          <c:cat>
            <c:numRef>
              <c:f>page08!$C$3:$I$3</c:f>
              <c:numCache>
                <c:formatCode>General</c:formatCode>
                <c:ptCount val="7"/>
                <c:pt idx="0">
                  <c:v>1990</c:v>
                </c:pt>
                <c:pt idx="1">
                  <c:v>2000</c:v>
                </c:pt>
                <c:pt idx="2">
                  <c:v>2010</c:v>
                </c:pt>
                <c:pt idx="3">
                  <c:v>2015</c:v>
                </c:pt>
                <c:pt idx="4">
                  <c:v>2020</c:v>
                </c:pt>
                <c:pt idx="5">
                  <c:v>2030</c:v>
                </c:pt>
                <c:pt idx="6">
                  <c:v>2040</c:v>
                </c:pt>
              </c:numCache>
            </c:numRef>
          </c:cat>
          <c:val>
            <c:numRef>
              <c:f>page08!$C$6:$I$6</c:f>
              <c:numCache>
                <c:formatCode>0</c:formatCode>
                <c:ptCount val="7"/>
                <c:pt idx="0">
                  <c:v>10.7707</c:v>
                </c:pt>
                <c:pt idx="1">
                  <c:v>13.994</c:v>
                </c:pt>
                <c:pt idx="2">
                  <c:v>19.157499999999999</c:v>
                </c:pt>
                <c:pt idx="3">
                  <c:v>22.702200000000001</c:v>
                </c:pt>
                <c:pt idx="4">
                  <c:v>24.914400000000001</c:v>
                </c:pt>
                <c:pt idx="5">
                  <c:v>28.581800000000001</c:v>
                </c:pt>
                <c:pt idx="6">
                  <c:v>34.820099999999996</c:v>
                </c:pt>
              </c:numCache>
            </c:numRef>
          </c:val>
        </c:ser>
        <c:ser>
          <c:idx val="1"/>
          <c:order val="3"/>
          <c:tx>
            <c:strRef>
              <c:f>page08!$B$5</c:f>
              <c:strCache>
                <c:ptCount val="1"/>
                <c:pt idx="0">
                  <c:v>Middle East</c:v>
                </c:pt>
              </c:strCache>
            </c:strRef>
          </c:tx>
          <c:spPr>
            <a:solidFill>
              <a:srgbClr val="BD732A"/>
            </a:solidFill>
            <a:ln>
              <a:noFill/>
            </a:ln>
            <a:effectLst/>
          </c:spPr>
          <c:invertIfNegative val="0"/>
          <c:cat>
            <c:numRef>
              <c:f>page08!$C$3:$I$3</c:f>
              <c:numCache>
                <c:formatCode>General</c:formatCode>
                <c:ptCount val="7"/>
                <c:pt idx="0">
                  <c:v>1990</c:v>
                </c:pt>
                <c:pt idx="1">
                  <c:v>2000</c:v>
                </c:pt>
                <c:pt idx="2">
                  <c:v>2010</c:v>
                </c:pt>
                <c:pt idx="3">
                  <c:v>2015</c:v>
                </c:pt>
                <c:pt idx="4">
                  <c:v>2020</c:v>
                </c:pt>
                <c:pt idx="5">
                  <c:v>2030</c:v>
                </c:pt>
                <c:pt idx="6">
                  <c:v>2040</c:v>
                </c:pt>
              </c:numCache>
            </c:numRef>
          </c:cat>
          <c:val>
            <c:numRef>
              <c:f>page08!$C$5:$I$5</c:f>
              <c:numCache>
                <c:formatCode>0</c:formatCode>
                <c:ptCount val="7"/>
                <c:pt idx="0">
                  <c:v>10.752700000000001</c:v>
                </c:pt>
                <c:pt idx="1">
                  <c:v>16.278500000000001</c:v>
                </c:pt>
                <c:pt idx="2">
                  <c:v>28.599699999999999</c:v>
                </c:pt>
                <c:pt idx="3">
                  <c:v>33.982300000000002</c:v>
                </c:pt>
                <c:pt idx="4">
                  <c:v>36.142400000000002</c:v>
                </c:pt>
                <c:pt idx="5">
                  <c:v>40.716500000000003</c:v>
                </c:pt>
                <c:pt idx="6">
                  <c:v>47.3553</c:v>
                </c:pt>
              </c:numCache>
            </c:numRef>
          </c:val>
        </c:ser>
        <c:ser>
          <c:idx val="0"/>
          <c:order val="4"/>
          <c:tx>
            <c:strRef>
              <c:f>page08!$B$4</c:f>
              <c:strCache>
                <c:ptCount val="1"/>
                <c:pt idx="0">
                  <c:v>Asia</c:v>
                </c:pt>
              </c:strCache>
            </c:strRef>
          </c:tx>
          <c:spPr>
            <a:solidFill>
              <a:srgbClr val="A3334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page08!$C$3:$I$3</c:f>
              <c:numCache>
                <c:formatCode>General</c:formatCode>
                <c:ptCount val="7"/>
                <c:pt idx="0">
                  <c:v>1990</c:v>
                </c:pt>
                <c:pt idx="1">
                  <c:v>2000</c:v>
                </c:pt>
                <c:pt idx="2">
                  <c:v>2010</c:v>
                </c:pt>
                <c:pt idx="3">
                  <c:v>2015</c:v>
                </c:pt>
                <c:pt idx="4">
                  <c:v>2020</c:v>
                </c:pt>
                <c:pt idx="5">
                  <c:v>2030</c:v>
                </c:pt>
                <c:pt idx="6">
                  <c:v>2040</c:v>
                </c:pt>
              </c:numCache>
            </c:numRef>
          </c:cat>
          <c:val>
            <c:numRef>
              <c:f>page08!$C$4:$I$4</c:f>
              <c:numCache>
                <c:formatCode>0</c:formatCode>
                <c:ptCount val="7"/>
                <c:pt idx="0">
                  <c:v>50.350999999999999</c:v>
                </c:pt>
                <c:pt idx="1">
                  <c:v>78.135999999999996</c:v>
                </c:pt>
                <c:pt idx="2">
                  <c:v>156.92310000000001</c:v>
                </c:pt>
                <c:pt idx="3">
                  <c:v>199.75389999999999</c:v>
                </c:pt>
                <c:pt idx="4">
                  <c:v>223.65020000000001</c:v>
                </c:pt>
                <c:pt idx="5">
                  <c:v>257.14210000000003</c:v>
                </c:pt>
                <c:pt idx="6">
                  <c:v>303.10399999999998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2830896"/>
        <c:axId val="162831456"/>
      </c:barChart>
      <c:catAx>
        <c:axId val="16283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2831456"/>
        <c:crosses val="autoZero"/>
        <c:auto val="1"/>
        <c:lblAlgn val="ctr"/>
        <c:lblOffset val="100"/>
        <c:noMultiLvlLbl val="0"/>
      </c:catAx>
      <c:valAx>
        <c:axId val="162831456"/>
        <c:scaling>
          <c:orientation val="minMax"/>
          <c:max val="500"/>
          <c:min val="0"/>
        </c:scaling>
        <c:delete val="0"/>
        <c:axPos val="l"/>
        <c:majorGridlines>
          <c:spPr>
            <a:ln w="9525" cap="flat" cmpd="sng" algn="ctr">
              <a:solidFill>
                <a:srgbClr val="FFFFFF">
                  <a:lumMod val="85000"/>
                </a:srgb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2830896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062195116368851"/>
          <c:y val="5.0226768388225158E-2"/>
          <c:w val="0.53922066772153665"/>
          <c:h val="0.8499528447026407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2015-2040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.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Total OECD</c:v>
                </c:pt>
                <c:pt idx="1">
                  <c:v>Japan</c:v>
                </c:pt>
                <c:pt idx="2">
                  <c:v>OECD Europe</c:v>
                </c:pt>
                <c:pt idx="3">
                  <c:v>Canada</c:v>
                </c:pt>
                <c:pt idx="4">
                  <c:v>South Korea</c:v>
                </c:pt>
                <c:pt idx="5">
                  <c:v>United States</c:v>
                </c:pt>
                <c:pt idx="6">
                  <c:v>Mexico/Chile</c:v>
                </c:pt>
                <c:pt idx="7">
                  <c:v>Australia/New Zealand</c:v>
                </c:pt>
              </c:strCache>
            </c:strRef>
          </c:cat>
          <c:val>
            <c:numRef>
              <c:f>Sheet1!$B$2:$B$9</c:f>
              <c:numCache>
                <c:formatCode>0.0</c:formatCode>
                <c:ptCount val="8"/>
                <c:pt idx="0">
                  <c:v>1.7144258506796239</c:v>
                </c:pt>
                <c:pt idx="1">
                  <c:v>0.4177332915013876</c:v>
                </c:pt>
                <c:pt idx="2">
                  <c:v>1.4641282856636684</c:v>
                </c:pt>
                <c:pt idx="3">
                  <c:v>1.6304180757894748</c:v>
                </c:pt>
                <c:pt idx="4">
                  <c:v>1.9675933233812115</c:v>
                </c:pt>
                <c:pt idx="5">
                  <c:v>2.1417190560384824</c:v>
                </c:pt>
                <c:pt idx="6">
                  <c:v>2.3166017728290633</c:v>
                </c:pt>
                <c:pt idx="7">
                  <c:v>2.3518192413944705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axId val="166449744"/>
        <c:axId val="166450304"/>
      </c:barChart>
      <c:catAx>
        <c:axId val="16644974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450304"/>
        <c:crosses val="autoZero"/>
        <c:auto val="1"/>
        <c:lblAlgn val="ctr"/>
        <c:lblOffset val="100"/>
        <c:noMultiLvlLbl val="0"/>
      </c:catAx>
      <c:valAx>
        <c:axId val="166450304"/>
        <c:scaling>
          <c:orientation val="minMax"/>
          <c:max val="6"/>
          <c:min val="0"/>
        </c:scaling>
        <c:delete val="0"/>
        <c:axPos val="b"/>
        <c:numFmt formatCode="0&quot;%&quot;" sourceLinked="0"/>
        <c:majorTickMark val="none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449744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672672832283499"/>
          <c:y val="3.1327842160032267E-2"/>
          <c:w val="0.46822457547701218"/>
          <c:h val="0.8618968085178513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2015-2040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0.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Total Non-OECD</c:v>
                </c:pt>
                <c:pt idx="1">
                  <c:v>Russia</c:v>
                </c:pt>
                <c:pt idx="2">
                  <c:v>Brazil</c:v>
                </c:pt>
                <c:pt idx="3">
                  <c:v>Other Americas</c:v>
                </c:pt>
                <c:pt idx="4">
                  <c:v>Other Europe/Eurasia</c:v>
                </c:pt>
                <c:pt idx="5">
                  <c:v>Middle East</c:v>
                </c:pt>
                <c:pt idx="6">
                  <c:v>Africa</c:v>
                </c:pt>
                <c:pt idx="7">
                  <c:v>Other Asia</c:v>
                </c:pt>
                <c:pt idx="8">
                  <c:v>China</c:v>
                </c:pt>
                <c:pt idx="9">
                  <c:v>India</c:v>
                </c:pt>
              </c:strCache>
            </c:strRef>
          </c:cat>
          <c:val>
            <c:numRef>
              <c:f>Sheet1!$B$2:$B$11</c:f>
              <c:numCache>
                <c:formatCode>0.0</c:formatCode>
                <c:ptCount val="10"/>
                <c:pt idx="0">
                  <c:v>4.086038889648469</c:v>
                </c:pt>
                <c:pt idx="1">
                  <c:v>1.3516048487907106</c:v>
                </c:pt>
                <c:pt idx="2">
                  <c:v>1.6008753519920926</c:v>
                </c:pt>
                <c:pt idx="3">
                  <c:v>2.4096423924231614</c:v>
                </c:pt>
                <c:pt idx="4">
                  <c:v>2.4731354522886662</c:v>
                </c:pt>
                <c:pt idx="5">
                  <c:v>3.1213900735481692</c:v>
                </c:pt>
                <c:pt idx="6">
                  <c:v>3.7916638252321277</c:v>
                </c:pt>
                <c:pt idx="7">
                  <c:v>4.1972497452474</c:v>
                </c:pt>
                <c:pt idx="8">
                  <c:v>4.4674455547658587</c:v>
                </c:pt>
                <c:pt idx="9">
                  <c:v>6.0198620920412393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0"/>
        <c:axId val="166452544"/>
        <c:axId val="166453104"/>
      </c:barChart>
      <c:catAx>
        <c:axId val="16645254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453104"/>
        <c:crosses val="autoZero"/>
        <c:auto val="1"/>
        <c:lblAlgn val="ctr"/>
        <c:lblOffset val="100"/>
        <c:noMultiLvlLbl val="0"/>
      </c:catAx>
      <c:valAx>
        <c:axId val="166453104"/>
        <c:scaling>
          <c:orientation val="minMax"/>
          <c:max val="7"/>
          <c:min val="0"/>
        </c:scaling>
        <c:delete val="0"/>
        <c:axPos val="b"/>
        <c:numFmt formatCode="0&quot;%&quot;" sourceLinked="0"/>
        <c:majorTickMark val="none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452544"/>
        <c:crosses val="autoZero"/>
        <c:crossBetween val="between"/>
        <c:majorUnit val="2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352080989876265E-2"/>
          <c:y val="0.11834980798612679"/>
          <c:w val="0.91270878640169983"/>
          <c:h val="0.7698672877297271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petroleum and other liquids (including biofuels)</c:v>
                </c:pt>
              </c:strCache>
            </c:strRef>
          </c:tx>
          <c:spPr>
            <a:ln w="2222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50"/>
              <c:layout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Sheet1!$A$2:$A$52</c:f>
              <c:numCache>
                <c:formatCode>General</c:formatCode>
                <c:ptCount val="5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numCache>
            </c:numRef>
          </c:cat>
          <c:val>
            <c:numRef>
              <c:f>Sheet1!$B$2:$B$52</c:f>
              <c:numCache>
                <c:formatCode>General</c:formatCode>
                <c:ptCount val="51"/>
                <c:pt idx="0">
                  <c:v>137.2268</c:v>
                </c:pt>
                <c:pt idx="1">
                  <c:v>138.37649999999999</c:v>
                </c:pt>
                <c:pt idx="2">
                  <c:v>138.99940000000001</c:v>
                </c:pt>
                <c:pt idx="3">
                  <c:v>138.70779999999999</c:v>
                </c:pt>
                <c:pt idx="4">
                  <c:v>141.51300000000001</c:v>
                </c:pt>
                <c:pt idx="5">
                  <c:v>143.70580000000001</c:v>
                </c:pt>
                <c:pt idx="6">
                  <c:v>147.1652</c:v>
                </c:pt>
                <c:pt idx="7">
                  <c:v>150.28729999999999</c:v>
                </c:pt>
                <c:pt idx="8">
                  <c:v>151.50319999999999</c:v>
                </c:pt>
                <c:pt idx="9">
                  <c:v>154.19739999999999</c:v>
                </c:pt>
                <c:pt idx="10">
                  <c:v>157.0188</c:v>
                </c:pt>
                <c:pt idx="11">
                  <c:v>158.8698</c:v>
                </c:pt>
                <c:pt idx="12">
                  <c:v>159.37909999999999</c:v>
                </c:pt>
                <c:pt idx="13">
                  <c:v>162.16239999999999</c:v>
                </c:pt>
                <c:pt idx="14">
                  <c:v>168.10769999999999</c:v>
                </c:pt>
                <c:pt idx="15">
                  <c:v>170.3597</c:v>
                </c:pt>
                <c:pt idx="16">
                  <c:v>172.9051</c:v>
                </c:pt>
                <c:pt idx="17">
                  <c:v>174.154</c:v>
                </c:pt>
                <c:pt idx="18">
                  <c:v>171.911</c:v>
                </c:pt>
                <c:pt idx="19">
                  <c:v>172.13659999999999</c:v>
                </c:pt>
                <c:pt idx="20">
                  <c:v>178.04069999999999</c:v>
                </c:pt>
                <c:pt idx="21">
                  <c:v>179.96369999999999</c:v>
                </c:pt>
                <c:pt idx="22">
                  <c:v>183.15280000000001</c:v>
                </c:pt>
                <c:pt idx="23">
                  <c:v>185.5985</c:v>
                </c:pt>
                <c:pt idx="24">
                  <c:v>188.05959999999999</c:v>
                </c:pt>
                <c:pt idx="25">
                  <c:v>190.58019999999999</c:v>
                </c:pt>
                <c:pt idx="26">
                  <c:v>193.75049999999999</c:v>
                </c:pt>
                <c:pt idx="27">
                  <c:v>196.69550000000001</c:v>
                </c:pt>
                <c:pt idx="28">
                  <c:v>199.86179999999999</c:v>
                </c:pt>
                <c:pt idx="29">
                  <c:v>201.2705</c:v>
                </c:pt>
                <c:pt idx="30">
                  <c:v>202.2176</c:v>
                </c:pt>
                <c:pt idx="31">
                  <c:v>202.13050000000001</c:v>
                </c:pt>
                <c:pt idx="32">
                  <c:v>202.27780000000001</c:v>
                </c:pt>
                <c:pt idx="33">
                  <c:v>203.11109999999999</c:v>
                </c:pt>
                <c:pt idx="34">
                  <c:v>204.19630000000001</c:v>
                </c:pt>
                <c:pt idx="35">
                  <c:v>204.74690000000001</c:v>
                </c:pt>
                <c:pt idx="36">
                  <c:v>205.14879999999999</c:v>
                </c:pt>
                <c:pt idx="37">
                  <c:v>205.9496</c:v>
                </c:pt>
                <c:pt idx="38">
                  <c:v>206.965</c:v>
                </c:pt>
                <c:pt idx="39">
                  <c:v>208.14420000000001</c:v>
                </c:pt>
                <c:pt idx="40">
                  <c:v>209.4571</c:v>
                </c:pt>
                <c:pt idx="41">
                  <c:v>210.9126</c:v>
                </c:pt>
                <c:pt idx="42">
                  <c:v>212.3972</c:v>
                </c:pt>
                <c:pt idx="43">
                  <c:v>214.17189999999999</c:v>
                </c:pt>
                <c:pt idx="44">
                  <c:v>216.18090000000001</c:v>
                </c:pt>
                <c:pt idx="45">
                  <c:v>218.28120000000001</c:v>
                </c:pt>
                <c:pt idx="46">
                  <c:v>220.4983</c:v>
                </c:pt>
                <c:pt idx="47">
                  <c:v>222.68430000000001</c:v>
                </c:pt>
                <c:pt idx="48">
                  <c:v>224.87110000000001</c:v>
                </c:pt>
                <c:pt idx="49">
                  <c:v>227.1875</c:v>
                </c:pt>
                <c:pt idx="50">
                  <c:v>229.44810000000001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natural gas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50"/>
              <c:layout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Sheet1!$A$2:$A$52</c:f>
              <c:numCache>
                <c:formatCode>General</c:formatCode>
                <c:ptCount val="5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numCache>
            </c:numRef>
          </c:cat>
          <c:val>
            <c:numRef>
              <c:f>Sheet1!$C$2:$C$52</c:f>
              <c:numCache>
                <c:formatCode>General</c:formatCode>
                <c:ptCount val="51"/>
                <c:pt idx="0">
                  <c:v>75.2804</c:v>
                </c:pt>
                <c:pt idx="1">
                  <c:v>76.935299999999998</c:v>
                </c:pt>
                <c:pt idx="2">
                  <c:v>77.031599999999997</c:v>
                </c:pt>
                <c:pt idx="3">
                  <c:v>78.657799999999995</c:v>
                </c:pt>
                <c:pt idx="4">
                  <c:v>78.896299999999997</c:v>
                </c:pt>
                <c:pt idx="5">
                  <c:v>81.244799999999998</c:v>
                </c:pt>
                <c:pt idx="6">
                  <c:v>83.2804</c:v>
                </c:pt>
                <c:pt idx="7">
                  <c:v>83.450999999999993</c:v>
                </c:pt>
                <c:pt idx="8">
                  <c:v>84.157300000000006</c:v>
                </c:pt>
                <c:pt idx="9">
                  <c:v>86.361999999999995</c:v>
                </c:pt>
                <c:pt idx="10">
                  <c:v>89.782700000000006</c:v>
                </c:pt>
                <c:pt idx="11">
                  <c:v>90.396799999999999</c:v>
                </c:pt>
                <c:pt idx="12">
                  <c:v>94.066400000000002</c:v>
                </c:pt>
                <c:pt idx="13">
                  <c:v>96.605199999999996</c:v>
                </c:pt>
                <c:pt idx="14">
                  <c:v>100.0492</c:v>
                </c:pt>
                <c:pt idx="15">
                  <c:v>102.34139999999999</c:v>
                </c:pt>
                <c:pt idx="16">
                  <c:v>105.1561</c:v>
                </c:pt>
                <c:pt idx="17">
                  <c:v>108.6973</c:v>
                </c:pt>
                <c:pt idx="18">
                  <c:v>112.21129999999999</c:v>
                </c:pt>
                <c:pt idx="19">
                  <c:v>108.7319</c:v>
                </c:pt>
                <c:pt idx="20">
                  <c:v>118.0624</c:v>
                </c:pt>
                <c:pt idx="21">
                  <c:v>121.3073</c:v>
                </c:pt>
                <c:pt idx="22">
                  <c:v>125.11879999999999</c:v>
                </c:pt>
                <c:pt idx="23">
                  <c:v>127.24469999999999</c:v>
                </c:pt>
                <c:pt idx="24">
                  <c:v>127.4474</c:v>
                </c:pt>
                <c:pt idx="25">
                  <c:v>129.14619999999999</c:v>
                </c:pt>
                <c:pt idx="26">
                  <c:v>129.11689999999999</c:v>
                </c:pt>
                <c:pt idx="27">
                  <c:v>130.16149999999999</c:v>
                </c:pt>
                <c:pt idx="28">
                  <c:v>130.94030000000001</c:v>
                </c:pt>
                <c:pt idx="29">
                  <c:v>131.6009</c:v>
                </c:pt>
                <c:pt idx="30">
                  <c:v>132.17099999999999</c:v>
                </c:pt>
                <c:pt idx="31">
                  <c:v>132.6925</c:v>
                </c:pt>
                <c:pt idx="32">
                  <c:v>134.4135</c:v>
                </c:pt>
                <c:pt idx="33">
                  <c:v>136.8545</c:v>
                </c:pt>
                <c:pt idx="34">
                  <c:v>139.8415</c:v>
                </c:pt>
                <c:pt idx="35">
                  <c:v>142.5376</c:v>
                </c:pt>
                <c:pt idx="36">
                  <c:v>144.23150000000001</c:v>
                </c:pt>
                <c:pt idx="37">
                  <c:v>146.03149999999999</c:v>
                </c:pt>
                <c:pt idx="38">
                  <c:v>148.2217</c:v>
                </c:pt>
                <c:pt idx="39">
                  <c:v>150.5231</c:v>
                </c:pt>
                <c:pt idx="40">
                  <c:v>152.9325</c:v>
                </c:pt>
                <c:pt idx="41">
                  <c:v>155.33269999999999</c:v>
                </c:pt>
                <c:pt idx="42">
                  <c:v>157.9546</c:v>
                </c:pt>
                <c:pt idx="43">
                  <c:v>160.55520000000001</c:v>
                </c:pt>
                <c:pt idx="44">
                  <c:v>163.6482</c:v>
                </c:pt>
                <c:pt idx="45">
                  <c:v>166.74430000000001</c:v>
                </c:pt>
                <c:pt idx="46">
                  <c:v>169.69390000000001</c:v>
                </c:pt>
                <c:pt idx="47">
                  <c:v>172.77189999999999</c:v>
                </c:pt>
                <c:pt idx="48">
                  <c:v>175.73099999999999</c:v>
                </c:pt>
                <c:pt idx="49">
                  <c:v>178.77760000000001</c:v>
                </c:pt>
                <c:pt idx="50">
                  <c:v>181.60149999999999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coal</c:v>
                </c:pt>
              </c:strCache>
            </c:strRef>
          </c:tx>
          <c:spPr>
            <a:ln w="2222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Lbls>
            <c:dLbl>
              <c:idx val="50"/>
              <c:layout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Sheet1!$A$2:$A$52</c:f>
              <c:numCache>
                <c:formatCode>General</c:formatCode>
                <c:ptCount val="5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numCache>
            </c:numRef>
          </c:cat>
          <c:val>
            <c:numRef>
              <c:f>Sheet1!$D$2:$D$52</c:f>
              <c:numCache>
                <c:formatCode>General</c:formatCode>
                <c:ptCount val="51"/>
                <c:pt idx="0">
                  <c:v>89.249600000000001</c:v>
                </c:pt>
                <c:pt idx="1">
                  <c:v>83.569000000000003</c:v>
                </c:pt>
                <c:pt idx="2">
                  <c:v>81.999300000000005</c:v>
                </c:pt>
                <c:pt idx="3">
                  <c:v>83.741900000000001</c:v>
                </c:pt>
                <c:pt idx="4">
                  <c:v>84.307100000000005</c:v>
                </c:pt>
                <c:pt idx="5">
                  <c:v>86.870800000000003</c:v>
                </c:pt>
                <c:pt idx="6">
                  <c:v>89.160300000000007</c:v>
                </c:pt>
                <c:pt idx="7">
                  <c:v>88.022900000000007</c:v>
                </c:pt>
                <c:pt idx="8">
                  <c:v>86.853399999999993</c:v>
                </c:pt>
                <c:pt idx="9">
                  <c:v>89.862200000000001</c:v>
                </c:pt>
                <c:pt idx="10">
                  <c:v>96.453900000000004</c:v>
                </c:pt>
                <c:pt idx="11">
                  <c:v>97.797200000000004</c:v>
                </c:pt>
                <c:pt idx="12">
                  <c:v>100.59650000000001</c:v>
                </c:pt>
                <c:pt idx="13">
                  <c:v>108.7607</c:v>
                </c:pt>
                <c:pt idx="14">
                  <c:v>118.4734</c:v>
                </c:pt>
                <c:pt idx="15">
                  <c:v>126.1836</c:v>
                </c:pt>
                <c:pt idx="16">
                  <c:v>133.14769999999999</c:v>
                </c:pt>
                <c:pt idx="17">
                  <c:v>140.15209999999999</c:v>
                </c:pt>
                <c:pt idx="18">
                  <c:v>142.2466</c:v>
                </c:pt>
                <c:pt idx="19">
                  <c:v>140.33789999999999</c:v>
                </c:pt>
                <c:pt idx="20">
                  <c:v>141.2628</c:v>
                </c:pt>
                <c:pt idx="21">
                  <c:v>149.48570000000001</c:v>
                </c:pt>
                <c:pt idx="22">
                  <c:v>153.8793</c:v>
                </c:pt>
                <c:pt idx="23">
                  <c:v>156.28110000000001</c:v>
                </c:pt>
                <c:pt idx="24">
                  <c:v>154.51589999999999</c:v>
                </c:pt>
                <c:pt idx="25">
                  <c:v>158.01089999999999</c:v>
                </c:pt>
                <c:pt idx="26">
                  <c:v>157.8492</c:v>
                </c:pt>
                <c:pt idx="27">
                  <c:v>160.1293</c:v>
                </c:pt>
                <c:pt idx="28">
                  <c:v>160.84360000000001</c:v>
                </c:pt>
                <c:pt idx="29">
                  <c:v>161.96279999999999</c:v>
                </c:pt>
                <c:pt idx="30">
                  <c:v>162.3314</c:v>
                </c:pt>
                <c:pt idx="31">
                  <c:v>162.0658</c:v>
                </c:pt>
                <c:pt idx="32">
                  <c:v>161.6782</c:v>
                </c:pt>
                <c:pt idx="33">
                  <c:v>161.71870000000001</c:v>
                </c:pt>
                <c:pt idx="34">
                  <c:v>161.02279999999999</c:v>
                </c:pt>
                <c:pt idx="35">
                  <c:v>159.97229999999999</c:v>
                </c:pt>
                <c:pt idx="36">
                  <c:v>158.727</c:v>
                </c:pt>
                <c:pt idx="37">
                  <c:v>157.7424</c:v>
                </c:pt>
                <c:pt idx="38">
                  <c:v>157.03100000000001</c:v>
                </c:pt>
                <c:pt idx="39">
                  <c:v>156.2971</c:v>
                </c:pt>
                <c:pt idx="40">
                  <c:v>156.00630000000001</c:v>
                </c:pt>
                <c:pt idx="41">
                  <c:v>156.2132</c:v>
                </c:pt>
                <c:pt idx="42">
                  <c:v>156.16820000000001</c:v>
                </c:pt>
                <c:pt idx="43">
                  <c:v>156.4787</c:v>
                </c:pt>
                <c:pt idx="44">
                  <c:v>156.834</c:v>
                </c:pt>
                <c:pt idx="45">
                  <c:v>157.32730000000001</c:v>
                </c:pt>
                <c:pt idx="46">
                  <c:v>157.9992</c:v>
                </c:pt>
                <c:pt idx="47">
                  <c:v>158.59370000000001</c:v>
                </c:pt>
                <c:pt idx="48">
                  <c:v>159.25149999999999</c:v>
                </c:pt>
                <c:pt idx="49">
                  <c:v>160.00919999999999</c:v>
                </c:pt>
                <c:pt idx="50">
                  <c:v>160.88220000000001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nuclear</c:v>
                </c:pt>
              </c:strCache>
            </c:strRef>
          </c:tx>
          <c:spPr>
            <a:ln w="2222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50"/>
              <c:layout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Sheet1!$A$2:$A$52</c:f>
              <c:numCache>
                <c:formatCode>General</c:formatCode>
                <c:ptCount val="5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numCache>
            </c:numRef>
          </c:cat>
          <c:val>
            <c:numRef>
              <c:f>Sheet1!$E$2:$E$52</c:f>
              <c:numCache>
                <c:formatCode>General</c:formatCode>
                <c:ptCount val="51"/>
                <c:pt idx="0">
                  <c:v>20.3569</c:v>
                </c:pt>
                <c:pt idx="1">
                  <c:v>21.183</c:v>
                </c:pt>
                <c:pt idx="2">
                  <c:v>21.2746</c:v>
                </c:pt>
                <c:pt idx="3">
                  <c:v>22.008400000000002</c:v>
                </c:pt>
                <c:pt idx="4">
                  <c:v>22.405899999999999</c:v>
                </c:pt>
                <c:pt idx="5">
                  <c:v>23.257999999999999</c:v>
                </c:pt>
                <c:pt idx="6">
                  <c:v>24.108000000000001</c:v>
                </c:pt>
                <c:pt idx="7">
                  <c:v>23.880199999999999</c:v>
                </c:pt>
                <c:pt idx="8">
                  <c:v>24.307500000000001</c:v>
                </c:pt>
                <c:pt idx="9">
                  <c:v>25.084099999999999</c:v>
                </c:pt>
                <c:pt idx="10">
                  <c:v>25.650500000000001</c:v>
                </c:pt>
                <c:pt idx="11">
                  <c:v>26.382999999999999</c:v>
                </c:pt>
                <c:pt idx="12">
                  <c:v>26.671800000000001</c:v>
                </c:pt>
                <c:pt idx="13">
                  <c:v>26.295400000000001</c:v>
                </c:pt>
                <c:pt idx="14">
                  <c:v>27.248899999999999</c:v>
                </c:pt>
                <c:pt idx="15">
                  <c:v>27.3049</c:v>
                </c:pt>
                <c:pt idx="16">
                  <c:v>27.671199999999999</c:v>
                </c:pt>
                <c:pt idx="17">
                  <c:v>27.159800000000001</c:v>
                </c:pt>
                <c:pt idx="18">
                  <c:v>27.031199999999998</c:v>
                </c:pt>
                <c:pt idx="19">
                  <c:v>26.6417</c:v>
                </c:pt>
                <c:pt idx="20">
                  <c:v>27.380400000000002</c:v>
                </c:pt>
                <c:pt idx="21">
                  <c:v>26.248699999999999</c:v>
                </c:pt>
                <c:pt idx="22">
                  <c:v>24.4758</c:v>
                </c:pt>
                <c:pt idx="23">
                  <c:v>24.653400000000001</c:v>
                </c:pt>
                <c:pt idx="24">
                  <c:v>25.139600000000002</c:v>
                </c:pt>
                <c:pt idx="25">
                  <c:v>26.003499999999999</c:v>
                </c:pt>
                <c:pt idx="26">
                  <c:v>26.563800000000001</c:v>
                </c:pt>
                <c:pt idx="27">
                  <c:v>26.9437</c:v>
                </c:pt>
                <c:pt idx="28">
                  <c:v>27.750599999999999</c:v>
                </c:pt>
                <c:pt idx="29">
                  <c:v>28.217600000000001</c:v>
                </c:pt>
                <c:pt idx="30">
                  <c:v>28.525099999999998</c:v>
                </c:pt>
                <c:pt idx="31">
                  <c:v>28.9755</c:v>
                </c:pt>
                <c:pt idx="32">
                  <c:v>29.0427</c:v>
                </c:pt>
                <c:pt idx="33">
                  <c:v>29.278500000000001</c:v>
                </c:pt>
                <c:pt idx="34">
                  <c:v>29.636099999999999</c:v>
                </c:pt>
                <c:pt idx="35">
                  <c:v>30.895800000000001</c:v>
                </c:pt>
                <c:pt idx="36">
                  <c:v>31.669499999999999</c:v>
                </c:pt>
                <c:pt idx="37">
                  <c:v>32.002499999999998</c:v>
                </c:pt>
                <c:pt idx="38">
                  <c:v>32.353999999999999</c:v>
                </c:pt>
                <c:pt idx="39">
                  <c:v>32.991100000000003</c:v>
                </c:pt>
                <c:pt idx="40">
                  <c:v>33.502899999999997</c:v>
                </c:pt>
                <c:pt idx="41">
                  <c:v>33.922800000000002</c:v>
                </c:pt>
                <c:pt idx="42">
                  <c:v>34.655900000000003</c:v>
                </c:pt>
                <c:pt idx="43">
                  <c:v>35.118600000000001</c:v>
                </c:pt>
                <c:pt idx="44">
                  <c:v>35.377699999999997</c:v>
                </c:pt>
                <c:pt idx="45">
                  <c:v>35.399700000000003</c:v>
                </c:pt>
                <c:pt idx="46">
                  <c:v>35.9099</c:v>
                </c:pt>
                <c:pt idx="47">
                  <c:v>36.340299999999999</c:v>
                </c:pt>
                <c:pt idx="48">
                  <c:v>36.948599999999999</c:v>
                </c:pt>
                <c:pt idx="49">
                  <c:v>37.362400000000001</c:v>
                </c:pt>
                <c:pt idx="50">
                  <c:v>37.928699999999999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renewable energy (excluding biofuels)</c:v>
                </c:pt>
              </c:strCache>
            </c:strRef>
          </c:tx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50"/>
              <c:layout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Sheet1!$A$2:$A$52</c:f>
              <c:numCache>
                <c:formatCode>General</c:formatCode>
                <c:ptCount val="5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numCache>
            </c:numRef>
          </c:cat>
          <c:val>
            <c:numRef>
              <c:f>Sheet1!$F$2:$F$52</c:f>
              <c:numCache>
                <c:formatCode>General</c:formatCode>
                <c:ptCount val="51"/>
                <c:pt idx="0">
                  <c:v>33.886699999999998</c:v>
                </c:pt>
                <c:pt idx="1">
                  <c:v>34.598999999999997</c:v>
                </c:pt>
                <c:pt idx="2">
                  <c:v>35.045999999999999</c:v>
                </c:pt>
                <c:pt idx="3">
                  <c:v>36.213000000000001</c:v>
                </c:pt>
                <c:pt idx="4">
                  <c:v>36.984000000000002</c:v>
                </c:pt>
                <c:pt idx="5">
                  <c:v>38.653300000000002</c:v>
                </c:pt>
                <c:pt idx="6">
                  <c:v>39.369700000000002</c:v>
                </c:pt>
                <c:pt idx="7">
                  <c:v>40.017000000000003</c:v>
                </c:pt>
                <c:pt idx="8">
                  <c:v>40.107500000000002</c:v>
                </c:pt>
                <c:pt idx="9">
                  <c:v>40.396000000000001</c:v>
                </c:pt>
                <c:pt idx="10">
                  <c:v>41.014400000000002</c:v>
                </c:pt>
                <c:pt idx="11">
                  <c:v>40.8996</c:v>
                </c:pt>
                <c:pt idx="12">
                  <c:v>41.597000000000001</c:v>
                </c:pt>
                <c:pt idx="13">
                  <c:v>42.068800000000003</c:v>
                </c:pt>
                <c:pt idx="14">
                  <c:v>44.159799999999997</c:v>
                </c:pt>
                <c:pt idx="15">
                  <c:v>45.8476</c:v>
                </c:pt>
                <c:pt idx="16">
                  <c:v>47.415100000000002</c:v>
                </c:pt>
                <c:pt idx="17">
                  <c:v>48.786000000000001</c:v>
                </c:pt>
                <c:pt idx="18">
                  <c:v>52.6462</c:v>
                </c:pt>
                <c:pt idx="19">
                  <c:v>53.7898</c:v>
                </c:pt>
                <c:pt idx="20">
                  <c:v>58.057899999999997</c:v>
                </c:pt>
                <c:pt idx="21">
                  <c:v>60.389400000000002</c:v>
                </c:pt>
                <c:pt idx="22">
                  <c:v>63.675199999999997</c:v>
                </c:pt>
                <c:pt idx="23">
                  <c:v>67.810299999999998</c:v>
                </c:pt>
                <c:pt idx="24">
                  <c:v>70.578800000000001</c:v>
                </c:pt>
                <c:pt idx="25">
                  <c:v>71.582400000000007</c:v>
                </c:pt>
                <c:pt idx="26">
                  <c:v>73.235600000000005</c:v>
                </c:pt>
                <c:pt idx="27">
                  <c:v>75.559899999999999</c:v>
                </c:pt>
                <c:pt idx="28">
                  <c:v>78.6571</c:v>
                </c:pt>
                <c:pt idx="29">
                  <c:v>81.458500000000001</c:v>
                </c:pt>
                <c:pt idx="30">
                  <c:v>84.697199999999995</c:v>
                </c:pt>
                <c:pt idx="31">
                  <c:v>87.0351</c:v>
                </c:pt>
                <c:pt idx="32">
                  <c:v>89.703999999999994</c:v>
                </c:pt>
                <c:pt idx="33">
                  <c:v>91.926500000000004</c:v>
                </c:pt>
                <c:pt idx="34">
                  <c:v>93.718999999999994</c:v>
                </c:pt>
                <c:pt idx="35">
                  <c:v>95.335700000000003</c:v>
                </c:pt>
                <c:pt idx="36">
                  <c:v>98.349500000000006</c:v>
                </c:pt>
                <c:pt idx="37">
                  <c:v>101.4717</c:v>
                </c:pt>
                <c:pt idx="38">
                  <c:v>103.9794</c:v>
                </c:pt>
                <c:pt idx="39">
                  <c:v>106.6237</c:v>
                </c:pt>
                <c:pt idx="40">
                  <c:v>108.73</c:v>
                </c:pt>
                <c:pt idx="41">
                  <c:v>110.7334</c:v>
                </c:pt>
                <c:pt idx="42">
                  <c:v>112.4757</c:v>
                </c:pt>
                <c:pt idx="43">
                  <c:v>114.3721</c:v>
                </c:pt>
                <c:pt idx="44">
                  <c:v>116.2303</c:v>
                </c:pt>
                <c:pt idx="45">
                  <c:v>118.3113</c:v>
                </c:pt>
                <c:pt idx="46">
                  <c:v>120.26609999999999</c:v>
                </c:pt>
                <c:pt idx="47">
                  <c:v>122.3841</c:v>
                </c:pt>
                <c:pt idx="48">
                  <c:v>124.386</c:v>
                </c:pt>
                <c:pt idx="49">
                  <c:v>126.50579999999999</c:v>
                </c:pt>
                <c:pt idx="50">
                  <c:v>128.76929999999999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6457584"/>
        <c:axId val="166458144"/>
      </c:lineChart>
      <c:catAx>
        <c:axId val="166457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458144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166458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457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214223222097234E-2"/>
          <c:y val="0.11799829963520453"/>
          <c:w val="0.91494875640544948"/>
          <c:h val="0.77460225465642984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page09!$B$11</c:f>
              <c:strCache>
                <c:ptCount val="1"/>
                <c:pt idx="0">
                  <c:v>Industrial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4550096466308565E-17"/>
                  <c:y val="8.251674781354984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7.8390910422872342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5873015873015292E-3"/>
                  <c:y val="7.0139235641517361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873015873015873E-3"/>
                  <c:y val="8.2516747813549868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8.6642585204227324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page09!$C$7:$G$7</c:f>
              <c:numCache>
                <c:formatCode>General</c:formatCode>
                <c:ptCount val="5"/>
                <c:pt idx="0">
                  <c:v>2010</c:v>
                </c:pt>
                <c:pt idx="1">
                  <c:v>2015</c:v>
                </c:pt>
                <c:pt idx="2">
                  <c:v>2020</c:v>
                </c:pt>
                <c:pt idx="3">
                  <c:v>2030</c:v>
                </c:pt>
                <c:pt idx="4">
                  <c:v>2040</c:v>
                </c:pt>
              </c:numCache>
            </c:numRef>
          </c:cat>
          <c:val>
            <c:numRef>
              <c:f>page09!$C$11:$G$11</c:f>
              <c:numCache>
                <c:formatCode>General</c:formatCode>
                <c:ptCount val="5"/>
                <c:pt idx="0">
                  <c:v>210.5848</c:v>
                </c:pt>
                <c:pt idx="1">
                  <c:v>237.30850000000001</c:v>
                </c:pt>
                <c:pt idx="2">
                  <c:v>244.9075</c:v>
                </c:pt>
                <c:pt idx="3">
                  <c:v>255.08179999999999</c:v>
                </c:pt>
                <c:pt idx="4">
                  <c:v>276.25869999999998</c:v>
                </c:pt>
              </c:numCache>
            </c:numRef>
          </c:val>
        </c:ser>
        <c:ser>
          <c:idx val="0"/>
          <c:order val="1"/>
          <c:tx>
            <c:strRef>
              <c:f>page09!$B$8</c:f>
              <c:strCache>
                <c:ptCount val="1"/>
                <c:pt idx="0">
                  <c:v>Other end-use sectors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7.8390910422872273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8.6642585204227324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5873015873015873E-3"/>
                  <c:y val="7.4265073032194845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8.6642585204227324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1746031746031746E-3"/>
                  <c:y val="8.251674781354984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page09!$C$7:$G$7</c:f>
              <c:numCache>
                <c:formatCode>General</c:formatCode>
                <c:ptCount val="5"/>
                <c:pt idx="0">
                  <c:v>2010</c:v>
                </c:pt>
                <c:pt idx="1">
                  <c:v>2015</c:v>
                </c:pt>
                <c:pt idx="2">
                  <c:v>2020</c:v>
                </c:pt>
                <c:pt idx="3">
                  <c:v>2030</c:v>
                </c:pt>
                <c:pt idx="4">
                  <c:v>2040</c:v>
                </c:pt>
              </c:numCache>
            </c:numRef>
          </c:cat>
          <c:val>
            <c:numRef>
              <c:f>page09!$C$8:$G$8</c:f>
              <c:numCache>
                <c:formatCode>General</c:formatCode>
                <c:ptCount val="5"/>
                <c:pt idx="0">
                  <c:v>181.25290000000001</c:v>
                </c:pt>
                <c:pt idx="1">
                  <c:v>195.51480000000001</c:v>
                </c:pt>
                <c:pt idx="2">
                  <c:v>205.71550000000002</c:v>
                </c:pt>
                <c:pt idx="3">
                  <c:v>227.33600000000001</c:v>
                </c:pt>
                <c:pt idx="4">
                  <c:v>258.7364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6460944"/>
        <c:axId val="166461504"/>
      </c:barChart>
      <c:catAx>
        <c:axId val="166460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461504"/>
        <c:crosses val="autoZero"/>
        <c:auto val="1"/>
        <c:lblAlgn val="ctr"/>
        <c:lblOffset val="100"/>
        <c:noMultiLvlLbl val="0"/>
      </c:catAx>
      <c:valAx>
        <c:axId val="166461504"/>
        <c:scaling>
          <c:orientation val="minMax"/>
          <c:max val="35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460944"/>
        <c:crosses val="autoZero"/>
        <c:crossBetween val="between"/>
        <c:majorUnit val="5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248968878890141E-2"/>
          <c:y val="4.8210572344609431E-2"/>
          <c:w val="0.781893888263967"/>
          <c:h val="0.8400065233712444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Construction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China</c:v>
                </c:pt>
                <c:pt idx="1">
                  <c:v>India</c:v>
                </c:pt>
                <c:pt idx="2">
                  <c:v>Africa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8.645942024</c:v>
                </c:pt>
                <c:pt idx="1">
                  <c:v>11.54239703</c:v>
                </c:pt>
                <c:pt idx="2">
                  <c:v>13.00243367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manufacturing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China</c:v>
                </c:pt>
                <c:pt idx="1">
                  <c:v>India</c:v>
                </c:pt>
                <c:pt idx="2">
                  <c:v>Africa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50.60953791</c:v>
                </c:pt>
                <c:pt idx="1">
                  <c:v>33.251193530000002</c:v>
                </c:pt>
                <c:pt idx="2">
                  <c:v>15.76948153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services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China</c:v>
                </c:pt>
                <c:pt idx="1">
                  <c:v>India</c:v>
                </c:pt>
                <c:pt idx="2">
                  <c:v>Africa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33.322160670000002</c:v>
                </c:pt>
                <c:pt idx="1">
                  <c:v>42.092172689999998</c:v>
                </c:pt>
                <c:pt idx="2">
                  <c:v>47.27657645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agriculture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China</c:v>
                </c:pt>
                <c:pt idx="1">
                  <c:v>India</c:v>
                </c:pt>
                <c:pt idx="2">
                  <c:v>Africa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4.8376286860000004</c:v>
                </c:pt>
                <c:pt idx="1">
                  <c:v>11.75110242</c:v>
                </c:pt>
                <c:pt idx="2">
                  <c:v>14.94290526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mining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China</c:v>
                </c:pt>
                <c:pt idx="1">
                  <c:v>India</c:v>
                </c:pt>
                <c:pt idx="2">
                  <c:v>Africa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2.5847307079999999</c:v>
                </c:pt>
                <c:pt idx="1">
                  <c:v>1.3631343330000001</c:v>
                </c:pt>
                <c:pt idx="2">
                  <c:v>9.0086030850000007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65911200"/>
        <c:axId val="165911760"/>
      </c:barChart>
      <c:catAx>
        <c:axId val="165911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911760"/>
        <c:crosses val="autoZero"/>
        <c:auto val="1"/>
        <c:lblAlgn val="ctr"/>
        <c:lblOffset val="100"/>
        <c:noMultiLvlLbl val="0"/>
      </c:catAx>
      <c:valAx>
        <c:axId val="165911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911200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Chinese Primary Energy Consumption Growth Rate ( 5 year MA)</c:v>
                </c:pt>
              </c:strCache>
            </c:strRef>
          </c:tx>
          <c:spPr>
            <a:ln w="2222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dPt>
            <c:idx val="23"/>
            <c:marker>
              <c:symbol val="none"/>
            </c:marker>
            <c:bubble3D val="0"/>
            <c:spPr>
              <a:ln w="22225" cap="rnd">
                <a:solidFill>
                  <a:schemeClr val="tx2"/>
                </a:solidFill>
                <a:round/>
              </a:ln>
              <a:effectLst/>
            </c:spPr>
          </c:dPt>
          <c:dPt>
            <c:idx val="24"/>
            <c:marker>
              <c:symbol val="none"/>
            </c:marker>
            <c:bubble3D val="0"/>
            <c:spPr>
              <a:ln w="22225" cap="rnd">
                <a:solidFill>
                  <a:schemeClr val="tx2"/>
                </a:solidFill>
                <a:round/>
              </a:ln>
              <a:effectLst/>
            </c:spPr>
          </c:dPt>
          <c:dPt>
            <c:idx val="25"/>
            <c:marker>
              <c:symbol val="none"/>
            </c:marker>
            <c:bubble3D val="0"/>
            <c:spPr>
              <a:ln w="22225" cap="rnd">
                <a:solidFill>
                  <a:schemeClr val="tx2"/>
                </a:solidFill>
                <a:round/>
              </a:ln>
              <a:effectLst/>
            </c:spPr>
          </c:dPt>
          <c:dPt>
            <c:idx val="26"/>
            <c:marker>
              <c:symbol val="none"/>
            </c:marker>
            <c:bubble3D val="0"/>
            <c:spPr>
              <a:ln w="22225" cap="rnd">
                <a:solidFill>
                  <a:schemeClr val="tx2"/>
                </a:solidFill>
                <a:round/>
              </a:ln>
              <a:effectLst/>
            </c:spPr>
          </c:dPt>
          <c:dPt>
            <c:idx val="27"/>
            <c:marker>
              <c:symbol val="none"/>
            </c:marker>
            <c:bubble3D val="0"/>
            <c:spPr>
              <a:ln w="22225" cap="rnd">
                <a:solidFill>
                  <a:schemeClr val="tx2"/>
                </a:solidFill>
                <a:round/>
              </a:ln>
              <a:effectLst/>
            </c:spPr>
          </c:dPt>
          <c:dPt>
            <c:idx val="28"/>
            <c:marker>
              <c:symbol val="none"/>
            </c:marker>
            <c:bubble3D val="0"/>
            <c:spPr>
              <a:ln w="22225" cap="rnd">
                <a:solidFill>
                  <a:schemeClr val="tx2"/>
                </a:solidFill>
                <a:round/>
              </a:ln>
              <a:effectLst/>
            </c:spPr>
          </c:dPt>
          <c:dPt>
            <c:idx val="29"/>
            <c:marker>
              <c:symbol val="none"/>
            </c:marker>
            <c:bubble3D val="0"/>
            <c:spPr>
              <a:ln w="22225" cap="rnd">
                <a:solidFill>
                  <a:schemeClr val="tx2"/>
                </a:solidFill>
                <a:round/>
              </a:ln>
              <a:effectLst/>
            </c:spPr>
          </c:dPt>
          <c:dPt>
            <c:idx val="30"/>
            <c:marker>
              <c:symbol val="none"/>
            </c:marker>
            <c:bubble3D val="0"/>
            <c:spPr>
              <a:ln w="22225" cap="rnd">
                <a:solidFill>
                  <a:schemeClr val="tx2"/>
                </a:solidFill>
                <a:round/>
              </a:ln>
              <a:effectLst/>
            </c:spPr>
          </c:dPt>
          <c:dPt>
            <c:idx val="31"/>
            <c:marker>
              <c:symbol val="none"/>
            </c:marker>
            <c:bubble3D val="0"/>
            <c:spPr>
              <a:ln w="22225" cap="rnd">
                <a:solidFill>
                  <a:schemeClr val="tx2"/>
                </a:solidFill>
                <a:round/>
              </a:ln>
              <a:effectLst/>
            </c:spPr>
          </c:dPt>
          <c:dPt>
            <c:idx val="32"/>
            <c:marker>
              <c:symbol val="none"/>
            </c:marker>
            <c:bubble3D val="0"/>
            <c:spPr>
              <a:ln w="22225" cap="rnd">
                <a:solidFill>
                  <a:schemeClr val="tx2"/>
                </a:solidFill>
                <a:round/>
              </a:ln>
              <a:effectLst/>
            </c:spPr>
          </c:dPt>
          <c:cat>
            <c:numRef>
              <c:f>Sheet1!$A$2:$A$34</c:f>
              <c:numCache>
                <c:formatCode>General</c:formatCode>
                <c:ptCount val="33"/>
                <c:pt idx="0">
                  <c:v>1983</c:v>
                </c:pt>
                <c:pt idx="1">
                  <c:v>1984</c:v>
                </c:pt>
                <c:pt idx="2">
                  <c:v>1985</c:v>
                </c:pt>
                <c:pt idx="3">
                  <c:v>1986</c:v>
                </c:pt>
                <c:pt idx="4">
                  <c:v>1987</c:v>
                </c:pt>
                <c:pt idx="5">
                  <c:v>1988</c:v>
                </c:pt>
                <c:pt idx="6">
                  <c:v>1989</c:v>
                </c:pt>
                <c:pt idx="7">
                  <c:v>1990</c:v>
                </c:pt>
                <c:pt idx="8">
                  <c:v>1991</c:v>
                </c:pt>
                <c:pt idx="9">
                  <c:v>1992</c:v>
                </c:pt>
                <c:pt idx="10">
                  <c:v>1993</c:v>
                </c:pt>
                <c:pt idx="11">
                  <c:v>1994</c:v>
                </c:pt>
                <c:pt idx="12">
                  <c:v>1995</c:v>
                </c:pt>
                <c:pt idx="13">
                  <c:v>1996</c:v>
                </c:pt>
                <c:pt idx="14">
                  <c:v>1997</c:v>
                </c:pt>
                <c:pt idx="15">
                  <c:v>1998</c:v>
                </c:pt>
                <c:pt idx="16">
                  <c:v>1999</c:v>
                </c:pt>
                <c:pt idx="17">
                  <c:v>2000</c:v>
                </c:pt>
                <c:pt idx="18">
                  <c:v>2001</c:v>
                </c:pt>
                <c:pt idx="19">
                  <c:v>2002</c:v>
                </c:pt>
                <c:pt idx="20">
                  <c:v>2003</c:v>
                </c:pt>
                <c:pt idx="21">
                  <c:v>2004</c:v>
                </c:pt>
                <c:pt idx="22">
                  <c:v>2005</c:v>
                </c:pt>
                <c:pt idx="23">
                  <c:v>2006</c:v>
                </c:pt>
                <c:pt idx="24">
                  <c:v>2007</c:v>
                </c:pt>
                <c:pt idx="25">
                  <c:v>2008</c:v>
                </c:pt>
                <c:pt idx="26">
                  <c:v>2009</c:v>
                </c:pt>
                <c:pt idx="27">
                  <c:v>2010</c:v>
                </c:pt>
                <c:pt idx="28">
                  <c:v>2011</c:v>
                </c:pt>
                <c:pt idx="29">
                  <c:v>2012</c:v>
                </c:pt>
                <c:pt idx="30">
                  <c:v>2013</c:v>
                </c:pt>
                <c:pt idx="31">
                  <c:v>2014</c:v>
                </c:pt>
                <c:pt idx="32">
                  <c:v>2015</c:v>
                </c:pt>
              </c:numCache>
            </c:numRef>
          </c:cat>
          <c:val>
            <c:numRef>
              <c:f>Sheet1!$B$2:$B$34</c:f>
              <c:numCache>
                <c:formatCode>General</c:formatCode>
                <c:ptCount val="33"/>
                <c:pt idx="0">
                  <c:v>4.2149952297335501E-2</c:v>
                </c:pt>
                <c:pt idx="1">
                  <c:v>5.1171323036057849E-2</c:v>
                </c:pt>
                <c:pt idx="2">
                  <c:v>5.5893843498392971E-2</c:v>
                </c:pt>
                <c:pt idx="3">
                  <c:v>5.7337049066521206E-2</c:v>
                </c:pt>
                <c:pt idx="4">
                  <c:v>4.2590704169051599E-2</c:v>
                </c:pt>
                <c:pt idx="5">
                  <c:v>5.1957314418391368E-2</c:v>
                </c:pt>
                <c:pt idx="6">
                  <c:v>3.1293648685659634E-2</c:v>
                </c:pt>
                <c:pt idx="7">
                  <c:v>2.7879556791470878E-2</c:v>
                </c:pt>
                <c:pt idx="8">
                  <c:v>2.9602019816548773E-2</c:v>
                </c:pt>
                <c:pt idx="9">
                  <c:v>4.4864521401570871E-2</c:v>
                </c:pt>
                <c:pt idx="10">
                  <c:v>4.1695360390624235E-2</c:v>
                </c:pt>
                <c:pt idx="11">
                  <c:v>6.278562507456005E-2</c:v>
                </c:pt>
                <c:pt idx="12">
                  <c:v>4.9564088559429287E-2</c:v>
                </c:pt>
                <c:pt idx="13">
                  <c:v>3.6812825401333439E-2</c:v>
                </c:pt>
                <c:pt idx="14">
                  <c:v>3.0844162557048284E-2</c:v>
                </c:pt>
                <c:pt idx="15">
                  <c:v>3.4368614183674803E-2</c:v>
                </c:pt>
                <c:pt idx="16">
                  <c:v>3.9770176841067879E-2</c:v>
                </c:pt>
                <c:pt idx="17">
                  <c:v>6.1836526472261164E-2</c:v>
                </c:pt>
                <c:pt idx="18">
                  <c:v>9.2387842162399564E-2</c:v>
                </c:pt>
                <c:pt idx="19">
                  <c:v>0.11600166096627937</c:v>
                </c:pt>
                <c:pt idx="20">
                  <c:v>0.11976543553343502</c:v>
                </c:pt>
                <c:pt idx="21">
                  <c:v>0.1278546669045785</c:v>
                </c:pt>
                <c:pt idx="22">
                  <c:v>0.12615215998627899</c:v>
                </c:pt>
                <c:pt idx="23">
                  <c:v>0.10098227723775792</c:v>
                </c:pt>
                <c:pt idx="24">
                  <c:v>8.2617028941703169E-2</c:v>
                </c:pt>
                <c:pt idx="25">
                  <c:v>7.0492098727867464E-2</c:v>
                </c:pt>
                <c:pt idx="26">
                  <c:v>6.9929363546327269E-2</c:v>
                </c:pt>
                <c:pt idx="27">
                  <c:v>6.9871196133694261E-2</c:v>
                </c:pt>
                <c:pt idx="28">
                  <c:v>7.1619465475700042E-2</c:v>
                </c:pt>
                <c:pt idx="29">
                  <c:v>5.8573682641319083E-2</c:v>
                </c:pt>
                <c:pt idx="30">
                  <c:v>5.8319664732871111E-2</c:v>
                </c:pt>
                <c:pt idx="31">
                  <c:v>4.1859827596363017E-2</c:v>
                </c:pt>
                <c:pt idx="32">
                  <c:v>3.2152871592222916E-2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China GDP PPP Growth Rate (5 year MA)</c:v>
                </c:pt>
              </c:strCache>
            </c:strRef>
          </c:tx>
          <c:spPr>
            <a:ln w="2222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Pt>
            <c:idx val="23"/>
            <c:marker>
              <c:symbol val="none"/>
            </c:marker>
            <c:bubble3D val="0"/>
            <c:spPr>
              <a:ln w="22225" cap="rnd">
                <a:solidFill>
                  <a:schemeClr val="accent2">
                    <a:lumMod val="75000"/>
                  </a:schemeClr>
                </a:solidFill>
                <a:round/>
              </a:ln>
              <a:effectLst/>
            </c:spPr>
          </c:dPt>
          <c:dPt>
            <c:idx val="24"/>
            <c:marker>
              <c:symbol val="none"/>
            </c:marker>
            <c:bubble3D val="0"/>
            <c:spPr>
              <a:ln w="22225" cap="rnd">
                <a:solidFill>
                  <a:schemeClr val="accent2">
                    <a:lumMod val="75000"/>
                  </a:schemeClr>
                </a:solidFill>
                <a:round/>
              </a:ln>
              <a:effectLst/>
            </c:spPr>
          </c:dPt>
          <c:dPt>
            <c:idx val="25"/>
            <c:marker>
              <c:symbol val="none"/>
            </c:marker>
            <c:bubble3D val="0"/>
            <c:spPr>
              <a:ln w="22225" cap="rnd">
                <a:solidFill>
                  <a:schemeClr val="accent2">
                    <a:lumMod val="75000"/>
                  </a:schemeClr>
                </a:solidFill>
                <a:round/>
              </a:ln>
              <a:effectLst/>
            </c:spPr>
          </c:dPt>
          <c:dPt>
            <c:idx val="26"/>
            <c:marker>
              <c:symbol val="none"/>
            </c:marker>
            <c:bubble3D val="0"/>
            <c:spPr>
              <a:ln w="22225" cap="rnd">
                <a:solidFill>
                  <a:schemeClr val="accent2">
                    <a:lumMod val="75000"/>
                  </a:schemeClr>
                </a:solidFill>
                <a:round/>
              </a:ln>
              <a:effectLst/>
            </c:spPr>
          </c:dPt>
          <c:dPt>
            <c:idx val="27"/>
            <c:marker>
              <c:symbol val="none"/>
            </c:marker>
            <c:bubble3D val="0"/>
            <c:spPr>
              <a:ln w="22225" cap="rnd">
                <a:solidFill>
                  <a:schemeClr val="accent2">
                    <a:lumMod val="75000"/>
                  </a:schemeClr>
                </a:solidFill>
                <a:round/>
              </a:ln>
              <a:effectLst/>
            </c:spPr>
          </c:dPt>
          <c:dPt>
            <c:idx val="28"/>
            <c:marker>
              <c:symbol val="none"/>
            </c:marker>
            <c:bubble3D val="0"/>
            <c:spPr>
              <a:ln w="22225" cap="rnd">
                <a:solidFill>
                  <a:schemeClr val="accent2">
                    <a:lumMod val="75000"/>
                  </a:schemeClr>
                </a:solidFill>
                <a:round/>
              </a:ln>
              <a:effectLst/>
            </c:spPr>
          </c:dPt>
          <c:dPt>
            <c:idx val="29"/>
            <c:marker>
              <c:symbol val="none"/>
            </c:marker>
            <c:bubble3D val="0"/>
            <c:spPr>
              <a:ln w="22225" cap="rnd">
                <a:solidFill>
                  <a:schemeClr val="accent2">
                    <a:lumMod val="75000"/>
                  </a:schemeClr>
                </a:solidFill>
                <a:round/>
              </a:ln>
              <a:effectLst/>
            </c:spPr>
          </c:dPt>
          <c:dPt>
            <c:idx val="30"/>
            <c:marker>
              <c:symbol val="none"/>
            </c:marker>
            <c:bubble3D val="0"/>
            <c:spPr>
              <a:ln w="22225" cap="rnd">
                <a:solidFill>
                  <a:schemeClr val="accent2">
                    <a:lumMod val="75000"/>
                  </a:schemeClr>
                </a:solidFill>
                <a:round/>
              </a:ln>
              <a:effectLst/>
            </c:spPr>
          </c:dPt>
          <c:dPt>
            <c:idx val="31"/>
            <c:marker>
              <c:symbol val="none"/>
            </c:marker>
            <c:bubble3D val="0"/>
            <c:spPr>
              <a:ln w="22225" cap="rnd">
                <a:solidFill>
                  <a:schemeClr val="accent2">
                    <a:lumMod val="75000"/>
                  </a:schemeClr>
                </a:solidFill>
                <a:round/>
              </a:ln>
              <a:effectLst/>
            </c:spPr>
          </c:dPt>
          <c:dPt>
            <c:idx val="32"/>
            <c:marker>
              <c:symbol val="none"/>
            </c:marker>
            <c:bubble3D val="0"/>
            <c:spPr>
              <a:ln w="22225" cap="rnd">
                <a:solidFill>
                  <a:schemeClr val="accent2">
                    <a:lumMod val="75000"/>
                  </a:schemeClr>
                </a:solidFill>
                <a:round/>
              </a:ln>
              <a:effectLst/>
            </c:spPr>
          </c:dPt>
          <c:cat>
            <c:numRef>
              <c:f>Sheet1!$A$2:$A$34</c:f>
              <c:numCache>
                <c:formatCode>General</c:formatCode>
                <c:ptCount val="33"/>
                <c:pt idx="0">
                  <c:v>1983</c:v>
                </c:pt>
                <c:pt idx="1">
                  <c:v>1984</c:v>
                </c:pt>
                <c:pt idx="2">
                  <c:v>1985</c:v>
                </c:pt>
                <c:pt idx="3">
                  <c:v>1986</c:v>
                </c:pt>
                <c:pt idx="4">
                  <c:v>1987</c:v>
                </c:pt>
                <c:pt idx="5">
                  <c:v>1988</c:v>
                </c:pt>
                <c:pt idx="6">
                  <c:v>1989</c:v>
                </c:pt>
                <c:pt idx="7">
                  <c:v>1990</c:v>
                </c:pt>
                <c:pt idx="8">
                  <c:v>1991</c:v>
                </c:pt>
                <c:pt idx="9">
                  <c:v>1992</c:v>
                </c:pt>
                <c:pt idx="10">
                  <c:v>1993</c:v>
                </c:pt>
                <c:pt idx="11">
                  <c:v>1994</c:v>
                </c:pt>
                <c:pt idx="12">
                  <c:v>1995</c:v>
                </c:pt>
                <c:pt idx="13">
                  <c:v>1996</c:v>
                </c:pt>
                <c:pt idx="14">
                  <c:v>1997</c:v>
                </c:pt>
                <c:pt idx="15">
                  <c:v>1998</c:v>
                </c:pt>
                <c:pt idx="16">
                  <c:v>1999</c:v>
                </c:pt>
                <c:pt idx="17">
                  <c:v>2000</c:v>
                </c:pt>
                <c:pt idx="18">
                  <c:v>2001</c:v>
                </c:pt>
                <c:pt idx="19">
                  <c:v>2002</c:v>
                </c:pt>
                <c:pt idx="20">
                  <c:v>2003</c:v>
                </c:pt>
                <c:pt idx="21">
                  <c:v>2004</c:v>
                </c:pt>
                <c:pt idx="22">
                  <c:v>2005</c:v>
                </c:pt>
                <c:pt idx="23">
                  <c:v>2006</c:v>
                </c:pt>
                <c:pt idx="24">
                  <c:v>2007</c:v>
                </c:pt>
                <c:pt idx="25">
                  <c:v>2008</c:v>
                </c:pt>
                <c:pt idx="26">
                  <c:v>2009</c:v>
                </c:pt>
                <c:pt idx="27">
                  <c:v>2010</c:v>
                </c:pt>
                <c:pt idx="28">
                  <c:v>2011</c:v>
                </c:pt>
                <c:pt idx="29">
                  <c:v>2012</c:v>
                </c:pt>
                <c:pt idx="30">
                  <c:v>2013</c:v>
                </c:pt>
                <c:pt idx="31">
                  <c:v>2014</c:v>
                </c:pt>
                <c:pt idx="32">
                  <c:v>2015</c:v>
                </c:pt>
              </c:numCache>
            </c:numRef>
          </c:cat>
          <c:val>
            <c:numRef>
              <c:f>Sheet1!$C$2:$C$34</c:f>
              <c:numCache>
                <c:formatCode>General</c:formatCode>
                <c:ptCount val="33"/>
                <c:pt idx="0">
                  <c:v>0.10699997162809102</c:v>
                </c:pt>
                <c:pt idx="1">
                  <c:v>0.1146000643685841</c:v>
                </c:pt>
                <c:pt idx="2">
                  <c:v>0.12000003683556675</c:v>
                </c:pt>
                <c:pt idx="3">
                  <c:v>0.12079994796884116</c:v>
                </c:pt>
                <c:pt idx="4">
                  <c:v>9.879995600710488E-2</c:v>
                </c:pt>
                <c:pt idx="5">
                  <c:v>7.9800010244289066E-2</c:v>
                </c:pt>
                <c:pt idx="6">
                  <c:v>8.059991056630457E-2</c:v>
                </c:pt>
                <c:pt idx="7">
                  <c:v>8.5767001627370582E-2</c:v>
                </c:pt>
                <c:pt idx="8">
                  <c:v>9.1120034893152041E-2</c:v>
                </c:pt>
                <c:pt idx="9">
                  <c:v>0.10874831153293588</c:v>
                </c:pt>
                <c:pt idx="10">
                  <c:v>0.12287531300565677</c:v>
                </c:pt>
                <c:pt idx="11">
                  <c:v>0.12411826361216213</c:v>
                </c:pt>
                <c:pt idx="12">
                  <c:v>0.11402361224338042</c:v>
                </c:pt>
                <c:pt idx="13">
                  <c:v>0.10201396694345574</c:v>
                </c:pt>
                <c:pt idx="14">
                  <c:v>9.1317455247230533E-2</c:v>
                </c:pt>
                <c:pt idx="15">
                  <c:v>8.6312486884438683E-2</c:v>
                </c:pt>
                <c:pt idx="16">
                  <c:v>8.3081529317595604E-2</c:v>
                </c:pt>
                <c:pt idx="17">
                  <c:v>8.2841171892059542E-2</c:v>
                </c:pt>
                <c:pt idx="18">
                  <c:v>8.7135086325842964E-2</c:v>
                </c:pt>
                <c:pt idx="19">
                  <c:v>9.1997964987865083E-2</c:v>
                </c:pt>
                <c:pt idx="20">
                  <c:v>9.787616360501164E-2</c:v>
                </c:pt>
                <c:pt idx="21">
                  <c:v>0.10667802378736027</c:v>
                </c:pt>
                <c:pt idx="22">
                  <c:v>0.1169340488959046</c:v>
                </c:pt>
                <c:pt idx="23">
                  <c:v>0.1160153672956417</c:v>
                </c:pt>
                <c:pt idx="24">
                  <c:v>0.11478644552496084</c:v>
                </c:pt>
                <c:pt idx="25">
                  <c:v>0.11318117627970185</c:v>
                </c:pt>
                <c:pt idx="26">
                  <c:v>0.1068482192997144</c:v>
                </c:pt>
                <c:pt idx="27">
                  <c:v>9.4009894087217341E-2</c:v>
                </c:pt>
                <c:pt idx="28">
                  <c:v>9.043113784663355E-2</c:v>
                </c:pt>
                <c:pt idx="29">
                  <c:v>8.6044310311204436E-2</c:v>
                </c:pt>
                <c:pt idx="30">
                  <c:v>7.8683128421414006E-2</c:v>
                </c:pt>
                <c:pt idx="31">
                  <c:v>7.3059733183090309E-2</c:v>
                </c:pt>
                <c:pt idx="32">
                  <c:v>7.1042820237561657E-2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5914000"/>
        <c:axId val="165914560"/>
      </c:lineChart>
      <c:catAx>
        <c:axId val="165914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914560"/>
        <c:crosses val="autoZero"/>
        <c:auto val="1"/>
        <c:lblAlgn val="ctr"/>
        <c:lblOffset val="100"/>
        <c:tickLblSkip val="8"/>
        <c:tickMarkSkip val="8"/>
        <c:noMultiLvlLbl val="0"/>
      </c:catAx>
      <c:valAx>
        <c:axId val="165914560"/>
        <c:scaling>
          <c:orientation val="minMax"/>
          <c:max val="0.15000000000000002"/>
          <c:min val="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91400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839356274768064E-2"/>
          <c:y val="4.5152600169557286E-2"/>
          <c:w val="0.8519403824521935"/>
          <c:h val="0.8471080832012104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Industrial energy consumption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 Transition</c:v>
                </c:pt>
                <c:pt idx="1">
                  <c:v>IEO2018 Reference</c:v>
                </c:pt>
                <c:pt idx="2">
                  <c:v>Fast Transition</c:v>
                </c:pt>
              </c:strCache>
            </c:strRef>
          </c:cat>
          <c:val>
            <c:numRef>
              <c:f>Sheet1!$B$2:$B$4</c:f>
              <c:numCache>
                <c:formatCode>0</c:formatCode>
                <c:ptCount val="3"/>
                <c:pt idx="0">
                  <c:v>85.483000000000004</c:v>
                </c:pt>
                <c:pt idx="1">
                  <c:v>65.726399999999998</c:v>
                </c:pt>
                <c:pt idx="2">
                  <c:v>80.298000000000002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Non-Industrial Energy Consumption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 Transition</c:v>
                </c:pt>
                <c:pt idx="1">
                  <c:v>IEO2018 Reference</c:v>
                </c:pt>
                <c:pt idx="2">
                  <c:v>Fast Transition</c:v>
                </c:pt>
              </c:strCache>
            </c:strRef>
          </c:cat>
          <c:val>
            <c:numRef>
              <c:f>Sheet1!$C$2:$C$4</c:f>
              <c:numCache>
                <c:formatCode>0</c:formatCode>
                <c:ptCount val="3"/>
                <c:pt idx="0">
                  <c:v>52.243599999999986</c:v>
                </c:pt>
                <c:pt idx="1">
                  <c:v>44.393000000000001</c:v>
                </c:pt>
                <c:pt idx="2">
                  <c:v>52.331700000000012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overlap val="100"/>
        <c:axId val="165917360"/>
        <c:axId val="165917920"/>
      </c:barChart>
      <c:catAx>
        <c:axId val="165917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917920"/>
        <c:crosses val="autoZero"/>
        <c:auto val="1"/>
        <c:lblAlgn val="ctr"/>
        <c:lblOffset val="100"/>
        <c:noMultiLvlLbl val="0"/>
      </c:catAx>
      <c:valAx>
        <c:axId val="165917920"/>
        <c:scaling>
          <c:orientation val="minMax"/>
          <c:max val="150"/>
          <c:min val="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917360"/>
        <c:crosses val="autoZero"/>
        <c:crossBetween val="between"/>
        <c:majorUnit val="3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0.80591</cdr:x>
      <cdr:y>0.23051</cdr:y>
    </cdr:from>
    <cdr:to>
      <cdr:x>0.94048</cdr:x>
      <cdr:y>0.29403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448087" y="709549"/>
          <a:ext cx="1076694" cy="195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200" b="1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rPr>
            <a:t>Non-OECD</a:t>
          </a:r>
          <a:endParaRPr lang="en-US" sz="1200" b="1" baseline="0" dirty="0">
            <a:solidFill>
              <a:schemeClr val="accent2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pPr algn="l"/>
          <a:endParaRPr lang="en-US" sz="1200" b="1" dirty="0">
            <a:solidFill>
              <a:schemeClr val="accent2"/>
            </a:solidFill>
          </a:endParaRPr>
        </a:p>
      </cdr:txBody>
    </cdr:sp>
  </cdr:relSizeAnchor>
  <cdr:relSizeAnchor xmlns:cdr="http://schemas.openxmlformats.org/drawingml/2006/chartDrawing">
    <cdr:from>
      <cdr:x>0.82885</cdr:x>
      <cdr:y>0.5</cdr:y>
    </cdr:from>
    <cdr:to>
      <cdr:x>1</cdr:x>
      <cdr:y>0.5719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631629" y="1539081"/>
          <a:ext cx="1369371" cy="2213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2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rPr>
            <a:t>OECD</a:t>
          </a:r>
          <a:endParaRPr lang="en-US" sz="1200" b="1" baseline="0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pPr algn="l"/>
          <a:endParaRPr lang="en-US" sz="1200" b="1" dirty="0">
            <a:solidFill>
              <a:schemeClr val="accent1"/>
            </a:solidFill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0.05014</cdr:x>
      <cdr:y>0.861</cdr:y>
    </cdr:from>
    <cdr:to>
      <cdr:x>0.30263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35397" y="2732309"/>
          <a:ext cx="2192569" cy="441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lIns="0" tIns="0" rIns="0" bIns="0" rtlCol="0" anchor="b"/>
        <a:lstStyle xmlns:a="http://schemas.openxmlformats.org/drawingml/2006/main"/>
        <a:p xmlns:a="http://schemas.openxmlformats.org/drawingml/2006/main">
          <a:r>
            <a:rPr lang="en-US" sz="1200" b="1" dirty="0" smtClean="0"/>
            <a:t>GDP per capita</a:t>
          </a:r>
          <a:br>
            <a:rPr lang="en-US" sz="1200" b="1" dirty="0" smtClean="0"/>
          </a:br>
          <a:r>
            <a:rPr lang="en-US" sz="1200" dirty="0" smtClean="0"/>
            <a:t>2010 U.S. dollars per person</a:t>
          </a:r>
          <a:endParaRPr lang="en-US" sz="1200" dirty="0"/>
        </a:p>
      </cdr:txBody>
    </cdr:sp>
  </cdr:relSizeAnchor>
  <cdr:relSizeAnchor xmlns:cdr="http://schemas.openxmlformats.org/drawingml/2006/chartDrawing">
    <cdr:from>
      <cdr:x>0.13907</cdr:x>
      <cdr:y>0.71014</cdr:y>
    </cdr:from>
    <cdr:to>
      <cdr:x>0.26684</cdr:x>
      <cdr:y>0.78028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112687" y="2185934"/>
          <a:ext cx="1022288" cy="2159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 smtClean="0">
              <a:solidFill>
                <a:schemeClr val="tx2"/>
              </a:solidFill>
            </a:rPr>
            <a:t>Africa</a:t>
          </a:r>
          <a:endParaRPr lang="en-US" sz="1200" dirty="0">
            <a:solidFill>
              <a:schemeClr val="tx2"/>
            </a:solidFill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0.88079</cdr:x>
      <cdr:y>0.08792</cdr:y>
    </cdr:from>
    <cdr:to>
      <cdr:x>1</cdr:x>
      <cdr:y>0.81416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047186" y="270632"/>
          <a:ext cx="953814" cy="22354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>
            <a:lnSpc>
              <a:spcPts val="1200"/>
            </a:lnSpc>
            <a:spcAft>
              <a:spcPts val="3000"/>
            </a:spcAft>
          </a:pPr>
          <a:r>
            <a:rPr lang="en-US" sz="1200" dirty="0" smtClean="0">
              <a:solidFill>
                <a:schemeClr val="accent1"/>
              </a:solidFill>
            </a:rPr>
            <a:t>all other</a:t>
          </a:r>
          <a:br>
            <a:rPr lang="en-US" sz="1200" dirty="0" smtClean="0">
              <a:solidFill>
                <a:schemeClr val="accent1"/>
              </a:solidFill>
            </a:rPr>
          </a:br>
          <a:r>
            <a:rPr lang="en-US" sz="1200" dirty="0" smtClean="0">
              <a:solidFill>
                <a:schemeClr val="accent1"/>
              </a:solidFill>
            </a:rPr>
            <a:t>end-use</a:t>
          </a:r>
          <a:br>
            <a:rPr lang="en-US" sz="1200" dirty="0" smtClean="0">
              <a:solidFill>
                <a:schemeClr val="accent1"/>
              </a:solidFill>
            </a:rPr>
          </a:br>
          <a:r>
            <a:rPr lang="en-US" sz="1200" dirty="0" smtClean="0">
              <a:solidFill>
                <a:schemeClr val="accent1"/>
              </a:solidFill>
            </a:rPr>
            <a:t>sectors</a:t>
          </a:r>
        </a:p>
        <a:p xmlns:a="http://schemas.openxmlformats.org/drawingml/2006/main">
          <a:pPr algn="l">
            <a:lnSpc>
              <a:spcPts val="1200"/>
            </a:lnSpc>
          </a:pPr>
          <a:r>
            <a:rPr lang="en-US" sz="1200" dirty="0" smtClean="0">
              <a:solidFill>
                <a:schemeClr val="tx2"/>
              </a:solidFill>
            </a:rPr>
            <a:t>industrial</a:t>
          </a:r>
          <a:br>
            <a:rPr lang="en-US" sz="1200" dirty="0" smtClean="0">
              <a:solidFill>
                <a:schemeClr val="tx2"/>
              </a:solidFill>
            </a:rPr>
          </a:br>
          <a:r>
            <a:rPr lang="en-US" sz="1200" dirty="0" smtClean="0">
              <a:solidFill>
                <a:schemeClr val="tx2"/>
              </a:solidFill>
            </a:rPr>
            <a:t>sector</a:t>
          </a:r>
          <a:endParaRPr lang="en-US" sz="1200" dirty="0">
            <a:solidFill>
              <a:schemeClr val="tx2"/>
            </a:solidFill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0.24695</cdr:x>
      <cdr:y>0.07106</cdr:y>
    </cdr:from>
    <cdr:to>
      <cdr:x>0.36966</cdr:x>
      <cdr:y>0.22952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75866" y="238217"/>
          <a:ext cx="981803" cy="5311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200" dirty="0" smtClean="0">
              <a:solidFill>
                <a:schemeClr val="bg1">
                  <a:lumMod val="75000"/>
                </a:schemeClr>
              </a:solidFill>
            </a:rPr>
            <a:t>China</a:t>
          </a:r>
          <a:br>
            <a:rPr lang="en-US" sz="1200" dirty="0" smtClean="0">
              <a:solidFill>
                <a:schemeClr val="bg1">
                  <a:lumMod val="75000"/>
                </a:schemeClr>
              </a:solidFill>
            </a:rPr>
          </a:br>
          <a:r>
            <a:rPr lang="en-US" sz="1200" dirty="0" smtClean="0">
              <a:solidFill>
                <a:schemeClr val="bg1">
                  <a:lumMod val="75000"/>
                </a:schemeClr>
              </a:solidFill>
            </a:rPr>
            <a:t>2000–2015</a:t>
          </a:r>
          <a:endParaRPr lang="en-US" sz="1200" dirty="0">
            <a:solidFill>
              <a:schemeClr val="bg1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0.6624</cdr:x>
      <cdr:y>0.04352</cdr:y>
    </cdr:from>
    <cdr:to>
      <cdr:x>0.83838</cdr:x>
      <cdr:y>0.20198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299879" y="145888"/>
          <a:ext cx="1408016" cy="5311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dirty="0" smtClean="0">
              <a:solidFill>
                <a:schemeClr val="tx2"/>
              </a:solidFill>
            </a:rPr>
            <a:t>India (Export-led)</a:t>
          </a:r>
          <a:br>
            <a:rPr lang="en-US" sz="1200" dirty="0" smtClean="0">
              <a:solidFill>
                <a:schemeClr val="tx2"/>
              </a:solidFill>
            </a:rPr>
          </a:br>
          <a:r>
            <a:rPr lang="en-US" sz="1200" dirty="0" smtClean="0">
              <a:solidFill>
                <a:schemeClr val="tx2"/>
              </a:solidFill>
            </a:rPr>
            <a:t>2006–2040</a:t>
          </a:r>
          <a:endParaRPr lang="en-US" sz="1200" dirty="0">
            <a:solidFill>
              <a:schemeClr val="tx2"/>
            </a:solidFill>
          </a:endParaRPr>
        </a:p>
      </cdr:txBody>
    </cdr:sp>
  </cdr:relSizeAnchor>
  <cdr:relSizeAnchor xmlns:cdr="http://schemas.openxmlformats.org/drawingml/2006/chartDrawing">
    <cdr:from>
      <cdr:x>0.07041</cdr:x>
      <cdr:y>0.82559</cdr:y>
    </cdr:from>
    <cdr:to>
      <cdr:x>0.16108</cdr:x>
      <cdr:y>0.88195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90650" y="2767523"/>
          <a:ext cx="760605" cy="1889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>
              <a:solidFill>
                <a:schemeClr val="tx2"/>
              </a:solidFill>
            </a:rPr>
            <a:t>2006</a:t>
          </a:r>
          <a:endParaRPr lang="en-US" sz="1100" dirty="0">
            <a:solidFill>
              <a:schemeClr val="tx2"/>
            </a:solidFill>
          </a:endParaRPr>
        </a:p>
      </cdr:txBody>
    </cdr:sp>
  </cdr:relSizeAnchor>
  <cdr:relSizeAnchor xmlns:cdr="http://schemas.openxmlformats.org/drawingml/2006/chartDrawing">
    <cdr:from>
      <cdr:x>0.06957</cdr:x>
      <cdr:y>0.75322</cdr:y>
    </cdr:from>
    <cdr:to>
      <cdr:x>0.13757</cdr:x>
      <cdr:y>0.81408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83603" y="2524905"/>
          <a:ext cx="570433" cy="2040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>
              <a:solidFill>
                <a:schemeClr val="bg1">
                  <a:lumMod val="65000"/>
                </a:schemeClr>
              </a:solidFill>
            </a:rPr>
            <a:t>2000</a:t>
          </a:r>
          <a:endParaRPr lang="en-US" sz="1100" dirty="0">
            <a:solidFill>
              <a:schemeClr val="bg1">
                <a:lumMod val="6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0.39731</cdr:x>
      <cdr:y>0.24261</cdr:y>
    </cdr:from>
    <cdr:to>
      <cdr:x>0.46531</cdr:x>
      <cdr:y>0.30348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3178858" y="813269"/>
          <a:ext cx="544106" cy="204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 smtClean="0">
              <a:solidFill>
                <a:schemeClr val="bg1">
                  <a:lumMod val="65000"/>
                </a:schemeClr>
              </a:solidFill>
            </a:rPr>
            <a:t>2015</a:t>
          </a:r>
          <a:endParaRPr lang="en-US" sz="1100" dirty="0">
            <a:solidFill>
              <a:schemeClr val="bg1">
                <a:lumMod val="6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0.86903</cdr:x>
      <cdr:y>0.06639</cdr:y>
    </cdr:from>
    <cdr:to>
      <cdr:x>0.95971</cdr:x>
      <cdr:y>0.12275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6953132" y="222554"/>
          <a:ext cx="725474" cy="1889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 smtClean="0">
              <a:solidFill>
                <a:schemeClr val="tx2"/>
              </a:solidFill>
            </a:rPr>
            <a:t>2040</a:t>
          </a:r>
          <a:endParaRPr lang="en-US" sz="1100" dirty="0">
            <a:solidFill>
              <a:schemeClr val="tx2"/>
            </a:solidFill>
          </a:endParaRPr>
        </a:p>
      </cdr:txBody>
    </cdr:sp>
  </cdr:relSizeAnchor>
  <cdr:relSizeAnchor xmlns:cdr="http://schemas.openxmlformats.org/drawingml/2006/chartDrawing">
    <cdr:from>
      <cdr:x>0.77175</cdr:x>
      <cdr:y>0.24486</cdr:y>
    </cdr:from>
    <cdr:to>
      <cdr:x>0.86242</cdr:x>
      <cdr:y>0.30122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6174759" y="820826"/>
          <a:ext cx="725474" cy="1889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 smtClean="0">
              <a:solidFill>
                <a:schemeClr val="tx2"/>
              </a:solidFill>
            </a:rPr>
            <a:t>2037</a:t>
          </a:r>
          <a:endParaRPr lang="en-US" sz="1100" dirty="0">
            <a:solidFill>
              <a:schemeClr val="tx2"/>
            </a:solidFill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0.79851</cdr:x>
      <cdr:y>0.03859</cdr:y>
    </cdr:from>
    <cdr:to>
      <cdr:x>1</cdr:x>
      <cdr:y>0.11104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404084" y="118792"/>
          <a:ext cx="1615966" cy="2230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>
              <a:solidFill>
                <a:schemeClr val="tx1">
                  <a:lumMod val="50000"/>
                  <a:lumOff val="50000"/>
                </a:schemeClr>
              </a:solidFill>
            </a:rPr>
            <a:t>mining</a:t>
          </a:r>
          <a:endParaRPr lang="en-US" sz="1100" dirty="0">
            <a:solidFill>
              <a:schemeClr val="tx1">
                <a:lumMod val="50000"/>
                <a:lumOff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0.79851</cdr:x>
      <cdr:y>0.31286</cdr:y>
    </cdr:from>
    <cdr:to>
      <cdr:x>1</cdr:x>
      <cdr:y>0.38532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404084" y="963040"/>
          <a:ext cx="1615966" cy="223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 smtClean="0">
              <a:solidFill>
                <a:schemeClr val="accent4">
                  <a:lumMod val="75000"/>
                </a:schemeClr>
              </a:solidFill>
            </a:rPr>
            <a:t>services</a:t>
          </a:r>
          <a:endParaRPr lang="en-US" sz="1100" dirty="0">
            <a:solidFill>
              <a:schemeClr val="accent4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0.79851</cdr:x>
      <cdr:y>0.76428</cdr:y>
    </cdr:from>
    <cdr:to>
      <cdr:x>1</cdr:x>
      <cdr:y>0.83674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404084" y="2352584"/>
          <a:ext cx="1615966" cy="223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 smtClean="0">
              <a:solidFill>
                <a:schemeClr val="accent3">
                  <a:lumMod val="75000"/>
                </a:schemeClr>
              </a:solidFill>
            </a:rPr>
            <a:t>construction</a:t>
          </a:r>
          <a:endParaRPr lang="en-US" sz="1100" dirty="0">
            <a:solidFill>
              <a:schemeClr val="accent3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0.79851</cdr:x>
      <cdr:y>0.12432</cdr:y>
    </cdr:from>
    <cdr:to>
      <cdr:x>1</cdr:x>
      <cdr:y>0.19678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6404084" y="382683"/>
          <a:ext cx="1615966" cy="223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 smtClean="0">
              <a:solidFill>
                <a:schemeClr val="bg1">
                  <a:lumMod val="75000"/>
                </a:schemeClr>
              </a:solidFill>
            </a:rPr>
            <a:t>agriculture</a:t>
          </a:r>
          <a:endParaRPr lang="en-US" sz="1100" dirty="0">
            <a:solidFill>
              <a:schemeClr val="bg1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0.79455</cdr:x>
      <cdr:y>0.58061</cdr:y>
    </cdr:from>
    <cdr:to>
      <cdr:x>0.99604</cdr:x>
      <cdr:y>0.65306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6372324" y="1787218"/>
          <a:ext cx="1615967" cy="2230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 smtClean="0">
              <a:solidFill>
                <a:schemeClr val="tx2"/>
              </a:solidFill>
            </a:rPr>
            <a:t>manufacturing</a:t>
          </a:r>
          <a:endParaRPr lang="en-US" sz="1100" dirty="0">
            <a:solidFill>
              <a:schemeClr val="tx2"/>
            </a:solidFill>
          </a:endParaRP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0.60544</cdr:x>
      <cdr:y>0.09683</cdr:y>
    </cdr:from>
    <cdr:to>
      <cdr:x>0.8683</cdr:x>
      <cdr:y>0.28324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844087" y="298069"/>
          <a:ext cx="2103143" cy="573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spcAft>
              <a:spcPts val="200"/>
            </a:spcAft>
          </a:pPr>
          <a:r>
            <a:rPr lang="en-US" sz="1200" dirty="0" smtClean="0">
              <a:solidFill>
                <a:schemeClr val="tx2"/>
              </a:solidFill>
            </a:rPr>
            <a:t>Africa High Growth</a:t>
          </a:r>
        </a:p>
        <a:p xmlns:a="http://schemas.openxmlformats.org/drawingml/2006/main">
          <a:r>
            <a:rPr lang="en-US" sz="1200" dirty="0" smtClean="0">
              <a:solidFill>
                <a:schemeClr val="accent1"/>
              </a:solidFill>
            </a:rPr>
            <a:t>IEO2018 Reference</a:t>
          </a:r>
          <a:endParaRPr lang="en-US" sz="1200" dirty="0">
            <a:solidFill>
              <a:schemeClr val="accent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0.85605</cdr:x>
      <cdr:y>0.68247</cdr:y>
    </cdr:from>
    <cdr:to>
      <cdr:x>0.96998</cdr:x>
      <cdr:y>0.76878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849256" y="2100741"/>
          <a:ext cx="911554" cy="2656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rPr>
            <a:t>Africa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0.54483</cdr:x>
      <cdr:y>0.11435</cdr:y>
    </cdr:from>
    <cdr:to>
      <cdr:x>0.54581</cdr:x>
      <cdr:y>0.88005</cdr:y>
    </cdr:to>
    <cdr:cxnSp macro="">
      <cdr:nvCxnSpPr>
        <cdr:cNvPr id="3" name="Straight Connector 2"/>
        <cdr:cNvCxnSpPr/>
      </cdr:nvCxnSpPr>
      <cdr:spPr>
        <a:xfrm xmlns:a="http://schemas.openxmlformats.org/drawingml/2006/main" flipH="1" flipV="1">
          <a:off x="4359166" y="351987"/>
          <a:ext cx="7882" cy="2356945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chemeClr val="bg1">
              <a:lumMod val="65000"/>
            </a:schemeClr>
          </a:solidFill>
          <a:prstDash val="lg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0.6984</cdr:x>
      <cdr:y>0.02431</cdr:y>
    </cdr:from>
    <cdr:to>
      <cdr:x>0.7759</cdr:x>
      <cdr:y>0.10676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587888" y="74844"/>
          <a:ext cx="620057" cy="253771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 smtClean="0">
              <a:latin typeface="Arial" panose="020B0604020202020204" pitchFamily="34" charset="0"/>
              <a:cs typeface="Arial" panose="020B0604020202020204" pitchFamily="34" charset="0"/>
            </a:rPr>
            <a:t>Projection</a:t>
          </a:r>
          <a:endParaRPr lang="en-US" sz="12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0.23414</cdr:x>
      <cdr:y>0.02322</cdr:y>
    </cdr:from>
    <cdr:to>
      <cdr:x>0.34537</cdr:x>
      <cdr:y>0.10297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1873374" y="71469"/>
          <a:ext cx="889892" cy="245497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 smtClean="0">
              <a:latin typeface="Arial" panose="020B0604020202020204" pitchFamily="34" charset="0"/>
              <a:cs typeface="Arial" panose="020B0604020202020204" pitchFamily="34" charset="0"/>
            </a:rPr>
            <a:t>History</a:t>
          </a:r>
          <a:endParaRPr lang="en-US" sz="12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0.55771</cdr:x>
      <cdr:y>0.13368</cdr:y>
    </cdr:from>
    <cdr:to>
      <cdr:x>0.81273</cdr:x>
      <cdr:y>0.21932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462238" y="411488"/>
          <a:ext cx="2040413" cy="2636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 smtClean="0">
              <a:solidFill>
                <a:schemeClr val="accent6"/>
              </a:solidFill>
            </a:rPr>
            <a:t>petroleum and other liquids</a:t>
          </a:r>
          <a:endParaRPr lang="en-US" sz="1100" b="1" dirty="0">
            <a:solidFill>
              <a:schemeClr val="accent6"/>
            </a:solidFill>
          </a:endParaRPr>
        </a:p>
      </cdr:txBody>
    </cdr:sp>
  </cdr:relSizeAnchor>
  <cdr:relSizeAnchor xmlns:cdr="http://schemas.openxmlformats.org/drawingml/2006/chartDrawing">
    <cdr:from>
      <cdr:x>0.56229</cdr:x>
      <cdr:y>0.30181</cdr:y>
    </cdr:from>
    <cdr:to>
      <cdr:x>0.79149</cdr:x>
      <cdr:y>0.3802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4498848" y="929005"/>
          <a:ext cx="1833880" cy="2413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 smtClean="0">
              <a:solidFill>
                <a:schemeClr val="tx1"/>
              </a:solidFill>
            </a:rPr>
            <a:t>coal</a:t>
          </a:r>
          <a:endParaRPr lang="en-US" sz="11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0.56063</cdr:x>
      <cdr:y>0.46732</cdr:y>
    </cdr:from>
    <cdr:to>
      <cdr:x>0.79606</cdr:x>
      <cdr:y>0.53268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4485640" y="1438497"/>
          <a:ext cx="1883664" cy="2011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 smtClean="0">
              <a:solidFill>
                <a:schemeClr val="accent1"/>
              </a:solidFill>
            </a:rPr>
            <a:t>natural gas</a:t>
          </a:r>
          <a:endParaRPr lang="en-US" sz="1100" b="1" dirty="0">
            <a:solidFill>
              <a:schemeClr val="accent1"/>
            </a:solidFill>
          </a:endParaRPr>
        </a:p>
      </cdr:txBody>
    </cdr:sp>
  </cdr:relSizeAnchor>
  <cdr:relSizeAnchor xmlns:cdr="http://schemas.openxmlformats.org/drawingml/2006/chartDrawing">
    <cdr:from>
      <cdr:x>0.56063</cdr:x>
      <cdr:y>0.62548</cdr:y>
    </cdr:from>
    <cdr:to>
      <cdr:x>0.79606</cdr:x>
      <cdr:y>0.69083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4485640" y="1925320"/>
          <a:ext cx="1883664" cy="2011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 smtClean="0">
              <a:solidFill>
                <a:schemeClr val="accent3"/>
              </a:solidFill>
            </a:rPr>
            <a:t>renewables</a:t>
          </a:r>
          <a:endParaRPr lang="en-US" sz="1100" b="1" dirty="0">
            <a:solidFill>
              <a:schemeClr val="accent3"/>
            </a:solidFill>
          </a:endParaRPr>
        </a:p>
      </cdr:txBody>
    </cdr:sp>
  </cdr:relSizeAnchor>
  <cdr:relSizeAnchor xmlns:cdr="http://schemas.openxmlformats.org/drawingml/2006/chartDrawing">
    <cdr:from>
      <cdr:x>0.56063</cdr:x>
      <cdr:y>0.79777</cdr:y>
    </cdr:from>
    <cdr:to>
      <cdr:x>0.79606</cdr:x>
      <cdr:y>0.86313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4485640" y="2455672"/>
          <a:ext cx="1883664" cy="2011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 smtClean="0">
              <a:solidFill>
                <a:schemeClr val="accent5"/>
              </a:solidFill>
            </a:rPr>
            <a:t>nuclear</a:t>
          </a:r>
          <a:endParaRPr lang="en-US" sz="1100" b="1" dirty="0">
            <a:solidFill>
              <a:schemeClr val="accent5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0.03873</cdr:x>
      <cdr:y>0.26995</cdr:y>
    </cdr:from>
    <cdr:to>
      <cdr:x>0.13608</cdr:x>
      <cdr:y>0.36745</cdr:y>
    </cdr:to>
    <cdr:sp macro="" textlink="">
      <cdr:nvSpPr>
        <cdr:cNvPr id="2" name="TextBox 3"/>
        <cdr:cNvSpPr txBox="1"/>
      </cdr:nvSpPr>
      <cdr:spPr>
        <a:xfrm xmlns:a="http://schemas.openxmlformats.org/drawingml/2006/main">
          <a:off x="309880" y="830950"/>
          <a:ext cx="778934" cy="300121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no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rPr>
            <a:t>industrial</a:t>
          </a:r>
          <a:endParaRPr lang="en-US" sz="1400" b="1" dirty="0">
            <a:solidFill>
              <a:schemeClr val="accent3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0.13473</cdr:x>
      <cdr:y>0.24734</cdr:y>
    </cdr:from>
    <cdr:to>
      <cdr:x>0.27907</cdr:x>
      <cdr:y>0.38877</cdr:y>
    </cdr:to>
    <cdr:sp macro="" textlink="">
      <cdr:nvSpPr>
        <cdr:cNvPr id="4" name="TextBox 5"/>
        <cdr:cNvSpPr txBox="1"/>
      </cdr:nvSpPr>
      <cdr:spPr>
        <a:xfrm xmlns:a="http://schemas.openxmlformats.org/drawingml/2006/main">
          <a:off x="1077947" y="761353"/>
          <a:ext cx="1154864" cy="435344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no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rPr>
            <a:t>all other end-</a:t>
          </a:r>
        </a:p>
        <a:p xmlns:a="http://schemas.openxmlformats.org/drawingml/2006/main">
          <a:r>
            <a:rPr lang="en-US" sz="12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rPr>
            <a:t>use sectors</a:t>
          </a:r>
          <a:endParaRPr lang="en-US" sz="1400" b="1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0.17587</cdr:x>
      <cdr:y>0.37717</cdr:y>
    </cdr:from>
    <cdr:to>
      <cdr:x>0.18772</cdr:x>
      <cdr:y>0.47619</cdr:y>
    </cdr:to>
    <cdr:cxnSp macro="">
      <cdr:nvCxnSpPr>
        <cdr:cNvPr id="5" name="Straight Connector 4"/>
        <cdr:cNvCxnSpPr/>
      </cdr:nvCxnSpPr>
      <cdr:spPr>
        <a:xfrm xmlns:a="http://schemas.openxmlformats.org/drawingml/2006/main" flipH="1">
          <a:off x="1407160" y="1160992"/>
          <a:ext cx="94827" cy="3048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0.08741</cdr:x>
      <cdr:y>0.36745</cdr:y>
    </cdr:from>
    <cdr:to>
      <cdr:x>0.11323</cdr:x>
      <cdr:y>0.42118</cdr:y>
    </cdr:to>
    <cdr:cxnSp macro="">
      <cdr:nvCxnSpPr>
        <cdr:cNvPr id="9" name="Straight Connector 8"/>
        <cdr:cNvCxnSpPr>
          <a:stCxn xmlns:a="http://schemas.openxmlformats.org/drawingml/2006/main" id="2" idx="2"/>
        </cdr:cNvCxnSpPr>
      </cdr:nvCxnSpPr>
      <cdr:spPr>
        <a:xfrm xmlns:a="http://schemas.openxmlformats.org/drawingml/2006/main">
          <a:off x="699347" y="1131071"/>
          <a:ext cx="206586" cy="16538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0.82244</cdr:x>
      <cdr:y>0.0493</cdr:y>
    </cdr:from>
    <cdr:to>
      <cdr:x>0.96811</cdr:x>
      <cdr:y>0.8981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645166" y="151753"/>
          <a:ext cx="1176996" cy="26127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lnSpc>
              <a:spcPts val="1200"/>
            </a:lnSpc>
            <a:spcAft>
              <a:spcPts val="1200"/>
            </a:spcAft>
          </a:pPr>
          <a:r>
            <a:rPr lang="en-US" sz="1200" dirty="0" smtClean="0">
              <a:solidFill>
                <a:schemeClr val="bg1">
                  <a:lumMod val="50000"/>
                </a:schemeClr>
              </a:solidFill>
            </a:rPr>
            <a:t>mining</a:t>
          </a:r>
        </a:p>
        <a:p xmlns:a="http://schemas.openxmlformats.org/drawingml/2006/main">
          <a:pPr>
            <a:lnSpc>
              <a:spcPts val="1200"/>
            </a:lnSpc>
            <a:spcAft>
              <a:spcPts val="5200"/>
            </a:spcAft>
          </a:pPr>
          <a:r>
            <a:rPr lang="en-US" sz="1200" dirty="0" smtClean="0">
              <a:solidFill>
                <a:schemeClr val="bg1">
                  <a:lumMod val="75000"/>
                </a:schemeClr>
              </a:solidFill>
            </a:rPr>
            <a:t>agriculture</a:t>
          </a:r>
        </a:p>
        <a:p xmlns:a="http://schemas.openxmlformats.org/drawingml/2006/main">
          <a:pPr>
            <a:lnSpc>
              <a:spcPts val="1200"/>
            </a:lnSpc>
            <a:spcAft>
              <a:spcPts val="5100"/>
            </a:spcAft>
          </a:pPr>
          <a:r>
            <a:rPr lang="en-US" sz="1200" dirty="0" smtClean="0">
              <a:solidFill>
                <a:schemeClr val="accent4">
                  <a:lumMod val="75000"/>
                </a:schemeClr>
              </a:solidFill>
            </a:rPr>
            <a:t>services</a:t>
          </a:r>
        </a:p>
        <a:p xmlns:a="http://schemas.openxmlformats.org/drawingml/2006/main">
          <a:pPr>
            <a:lnSpc>
              <a:spcPts val="1200"/>
            </a:lnSpc>
            <a:spcAft>
              <a:spcPts val="1800"/>
            </a:spcAft>
          </a:pPr>
          <a:r>
            <a:rPr lang="en-US" sz="1200" dirty="0" smtClean="0">
              <a:solidFill>
                <a:schemeClr val="tx2"/>
              </a:solidFill>
            </a:rPr>
            <a:t>manufacturing</a:t>
          </a:r>
        </a:p>
        <a:p xmlns:a="http://schemas.openxmlformats.org/drawingml/2006/main">
          <a:pPr>
            <a:lnSpc>
              <a:spcPts val="1200"/>
            </a:lnSpc>
          </a:pPr>
          <a:r>
            <a:rPr lang="en-US" sz="1200" dirty="0" smtClean="0">
              <a:solidFill>
                <a:schemeClr val="accent3">
                  <a:lumMod val="75000"/>
                </a:schemeClr>
              </a:solidFill>
            </a:rPr>
            <a:t>construction</a:t>
          </a:r>
          <a:endParaRPr lang="en-US" sz="1200" dirty="0">
            <a:solidFill>
              <a:schemeClr val="accent3">
                <a:lumMod val="75000"/>
              </a:schemeClr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0.86445</cdr:x>
      <cdr:y>0.25432</cdr:y>
    </cdr:from>
    <cdr:to>
      <cdr:x>0.99608</cdr:x>
      <cdr:y>0.31886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6991425" y="782853"/>
          <a:ext cx="1064585" cy="19866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i="0" dirty="0" smtClean="0">
              <a:solidFill>
                <a:schemeClr val="accent2">
                  <a:lumMod val="75000"/>
                </a:schemeClr>
              </a:solidFill>
              <a:latin typeface="+mn-lt"/>
              <a:ea typeface="Times New Roman" charset="0"/>
              <a:cs typeface="Times New Roman" charset="0"/>
            </a:rPr>
            <a:t>China GDP</a:t>
          </a:r>
        </a:p>
      </cdr:txBody>
    </cdr:sp>
  </cdr:relSizeAnchor>
  <cdr:relSizeAnchor xmlns:cdr="http://schemas.openxmlformats.org/drawingml/2006/chartDrawing">
    <cdr:from>
      <cdr:x>0.64835</cdr:x>
      <cdr:y>0.53292</cdr:y>
    </cdr:from>
    <cdr:to>
      <cdr:x>0.85621</cdr:x>
      <cdr:y>0.6588</cdr:y>
    </cdr:to>
    <cdr:sp macro="" textlink="">
      <cdr:nvSpPr>
        <cdr:cNvPr id="3" name="TextBox 1"/>
        <cdr:cNvSpPr txBox="1"/>
      </cdr:nvSpPr>
      <cdr:spPr bwMode="auto">
        <a:xfrm xmlns:a="http://schemas.openxmlformats.org/drawingml/2006/main">
          <a:off x="5630056" y="1691184"/>
          <a:ext cx="1804946" cy="39945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/>
          <a:r>
            <a:rPr lang="en-US" sz="1200" i="0" dirty="0" smtClean="0">
              <a:solidFill>
                <a:schemeClr val="tx2"/>
              </a:solidFill>
              <a:latin typeface="+mn-lt"/>
              <a:ea typeface="Times New Roman" charset="0"/>
              <a:cs typeface="Times New Roman" charset="0"/>
            </a:rPr>
            <a:t>China total</a:t>
          </a:r>
          <a:r>
            <a:rPr lang="en-US" sz="1200" i="0" baseline="0" dirty="0" smtClean="0">
              <a:solidFill>
                <a:schemeClr val="tx2"/>
              </a:solidFill>
              <a:latin typeface="+mn-lt"/>
              <a:ea typeface="Times New Roman" charset="0"/>
              <a:cs typeface="Times New Roman" charset="0"/>
            </a:rPr>
            <a:t> primary energy consumption </a:t>
          </a:r>
          <a:endParaRPr lang="en-US" sz="1200" i="0" dirty="0" smtClean="0">
            <a:solidFill>
              <a:schemeClr val="tx2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0.86156</cdr:x>
      <cdr:y>0.15493</cdr:y>
    </cdr:from>
    <cdr:to>
      <cdr:x>0.97198</cdr:x>
      <cdr:y>0.74127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893342" y="476885"/>
          <a:ext cx="883470" cy="18048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>
            <a:lnSpc>
              <a:spcPts val="1200"/>
            </a:lnSpc>
            <a:spcAft>
              <a:spcPts val="3600"/>
            </a:spcAft>
          </a:pPr>
          <a:r>
            <a:rPr lang="en-US" sz="1200" dirty="0" smtClean="0">
              <a:solidFill>
                <a:schemeClr val="accent1"/>
              </a:solidFill>
            </a:rPr>
            <a:t>all other end-use</a:t>
          </a:r>
          <a:br>
            <a:rPr lang="en-US" sz="1200" dirty="0" smtClean="0">
              <a:solidFill>
                <a:schemeClr val="accent1"/>
              </a:solidFill>
            </a:rPr>
          </a:br>
          <a:r>
            <a:rPr lang="en-US" sz="1200" dirty="0" smtClean="0">
              <a:solidFill>
                <a:schemeClr val="accent1"/>
              </a:solidFill>
            </a:rPr>
            <a:t>sectors</a:t>
          </a:r>
        </a:p>
        <a:p xmlns:a="http://schemas.openxmlformats.org/drawingml/2006/main">
          <a:pPr algn="l">
            <a:lnSpc>
              <a:spcPts val="1200"/>
            </a:lnSpc>
          </a:pPr>
          <a:r>
            <a:rPr lang="en-US" sz="1200" dirty="0" smtClean="0">
              <a:solidFill>
                <a:schemeClr val="tx2"/>
              </a:solidFill>
            </a:rPr>
            <a:t>industrial</a:t>
          </a:r>
          <a:br>
            <a:rPr lang="en-US" sz="1200" dirty="0" smtClean="0">
              <a:solidFill>
                <a:schemeClr val="tx2"/>
              </a:solidFill>
            </a:rPr>
          </a:br>
          <a:r>
            <a:rPr lang="en-US" sz="1200" dirty="0" smtClean="0">
              <a:solidFill>
                <a:schemeClr val="tx2"/>
              </a:solidFill>
            </a:rPr>
            <a:t>sector</a:t>
          </a:r>
          <a:endParaRPr lang="en-US" sz="1200" dirty="0">
            <a:solidFill>
              <a:schemeClr val="tx2"/>
            </a:solidFill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0.84236</cdr:x>
      <cdr:y>0</cdr:y>
    </cdr:from>
    <cdr:to>
      <cdr:x>0.98941</cdr:x>
      <cdr:y>0.96377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739759" y="0"/>
          <a:ext cx="1176510" cy="29666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ts val="1100"/>
            </a:lnSpc>
          </a:pPr>
          <a:r>
            <a:rPr lang="en-US" sz="1200" dirty="0" smtClean="0">
              <a:solidFill>
                <a:schemeClr val="bg1">
                  <a:lumMod val="50000"/>
                </a:schemeClr>
              </a:solidFill>
            </a:rPr>
            <a:t>mining</a:t>
          </a:r>
        </a:p>
        <a:p xmlns:a="http://schemas.openxmlformats.org/drawingml/2006/main">
          <a:pPr>
            <a:lnSpc>
              <a:spcPts val="1100"/>
            </a:lnSpc>
            <a:spcAft>
              <a:spcPts val="3100"/>
            </a:spcAft>
          </a:pPr>
          <a:r>
            <a:rPr lang="en-US" sz="1200" dirty="0" smtClean="0">
              <a:solidFill>
                <a:schemeClr val="bg1">
                  <a:lumMod val="75000"/>
                </a:schemeClr>
              </a:solidFill>
            </a:rPr>
            <a:t>agriculture</a:t>
          </a:r>
        </a:p>
        <a:p xmlns:a="http://schemas.openxmlformats.org/drawingml/2006/main">
          <a:pPr>
            <a:spcAft>
              <a:spcPts val="7500"/>
            </a:spcAft>
          </a:pPr>
          <a:r>
            <a:rPr lang="en-US" sz="1200" dirty="0" smtClean="0">
              <a:solidFill>
                <a:schemeClr val="accent4">
                  <a:lumMod val="75000"/>
                </a:schemeClr>
              </a:solidFill>
            </a:rPr>
            <a:t>services</a:t>
          </a:r>
        </a:p>
        <a:p xmlns:a="http://schemas.openxmlformats.org/drawingml/2006/main">
          <a:pPr>
            <a:spcAft>
              <a:spcPts val="3500"/>
            </a:spcAft>
          </a:pPr>
          <a:r>
            <a:rPr lang="en-US" sz="1200" dirty="0" smtClean="0">
              <a:solidFill>
                <a:schemeClr val="tx2"/>
              </a:solidFill>
            </a:rPr>
            <a:t>manufacturing</a:t>
          </a:r>
        </a:p>
        <a:p xmlns:a="http://schemas.openxmlformats.org/drawingml/2006/main">
          <a:r>
            <a:rPr lang="en-US" sz="1200" dirty="0" smtClean="0">
              <a:solidFill>
                <a:schemeClr val="accent3">
                  <a:lumMod val="75000"/>
                </a:schemeClr>
              </a:solidFill>
            </a:rPr>
            <a:t>construction</a:t>
          </a:r>
          <a:endParaRPr lang="en-US" sz="1200" dirty="0">
            <a:solidFill>
              <a:schemeClr val="accent3">
                <a:lumMod val="75000"/>
              </a:schemeClr>
            </a:solidFill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0.81159</cdr:x>
      <cdr:y>0.09786</cdr:y>
    </cdr:from>
    <cdr:to>
      <cdr:x>1</cdr:x>
      <cdr:y>0.81585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6493532" y="301229"/>
          <a:ext cx="1507468" cy="221009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4572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>
            <a:lnSpc>
              <a:spcPts val="1000"/>
            </a:lnSpc>
            <a:spcAft>
              <a:spcPts val="1700"/>
            </a:spcAft>
          </a:pPr>
          <a:r>
            <a:rPr lang="en-US" sz="1200" i="0" dirty="0" smtClean="0">
              <a:solidFill>
                <a:schemeClr val="bg1">
                  <a:lumMod val="65000"/>
                </a:schemeClr>
              </a:solidFill>
              <a:latin typeface="+mn-lt"/>
              <a:ea typeface="Times New Roman" charset="0"/>
              <a:cs typeface="Times New Roman" charset="0"/>
            </a:rPr>
            <a:t>Rest</a:t>
          </a:r>
          <a:r>
            <a:rPr lang="en-US" sz="1200" i="0" baseline="0" dirty="0" smtClean="0">
              <a:solidFill>
                <a:schemeClr val="bg1">
                  <a:lumMod val="65000"/>
                </a:schemeClr>
              </a:solidFill>
              <a:latin typeface="+mn-lt"/>
              <a:ea typeface="Times New Roman" charset="0"/>
              <a:cs typeface="Times New Roman" charset="0"/>
            </a:rPr>
            <a:t> of World</a:t>
          </a:r>
        </a:p>
        <a:p xmlns:a="http://schemas.openxmlformats.org/drawingml/2006/main">
          <a:pPr eaLnBrk="0" hangingPunct="0">
            <a:lnSpc>
              <a:spcPts val="1000"/>
            </a:lnSpc>
            <a:spcAft>
              <a:spcPts val="600"/>
            </a:spcAft>
          </a:pPr>
          <a:r>
            <a:rPr lang="en-US" sz="1200" i="0" baseline="0" dirty="0" smtClean="0">
              <a:solidFill>
                <a:schemeClr val="bg1">
                  <a:lumMod val="75000"/>
                </a:schemeClr>
              </a:solidFill>
              <a:latin typeface="+mn-lt"/>
              <a:ea typeface="Times New Roman" charset="0"/>
              <a:cs typeface="Times New Roman" charset="0"/>
            </a:rPr>
            <a:t>United</a:t>
          </a:r>
          <a:r>
            <a:rPr lang="en-US" sz="1200" i="0" dirty="0" smtClean="0">
              <a:solidFill>
                <a:schemeClr val="bg1">
                  <a:lumMod val="75000"/>
                </a:schemeClr>
              </a:solidFill>
              <a:latin typeface="+mn-lt"/>
              <a:ea typeface="Times New Roman" charset="0"/>
              <a:cs typeface="Times New Roman" charset="0"/>
            </a:rPr>
            <a:t> </a:t>
          </a:r>
          <a:r>
            <a:rPr lang="en-US" sz="1200" i="0" baseline="0" dirty="0" smtClean="0">
              <a:solidFill>
                <a:schemeClr val="bg1">
                  <a:lumMod val="75000"/>
                </a:schemeClr>
              </a:solidFill>
              <a:latin typeface="+mn-lt"/>
              <a:ea typeface="Times New Roman" charset="0"/>
              <a:cs typeface="Times New Roman" charset="0"/>
            </a:rPr>
            <a:t>S</a:t>
          </a:r>
          <a:r>
            <a:rPr lang="en-US" sz="1200" dirty="0" smtClean="0">
              <a:solidFill>
                <a:schemeClr val="bg1">
                  <a:lumMod val="75000"/>
                </a:schemeClr>
              </a:solidFill>
              <a:ea typeface="Times New Roman" charset="0"/>
              <a:cs typeface="Times New Roman" charset="0"/>
            </a:rPr>
            <a:t>tates</a:t>
          </a:r>
          <a:endParaRPr lang="en-US" sz="1200" i="0" baseline="0" dirty="0" smtClean="0">
            <a:solidFill>
              <a:schemeClr val="bg1">
                <a:lumMod val="75000"/>
              </a:schemeClr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>
            <a:lnSpc>
              <a:spcPts val="1000"/>
            </a:lnSpc>
            <a:spcAft>
              <a:spcPts val="1100"/>
            </a:spcAft>
          </a:pPr>
          <a:r>
            <a:rPr lang="en-US" sz="1200" i="0" baseline="0" dirty="0" smtClean="0">
              <a:solidFill>
                <a:schemeClr val="bg1">
                  <a:lumMod val="50000"/>
                </a:schemeClr>
              </a:solidFill>
              <a:latin typeface="+mn-lt"/>
              <a:ea typeface="Times New Roman" charset="0"/>
              <a:cs typeface="Times New Roman" charset="0"/>
            </a:rPr>
            <a:t>Middle East</a:t>
          </a:r>
        </a:p>
        <a:p xmlns:a="http://schemas.openxmlformats.org/drawingml/2006/main">
          <a:pPr eaLnBrk="0" hangingPunct="0">
            <a:lnSpc>
              <a:spcPts val="1000"/>
            </a:lnSpc>
            <a:spcAft>
              <a:spcPts val="1600"/>
            </a:spcAft>
          </a:pPr>
          <a:r>
            <a:rPr lang="en-US" sz="1200" i="0" baseline="0" dirty="0" smtClean="0">
              <a:solidFill>
                <a:schemeClr val="accent3">
                  <a:lumMod val="75000"/>
                </a:schemeClr>
              </a:solidFill>
              <a:latin typeface="+mn-lt"/>
              <a:ea typeface="Times New Roman" charset="0"/>
              <a:cs typeface="Times New Roman" charset="0"/>
            </a:rPr>
            <a:t>other non-OECD Asia</a:t>
          </a:r>
        </a:p>
        <a:p xmlns:a="http://schemas.openxmlformats.org/drawingml/2006/main">
          <a:pPr eaLnBrk="0" hangingPunct="0">
            <a:lnSpc>
              <a:spcPts val="1000"/>
            </a:lnSpc>
            <a:spcAft>
              <a:spcPts val="4800"/>
            </a:spcAft>
          </a:pPr>
          <a:r>
            <a:rPr lang="en-US" sz="1200" i="0" baseline="0" dirty="0" smtClean="0">
              <a:solidFill>
                <a:schemeClr val="accent2">
                  <a:lumMod val="75000"/>
                </a:schemeClr>
              </a:solidFill>
              <a:latin typeface="+mn-lt"/>
              <a:ea typeface="Times New Roman" charset="0"/>
              <a:cs typeface="Times New Roman" charset="0"/>
            </a:rPr>
            <a:t>India</a:t>
          </a:r>
        </a:p>
        <a:p xmlns:a="http://schemas.openxmlformats.org/drawingml/2006/main">
          <a:pPr eaLnBrk="0" hangingPunct="0">
            <a:lnSpc>
              <a:spcPts val="1000"/>
            </a:lnSpc>
            <a:spcAft>
              <a:spcPts val="0"/>
            </a:spcAft>
          </a:pPr>
          <a:r>
            <a:rPr lang="en-US" sz="1200" i="0" baseline="0" dirty="0" smtClean="0">
              <a:solidFill>
                <a:schemeClr val="accent1">
                  <a:lumMod val="75000"/>
                </a:schemeClr>
              </a:solidFill>
              <a:latin typeface="+mn-lt"/>
              <a:ea typeface="Times New Roman" charset="0"/>
              <a:cs typeface="Times New Roman" charset="0"/>
            </a:rPr>
            <a:t>China</a:t>
          </a:r>
          <a:endParaRPr lang="en-US" sz="1200" i="0" dirty="0" smtClean="0">
            <a:solidFill>
              <a:schemeClr val="accent1">
                <a:lumMod val="75000"/>
              </a:schemeClr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027466" cy="464503"/>
          </a:xfrm>
          <a:prstGeom prst="rect">
            <a:avLst/>
          </a:prstGeom>
        </p:spPr>
        <p:txBody>
          <a:bodyPr vert="horz" lIns="91191" tIns="45594" rIns="91191" bIns="4559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5953" y="2"/>
            <a:ext cx="3027466" cy="464503"/>
          </a:xfrm>
          <a:prstGeom prst="rect">
            <a:avLst/>
          </a:prstGeom>
        </p:spPr>
        <p:txBody>
          <a:bodyPr vert="horz" lIns="91191" tIns="45594" rIns="91191" bIns="4559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ED25893-A83F-48CE-B658-2412045A40A5}" type="datetimeFigureOut">
              <a:rPr lang="en-US"/>
              <a:pPr>
                <a:defRPr/>
              </a:pPr>
              <a:t>7/23/2018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817612"/>
            <a:ext cx="3027466" cy="464503"/>
          </a:xfrm>
          <a:prstGeom prst="rect">
            <a:avLst/>
          </a:prstGeom>
        </p:spPr>
        <p:txBody>
          <a:bodyPr vert="horz" lIns="91191" tIns="45594" rIns="91191" bIns="4559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5953" y="8817612"/>
            <a:ext cx="3027466" cy="464503"/>
          </a:xfrm>
          <a:prstGeom prst="rect">
            <a:avLst/>
          </a:prstGeom>
        </p:spPr>
        <p:txBody>
          <a:bodyPr vert="horz" lIns="91191" tIns="45594" rIns="91191" bIns="4559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91D3A1A-398C-4278-B50A-5F8985FF03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374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027466" cy="464503"/>
          </a:xfrm>
          <a:prstGeom prst="rect">
            <a:avLst/>
          </a:prstGeom>
        </p:spPr>
        <p:txBody>
          <a:bodyPr vert="horz" lIns="92916" tIns="46459" rIns="92916" bIns="4645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5953" y="2"/>
            <a:ext cx="3027466" cy="464503"/>
          </a:xfrm>
          <a:prstGeom prst="rect">
            <a:avLst/>
          </a:prstGeom>
        </p:spPr>
        <p:txBody>
          <a:bodyPr vert="horz" lIns="92916" tIns="46459" rIns="92916" bIns="4645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5DD0C8-C8A1-48F2-871C-E859113BC4F1}" type="datetimeFigureOut">
              <a:rPr lang="en-US"/>
              <a:pPr>
                <a:defRPr/>
              </a:pPr>
              <a:t>7/23/2018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5325"/>
            <a:ext cx="6188075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16" tIns="46459" rIns="92916" bIns="4645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133" y="4410392"/>
            <a:ext cx="5586735" cy="4177348"/>
          </a:xfrm>
          <a:prstGeom prst="rect">
            <a:avLst/>
          </a:prstGeom>
        </p:spPr>
        <p:txBody>
          <a:bodyPr vert="horz" lIns="92916" tIns="46459" rIns="92916" bIns="4645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17612"/>
            <a:ext cx="3027466" cy="464503"/>
          </a:xfrm>
          <a:prstGeom prst="rect">
            <a:avLst/>
          </a:prstGeom>
        </p:spPr>
        <p:txBody>
          <a:bodyPr vert="horz" lIns="92916" tIns="46459" rIns="92916" bIns="4645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5953" y="8817612"/>
            <a:ext cx="3027466" cy="464503"/>
          </a:xfrm>
          <a:prstGeom prst="rect">
            <a:avLst/>
          </a:prstGeom>
        </p:spPr>
        <p:txBody>
          <a:bodyPr vert="horz" lIns="92916" tIns="46459" rIns="92916" bIns="4645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C049336-6624-4A1E-9498-510DC43D0C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155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1675"/>
            <a:ext cx="6248400" cy="35163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0291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111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0315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3234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0881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7220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6093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6273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935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8334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012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1675"/>
            <a:ext cx="6248400" cy="35163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Bef>
                <a:spcPts val="595"/>
              </a:spcBef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8900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1675"/>
            <a:ext cx="6248400" cy="35163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Bef>
                <a:spcPts val="595"/>
              </a:spcBef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281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1675"/>
            <a:ext cx="6248400" cy="35163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038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456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155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1675"/>
            <a:ext cx="6248400" cy="35163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7676" y="4710800"/>
            <a:ext cx="5661393" cy="3961679"/>
          </a:xfrm>
        </p:spPr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864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4433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839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8010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061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924801" y="4828781"/>
            <a:ext cx="811213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www.eia.gov</a:t>
            </a:r>
          </a:p>
        </p:txBody>
      </p:sp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7757914" y="4904385"/>
            <a:ext cx="136922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cxnSp>
        <p:nvCxnSpPr>
          <p:cNvPr id="6" name="Straight Connector 10"/>
          <p:cNvCxnSpPr>
            <a:cxnSpLocks noChangeShapeType="1"/>
          </p:cNvCxnSpPr>
          <p:nvPr/>
        </p:nvCxnSpPr>
        <p:spPr bwMode="auto">
          <a:xfrm rot="10800000" flipH="1">
            <a:off x="608013" y="2384546"/>
            <a:ext cx="8050212" cy="0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/>
            <a:tailEnd/>
          </a:ln>
        </p:spPr>
      </p:cxnSp>
      <p:pic>
        <p:nvPicPr>
          <p:cNvPr id="7" name="Picture 11" descr="icon_row-0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1399" y="1873863"/>
            <a:ext cx="7164449" cy="363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C:\Documents and Settings\MVO\Desktop\eia_logo_white-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12"/>
          <p:cNvSpPr txBox="1">
            <a:spLocks noChangeArrowheads="1"/>
          </p:cNvSpPr>
          <p:nvPr/>
        </p:nvSpPr>
        <p:spPr bwMode="auto">
          <a:xfrm>
            <a:off x="776288" y="4789379"/>
            <a:ext cx="4030662" cy="32316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U.S. Energy Information Administration</a:t>
            </a:r>
          </a:p>
        </p:txBody>
      </p:sp>
      <p:cxnSp>
        <p:nvCxnSpPr>
          <p:cNvPr id="10" name="Straight Connector 12"/>
          <p:cNvCxnSpPr>
            <a:cxnSpLocks noChangeShapeType="1"/>
          </p:cNvCxnSpPr>
          <p:nvPr/>
        </p:nvCxnSpPr>
        <p:spPr bwMode="auto">
          <a:xfrm rot="5400000">
            <a:off x="573882" y="4962525"/>
            <a:ext cx="214313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5672138" y="4828781"/>
            <a:ext cx="2082800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Independent Statistics &amp; Analysis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387963"/>
            <a:ext cx="7772400" cy="1028700"/>
          </a:xfrm>
          <a:prstGeom prst="rect">
            <a:avLst/>
          </a:prstGeom>
        </p:spPr>
        <p:txBody>
          <a:bodyPr anchor="b" anchorCtr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Title – Click to edit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507085"/>
            <a:ext cx="7388352" cy="1062990"/>
          </a:xfrm>
          <a:prstGeom prst="rect">
            <a:avLst/>
          </a:prstGeom>
        </p:spPr>
        <p:txBody>
          <a:bodyPr/>
          <a:lstStyle>
            <a:lvl1pPr marL="347472" marR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i="1">
                <a:latin typeface="+mj-lt"/>
              </a:defRPr>
            </a:lvl1pPr>
          </a:lstStyle>
          <a:p>
            <a:pPr lvl="0"/>
            <a:r>
              <a:rPr lang="en-US" dirty="0" smtClean="0"/>
              <a:t>Audience</a:t>
            </a:r>
          </a:p>
          <a:p>
            <a:pPr lvl="0"/>
            <a:r>
              <a:rPr lang="en-US" dirty="0" smtClean="0"/>
              <a:t>Presenter, Title</a:t>
            </a:r>
          </a:p>
          <a:p>
            <a:pPr lvl="0"/>
            <a:r>
              <a:rPr lang="en-US" dirty="0" smtClean="0"/>
              <a:t>Month DD, YYYY  |  City, State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labeled columns_3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1292087"/>
            <a:ext cx="3931920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754880" y="1292087"/>
            <a:ext cx="3931920" cy="3097033"/>
          </a:xfrm>
          <a:prstGeom prst="rect">
            <a:avLst/>
          </a:prstGeom>
        </p:spPr>
        <p:txBody>
          <a:bodyPr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41248"/>
            <a:ext cx="3931920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4754880" y="841248"/>
            <a:ext cx="3931920" cy="411480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algn="r"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pic>
        <p:nvPicPr>
          <p:cNvPr id="17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73152"/>
            <a:ext cx="8001000" cy="768096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lnSpc>
                <a:spcPts val="2000"/>
              </a:lnSpc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9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  <a:endParaRPr lang="en-US" dirty="0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5100" y="4814888"/>
            <a:ext cx="384175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852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pic>
        <p:nvPicPr>
          <p:cNvPr id="8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73152"/>
            <a:ext cx="8001000" cy="768096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5100" y="4814888"/>
            <a:ext cx="384175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3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685800" y="841248"/>
            <a:ext cx="8001000" cy="3554232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pic>
        <p:nvPicPr>
          <p:cNvPr id="14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73152"/>
            <a:ext cx="8001000" cy="768096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5100" y="4814888"/>
            <a:ext cx="384175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pic>
        <p:nvPicPr>
          <p:cNvPr id="7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5100" y="4814888"/>
            <a:ext cx="384175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*full-screen image/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more inf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1005840"/>
            <a:ext cx="8001000" cy="36347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400"/>
            </a:lvl1pPr>
            <a:lvl2pPr marL="457200" indent="0">
              <a:spcAft>
                <a:spcPts val="400"/>
              </a:spcAft>
              <a:buNone/>
              <a:defRPr sz="1400"/>
            </a:lvl2pPr>
            <a:lvl3pPr marL="914400" indent="0">
              <a:spcAft>
                <a:spcPts val="400"/>
              </a:spcAft>
              <a:buNone/>
              <a:defRPr sz="1400"/>
            </a:lvl3pPr>
            <a:lvl4pPr marL="1371600" indent="0">
              <a:spcAft>
                <a:spcPts val="400"/>
              </a:spcAft>
              <a:buNone/>
              <a:defRPr sz="1400"/>
            </a:lvl4pPr>
            <a:lvl5pPr marL="1828800" indent="0">
              <a:spcAft>
                <a:spcPts val="400"/>
              </a:spcAft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  <a:endParaRPr lang="en-US" dirty="0"/>
          </a:p>
        </p:txBody>
      </p:sp>
      <p:sp>
        <p:nvSpPr>
          <p:cNvPr id="12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73152"/>
            <a:ext cx="8001000" cy="768096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5100" y="4814888"/>
            <a:ext cx="384175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4987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credi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487017"/>
            <a:ext cx="8001000" cy="417443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None/>
              <a:defRPr sz="1300" i="1">
                <a:latin typeface="+mj-lt"/>
              </a:defRPr>
            </a:lvl1pPr>
            <a:lvl2pPr marL="457200" indent="0">
              <a:spcAft>
                <a:spcPts val="400"/>
              </a:spcAft>
              <a:buNone/>
              <a:defRPr sz="1600"/>
            </a:lvl2pPr>
            <a:lvl3pPr marL="914400" indent="0">
              <a:spcAft>
                <a:spcPts val="400"/>
              </a:spcAft>
              <a:buNone/>
              <a:defRPr sz="1600"/>
            </a:lvl3pPr>
            <a:lvl4pPr marL="1371600" indent="0">
              <a:spcAft>
                <a:spcPts val="400"/>
              </a:spcAft>
              <a:buNone/>
              <a:defRPr sz="1600"/>
            </a:lvl4pPr>
            <a:lvl5pPr marL="1828800" indent="0">
              <a:spcAft>
                <a:spcPts val="400"/>
              </a:spcAft>
              <a:buFont typeface="Arial" pitchFamily="34" charset="0"/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73153"/>
            <a:ext cx="8001000" cy="37490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</a:t>
            </a:r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5100" y="4814888"/>
            <a:ext cx="384175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5887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ne or bar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2"/>
          <p:cNvCxnSpPr>
            <a:cxnSpLocks noChangeShapeType="1"/>
          </p:cNvCxnSpPr>
          <p:nvPr userDrawn="1"/>
        </p:nvCxnSpPr>
        <p:spPr bwMode="auto">
          <a:xfrm rot="5400000">
            <a:off x="506959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0080" y="54865"/>
            <a:ext cx="8046720" cy="580930"/>
          </a:xfrm>
          <a:prstGeom prst="rect">
            <a:avLst/>
          </a:prstGeom>
        </p:spPr>
        <p:txBody>
          <a:bodyPr tIns="91440" bIns="0" anchor="b"/>
          <a:lstStyle>
            <a:lvl1pPr>
              <a:defRPr sz="1800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This can span two lines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  <a:endParaRPr lang="en-US" dirty="0"/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36999" y="1143000"/>
            <a:ext cx="7945027" cy="3286125"/>
          </a:xfrm>
          <a:prstGeom prst="rect">
            <a:avLst/>
          </a:prstGeom>
        </p:spPr>
        <p:txBody>
          <a:bodyPr/>
          <a:lstStyle>
            <a:lvl1pPr>
              <a:buNone/>
              <a:defRPr sz="900" i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 smtClean="0"/>
              <a:t>Click icon to add chart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638175" y="671512"/>
            <a:ext cx="4000500" cy="414338"/>
          </a:xfrm>
          <a:prstGeom prst="rect">
            <a:avLst/>
          </a:prstGeom>
        </p:spPr>
        <p:txBody>
          <a:bodyPr lIns="91440" anchor="b"/>
          <a:lstStyle>
            <a:lvl1pPr marL="0" marR="0" indent="0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050" i="0" baseline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  <a:lvl2pPr>
              <a:buNone/>
              <a:defRPr sz="1050"/>
            </a:lvl2pPr>
            <a:lvl3pPr>
              <a:buNone/>
              <a:defRPr sz="1050"/>
            </a:lvl3pPr>
            <a:lvl4pPr>
              <a:buNone/>
              <a:defRPr sz="1050"/>
            </a:lvl4pPr>
            <a:lvl5pPr>
              <a:buNone/>
              <a:defRPr sz="1050"/>
            </a:lvl5pPr>
          </a:lstStyle>
          <a:p>
            <a:pPr marL="257175" lvl="0" indent="-257175" algn="l" rtl="0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dirty="0" smtClean="0"/>
              <a:t>y-axis title here</a:t>
            </a:r>
          </a:p>
          <a:p>
            <a:pPr marL="257175" marR="0" lvl="0" indent="-257175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y-axis units here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686299" y="673513"/>
            <a:ext cx="3895726" cy="412337"/>
          </a:xfrm>
          <a:prstGeom prst="rect">
            <a:avLst/>
          </a:prstGeom>
        </p:spPr>
        <p:txBody>
          <a:bodyPr anchor="b"/>
          <a:lstStyle>
            <a:lvl1pPr marL="0" marR="0" indent="0" algn="r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1050" i="0" baseline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 marL="257175" lvl="0" indent="-257175" algn="l" rtl="0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dirty="0" smtClean="0"/>
              <a:t>secondary y-axis title here</a:t>
            </a:r>
          </a:p>
          <a:p>
            <a:pPr marL="257175" marR="0" lvl="0" indent="-257175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secondary y-axis units here</a:t>
            </a:r>
          </a:p>
        </p:txBody>
      </p:sp>
      <p:pic>
        <p:nvPicPr>
          <p:cNvPr id="17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140" y="4772025"/>
            <a:ext cx="516411" cy="267462"/>
          </a:xfrm>
          <a:prstGeom prst="rect">
            <a:avLst/>
          </a:prstGeom>
          <a:noFill/>
        </p:spPr>
      </p:pic>
      <p:sp>
        <p:nvSpPr>
          <p:cNvPr id="20" name="Text Placeholder 19"/>
          <p:cNvSpPr>
            <a:spLocks noGrp="1"/>
          </p:cNvSpPr>
          <p:nvPr>
            <p:ph type="body" sz="quarter" idx="15" hasCustomPrompt="1"/>
          </p:nvPr>
        </p:nvSpPr>
        <p:spPr>
          <a:xfrm>
            <a:off x="638176" y="4464844"/>
            <a:ext cx="7943849" cy="185738"/>
          </a:xfrm>
          <a:prstGeom prst="rect">
            <a:avLst/>
          </a:prstGeom>
        </p:spPr>
        <p:txBody>
          <a:bodyPr anchor="b"/>
          <a:lstStyle>
            <a:lvl1pPr>
              <a:buNone/>
              <a:defRPr sz="900">
                <a:solidFill>
                  <a:schemeClr val="tx1"/>
                </a:solidFill>
                <a:latin typeface="+mn-lt"/>
              </a:defRPr>
            </a:lvl1pPr>
            <a:lvl2pPr>
              <a:buNone/>
              <a:defRPr sz="900"/>
            </a:lvl2pPr>
            <a:lvl3pPr>
              <a:buNone/>
              <a:defRPr sz="9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dirty="0" smtClean="0"/>
              <a:t>Source: Click to edit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69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alternate presentation title slide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>
            <a:cxnSpLocks noChangeShapeType="1"/>
          </p:cNvCxnSpPr>
          <p:nvPr/>
        </p:nvCxnSpPr>
        <p:spPr bwMode="auto">
          <a:xfrm rot="10800000" flipH="1">
            <a:off x="608013" y="2384546"/>
            <a:ext cx="8050212" cy="0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10" name="TextBox 12"/>
          <p:cNvSpPr txBox="1">
            <a:spLocks noChangeArrowheads="1"/>
          </p:cNvSpPr>
          <p:nvPr/>
        </p:nvSpPr>
        <p:spPr bwMode="auto">
          <a:xfrm>
            <a:off x="776288" y="4789379"/>
            <a:ext cx="4030662" cy="32316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U.S. Energy Information Administration</a:t>
            </a:r>
          </a:p>
        </p:txBody>
      </p:sp>
      <p:cxnSp>
        <p:nvCxnSpPr>
          <p:cNvPr id="11" name="Straight Connector 12"/>
          <p:cNvCxnSpPr>
            <a:cxnSpLocks noChangeShapeType="1"/>
          </p:cNvCxnSpPr>
          <p:nvPr/>
        </p:nvCxnSpPr>
        <p:spPr bwMode="auto">
          <a:xfrm rot="5400000">
            <a:off x="573882" y="4962525"/>
            <a:ext cx="214313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7963"/>
            <a:ext cx="7772400" cy="548640"/>
          </a:xfrm>
          <a:prstGeom prst="rect">
            <a:avLst/>
          </a:prstGeom>
        </p:spPr>
        <p:txBody>
          <a:bodyPr anchor="b" anchorCtr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507085"/>
            <a:ext cx="7388352" cy="1062990"/>
          </a:xfrm>
          <a:prstGeom prst="rect">
            <a:avLst/>
          </a:prstGeom>
        </p:spPr>
        <p:txBody>
          <a:bodyPr/>
          <a:lstStyle>
            <a:lvl1pPr marL="347472" marR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i="1">
                <a:latin typeface="+mj-lt"/>
              </a:defRPr>
            </a:lvl1pPr>
          </a:lstStyle>
          <a:p>
            <a:pPr lvl="0"/>
            <a:r>
              <a:rPr lang="en-US" dirty="0" smtClean="0"/>
              <a:t>Audience</a:t>
            </a:r>
          </a:p>
          <a:p>
            <a:pPr lvl="0"/>
            <a:r>
              <a:rPr lang="en-US" dirty="0" smtClean="0"/>
              <a:t>Presenter, Title</a:t>
            </a:r>
          </a:p>
          <a:p>
            <a:pPr lvl="0"/>
            <a:r>
              <a:rPr lang="en-US" dirty="0" smtClean="0"/>
              <a:t>Month DD, YYYY  |  City, State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991467"/>
            <a:ext cx="7388352" cy="630936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 i="1"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Subhead – Click to edit</a:t>
            </a:r>
          </a:p>
        </p:txBody>
      </p:sp>
      <p:pic>
        <p:nvPicPr>
          <p:cNvPr id="13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1" descr="icon_row-01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1399" y="1873863"/>
            <a:ext cx="7164449" cy="363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>
            <a:spLocks noChangeArrowheads="1"/>
          </p:cNvSpPr>
          <p:nvPr userDrawn="1"/>
        </p:nvSpPr>
        <p:spPr bwMode="auto">
          <a:xfrm>
            <a:off x="7924801" y="4828781"/>
            <a:ext cx="811213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www.eia.gov</a:t>
            </a:r>
          </a:p>
        </p:txBody>
      </p:sp>
      <p:cxnSp>
        <p:nvCxnSpPr>
          <p:cNvPr id="21" name="Straight Connector 12"/>
          <p:cNvCxnSpPr>
            <a:cxnSpLocks noChangeShapeType="1"/>
          </p:cNvCxnSpPr>
          <p:nvPr userDrawn="1"/>
        </p:nvCxnSpPr>
        <p:spPr bwMode="auto">
          <a:xfrm rot="5400000">
            <a:off x="7757914" y="4904385"/>
            <a:ext cx="136922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2" name="TextBox 14"/>
          <p:cNvSpPr txBox="1">
            <a:spLocks noChangeArrowheads="1"/>
          </p:cNvSpPr>
          <p:nvPr userDrawn="1"/>
        </p:nvSpPr>
        <p:spPr bwMode="auto">
          <a:xfrm>
            <a:off x="5672138" y="4828781"/>
            <a:ext cx="2082800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Independent Statistics &amp; Analysis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63474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  <a:endParaRPr lang="en-US" dirty="0"/>
          </a:p>
        </p:txBody>
      </p:sp>
      <p:sp>
        <p:nvSpPr>
          <p:cNvPr id="12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73152"/>
            <a:ext cx="8001000" cy="768096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5100" y="4814888"/>
            <a:ext cx="384175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63474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73152"/>
            <a:ext cx="8001000" cy="768096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5100" y="4814888"/>
            <a:ext cx="384175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945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ine or bar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311965"/>
            <a:ext cx="8001000" cy="3077154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 smtClean="0"/>
              <a:t>Click icon to add chart</a:t>
            </a:r>
          </a:p>
        </p:txBody>
      </p:sp>
      <p:pic>
        <p:nvPicPr>
          <p:cNvPr id="15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9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  <a:endParaRPr lang="en-US" dirty="0"/>
          </a:p>
        </p:txBody>
      </p:sp>
      <p:sp>
        <p:nvSpPr>
          <p:cNvPr id="20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73152"/>
            <a:ext cx="8001000" cy="768096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22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41248"/>
            <a:ext cx="3931920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3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4663440" y="841248"/>
            <a:ext cx="4023360" cy="411480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algn="r"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5100" y="4814888"/>
            <a:ext cx="384175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913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ine or bar graph_3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311965"/>
            <a:ext cx="8001000" cy="3077154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 smtClean="0"/>
              <a:t>Click icon to add chart</a:t>
            </a:r>
          </a:p>
        </p:txBody>
      </p:sp>
      <p:pic>
        <p:nvPicPr>
          <p:cNvPr id="15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9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  <a:endParaRPr lang="en-US" dirty="0"/>
          </a:p>
        </p:txBody>
      </p:sp>
      <p:sp>
        <p:nvSpPr>
          <p:cNvPr id="20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73152"/>
            <a:ext cx="8001000" cy="768096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lnSpc>
                <a:spcPts val="2000"/>
              </a:lnSpc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three lines of text.</a:t>
            </a:r>
            <a:endParaRPr lang="en-US" dirty="0"/>
          </a:p>
        </p:txBody>
      </p:sp>
      <p:sp>
        <p:nvSpPr>
          <p:cNvPr id="22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41248"/>
            <a:ext cx="3931920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3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4663440" y="841248"/>
            <a:ext cx="4023360" cy="411480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algn="r"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5100" y="4814888"/>
            <a:ext cx="384175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340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659636"/>
            <a:ext cx="8229600" cy="1117854"/>
          </a:xfrm>
          <a:prstGeom prst="rect">
            <a:avLst/>
          </a:prstGeom>
        </p:spPr>
        <p:txBody>
          <a:bodyPr anchor="b" anchorCtr="0"/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Section Title — click to edit</a:t>
            </a:r>
            <a:endParaRPr lang="en-US" dirty="0"/>
          </a:p>
        </p:txBody>
      </p:sp>
      <p:pic>
        <p:nvPicPr>
          <p:cNvPr id="8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5100" y="4814888"/>
            <a:ext cx="384175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2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891540"/>
            <a:ext cx="3931920" cy="349758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4754880" y="891540"/>
            <a:ext cx="3931920" cy="349758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73152"/>
            <a:ext cx="8001000" cy="768096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5100" y="4814888"/>
            <a:ext cx="384175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labeled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1292087"/>
            <a:ext cx="3931920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754880" y="1292087"/>
            <a:ext cx="3931920" cy="3097033"/>
          </a:xfrm>
          <a:prstGeom prst="rect">
            <a:avLst/>
          </a:prstGeom>
        </p:spPr>
        <p:txBody>
          <a:bodyPr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41248"/>
            <a:ext cx="3931920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4754880" y="841248"/>
            <a:ext cx="3931920" cy="411480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algn="r"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pic>
        <p:nvPicPr>
          <p:cNvPr id="17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73152"/>
            <a:ext cx="8001000" cy="768096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9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  <a:endParaRPr lang="en-US" dirty="0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5100" y="4814888"/>
            <a:ext cx="384175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79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eia_ppt_bottombar.jpg"/>
          <p:cNvPicPr>
            <a:picLocks noChangeAspect="1"/>
          </p:cNvPicPr>
          <p:nvPr/>
        </p:nvPicPr>
        <p:blipFill>
          <a:blip r:embed="rId19" cstate="print"/>
          <a:srcRect t="10667" b="10667"/>
          <a:stretch>
            <a:fillRect/>
          </a:stretch>
        </p:blipFill>
        <p:spPr bwMode="auto">
          <a:xfrm>
            <a:off x="0" y="4669632"/>
            <a:ext cx="9144000" cy="473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0" y="1"/>
            <a:ext cx="9144000" cy="69056"/>
          </a:xfrm>
          <a:prstGeom prst="rect">
            <a:avLst/>
          </a:prstGeom>
          <a:solidFill>
            <a:srgbClr val="169DD8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6750" y="4793456"/>
            <a:ext cx="2808288" cy="29527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i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5100" y="4814888"/>
            <a:ext cx="384175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56" r:id="rId1"/>
    <p:sldLayoutId id="2147485257" r:id="rId2"/>
    <p:sldLayoutId id="2147485258" r:id="rId3"/>
    <p:sldLayoutId id="2147485272" r:id="rId4"/>
    <p:sldLayoutId id="2147485276" r:id="rId5"/>
    <p:sldLayoutId id="2147485277" r:id="rId6"/>
    <p:sldLayoutId id="2147485262" r:id="rId7"/>
    <p:sldLayoutId id="2147485261" r:id="rId8"/>
    <p:sldLayoutId id="2147485273" r:id="rId9"/>
    <p:sldLayoutId id="2147485278" r:id="rId10"/>
    <p:sldLayoutId id="2147485264" r:id="rId11"/>
    <p:sldLayoutId id="2147485267" r:id="rId12"/>
    <p:sldLayoutId id="2147485268" r:id="rId13"/>
    <p:sldLayoutId id="2147485269" r:id="rId14"/>
    <p:sldLayoutId id="2147485275" r:id="rId15"/>
    <p:sldLayoutId id="2147485274" r:id="rId16"/>
    <p:sldLayoutId id="2147485279" r:id="rId17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ia.gov/tools/emailupdates/" TargetMode="External"/><Relationship Id="rId3" Type="http://schemas.openxmlformats.org/officeDocument/2006/relationships/hyperlink" Target="http://www.eia.gov/" TargetMode="External"/><Relationship Id="rId7" Type="http://schemas.openxmlformats.org/officeDocument/2006/relationships/hyperlink" Target="http://www.eia.gov/ies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Relationship Id="rId6" Type="http://schemas.openxmlformats.org/officeDocument/2006/relationships/hyperlink" Target="http://www.eia.gov/aeo" TargetMode="External"/><Relationship Id="rId5" Type="http://schemas.openxmlformats.org/officeDocument/2006/relationships/hyperlink" Target="http://www.eia.gov/steo" TargetMode="External"/><Relationship Id="rId4" Type="http://schemas.openxmlformats.org/officeDocument/2006/relationships/hyperlink" Target="http://www.eia.gov/ieo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International Energy Outlook 2018 </a:t>
            </a:r>
            <a:r>
              <a:rPr lang="en-US" dirty="0" smtClean="0"/>
              <a:t>(IEO2018)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260604" indent="-385763">
              <a:defRPr/>
            </a:pPr>
            <a:r>
              <a:rPr lang="en-US" dirty="0" smtClean="0"/>
              <a:t>for</a:t>
            </a:r>
          </a:p>
          <a:p>
            <a:r>
              <a:rPr lang="en-US" dirty="0"/>
              <a:t>Center for Strategic and International </a:t>
            </a:r>
            <a:r>
              <a:rPr lang="en-US" dirty="0" smtClean="0"/>
              <a:t>Studies</a:t>
            </a:r>
          </a:p>
          <a:p>
            <a:pPr marL="260604" indent="-385763">
              <a:defRPr/>
            </a:pPr>
            <a:r>
              <a:rPr lang="en-US" dirty="0" smtClean="0"/>
              <a:t>July 24, 2018 | Washington, DC</a:t>
            </a:r>
          </a:p>
          <a:p>
            <a:pPr marL="260604" indent="-385763">
              <a:defRPr/>
            </a:pPr>
            <a:endParaRPr lang="en-US" dirty="0" smtClean="0"/>
          </a:p>
          <a:p>
            <a:pPr marL="260604" indent="-385763">
              <a:defRPr/>
            </a:pPr>
            <a:r>
              <a:rPr lang="en-US" dirty="0" smtClean="0"/>
              <a:t>by</a:t>
            </a:r>
          </a:p>
          <a:p>
            <a:r>
              <a:rPr lang="en-US" dirty="0"/>
              <a:t>Dr. Linda Capuano, Administrator</a:t>
            </a:r>
          </a:p>
          <a:p>
            <a:r>
              <a:rPr lang="en-US" dirty="0"/>
              <a:t>U.S. Energy Information Administration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725386" y="3039016"/>
            <a:ext cx="3429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60604" indent="-385763">
              <a:spcBef>
                <a:spcPct val="20000"/>
              </a:spcBef>
              <a:defRPr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01075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Source:  EIA, International Energy Outlook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China’s GDP and energy consumption growth have slowed in recent years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b="1" dirty="0"/>
              <a:t>Chinese GDP and energy consumption</a:t>
            </a:r>
          </a:p>
          <a:p>
            <a:r>
              <a:rPr lang="en-US" dirty="0"/>
              <a:t>annual growth rate, </a:t>
            </a:r>
            <a:r>
              <a:rPr lang="en-US" dirty="0" smtClean="0"/>
              <a:t>five-year </a:t>
            </a:r>
            <a:r>
              <a:rPr lang="en-US" dirty="0"/>
              <a:t>moving average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9" name="Chart Placeholder 10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2840404166"/>
              </p:ext>
            </p:extLst>
          </p:nvPr>
        </p:nvGraphicFramePr>
        <p:xfrm>
          <a:off x="599090" y="1311275"/>
          <a:ext cx="8087710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4936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Source:  EIA, International Energy Outlook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799" y="73152"/>
            <a:ext cx="8243047" cy="768096"/>
          </a:xfrm>
        </p:spPr>
        <p:txBody>
          <a:bodyPr/>
          <a:lstStyle/>
          <a:p>
            <a:r>
              <a:rPr lang="en-US" sz="2000" dirty="0"/>
              <a:t>I</a:t>
            </a:r>
            <a:r>
              <a:rPr lang="en-US" sz="2000" dirty="0" smtClean="0"/>
              <a:t>ndustrial sector growth is projected to result in energy </a:t>
            </a:r>
            <a:r>
              <a:rPr lang="en-US" sz="2000" dirty="0"/>
              <a:t>consumption </a:t>
            </a:r>
            <a:r>
              <a:rPr lang="en-US" sz="2000" dirty="0" smtClean="0"/>
              <a:t>differences</a:t>
            </a:r>
            <a:endParaRPr lang="en-US" sz="2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685800" y="841248"/>
            <a:ext cx="4463716" cy="411480"/>
          </a:xfrm>
        </p:spPr>
        <p:txBody>
          <a:bodyPr/>
          <a:lstStyle/>
          <a:p>
            <a:r>
              <a:rPr lang="en-US" b="1" dirty="0" smtClean="0"/>
              <a:t>Chinese delivered energy consumption in 2040</a:t>
            </a:r>
            <a:endParaRPr lang="en-US" b="1" dirty="0"/>
          </a:p>
          <a:p>
            <a:r>
              <a:rPr lang="en-US" dirty="0"/>
              <a:t>quadrillion </a:t>
            </a:r>
            <a:r>
              <a:rPr lang="en-US" dirty="0" smtClean="0"/>
              <a:t>Btu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9" name="Content Placeholder 9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3659526114"/>
              </p:ext>
            </p:extLst>
          </p:nvPr>
        </p:nvGraphicFramePr>
        <p:xfrm>
          <a:off x="685800" y="1311275"/>
          <a:ext cx="8001000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180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18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1387978701"/>
              </p:ext>
            </p:extLst>
          </p:nvPr>
        </p:nvGraphicFramePr>
        <p:xfrm>
          <a:off x="685800" y="1311275"/>
          <a:ext cx="8001000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Source:  EIA, International Energy Outlook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 changes in </a:t>
            </a:r>
            <a:r>
              <a:rPr lang="en-US" dirty="0" smtClean="0"/>
              <a:t>the manufacturing </a:t>
            </a:r>
            <a:r>
              <a:rPr lang="en-US" dirty="0"/>
              <a:t>share of total gross output drive larger changes in energy consumption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b="1" dirty="0" smtClean="0"/>
              <a:t>sector </a:t>
            </a:r>
            <a:r>
              <a:rPr lang="en-US" b="1" dirty="0"/>
              <a:t>share of total </a:t>
            </a:r>
            <a:r>
              <a:rPr lang="en-US" b="1" dirty="0" smtClean="0"/>
              <a:t>gross output </a:t>
            </a:r>
            <a:r>
              <a:rPr lang="en-US" b="1" dirty="0"/>
              <a:t>in 2040</a:t>
            </a:r>
          </a:p>
          <a:p>
            <a:r>
              <a:rPr lang="en-US" dirty="0"/>
              <a:t>percent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21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Source:  EIA, International Energy Outlook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China’s economic growth </a:t>
            </a:r>
            <a:r>
              <a:rPr lang="en-US" dirty="0" smtClean="0"/>
              <a:t>in the side cases leads </a:t>
            </a:r>
            <a:r>
              <a:rPr lang="en-US" dirty="0"/>
              <a:t>to </a:t>
            </a:r>
            <a:r>
              <a:rPr lang="en-US" dirty="0" smtClean="0"/>
              <a:t>gains in its </a:t>
            </a:r>
            <a:r>
              <a:rPr lang="en-US" dirty="0"/>
              <a:t>share of global energy-intensive goods </a:t>
            </a:r>
            <a:r>
              <a:rPr lang="en-US" dirty="0" smtClean="0"/>
              <a:t>production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685799" y="841248"/>
            <a:ext cx="4998563" cy="411480"/>
          </a:xfrm>
        </p:spPr>
        <p:txBody>
          <a:bodyPr/>
          <a:lstStyle/>
          <a:p>
            <a:r>
              <a:rPr lang="en-US" b="1" dirty="0"/>
              <a:t>region share of global energy-intensive </a:t>
            </a:r>
            <a:r>
              <a:rPr lang="en-US" b="1" dirty="0" smtClean="0"/>
              <a:t>sector gross output </a:t>
            </a:r>
            <a:r>
              <a:rPr lang="en-US" b="1" dirty="0"/>
              <a:t>in 2040</a:t>
            </a:r>
          </a:p>
          <a:p>
            <a:r>
              <a:rPr lang="en-US" dirty="0"/>
              <a:t>percent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3941534389"/>
              </p:ext>
            </p:extLst>
          </p:nvPr>
        </p:nvGraphicFramePr>
        <p:xfrm>
          <a:off x="685800" y="1311275"/>
          <a:ext cx="8001000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9613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Source:  EIA, International Energy Outlook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799" y="73152"/>
            <a:ext cx="8277225" cy="616648"/>
          </a:xfrm>
        </p:spPr>
        <p:txBody>
          <a:bodyPr/>
          <a:lstStyle/>
          <a:p>
            <a:r>
              <a:rPr lang="en-US" dirty="0"/>
              <a:t>India’s </a:t>
            </a:r>
            <a:r>
              <a:rPr lang="en-US" dirty="0" smtClean="0"/>
              <a:t>per capita income </a:t>
            </a:r>
            <a:r>
              <a:rPr lang="en-US" dirty="0"/>
              <a:t>and energy </a:t>
            </a:r>
            <a:r>
              <a:rPr lang="en-US" dirty="0" smtClean="0"/>
              <a:t>consumption continue to lag other </a:t>
            </a:r>
            <a:r>
              <a:rPr lang="en-US" dirty="0"/>
              <a:t>major </a:t>
            </a:r>
            <a:r>
              <a:rPr lang="en-US" dirty="0" smtClean="0"/>
              <a:t>economies</a:t>
            </a:r>
            <a:endParaRPr lang="en-US" sz="1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b="1" dirty="0"/>
              <a:t>IEO2018 Reference case </a:t>
            </a:r>
            <a:endParaRPr lang="en-US" b="1" dirty="0" smtClean="0"/>
          </a:p>
          <a:p>
            <a:pPr>
              <a:spcBef>
                <a:spcPts val="0"/>
              </a:spcBef>
            </a:pPr>
            <a:r>
              <a:rPr lang="it-IT" b="1" dirty="0" smtClean="0"/>
              <a:t>energy </a:t>
            </a:r>
            <a:r>
              <a:rPr lang="it-IT" b="1" dirty="0"/>
              <a:t>consumption per capita</a:t>
            </a:r>
          </a:p>
          <a:p>
            <a:r>
              <a:rPr lang="it-IT" dirty="0"/>
              <a:t>million Btu per person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>
          <a:xfrm>
            <a:off x="3686634" y="899795"/>
            <a:ext cx="4665514" cy="570786"/>
          </a:xfrm>
        </p:spPr>
        <p:txBody>
          <a:bodyPr/>
          <a:lstStyle/>
          <a:p>
            <a:pPr algn="l"/>
            <a:r>
              <a:rPr lang="en-US" dirty="0"/>
              <a:t>2000---------2015---------2040 </a:t>
            </a:r>
            <a:r>
              <a:rPr lang="en-US" dirty="0" smtClean="0"/>
              <a:t>IEO2018 Reference case </a:t>
            </a:r>
            <a:r>
              <a:rPr lang="en-US" dirty="0"/>
              <a:t>projection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10" name="Chart Placeholder 10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4253040244"/>
              </p:ext>
            </p:extLst>
          </p:nvPr>
        </p:nvGraphicFramePr>
        <p:xfrm>
          <a:off x="565608" y="1311275"/>
          <a:ext cx="8121192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647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Source:  EIA, International Energy Outlook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799" y="73152"/>
            <a:ext cx="8158523" cy="768096"/>
          </a:xfrm>
        </p:spPr>
        <p:txBody>
          <a:bodyPr/>
          <a:lstStyle/>
          <a:p>
            <a:r>
              <a:rPr lang="en-US" sz="2000" dirty="0" smtClean="0"/>
              <a:t>Differences in energy consumption between India’s high-growth cases are small</a:t>
            </a:r>
            <a:endParaRPr lang="en-US" sz="2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685800" y="778184"/>
            <a:ext cx="3931920" cy="411480"/>
          </a:xfrm>
        </p:spPr>
        <p:txBody>
          <a:bodyPr/>
          <a:lstStyle/>
          <a:p>
            <a:r>
              <a:rPr lang="en-US" b="1" dirty="0" smtClean="0"/>
              <a:t>Indian </a:t>
            </a:r>
            <a:r>
              <a:rPr lang="en-US" b="1" dirty="0"/>
              <a:t>energy </a:t>
            </a:r>
            <a:r>
              <a:rPr lang="en-US" b="1" dirty="0" smtClean="0"/>
              <a:t>consumption in 2040</a:t>
            </a:r>
            <a:endParaRPr lang="en-US" b="1" dirty="0"/>
          </a:p>
          <a:p>
            <a:r>
              <a:rPr lang="en-US" dirty="0"/>
              <a:t>quadrillion </a:t>
            </a:r>
            <a:r>
              <a:rPr lang="en-US" dirty="0" smtClean="0"/>
              <a:t>Btu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9" name="Content Placeholder 9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3890516309"/>
              </p:ext>
            </p:extLst>
          </p:nvPr>
        </p:nvGraphicFramePr>
        <p:xfrm>
          <a:off x="599090" y="1311275"/>
          <a:ext cx="8087710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0038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Source:  EIA, International Energy Outlook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799" y="73152"/>
            <a:ext cx="8128591" cy="768096"/>
          </a:xfrm>
        </p:spPr>
        <p:txBody>
          <a:bodyPr/>
          <a:lstStyle/>
          <a:p>
            <a:r>
              <a:rPr lang="en-US" dirty="0" smtClean="0"/>
              <a:t>When starting from similar levels of GDP per person, India’s energy-intensive production does not reach historic Chinese production levels until after 2035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b="1" dirty="0"/>
              <a:t>energy-intensive manufacturing gross output</a:t>
            </a:r>
          </a:p>
          <a:p>
            <a:r>
              <a:rPr lang="en-US" dirty="0"/>
              <a:t>2010 U.S. dollar index, selected start year = 100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2506944861"/>
              </p:ext>
            </p:extLst>
          </p:nvPr>
        </p:nvGraphicFramePr>
        <p:xfrm>
          <a:off x="425669" y="1105535"/>
          <a:ext cx="8388721" cy="3352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4718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Source:  </a:t>
            </a:r>
            <a:r>
              <a:rPr lang="en-US" dirty="0" smtClean="0"/>
              <a:t>IHS Markit </a:t>
            </a:r>
            <a:r>
              <a:rPr lang="en-US" dirty="0"/>
              <a:t>and Oxford </a:t>
            </a:r>
            <a:r>
              <a:rPr lang="en-US" dirty="0" smtClean="0"/>
              <a:t>Economics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 are the largest share of GDP for six countries that represent nearly two-thirds of African GDP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090849"/>
              </p:ext>
            </p:extLst>
          </p:nvPr>
        </p:nvGraphicFramePr>
        <p:xfrm>
          <a:off x="685800" y="883810"/>
          <a:ext cx="7874876" cy="34022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4959"/>
                <a:gridCol w="2355242"/>
                <a:gridCol w="2894675"/>
              </a:tblGrid>
              <a:tr h="94899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Services share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Manufacturing share</a:t>
                      </a:r>
                      <a:endParaRPr lang="en-US" dirty="0"/>
                    </a:p>
                  </a:txBody>
                  <a:tcPr anchor="ctr"/>
                </a:tc>
              </a:tr>
              <a:tr h="408876">
                <a:tc>
                  <a:txBody>
                    <a:bodyPr/>
                    <a:lstStyle/>
                    <a:p>
                      <a:r>
                        <a:rPr lang="en-US" dirty="0" smtClean="0"/>
                        <a:t>South Africa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13%</a:t>
                      </a:r>
                      <a:endParaRPr lang="en-US" dirty="0"/>
                    </a:p>
                  </a:txBody>
                  <a:tcPr/>
                </a:tc>
              </a:tr>
              <a:tr h="408876">
                <a:tc>
                  <a:txBody>
                    <a:bodyPr/>
                    <a:lstStyle/>
                    <a:p>
                      <a:r>
                        <a:rPr lang="en-US" dirty="0" smtClean="0"/>
                        <a:t>Morocco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16%</a:t>
                      </a:r>
                      <a:endParaRPr lang="en-US" dirty="0"/>
                    </a:p>
                  </a:txBody>
                  <a:tcPr/>
                </a:tc>
              </a:tr>
              <a:tr h="408876">
                <a:tc>
                  <a:txBody>
                    <a:bodyPr/>
                    <a:lstStyle/>
                    <a:p>
                      <a:r>
                        <a:rPr lang="en-US" dirty="0" smtClean="0"/>
                        <a:t>Nigeria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9%</a:t>
                      </a:r>
                      <a:endParaRPr lang="en-US" dirty="0"/>
                    </a:p>
                  </a:txBody>
                  <a:tcPr/>
                </a:tc>
              </a:tr>
              <a:tr h="408876">
                <a:tc>
                  <a:txBody>
                    <a:bodyPr/>
                    <a:lstStyle/>
                    <a:p>
                      <a:r>
                        <a:rPr lang="en-US" dirty="0" smtClean="0"/>
                        <a:t>Egypt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13%</a:t>
                      </a:r>
                      <a:endParaRPr lang="en-US" dirty="0"/>
                    </a:p>
                  </a:txBody>
                  <a:tcPr/>
                </a:tc>
              </a:tr>
              <a:tr h="408876">
                <a:tc>
                  <a:txBody>
                    <a:bodyPr/>
                    <a:lstStyle/>
                    <a:p>
                      <a:r>
                        <a:rPr lang="en-US" dirty="0" smtClean="0"/>
                        <a:t>Algeria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5%</a:t>
                      </a:r>
                      <a:endParaRPr lang="en-US" dirty="0"/>
                    </a:p>
                  </a:txBody>
                  <a:tcPr/>
                </a:tc>
              </a:tr>
              <a:tr h="408876">
                <a:tc>
                  <a:txBody>
                    <a:bodyPr/>
                    <a:lstStyle/>
                    <a:p>
                      <a:r>
                        <a:rPr lang="en-US" dirty="0" smtClean="0"/>
                        <a:t>Angola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480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Source:  EIA, International Energy Outlook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Faster economic growth in Africa leads to an increased </a:t>
            </a:r>
            <a:r>
              <a:rPr lang="en-US" dirty="0" smtClean="0"/>
              <a:t>share </a:t>
            </a:r>
            <a:r>
              <a:rPr lang="en-US" dirty="0"/>
              <a:t>for the manufacturing sector and </a:t>
            </a:r>
            <a:r>
              <a:rPr lang="en-US" dirty="0" smtClean="0"/>
              <a:t>a lower share </a:t>
            </a:r>
            <a:r>
              <a:rPr lang="en-US" dirty="0"/>
              <a:t>for services compared </a:t>
            </a:r>
            <a:r>
              <a:rPr lang="en-US" dirty="0" smtClean="0"/>
              <a:t>with </a:t>
            </a:r>
            <a:r>
              <a:rPr lang="en-US" dirty="0"/>
              <a:t>the </a:t>
            </a:r>
            <a:r>
              <a:rPr lang="en-US" dirty="0" smtClean="0"/>
              <a:t>IEO2018 Reference </a:t>
            </a:r>
            <a:r>
              <a:rPr lang="en-US" dirty="0"/>
              <a:t>case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b="1" dirty="0"/>
              <a:t>sector share of total </a:t>
            </a:r>
            <a:r>
              <a:rPr lang="en-US" b="1" dirty="0" smtClean="0"/>
              <a:t>gross output </a:t>
            </a:r>
            <a:r>
              <a:rPr lang="en-US" b="1" dirty="0"/>
              <a:t>in 2040</a:t>
            </a:r>
          </a:p>
          <a:p>
            <a:r>
              <a:rPr lang="en-US" dirty="0"/>
              <a:t>percent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graphicFrame>
        <p:nvGraphicFramePr>
          <p:cNvPr id="10" name="Content Placeholder 18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3523944838"/>
              </p:ext>
            </p:extLst>
          </p:nvPr>
        </p:nvGraphicFramePr>
        <p:xfrm>
          <a:off x="666750" y="1311275"/>
          <a:ext cx="8020050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0555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Source:  EIA, International Energy Outlook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Manufacturing energy consumption increases more than nonmanufacturing energy consumption when </a:t>
            </a:r>
            <a:r>
              <a:rPr lang="en-US" dirty="0"/>
              <a:t>compared </a:t>
            </a:r>
            <a:r>
              <a:rPr lang="en-US" dirty="0" smtClean="0"/>
              <a:t>with </a:t>
            </a:r>
            <a:r>
              <a:rPr lang="en-US" dirty="0"/>
              <a:t>the </a:t>
            </a:r>
            <a:r>
              <a:rPr lang="en-US" dirty="0" smtClean="0"/>
              <a:t>IEO2018 Reference case in 2040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685799" y="841248"/>
            <a:ext cx="5778063" cy="411480"/>
          </a:xfrm>
        </p:spPr>
        <p:txBody>
          <a:bodyPr/>
          <a:lstStyle/>
          <a:p>
            <a:r>
              <a:rPr lang="en-US" b="1" dirty="0"/>
              <a:t>i</a:t>
            </a:r>
            <a:r>
              <a:rPr lang="en-US" b="1" dirty="0" smtClean="0"/>
              <a:t>ndustrial sector energy consumption in </a:t>
            </a:r>
            <a:r>
              <a:rPr lang="en-US" b="1" dirty="0"/>
              <a:t>2040</a:t>
            </a:r>
          </a:p>
          <a:p>
            <a:r>
              <a:rPr lang="en-US" dirty="0" smtClean="0"/>
              <a:t>quadrillion Btu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graphicFrame>
        <p:nvGraphicFramePr>
          <p:cNvPr id="9" name="Content Placeholder 9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3628443584"/>
              </p:ext>
            </p:extLst>
          </p:nvPr>
        </p:nvGraphicFramePr>
        <p:xfrm>
          <a:off x="685800" y="1311275"/>
          <a:ext cx="8001000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6884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685799" y="764594"/>
            <a:ext cx="8105987" cy="3634740"/>
          </a:xfrm>
        </p:spPr>
        <p:txBody>
          <a:bodyPr/>
          <a:lstStyle/>
          <a:p>
            <a:endParaRPr lang="en-US" altLang="ja-JP" sz="200" dirty="0" smtClean="0"/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0" algn="l"/>
              </a:tabLst>
            </a:pPr>
            <a:r>
              <a:rPr lang="en-US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Energy 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consumption in the non-OECD countries began to exceed OECD </a:t>
            </a:r>
            <a:r>
              <a:rPr lang="en-US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consumption in 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2007 and is projected to reach nearly two-thirds of </a:t>
            </a:r>
            <a:r>
              <a:rPr lang="en-US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739 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quadrillion Btu global </a:t>
            </a:r>
            <a:r>
              <a:rPr lang="en-US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energy 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onsumption 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2040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0" algn="l"/>
              </a:tabLst>
            </a:pP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world’s energy consumption through 2040 increases, on average, for all fuels in </a:t>
            </a:r>
            <a:r>
              <a:rPr lang="en-US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IEO2018 Reference case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0" algn="l"/>
              </a:tabLst>
            </a:pP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IEO2018 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side cases show higher economic growth drives increasing energy consumption, while services or manufacturing pathways to growth modulate that </a:t>
            </a:r>
            <a:r>
              <a:rPr lang="en-US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consumption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0" algn="l"/>
              </a:tabLst>
            </a:pP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capita energy consumption in India and Africa remain comparatively low despite high economic </a:t>
            </a:r>
            <a:r>
              <a:rPr lang="en-US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growth in the IEO2018 side cases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0" algn="l"/>
              </a:tabLst>
            </a:pPr>
            <a:r>
              <a:rPr lang="en-US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IEO2018 side 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cases highlight the need to further explore the relationship between high economic growth, relative sizes of the services and manufacturing sectors, and energy consumption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 smtClean="0"/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</a:t>
            </a:r>
            <a:r>
              <a:rPr lang="en-US" dirty="0"/>
              <a:t>takeaways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4948DD1-5963-4816-BE5A-05BCCCAC15E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19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666749" y="831352"/>
            <a:ext cx="8372525" cy="3626348"/>
          </a:xfrm>
        </p:spPr>
        <p:txBody>
          <a:bodyPr/>
          <a:lstStyle/>
          <a:p>
            <a:r>
              <a:rPr lang="en-US" sz="2000" dirty="0" smtClean="0"/>
              <a:t>What is surprising</a:t>
            </a:r>
            <a:r>
              <a:rPr lang="en-US" sz="2000" dirty="0"/>
              <a:t>?</a:t>
            </a:r>
          </a:p>
          <a:p>
            <a:r>
              <a:rPr lang="en-US" sz="2000" dirty="0" smtClean="0"/>
              <a:t>What is </a:t>
            </a:r>
            <a:r>
              <a:rPr lang="en-US" sz="2000" dirty="0"/>
              <a:t>expected?</a:t>
            </a:r>
          </a:p>
          <a:p>
            <a:r>
              <a:rPr lang="en-US" sz="2000" dirty="0" smtClean="0"/>
              <a:t>What are your insights</a:t>
            </a:r>
            <a:r>
              <a:rPr lang="en-US" sz="2000" dirty="0"/>
              <a:t>?</a:t>
            </a:r>
          </a:p>
          <a:p>
            <a:r>
              <a:rPr lang="en-US" sz="2000" dirty="0" smtClean="0"/>
              <a:t>Which topics would you explore more deeply?</a:t>
            </a:r>
            <a:endParaRPr lang="en-US" sz="20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 smtClean="0"/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3152"/>
            <a:ext cx="8001000" cy="628184"/>
          </a:xfrm>
        </p:spPr>
        <p:txBody>
          <a:bodyPr/>
          <a:lstStyle/>
          <a:p>
            <a:r>
              <a:rPr lang="en-US" dirty="0" smtClean="0"/>
              <a:t>Key IEO2018 questions for panelists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4948DD1-5963-4816-BE5A-05BCCCAC15E0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52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1600" dirty="0" smtClean="0"/>
              <a:t>U.S. Energy Information Administration home page | </a:t>
            </a:r>
            <a:r>
              <a:rPr lang="en-US" sz="1600" dirty="0" smtClean="0">
                <a:hlinkClick r:id="rId3"/>
              </a:rPr>
              <a:t>www.eia.gov</a:t>
            </a:r>
            <a:endParaRPr lang="en-US" sz="1600" dirty="0" smtClean="0"/>
          </a:p>
          <a:p>
            <a:r>
              <a:rPr lang="en-US" sz="1600" dirty="0"/>
              <a:t>International Energy Outlook | </a:t>
            </a:r>
            <a:r>
              <a:rPr lang="en-US" sz="1600" dirty="0">
                <a:hlinkClick r:id="rId4"/>
              </a:rPr>
              <a:t>www.eia.gov/ieo</a:t>
            </a:r>
            <a:endParaRPr lang="en-US" sz="1600" dirty="0"/>
          </a:p>
          <a:p>
            <a:r>
              <a:rPr lang="en-US" sz="1600" dirty="0" smtClean="0"/>
              <a:t>Short-Term Energy Outlook | </a:t>
            </a:r>
            <a:r>
              <a:rPr lang="en-US" sz="1600" dirty="0" smtClean="0">
                <a:hlinkClick r:id="rId5"/>
              </a:rPr>
              <a:t>www.eia.gov/steo</a:t>
            </a:r>
            <a:endParaRPr lang="en-US" sz="1600" dirty="0" smtClean="0"/>
          </a:p>
          <a:p>
            <a:r>
              <a:rPr lang="en-US" sz="1600" dirty="0" smtClean="0"/>
              <a:t>Annual Energy Outlook | </a:t>
            </a:r>
            <a:r>
              <a:rPr lang="en-US" sz="1600" dirty="0" smtClean="0">
                <a:hlinkClick r:id="rId6"/>
              </a:rPr>
              <a:t>www.eia.gov/aeo</a:t>
            </a:r>
            <a:endParaRPr lang="en-US" sz="1600" dirty="0" smtClean="0"/>
          </a:p>
          <a:p>
            <a:r>
              <a:rPr lang="en-US" sz="1600" dirty="0" smtClean="0"/>
              <a:t>International Energy Statistics database | </a:t>
            </a:r>
            <a:r>
              <a:rPr lang="en-US" sz="1600" dirty="0" smtClean="0">
                <a:hlinkClick r:id="rId7"/>
              </a:rPr>
              <a:t>www.eia.gov/ies</a:t>
            </a: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To receive emails about releases related to the </a:t>
            </a:r>
            <a:r>
              <a:rPr lang="en-US" sz="1600" i="1" dirty="0" smtClean="0"/>
              <a:t>International Energy Outlook</a:t>
            </a:r>
            <a:r>
              <a:rPr lang="en-US" sz="1600" dirty="0" smtClean="0"/>
              <a:t> or other EIA publications</a:t>
            </a:r>
            <a:r>
              <a:rPr lang="en-US" sz="1600" dirty="0"/>
              <a:t>, please </a:t>
            </a:r>
            <a:r>
              <a:rPr lang="en-US" sz="1600" dirty="0" smtClean="0"/>
              <a:t>subscribe at </a:t>
            </a:r>
            <a:r>
              <a:rPr lang="en-US" sz="1600" dirty="0">
                <a:hlinkClick r:id="rId8"/>
              </a:rPr>
              <a:t>https://www.eia.gov/tools/emailupdates</a:t>
            </a:r>
            <a:r>
              <a:rPr lang="en-US" sz="1600" dirty="0" smtClean="0">
                <a:hlinkClick r:id="rId8"/>
              </a:rPr>
              <a:t>/</a:t>
            </a:r>
            <a:r>
              <a:rPr lang="en-US" sz="1600" dirty="0" smtClean="0"/>
              <a:t>. </a:t>
            </a:r>
            <a:endParaRPr lang="en-US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 smtClean="0"/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 smtClean="0"/>
              <a:t>For more information</a:t>
            </a:r>
            <a:endParaRPr lang="en-US" sz="2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4948DD1-5963-4816-BE5A-05BCCCAC15E0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33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hart Placeholder 17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37953845"/>
              </p:ext>
            </p:extLst>
          </p:nvPr>
        </p:nvGraphicFramePr>
        <p:xfrm>
          <a:off x="685800" y="1311275"/>
          <a:ext cx="8001000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Source:  EIA, International Energy Outlook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 smtClean="0"/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0" y="73152"/>
            <a:ext cx="7988349" cy="768096"/>
          </a:xfrm>
        </p:spPr>
        <p:txBody>
          <a:bodyPr/>
          <a:lstStyle/>
          <a:p>
            <a:r>
              <a:rPr lang="en-US" sz="1700" dirty="0" smtClean="0"/>
              <a:t>Non-OECD nations are projected to account for 64% of the 739 quadrillion Btu global energy consumption by 2040</a:t>
            </a:r>
            <a:endParaRPr lang="en-US" sz="17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685800" y="751436"/>
            <a:ext cx="3931920" cy="618981"/>
          </a:xfrm>
        </p:spPr>
        <p:txBody>
          <a:bodyPr/>
          <a:lstStyle/>
          <a:p>
            <a:r>
              <a:rPr lang="en-US" b="1" dirty="0" smtClean="0"/>
              <a:t>IEO2018 Reference case</a:t>
            </a:r>
          </a:p>
          <a:p>
            <a:pPr>
              <a:spcBef>
                <a:spcPts val="100"/>
              </a:spcBef>
            </a:pPr>
            <a:r>
              <a:rPr lang="en-US" b="1" dirty="0" smtClean="0"/>
              <a:t>world energy consumption</a:t>
            </a:r>
          </a:p>
          <a:p>
            <a:r>
              <a:rPr lang="en-US" dirty="0" smtClean="0"/>
              <a:t>quadrillion Btu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4948DD1-5963-4816-BE5A-05BCCCAC15E0}" type="slidenum">
              <a:rPr lang="en-US" smtClean="0"/>
              <a:pPr/>
              <a:t>3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5226269" y="1566487"/>
            <a:ext cx="39414" cy="2461603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" name="TextBox 3"/>
          <p:cNvSpPr txBox="1"/>
          <p:nvPr/>
        </p:nvSpPr>
        <p:spPr>
          <a:xfrm>
            <a:off x="6195456" y="1324365"/>
            <a:ext cx="938431" cy="25377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Projection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2480942" y="1320990"/>
            <a:ext cx="889892" cy="24549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8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hart Placeholder 17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2465788228"/>
              </p:ext>
            </p:extLst>
          </p:nvPr>
        </p:nvGraphicFramePr>
        <p:xfrm>
          <a:off x="685800" y="1311275"/>
          <a:ext cx="8001000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Source:  EIA, International Energy Outlook 2018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 smtClean="0"/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73152"/>
            <a:ext cx="8261774" cy="614997"/>
          </a:xfrm>
        </p:spPr>
        <p:txBody>
          <a:bodyPr/>
          <a:lstStyle/>
          <a:p>
            <a:r>
              <a:rPr lang="en-US" sz="2000" dirty="0" smtClean="0"/>
              <a:t>Asia is projected to have the largest increase in energy use of non-OECD regions</a:t>
            </a:r>
            <a:endParaRPr lang="en-US" sz="12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685800" y="665900"/>
            <a:ext cx="3931920" cy="5868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b="1" dirty="0"/>
              <a:t>IEO2018 Reference </a:t>
            </a:r>
            <a:r>
              <a:rPr lang="en-US" b="1" dirty="0" smtClean="0"/>
              <a:t>case</a:t>
            </a:r>
          </a:p>
          <a:p>
            <a:pPr>
              <a:spcBef>
                <a:spcPts val="0"/>
              </a:spcBef>
            </a:pPr>
            <a:r>
              <a:rPr lang="en-US" b="1" dirty="0" smtClean="0"/>
              <a:t>non-OECD energy consumption by region</a:t>
            </a:r>
          </a:p>
          <a:p>
            <a:r>
              <a:rPr lang="en-US" dirty="0" smtClean="0"/>
              <a:t>quadrillion Btu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4948DD1-5963-4816-BE5A-05BCCCAC15E0}" type="slidenum">
              <a:rPr lang="en-US" smtClean="0"/>
              <a:pPr/>
              <a:t>4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4903076" y="1668825"/>
            <a:ext cx="17047" cy="2451579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4" name="TextBox 1"/>
          <p:cNvSpPr txBox="1"/>
          <p:nvPr/>
        </p:nvSpPr>
        <p:spPr>
          <a:xfrm>
            <a:off x="7535056" y="2414437"/>
            <a:ext cx="908825" cy="26861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solidFill>
                  <a:srgbClr val="A333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Asia</a:t>
            </a:r>
          </a:p>
        </p:txBody>
      </p:sp>
      <p:sp>
        <p:nvSpPr>
          <p:cNvPr id="15" name="TextBox 1"/>
          <p:cNvSpPr txBox="1"/>
          <p:nvPr/>
        </p:nvSpPr>
        <p:spPr>
          <a:xfrm>
            <a:off x="7535056" y="3234672"/>
            <a:ext cx="908825" cy="24224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Middle East</a:t>
            </a:r>
          </a:p>
        </p:txBody>
      </p:sp>
      <p:sp>
        <p:nvSpPr>
          <p:cNvPr id="17" name="TextBox 1"/>
          <p:cNvSpPr txBox="1"/>
          <p:nvPr/>
        </p:nvSpPr>
        <p:spPr>
          <a:xfrm>
            <a:off x="7535056" y="3557261"/>
            <a:ext cx="908825" cy="25061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Americas</a:t>
            </a:r>
          </a:p>
        </p:txBody>
      </p:sp>
      <p:sp>
        <p:nvSpPr>
          <p:cNvPr id="19" name="TextBox 1"/>
          <p:cNvSpPr txBox="1"/>
          <p:nvPr/>
        </p:nvSpPr>
        <p:spPr>
          <a:xfrm>
            <a:off x="7535056" y="3760889"/>
            <a:ext cx="1120044" cy="37445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</a:pPr>
            <a:r>
              <a:rPr lang="en-US" sz="1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 and</a:t>
            </a:r>
          </a:p>
          <a:p>
            <a:pPr>
              <a:lnSpc>
                <a:spcPts val="1200"/>
              </a:lnSpc>
            </a:pPr>
            <a:r>
              <a:rPr lang="en-US" sz="1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Eurasia </a:t>
            </a:r>
          </a:p>
        </p:txBody>
      </p:sp>
      <p:sp>
        <p:nvSpPr>
          <p:cNvPr id="22" name="TextBox 1"/>
          <p:cNvSpPr txBox="1"/>
          <p:nvPr/>
        </p:nvSpPr>
        <p:spPr>
          <a:xfrm>
            <a:off x="2395186" y="1393425"/>
            <a:ext cx="1157985" cy="23769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1"/>
          <p:cNvSpPr txBox="1"/>
          <p:nvPr/>
        </p:nvSpPr>
        <p:spPr>
          <a:xfrm>
            <a:off x="5517135" y="1431129"/>
            <a:ext cx="1157985" cy="23769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Projection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341625" y="3076301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356</a:t>
            </a:r>
            <a:endParaRPr lang="en-US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2305190" y="2957673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410</a:t>
            </a:r>
            <a:endParaRPr lang="en-US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3243403" y="243405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523</a:t>
            </a:r>
            <a:endParaRPr lang="en-US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4185208" y="2223725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575</a:t>
            </a:r>
            <a:endParaRPr lang="en-US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5127013" y="2072843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610</a:t>
            </a:r>
            <a:endParaRPr lang="en-US" sz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6096127" y="1842915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661</a:t>
            </a:r>
            <a:endParaRPr lang="en-US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7052359" y="1512273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739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4139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Placeholder 10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397624985"/>
              </p:ext>
            </p:extLst>
          </p:nvPr>
        </p:nvGraphicFramePr>
        <p:xfrm>
          <a:off x="685800" y="1292225"/>
          <a:ext cx="3932238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Placeholder 10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274374949"/>
              </p:ext>
            </p:extLst>
          </p:nvPr>
        </p:nvGraphicFramePr>
        <p:xfrm>
          <a:off x="4754563" y="1292225"/>
          <a:ext cx="3932237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Text Placeholder 16"/>
          <p:cNvSpPr>
            <a:spLocks noGrp="1"/>
          </p:cNvSpPr>
          <p:nvPr>
            <p:ph type="body" sz="quarter" idx="17"/>
          </p:nvPr>
        </p:nvSpPr>
        <p:spPr>
          <a:xfrm>
            <a:off x="685799" y="601520"/>
            <a:ext cx="5696339" cy="61179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b="1" dirty="0"/>
              <a:t>IEO2018 Reference </a:t>
            </a:r>
            <a:r>
              <a:rPr lang="en-US" b="1" dirty="0" smtClean="0"/>
              <a:t>case</a:t>
            </a:r>
          </a:p>
          <a:p>
            <a:pPr>
              <a:spcBef>
                <a:spcPts val="0"/>
              </a:spcBef>
            </a:pPr>
            <a:r>
              <a:rPr lang="en-US" b="1" kern="0" dirty="0" smtClean="0"/>
              <a:t>average </a:t>
            </a:r>
            <a:r>
              <a:rPr lang="en-US" b="1" kern="0" dirty="0"/>
              <a:t>annual percent change in real GDP by region, </a:t>
            </a:r>
            <a:r>
              <a:rPr lang="en-US" b="1" kern="0" dirty="0" smtClean="0"/>
              <a:t>2015–40</a:t>
            </a:r>
          </a:p>
          <a:p>
            <a:endParaRPr lang="en-US" b="1" i="1" kern="0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Source:  </a:t>
            </a:r>
            <a:r>
              <a:rPr lang="en-US" dirty="0"/>
              <a:t>EIA, International Energy Outlook </a:t>
            </a:r>
            <a:r>
              <a:rPr lang="en-US" dirty="0" smtClean="0"/>
              <a:t>2018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8877"/>
            <a:ext cx="8229600" cy="652973"/>
          </a:xfrm>
        </p:spPr>
        <p:txBody>
          <a:bodyPr/>
          <a:lstStyle/>
          <a:p>
            <a:r>
              <a:rPr lang="en-US" sz="1900" dirty="0" smtClean="0"/>
              <a:t>Many non-OECD countries are projected to lead global economic growth</a:t>
            </a:r>
            <a:r>
              <a:rPr lang="en-US" sz="800" dirty="0" smtClean="0"/>
              <a:t/>
            </a:r>
            <a:br>
              <a:rPr lang="en-US" sz="800" dirty="0" smtClean="0"/>
            </a:br>
            <a:endParaRPr lang="en-US" sz="1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 smtClean="0"/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4948DD1-5963-4816-BE5A-05BCCCAC15E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 bwMode="auto">
          <a:xfrm>
            <a:off x="1909887" y="1086904"/>
            <a:ext cx="44403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ea typeface="Times New Roman" charset="0"/>
                <a:cs typeface="Times New Roman" charset="0"/>
              </a:rPr>
              <a:t>OECD</a:t>
            </a:r>
            <a:endParaRPr lang="en-US" sz="1050" dirty="0">
              <a:ea typeface="Times New Roman" charset="0"/>
              <a:cs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5655311" y="1086904"/>
            <a:ext cx="79508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ea typeface="Times New Roman" charset="0"/>
                <a:cs typeface="Times New Roman" charset="0"/>
              </a:rPr>
              <a:t>Non-OECD</a:t>
            </a:r>
          </a:p>
        </p:txBody>
      </p:sp>
    </p:spTree>
    <p:extLst>
      <p:ext uri="{BB962C8B-B14F-4D97-AF65-F5344CB8AC3E}">
        <p14:creationId xmlns:p14="http://schemas.microsoft.com/office/powerpoint/2010/main" val="97054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Chart Placeholder 16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829489551"/>
              </p:ext>
            </p:extLst>
          </p:nvPr>
        </p:nvGraphicFramePr>
        <p:xfrm>
          <a:off x="606972" y="1311275"/>
          <a:ext cx="8079828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Source:  EIA, International Energy Outlook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900" dirty="0" smtClean="0"/>
              <a:t>World energy </a:t>
            </a:r>
            <a:r>
              <a:rPr lang="en-US" sz="1900" dirty="0"/>
              <a:t>consumption increases </a:t>
            </a:r>
            <a:r>
              <a:rPr lang="en-US" sz="1900" dirty="0" smtClean="0"/>
              <a:t>for </a:t>
            </a:r>
            <a:r>
              <a:rPr lang="en-US" sz="1900" dirty="0"/>
              <a:t>fuels other than </a:t>
            </a:r>
            <a:r>
              <a:rPr lang="en-US" sz="1900" dirty="0" smtClean="0"/>
              <a:t>coal</a:t>
            </a:r>
            <a:endParaRPr lang="en-US" sz="19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685800" y="666427"/>
            <a:ext cx="3931920" cy="586301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b="1" dirty="0"/>
              <a:t>IEO2018 Reference case </a:t>
            </a:r>
            <a:endParaRPr lang="en-US" b="1" dirty="0" smtClean="0"/>
          </a:p>
          <a:p>
            <a:pPr>
              <a:spcBef>
                <a:spcPts val="0"/>
              </a:spcBef>
            </a:pPr>
            <a:r>
              <a:rPr lang="en-US" b="1" dirty="0" smtClean="0"/>
              <a:t>world </a:t>
            </a:r>
            <a:r>
              <a:rPr lang="en-US" b="1" dirty="0"/>
              <a:t>energy consumption by energy source</a:t>
            </a:r>
          </a:p>
          <a:p>
            <a:r>
              <a:rPr lang="en-US" dirty="0"/>
              <a:t>quadrillion Btu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32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hart Placeholder 17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578361238"/>
              </p:ext>
            </p:extLst>
          </p:nvPr>
        </p:nvGraphicFramePr>
        <p:xfrm>
          <a:off x="685800" y="1311275"/>
          <a:ext cx="8001000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Source:  EIA, International Energy Outlook 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 smtClean="0"/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149352"/>
            <a:ext cx="8201025" cy="540448"/>
          </a:xfrm>
        </p:spPr>
        <p:txBody>
          <a:bodyPr anchor="ctr"/>
          <a:lstStyle/>
          <a:p>
            <a:r>
              <a:rPr lang="en-US" sz="1900" dirty="0" smtClean="0"/>
              <a:t>The industrial sector accounts for the largest share of world energy consumption</a:t>
            </a:r>
            <a:endParaRPr lang="en-US" sz="1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685799" y="841248"/>
            <a:ext cx="6175588" cy="41148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b="1" dirty="0"/>
              <a:t>IEO2018 Reference </a:t>
            </a:r>
            <a:r>
              <a:rPr lang="en-US" b="1" dirty="0" smtClean="0"/>
              <a:t>case</a:t>
            </a:r>
          </a:p>
          <a:p>
            <a:pPr>
              <a:spcBef>
                <a:spcPts val="0"/>
              </a:spcBef>
            </a:pPr>
            <a:r>
              <a:rPr lang="en-US" b="1" dirty="0" smtClean="0"/>
              <a:t>world delivered energy consumption in the industrial and all other end-use sectors</a:t>
            </a:r>
          </a:p>
          <a:p>
            <a:r>
              <a:rPr lang="en-US" dirty="0" smtClean="0"/>
              <a:t>quadrillion Btu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4948DD1-5963-4816-BE5A-05BCCCAC15E0}" type="slidenum">
              <a:rPr lang="en-US" smtClean="0"/>
              <a:pPr/>
              <a:t>7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3996558" y="1668825"/>
            <a:ext cx="23648" cy="237503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5" name="TextBox 1"/>
          <p:cNvSpPr txBox="1"/>
          <p:nvPr/>
        </p:nvSpPr>
        <p:spPr>
          <a:xfrm>
            <a:off x="2305190" y="1431129"/>
            <a:ext cx="1157985" cy="23769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1"/>
          <p:cNvSpPr txBox="1"/>
          <p:nvPr/>
        </p:nvSpPr>
        <p:spPr>
          <a:xfrm>
            <a:off x="5517135" y="1431129"/>
            <a:ext cx="1157985" cy="23769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Projection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36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Placeholder 11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3466877581"/>
              </p:ext>
            </p:extLst>
          </p:nvPr>
        </p:nvGraphicFramePr>
        <p:xfrm>
          <a:off x="606972" y="1311275"/>
          <a:ext cx="8079828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Source:  EIA, International Energy Outlook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900" dirty="0" smtClean="0"/>
              <a:t>Sector shares in China, India, and Africa start at different points in 2015</a:t>
            </a:r>
            <a:endParaRPr lang="en-US" sz="19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685800" y="809716"/>
            <a:ext cx="3931920" cy="411480"/>
          </a:xfrm>
        </p:spPr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sector </a:t>
            </a:r>
            <a:r>
              <a:rPr lang="en-US" b="1" dirty="0"/>
              <a:t>share of total gross output in 2015</a:t>
            </a:r>
          </a:p>
          <a:p>
            <a:r>
              <a:rPr lang="en-US" dirty="0"/>
              <a:t>percent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58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en-US" sz="1300" b="1" dirty="0" smtClean="0"/>
              <a:t>China: </a:t>
            </a:r>
            <a:r>
              <a:rPr lang="en-US" sz="1300" dirty="0" smtClean="0"/>
              <a:t>Two cases that assume GDP will grow 5.7%/year from 2015 to 2040, compared with 4.5%/year in the IEO2018 Reference case</a:t>
            </a:r>
          </a:p>
          <a:p>
            <a:pPr lvl="1"/>
            <a:r>
              <a:rPr lang="en-US" sz="1000" dirty="0" smtClean="0"/>
              <a:t>A </a:t>
            </a:r>
            <a:r>
              <a:rPr lang="en-US" sz="1000" dirty="0"/>
              <a:t>more rapid transition to a consumption-led economy and increased demand </a:t>
            </a:r>
            <a:r>
              <a:rPr lang="en-US" sz="1000" dirty="0" smtClean="0"/>
              <a:t>for services; the </a:t>
            </a:r>
            <a:r>
              <a:rPr lang="en-US" sz="1000" dirty="0"/>
              <a:t>personal consumption share </a:t>
            </a:r>
            <a:r>
              <a:rPr lang="en-US" sz="1000" dirty="0" smtClean="0"/>
              <a:t>of GDP </a:t>
            </a:r>
            <a:r>
              <a:rPr lang="en-US" sz="1000" dirty="0"/>
              <a:t>rises to 60% by 2040, compared </a:t>
            </a:r>
            <a:r>
              <a:rPr lang="en-US" sz="1000" dirty="0" smtClean="0"/>
              <a:t>with </a:t>
            </a:r>
            <a:r>
              <a:rPr lang="en-US" sz="1000" dirty="0"/>
              <a:t>50% in the </a:t>
            </a:r>
            <a:r>
              <a:rPr lang="en-US" sz="1000" dirty="0" smtClean="0"/>
              <a:t>IEO2018 Reference case</a:t>
            </a:r>
          </a:p>
          <a:p>
            <a:pPr lvl="1">
              <a:spcAft>
                <a:spcPts val="300"/>
              </a:spcAft>
            </a:pPr>
            <a:r>
              <a:rPr lang="en-US" sz="1000" dirty="0" smtClean="0"/>
              <a:t>China </a:t>
            </a:r>
            <a:r>
              <a:rPr lang="en-US" sz="1000" dirty="0"/>
              <a:t>continues its large industrial </a:t>
            </a:r>
            <a:r>
              <a:rPr lang="en-US" sz="1000" dirty="0" smtClean="0"/>
              <a:t>investment- and </a:t>
            </a:r>
            <a:r>
              <a:rPr lang="en-US" sz="1000" dirty="0"/>
              <a:t>export-led </a:t>
            </a:r>
            <a:r>
              <a:rPr lang="en-US" sz="1000" dirty="0" smtClean="0"/>
              <a:t>growth; the investment share of GDP is 51</a:t>
            </a:r>
            <a:r>
              <a:rPr lang="en-US" sz="1000" dirty="0"/>
              <a:t>% </a:t>
            </a:r>
            <a:r>
              <a:rPr lang="en-US" sz="1000" dirty="0" smtClean="0"/>
              <a:t>in 2040, compared </a:t>
            </a:r>
            <a:r>
              <a:rPr lang="en-US" sz="1000" dirty="0"/>
              <a:t>with 32% in the IEO2018 Reference case</a:t>
            </a:r>
            <a:endParaRPr lang="en-US" sz="1000" dirty="0" smtClean="0"/>
          </a:p>
          <a:p>
            <a:pPr>
              <a:spcBef>
                <a:spcPts val="1200"/>
              </a:spcBef>
            </a:pPr>
            <a:r>
              <a:rPr lang="en-US" sz="1300" b="1" dirty="0" smtClean="0"/>
              <a:t>India: </a:t>
            </a:r>
            <a:r>
              <a:rPr lang="en-US" sz="1300" dirty="0" smtClean="0"/>
              <a:t>Three cases that assume </a:t>
            </a:r>
            <a:r>
              <a:rPr lang="en-US" sz="1300" dirty="0"/>
              <a:t>GDP </a:t>
            </a:r>
            <a:r>
              <a:rPr lang="en-US" sz="1300" dirty="0" smtClean="0"/>
              <a:t>will </a:t>
            </a:r>
            <a:r>
              <a:rPr lang="en-US" sz="1300" dirty="0"/>
              <a:t>grow </a:t>
            </a:r>
            <a:r>
              <a:rPr lang="en-US" sz="1300" dirty="0" smtClean="0"/>
              <a:t>about 7.1%/</a:t>
            </a:r>
            <a:r>
              <a:rPr lang="en-US" sz="1300" dirty="0"/>
              <a:t>year from 2015 to 2040, compared </a:t>
            </a:r>
            <a:r>
              <a:rPr lang="en-US" sz="1300" dirty="0" smtClean="0"/>
              <a:t>with 6.0%/year </a:t>
            </a:r>
            <a:r>
              <a:rPr lang="en-US" sz="1300" dirty="0"/>
              <a:t>in the IEO2018 Reference </a:t>
            </a:r>
            <a:r>
              <a:rPr lang="en-US" sz="1300" dirty="0" smtClean="0"/>
              <a:t>case</a:t>
            </a:r>
          </a:p>
          <a:p>
            <a:pPr lvl="1"/>
            <a:r>
              <a:rPr lang="en-US" sz="1000" dirty="0"/>
              <a:t>An </a:t>
            </a:r>
            <a:r>
              <a:rPr lang="en-US" sz="1000" dirty="0" smtClean="0"/>
              <a:t>investment-led </a:t>
            </a:r>
            <a:r>
              <a:rPr lang="en-US" sz="1000" dirty="0"/>
              <a:t>economy with more industrial sector </a:t>
            </a:r>
            <a:r>
              <a:rPr lang="en-US" sz="1000" dirty="0" smtClean="0"/>
              <a:t>investment; the </a:t>
            </a:r>
            <a:r>
              <a:rPr lang="en-US" sz="1000" dirty="0"/>
              <a:t>investment share of GDP rises from 29% </a:t>
            </a:r>
            <a:r>
              <a:rPr lang="en-US" sz="1000" dirty="0" smtClean="0"/>
              <a:t>in the IEO2018 Reference case in 2040 to 38%, loosely </a:t>
            </a:r>
            <a:r>
              <a:rPr lang="en-US" sz="1000" dirty="0"/>
              <a:t>patterned after </a:t>
            </a:r>
            <a:r>
              <a:rPr lang="en-US" sz="1000" dirty="0" smtClean="0"/>
              <a:t>China’s recent growth</a:t>
            </a:r>
          </a:p>
          <a:p>
            <a:pPr lvl="1"/>
            <a:r>
              <a:rPr lang="en-US" sz="1000" dirty="0" smtClean="0"/>
              <a:t>An </a:t>
            </a:r>
            <a:r>
              <a:rPr lang="en-US" sz="1000" dirty="0"/>
              <a:t>export-led economy with more output from </a:t>
            </a:r>
            <a:r>
              <a:rPr lang="en-US" sz="1000" dirty="0" smtClean="0"/>
              <a:t>trade-sensitive, energy-intensive </a:t>
            </a:r>
            <a:r>
              <a:rPr lang="en-US" sz="1000" dirty="0"/>
              <a:t>industries such as chemicals and </a:t>
            </a:r>
            <a:r>
              <a:rPr lang="en-US" sz="1000" dirty="0" smtClean="0"/>
              <a:t>refining; the </a:t>
            </a:r>
            <a:r>
              <a:rPr lang="en-US" sz="1000" dirty="0"/>
              <a:t>export share of GDP increases from 23% </a:t>
            </a:r>
            <a:r>
              <a:rPr lang="en-US" sz="1000" dirty="0" smtClean="0"/>
              <a:t>in the IEO2018 Reference case in 2040 to 55%, loosely </a:t>
            </a:r>
            <a:r>
              <a:rPr lang="en-US" sz="1000" dirty="0"/>
              <a:t>patterned after </a:t>
            </a:r>
            <a:r>
              <a:rPr lang="en-US" sz="1000" dirty="0" smtClean="0"/>
              <a:t>South Korea</a:t>
            </a:r>
          </a:p>
          <a:p>
            <a:pPr lvl="1">
              <a:spcAft>
                <a:spcPts val="300"/>
              </a:spcAft>
            </a:pPr>
            <a:r>
              <a:rPr lang="en-US" sz="1000" dirty="0" smtClean="0"/>
              <a:t>A </a:t>
            </a:r>
            <a:r>
              <a:rPr lang="en-US" sz="1000" dirty="0"/>
              <a:t>personal </a:t>
            </a:r>
            <a:r>
              <a:rPr lang="en-US" sz="1000" dirty="0" smtClean="0"/>
              <a:t>consumption-led </a:t>
            </a:r>
            <a:r>
              <a:rPr lang="en-US" sz="1000" dirty="0"/>
              <a:t>economy with more output from </a:t>
            </a:r>
            <a:r>
              <a:rPr lang="en-US" sz="1000" dirty="0" smtClean="0"/>
              <a:t>services; the </a:t>
            </a:r>
            <a:r>
              <a:rPr lang="en-US" sz="1000" dirty="0"/>
              <a:t>personal consumption share of GDP rises from 61% </a:t>
            </a:r>
            <a:r>
              <a:rPr lang="en-US" sz="1000" dirty="0" smtClean="0"/>
              <a:t>in the IEO2018 Reference case in 2040 to 67%, loosely based </a:t>
            </a:r>
            <a:r>
              <a:rPr lang="en-US" sz="1000" dirty="0"/>
              <a:t>upon current U.S. levels of personal </a:t>
            </a:r>
            <a:r>
              <a:rPr lang="en-US" sz="1000" dirty="0" smtClean="0"/>
              <a:t>consumption</a:t>
            </a:r>
          </a:p>
          <a:p>
            <a:pPr>
              <a:spcBef>
                <a:spcPts val="1200"/>
              </a:spcBef>
            </a:pPr>
            <a:r>
              <a:rPr lang="en-US" sz="1300" b="1" dirty="0" smtClean="0"/>
              <a:t>Africa: </a:t>
            </a:r>
            <a:r>
              <a:rPr lang="en-US" sz="1300" dirty="0" smtClean="0"/>
              <a:t>One case that assumes GDP will grow 5.0%/year from 2015 to 2040, compared with 3.8%/year in the IEO2018 Reference case</a:t>
            </a:r>
            <a:endParaRPr lang="en-US" sz="13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IEO2018 examines comparative economic growth cases in China, India, and Africa</a:t>
            </a:r>
            <a:endParaRPr lang="en-US" sz="18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25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IA_template_16x9">
  <a:themeElements>
    <a:clrScheme name="EIA">
      <a:dk1>
        <a:srgbClr val="000000"/>
      </a:dk1>
      <a:lt1>
        <a:srgbClr val="FFFFFF"/>
      </a:lt1>
      <a:dk2>
        <a:srgbClr val="003953"/>
      </a:dk2>
      <a:lt2>
        <a:srgbClr val="333333"/>
      </a:lt2>
      <a:accent1>
        <a:srgbClr val="0096D7"/>
      </a:accent1>
      <a:accent2>
        <a:srgbClr val="BD732A"/>
      </a:accent2>
      <a:accent3>
        <a:srgbClr val="5D9732"/>
      </a:accent3>
      <a:accent4>
        <a:srgbClr val="FFC702"/>
      </a:accent4>
      <a:accent5>
        <a:srgbClr val="A33340"/>
      </a:accent5>
      <a:accent6>
        <a:srgbClr val="675005"/>
      </a:accent6>
      <a:hlink>
        <a:srgbClr val="0096D7"/>
      </a:hlink>
      <a:folHlink>
        <a:srgbClr val="5D9732"/>
      </a:folHlink>
    </a:clrScheme>
    <a:fontScheme name="EIA 1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IA_template_16x9_edits3" id="{4E5515AA-727C-443B-B81D-67CE65D06CDE}" vid="{9B6BB3E3-8DE2-4384-9C69-412FAA8E8F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5646</TotalTime>
  <Words>1447</Words>
  <Application>Microsoft Office PowerPoint</Application>
  <PresentationFormat>On-screen Show (16:9)</PresentationFormat>
  <Paragraphs>278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Symbol</vt:lpstr>
      <vt:lpstr>Times New Roman</vt:lpstr>
      <vt:lpstr>EIA_template_16x9</vt:lpstr>
      <vt:lpstr>International Energy Outlook 2018 (IEO2018)</vt:lpstr>
      <vt:lpstr>Key takeaways</vt:lpstr>
      <vt:lpstr>Non-OECD nations are projected to account for 64% of the 739 quadrillion Btu global energy consumption by 2040</vt:lpstr>
      <vt:lpstr>Asia is projected to have the largest increase in energy use of non-OECD regions</vt:lpstr>
      <vt:lpstr>Many non-OECD countries are projected to lead global economic growth </vt:lpstr>
      <vt:lpstr>World energy consumption increases for fuels other than coal</vt:lpstr>
      <vt:lpstr>The industrial sector accounts for the largest share of world energy consumption</vt:lpstr>
      <vt:lpstr>Sector shares in China, India, and Africa start at different points in 2015</vt:lpstr>
      <vt:lpstr>IEO2018 examines comparative economic growth cases in China, India, and Africa</vt:lpstr>
      <vt:lpstr>China’s GDP and energy consumption growth have slowed in recent years</vt:lpstr>
      <vt:lpstr>Industrial sector growth is projected to result in energy consumption differences</vt:lpstr>
      <vt:lpstr>Small changes in the manufacturing share of total gross output drive larger changes in energy consumption</vt:lpstr>
      <vt:lpstr>China’s economic growth in the side cases leads to gains in its share of global energy-intensive goods production</vt:lpstr>
      <vt:lpstr>India’s per capita income and energy consumption continue to lag other major economies</vt:lpstr>
      <vt:lpstr>Differences in energy consumption between India’s high-growth cases are small</vt:lpstr>
      <vt:lpstr>When starting from similar levels of GDP per person, India’s energy-intensive production does not reach historic Chinese production levels until after 2035</vt:lpstr>
      <vt:lpstr>Services are the largest share of GDP for six countries that represent nearly two-thirds of African GDP</vt:lpstr>
      <vt:lpstr>Faster economic growth in Africa leads to an increased share for the manufacturing sector and a lower share for services compared with the IEO2018 Reference case</vt:lpstr>
      <vt:lpstr>Manufacturing energy consumption increases more than nonmanufacturing energy consumption when compared with the IEO2018 Reference case in 2040</vt:lpstr>
      <vt:lpstr>Key IEO2018 questions for panelists</vt:lpstr>
      <vt:lpstr>For more information</vt:lpstr>
    </vt:vector>
  </TitlesOfParts>
  <Company>EIA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Energy Outlook 2017</dc:title>
  <dc:creator>Staub, John</dc:creator>
  <cp:lastModifiedBy>Arora, Vipin</cp:lastModifiedBy>
  <cp:revision>449</cp:revision>
  <cp:lastPrinted>2018-07-20T19:52:03Z</cp:lastPrinted>
  <dcterms:created xsi:type="dcterms:W3CDTF">2017-09-12T17:51:09Z</dcterms:created>
  <dcterms:modified xsi:type="dcterms:W3CDTF">2018-07-23T19:58:49Z</dcterms:modified>
</cp:coreProperties>
</file>