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569" r:id="rId2"/>
    <p:sldId id="584" r:id="rId3"/>
    <p:sldId id="587" r:id="rId4"/>
    <p:sldId id="582" r:id="rId5"/>
    <p:sldId id="572" r:id="rId6"/>
    <p:sldId id="574" r:id="rId7"/>
    <p:sldId id="576" r:id="rId8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69DD8"/>
    <a:srgbClr val="C5600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482" autoAdjust="0"/>
  </p:normalViewPr>
  <p:slideViewPr>
    <p:cSldViewPr snapToGrid="0">
      <p:cViewPr varScale="1">
        <p:scale>
          <a:sx n="139" d="100"/>
          <a:sy n="139" d="100"/>
        </p:scale>
        <p:origin x="786" y="108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86" y="612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024604070205515E-2"/>
          <c:y val="8.1190818843938681E-2"/>
          <c:w val="0.91865312327973447"/>
          <c:h val="0.8114099866610491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petroleum and other liquids (including biofuels)</c:v>
                </c:pt>
              </c:strCache>
            </c:strRef>
          </c:tx>
          <c:spPr>
            <a:ln w="22225" cap="rnd">
              <a:solidFill>
                <a:srgbClr val="BD732A">
                  <a:lumMod val="50000"/>
                </a:srgbClr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177.11341818285359</c:v>
                </c:pt>
                <c:pt idx="1">
                  <c:v>178.1151256563943</c:v>
                </c:pt>
                <c:pt idx="2">
                  <c:v>180.90503427466194</c:v>
                </c:pt>
                <c:pt idx="3">
                  <c:v>182.53059996830862</c:v>
                </c:pt>
                <c:pt idx="4">
                  <c:v>185.17000134065003</c:v>
                </c:pt>
                <c:pt idx="5">
                  <c:v>189.23599387556874</c:v>
                </c:pt>
                <c:pt idx="6">
                  <c:v>192.30451405577358</c:v>
                </c:pt>
                <c:pt idx="7">
                  <c:v>196.37723029418876</c:v>
                </c:pt>
                <c:pt idx="8">
                  <c:v>198.90665348101894</c:v>
                </c:pt>
                <c:pt idx="9">
                  <c:v>201.41074570740034</c:v>
                </c:pt>
                <c:pt idx="10">
                  <c:v>203.34380520300346</c:v>
                </c:pt>
                <c:pt idx="11">
                  <c:v>204.24786983483787</c:v>
                </c:pt>
                <c:pt idx="12">
                  <c:v>204.99579652114753</c:v>
                </c:pt>
                <c:pt idx="13">
                  <c:v>205.49734716914475</c:v>
                </c:pt>
                <c:pt idx="14">
                  <c:v>206.09765523318003</c:v>
                </c:pt>
                <c:pt idx="15">
                  <c:v>206.92620016093107</c:v>
                </c:pt>
                <c:pt idx="16">
                  <c:v>207.39294731332708</c:v>
                </c:pt>
                <c:pt idx="17">
                  <c:v>208.20288789996002</c:v>
                </c:pt>
                <c:pt idx="18">
                  <c:v>209.00138718337857</c:v>
                </c:pt>
                <c:pt idx="19">
                  <c:v>209.80591527737093</c:v>
                </c:pt>
                <c:pt idx="20">
                  <c:v>210.65368081470427</c:v>
                </c:pt>
                <c:pt idx="21">
                  <c:v>211.61284765798325</c:v>
                </c:pt>
                <c:pt idx="22">
                  <c:v>212.45540068930021</c:v>
                </c:pt>
                <c:pt idx="23">
                  <c:v>213.30337204688601</c:v>
                </c:pt>
                <c:pt idx="24">
                  <c:v>214.30789626920583</c:v>
                </c:pt>
                <c:pt idx="25">
                  <c:v>215.59094146457946</c:v>
                </c:pt>
                <c:pt idx="26">
                  <c:v>216.92355972382882</c:v>
                </c:pt>
                <c:pt idx="27">
                  <c:v>218.36358756366104</c:v>
                </c:pt>
                <c:pt idx="28">
                  <c:v>219.93638228461373</c:v>
                </c:pt>
                <c:pt idx="29">
                  <c:v>221.34752285943685</c:v>
                </c:pt>
                <c:pt idx="30">
                  <c:v>222.88201506125694</c:v>
                </c:pt>
                <c:pt idx="31">
                  <c:v>224.77149056270019</c:v>
                </c:pt>
                <c:pt idx="32">
                  <c:v>226.58568255264487</c:v>
                </c:pt>
                <c:pt idx="33">
                  <c:v>228.45822668158883</c:v>
                </c:pt>
                <c:pt idx="34">
                  <c:v>230.33688457098481</c:v>
                </c:pt>
                <c:pt idx="35">
                  <c:v>232.26271890183691</c:v>
                </c:pt>
                <c:pt idx="36">
                  <c:v>234.23605681234179</c:v>
                </c:pt>
                <c:pt idx="37">
                  <c:v>236.29079159346628</c:v>
                </c:pt>
                <c:pt idx="38">
                  <c:v>238.47943296691705</c:v>
                </c:pt>
                <c:pt idx="39">
                  <c:v>240.32204064137576</c:v>
                </c:pt>
                <c:pt idx="40">
                  <c:v>242.47836097300518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ln w="2222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Sheet1!$C$2:$C$42</c:f>
              <c:numCache>
                <c:formatCode>General</c:formatCode>
                <c:ptCount val="41"/>
                <c:pt idx="0">
                  <c:v>119.47388512074949</c:v>
                </c:pt>
                <c:pt idx="1">
                  <c:v>123.04068808770181</c:v>
                </c:pt>
                <c:pt idx="2">
                  <c:v>125.80307590723037</c:v>
                </c:pt>
                <c:pt idx="3">
                  <c:v>127.50777156734466</c:v>
                </c:pt>
                <c:pt idx="4">
                  <c:v>128.23414386034014</c:v>
                </c:pt>
                <c:pt idx="5">
                  <c:v>130.13150422906875</c:v>
                </c:pt>
                <c:pt idx="6">
                  <c:v>132.86515759968756</c:v>
                </c:pt>
                <c:pt idx="7">
                  <c:v>135.27573953089055</c:v>
                </c:pt>
                <c:pt idx="8">
                  <c:v>138.19024413185224</c:v>
                </c:pt>
                <c:pt idx="9">
                  <c:v>138.89320578603349</c:v>
                </c:pt>
                <c:pt idx="10">
                  <c:v>139.90522500237341</c:v>
                </c:pt>
                <c:pt idx="11">
                  <c:v>141.35055504856439</c:v>
                </c:pt>
                <c:pt idx="12">
                  <c:v>142.28707267596641</c:v>
                </c:pt>
                <c:pt idx="13">
                  <c:v>143.16387243289554</c:v>
                </c:pt>
                <c:pt idx="14">
                  <c:v>143.97124226369957</c:v>
                </c:pt>
                <c:pt idx="15">
                  <c:v>145.18207936557624</c:v>
                </c:pt>
                <c:pt idx="16">
                  <c:v>147.16650293211953</c:v>
                </c:pt>
                <c:pt idx="17">
                  <c:v>148.91793630612884</c:v>
                </c:pt>
                <c:pt idx="18">
                  <c:v>150.70072319747814</c:v>
                </c:pt>
                <c:pt idx="19">
                  <c:v>152.28094243020431</c:v>
                </c:pt>
                <c:pt idx="20">
                  <c:v>153.77427657143326</c:v>
                </c:pt>
                <c:pt idx="21">
                  <c:v>155.89438719117908</c:v>
                </c:pt>
                <c:pt idx="22">
                  <c:v>157.97045191249563</c:v>
                </c:pt>
                <c:pt idx="23">
                  <c:v>160.06019406767908</c:v>
                </c:pt>
                <c:pt idx="24">
                  <c:v>162.1918183191523</c:v>
                </c:pt>
                <c:pt idx="25">
                  <c:v>164.46189214182149</c:v>
                </c:pt>
                <c:pt idx="26">
                  <c:v>166.38722308111343</c:v>
                </c:pt>
                <c:pt idx="27">
                  <c:v>168.59644196289705</c:v>
                </c:pt>
                <c:pt idx="28">
                  <c:v>170.76335628118534</c:v>
                </c:pt>
                <c:pt idx="29">
                  <c:v>172.96083004035847</c:v>
                </c:pt>
                <c:pt idx="30">
                  <c:v>175.33179265048565</c:v>
                </c:pt>
                <c:pt idx="31">
                  <c:v>177.7107881942481</c:v>
                </c:pt>
                <c:pt idx="32">
                  <c:v>180.17767977809115</c:v>
                </c:pt>
                <c:pt idx="33">
                  <c:v>182.57187416414897</c:v>
                </c:pt>
                <c:pt idx="34">
                  <c:v>185.07937075473282</c:v>
                </c:pt>
                <c:pt idx="35">
                  <c:v>187.63814978291958</c:v>
                </c:pt>
                <c:pt idx="36">
                  <c:v>189.84042398272561</c:v>
                </c:pt>
                <c:pt idx="37">
                  <c:v>191.95140810874247</c:v>
                </c:pt>
                <c:pt idx="38">
                  <c:v>194.31521030054122</c:v>
                </c:pt>
                <c:pt idx="39">
                  <c:v>196.4473257978033</c:v>
                </c:pt>
                <c:pt idx="40">
                  <c:v>198.88132347246534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coal</c:v>
                </c:pt>
              </c:strCache>
            </c:strRef>
          </c:tx>
          <c:spPr>
            <a:ln w="22225" cap="rnd">
              <a:solidFill>
                <a:srgbClr val="000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Sheet1!$D$2:$D$42</c:f>
              <c:numCache>
                <c:formatCode>General</c:formatCode>
                <c:ptCount val="41"/>
                <c:pt idx="0">
                  <c:v>155.18258867758516</c:v>
                </c:pt>
                <c:pt idx="1">
                  <c:v>164.84575241963196</c:v>
                </c:pt>
                <c:pt idx="2">
                  <c:v>170.91374104017018</c:v>
                </c:pt>
                <c:pt idx="3">
                  <c:v>173.78972753557565</c:v>
                </c:pt>
                <c:pt idx="4">
                  <c:v>173.07091107878085</c:v>
                </c:pt>
                <c:pt idx="5">
                  <c:v>168.76740181126448</c:v>
                </c:pt>
                <c:pt idx="6">
                  <c:v>162.59498997043076</c:v>
                </c:pt>
                <c:pt idx="7">
                  <c:v>161.3757280986124</c:v>
                </c:pt>
                <c:pt idx="8">
                  <c:v>160.08964099153229</c:v>
                </c:pt>
                <c:pt idx="9">
                  <c:v>158.14607442090988</c:v>
                </c:pt>
                <c:pt idx="10">
                  <c:v>156.7277809750988</c:v>
                </c:pt>
                <c:pt idx="11">
                  <c:v>155.96093047698258</c:v>
                </c:pt>
                <c:pt idx="12">
                  <c:v>155.60446879615839</c:v>
                </c:pt>
                <c:pt idx="13">
                  <c:v>155.52058644239025</c:v>
                </c:pt>
                <c:pt idx="14">
                  <c:v>155.61110050453934</c:v>
                </c:pt>
                <c:pt idx="15">
                  <c:v>155.60355293382057</c:v>
                </c:pt>
                <c:pt idx="16">
                  <c:v>155.29335964324537</c:v>
                </c:pt>
                <c:pt idx="17">
                  <c:v>155.20683164837774</c:v>
                </c:pt>
                <c:pt idx="18">
                  <c:v>155.20047581790377</c:v>
                </c:pt>
                <c:pt idx="19">
                  <c:v>155.54013330995306</c:v>
                </c:pt>
                <c:pt idx="20">
                  <c:v>155.76024013800475</c:v>
                </c:pt>
                <c:pt idx="21">
                  <c:v>156.05131688844131</c:v>
                </c:pt>
                <c:pt idx="22">
                  <c:v>156.13505249393236</c:v>
                </c:pt>
                <c:pt idx="23">
                  <c:v>156.66969725718408</c:v>
                </c:pt>
                <c:pt idx="24">
                  <c:v>157.03631519194641</c:v>
                </c:pt>
                <c:pt idx="25">
                  <c:v>157.65496179474377</c:v>
                </c:pt>
                <c:pt idx="26">
                  <c:v>158.29749601167322</c:v>
                </c:pt>
                <c:pt idx="27">
                  <c:v>158.86948404780378</c:v>
                </c:pt>
                <c:pt idx="28">
                  <c:v>159.52949972592407</c:v>
                </c:pt>
                <c:pt idx="29">
                  <c:v>160.27012968373188</c:v>
                </c:pt>
                <c:pt idx="30">
                  <c:v>161.01952628041792</c:v>
                </c:pt>
                <c:pt idx="31">
                  <c:v>162.38084906224782</c:v>
                </c:pt>
                <c:pt idx="32">
                  <c:v>163.79365429403927</c:v>
                </c:pt>
                <c:pt idx="33">
                  <c:v>165.23938397639301</c:v>
                </c:pt>
                <c:pt idx="34">
                  <c:v>166.78357322306488</c:v>
                </c:pt>
                <c:pt idx="35">
                  <c:v>168.36916233693282</c:v>
                </c:pt>
                <c:pt idx="36">
                  <c:v>170.55931478052437</c:v>
                </c:pt>
                <c:pt idx="37">
                  <c:v>172.70975599142886</c:v>
                </c:pt>
                <c:pt idx="38">
                  <c:v>174.92755107418634</c:v>
                </c:pt>
                <c:pt idx="39">
                  <c:v>177.06554390168276</c:v>
                </c:pt>
                <c:pt idx="40">
                  <c:v>179.21961193695955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nuclear</c:v>
                </c:pt>
              </c:strCache>
            </c:strRef>
          </c:tx>
          <c:spPr>
            <a:ln w="22225" cap="rnd">
              <a:solidFill>
                <a:srgbClr val="A33340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Sheet1!$E$2:$E$42</c:f>
              <c:numCache>
                <c:formatCode>General</c:formatCode>
                <c:ptCount val="41"/>
                <c:pt idx="0">
                  <c:v>27.380732700347899</c:v>
                </c:pt>
                <c:pt idx="1">
                  <c:v>26.249131453990938</c:v>
                </c:pt>
                <c:pt idx="2">
                  <c:v>24.477965299606318</c:v>
                </c:pt>
                <c:pt idx="3">
                  <c:v>24.653493141174316</c:v>
                </c:pt>
                <c:pt idx="4">
                  <c:v>25.139220802307129</c:v>
                </c:pt>
                <c:pt idx="5">
                  <c:v>25.438978050231931</c:v>
                </c:pt>
                <c:pt idx="6">
                  <c:v>25.712934883117669</c:v>
                </c:pt>
                <c:pt idx="7">
                  <c:v>27.415037388760048</c:v>
                </c:pt>
                <c:pt idx="8">
                  <c:v>27.958549278808416</c:v>
                </c:pt>
                <c:pt idx="9">
                  <c:v>28.345967168856774</c:v>
                </c:pt>
                <c:pt idx="10">
                  <c:v>28.723483058905146</c:v>
                </c:pt>
                <c:pt idx="11">
                  <c:v>28.880906317205046</c:v>
                </c:pt>
                <c:pt idx="12">
                  <c:v>28.874123575504942</c:v>
                </c:pt>
                <c:pt idx="13">
                  <c:v>28.989567833804841</c:v>
                </c:pt>
                <c:pt idx="14">
                  <c:v>29.40507309210474</c:v>
                </c:pt>
                <c:pt idx="15">
                  <c:v>29.531891350404642</c:v>
                </c:pt>
                <c:pt idx="16">
                  <c:v>29.995449905119926</c:v>
                </c:pt>
                <c:pt idx="17">
                  <c:v>30.553537459835212</c:v>
                </c:pt>
                <c:pt idx="18">
                  <c:v>31.111625014550491</c:v>
                </c:pt>
                <c:pt idx="19">
                  <c:v>31.671835569265777</c:v>
                </c:pt>
                <c:pt idx="20">
                  <c:v>32.234050123981049</c:v>
                </c:pt>
                <c:pt idx="21">
                  <c:v>32.478240800748821</c:v>
                </c:pt>
                <c:pt idx="22">
                  <c:v>32.606590477516598</c:v>
                </c:pt>
                <c:pt idx="23">
                  <c:v>32.854903154284372</c:v>
                </c:pt>
                <c:pt idx="24">
                  <c:v>33.103216831052151</c:v>
                </c:pt>
                <c:pt idx="25">
                  <c:v>33.351530507819916</c:v>
                </c:pt>
                <c:pt idx="26">
                  <c:v>33.645401888211993</c:v>
                </c:pt>
                <c:pt idx="27">
                  <c:v>33.939272268604064</c:v>
                </c:pt>
                <c:pt idx="28">
                  <c:v>34.233142648996136</c:v>
                </c:pt>
                <c:pt idx="29">
                  <c:v>34.527014029388212</c:v>
                </c:pt>
                <c:pt idx="30">
                  <c:v>34.820884409780277</c:v>
                </c:pt>
                <c:pt idx="31">
                  <c:v>35.076903276680746</c:v>
                </c:pt>
                <c:pt idx="32">
                  <c:v>35.332924143581224</c:v>
                </c:pt>
                <c:pt idx="33">
                  <c:v>35.588939010481695</c:v>
                </c:pt>
                <c:pt idx="34">
                  <c:v>35.844957877382157</c:v>
                </c:pt>
                <c:pt idx="35">
                  <c:v>36.100978744282635</c:v>
                </c:pt>
                <c:pt idx="36">
                  <c:v>36.45545528939337</c:v>
                </c:pt>
                <c:pt idx="37">
                  <c:v>36.809933834504101</c:v>
                </c:pt>
                <c:pt idx="38">
                  <c:v>37.164412379614838</c:v>
                </c:pt>
                <c:pt idx="39">
                  <c:v>37.518891924725565</c:v>
                </c:pt>
                <c:pt idx="40">
                  <c:v>37.873082469836298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renewable energy (excluding biofuels)</c:v>
                </c:pt>
              </c:strCache>
            </c:strRef>
          </c:tx>
          <c:spPr>
            <a:ln w="22225" cap="rnd">
              <a:solidFill>
                <a:srgbClr val="5D9732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strCache>
            </c:strRef>
          </c:cat>
          <c:val>
            <c:numRef>
              <c:f>Sheet1!$F$2:$F$42</c:f>
              <c:numCache>
                <c:formatCode>General</c:formatCode>
                <c:ptCount val="41"/>
                <c:pt idx="0">
                  <c:v>58.346900649618831</c:v>
                </c:pt>
                <c:pt idx="1">
                  <c:v>60.768096763799903</c:v>
                </c:pt>
                <c:pt idx="2">
                  <c:v>63.896146853646037</c:v>
                </c:pt>
                <c:pt idx="3">
                  <c:v>68.142398406126532</c:v>
                </c:pt>
                <c:pt idx="4">
                  <c:v>71.119701129994013</c:v>
                </c:pt>
                <c:pt idx="5">
                  <c:v>72.680142251484341</c:v>
                </c:pt>
                <c:pt idx="6">
                  <c:v>77.506531141252239</c:v>
                </c:pt>
                <c:pt idx="7">
                  <c:v>89.092479932184261</c:v>
                </c:pt>
                <c:pt idx="8">
                  <c:v>94.843051542341044</c:v>
                </c:pt>
                <c:pt idx="9">
                  <c:v>100.18044077008611</c:v>
                </c:pt>
                <c:pt idx="10">
                  <c:v>106.33208434896294</c:v>
                </c:pt>
                <c:pt idx="11">
                  <c:v>110.93719948455876</c:v>
                </c:pt>
                <c:pt idx="12">
                  <c:v>115.12265958590427</c:v>
                </c:pt>
                <c:pt idx="13">
                  <c:v>119.32540368044157</c:v>
                </c:pt>
                <c:pt idx="14">
                  <c:v>123.46293534794997</c:v>
                </c:pt>
                <c:pt idx="15">
                  <c:v>127.6731834494134</c:v>
                </c:pt>
                <c:pt idx="16">
                  <c:v>132.49573241498575</c:v>
                </c:pt>
                <c:pt idx="17">
                  <c:v>137.50043872825327</c:v>
                </c:pt>
                <c:pt idx="18">
                  <c:v>142.51978678718268</c:v>
                </c:pt>
                <c:pt idx="19">
                  <c:v>147.67445805108753</c:v>
                </c:pt>
                <c:pt idx="20">
                  <c:v>152.75104555163</c:v>
                </c:pt>
                <c:pt idx="21">
                  <c:v>157.44005854194515</c:v>
                </c:pt>
                <c:pt idx="22">
                  <c:v>162.00829699069376</c:v>
                </c:pt>
                <c:pt idx="23">
                  <c:v>166.67377945935405</c:v>
                </c:pt>
                <c:pt idx="24">
                  <c:v>171.33134950187534</c:v>
                </c:pt>
                <c:pt idx="25">
                  <c:v>176.09706726889965</c:v>
                </c:pt>
                <c:pt idx="26">
                  <c:v>181.09322559683972</c:v>
                </c:pt>
                <c:pt idx="27">
                  <c:v>186.05441011420632</c:v>
                </c:pt>
                <c:pt idx="28">
                  <c:v>191.03102586107741</c:v>
                </c:pt>
                <c:pt idx="29">
                  <c:v>196.00374015105774</c:v>
                </c:pt>
                <c:pt idx="30">
                  <c:v>200.82424805063923</c:v>
                </c:pt>
                <c:pt idx="31">
                  <c:v>206.64579886616792</c:v>
                </c:pt>
                <c:pt idx="32">
                  <c:v>212.30153196748441</c:v>
                </c:pt>
                <c:pt idx="33">
                  <c:v>218.04126009922652</c:v>
                </c:pt>
                <c:pt idx="34">
                  <c:v>223.69038180837168</c:v>
                </c:pt>
                <c:pt idx="35">
                  <c:v>229.33288175785003</c:v>
                </c:pt>
                <c:pt idx="36">
                  <c:v>233.976091387032</c:v>
                </c:pt>
                <c:pt idx="37">
                  <c:v>238.60580538454664</c:v>
                </c:pt>
                <c:pt idx="38">
                  <c:v>243.12811392921046</c:v>
                </c:pt>
                <c:pt idx="39">
                  <c:v>247.6838637167381</c:v>
                </c:pt>
                <c:pt idx="40">
                  <c:v>252.24600845542312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5059680"/>
        <c:axId val="1485065664"/>
      </c:lineChart>
      <c:catAx>
        <c:axId val="148505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5065664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485065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2225">
            <a:solidFill>
              <a:srgbClr val="FFFFFF">
                <a:lumMod val="65000"/>
              </a:srgbClr>
            </a:solidFill>
            <a:prstDash val="dash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5059680"/>
        <c:crossesAt val="9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1914260717410323E-2"/>
          <c:y val="7.5635494165955192E-2"/>
          <c:w val="0.80256730779331287"/>
          <c:h val="0.83143430926963324"/>
        </c:manualLayout>
      </c:layout>
      <c:scatterChart>
        <c:scatterStyle val="smoothMarker"/>
        <c:varyColors val="0"/>
        <c:ser>
          <c:idx val="1"/>
          <c:order val="0"/>
          <c:tx>
            <c:strRef>
              <c:f>Sheet1!$B$61</c:f>
              <c:strCache>
                <c:ptCount val="1"/>
                <c:pt idx="0">
                  <c:v>All Other Uses</c:v>
                </c:pt>
              </c:strCache>
            </c:strRef>
          </c:tx>
          <c:spPr>
            <a:ln w="22225" cap="rnd">
              <a:solidFill>
                <a:srgbClr val="0096D7"/>
              </a:solidFill>
              <a:round/>
            </a:ln>
            <a:effectLst/>
          </c:spPr>
          <c:marker>
            <c:symbol val="none"/>
          </c:marker>
          <c:xVal>
            <c:numRef>
              <c:f>Sheet1!$C$59:$AQ$59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Sheet1!$C$61:$AQ$61</c:f>
              <c:numCache>
                <c:formatCode>General</c:formatCode>
                <c:ptCount val="41"/>
                <c:pt idx="0">
                  <c:v>335.16329999999994</c:v>
                </c:pt>
                <c:pt idx="1">
                  <c:v>343.53030000000007</c:v>
                </c:pt>
                <c:pt idx="2">
                  <c:v>350.26409999999998</c:v>
                </c:pt>
                <c:pt idx="3">
                  <c:v>356.30670000000003</c:v>
                </c:pt>
                <c:pt idx="4">
                  <c:v>360.1653</c:v>
                </c:pt>
                <c:pt idx="5">
                  <c:v>363.92860000000002</c:v>
                </c:pt>
                <c:pt idx="6">
                  <c:v>366.91489999999999</c:v>
                </c:pt>
                <c:pt idx="7">
                  <c:v>371.09339999999997</c:v>
                </c:pt>
                <c:pt idx="8">
                  <c:v>375.92550000000006</c:v>
                </c:pt>
                <c:pt idx="9">
                  <c:v>378.58910000000003</c:v>
                </c:pt>
                <c:pt idx="10">
                  <c:v>381.61420000000004</c:v>
                </c:pt>
                <c:pt idx="11">
                  <c:v>384.19900000000007</c:v>
                </c:pt>
                <c:pt idx="12">
                  <c:v>385.95859999999999</c:v>
                </c:pt>
                <c:pt idx="13">
                  <c:v>387.78640000000001</c:v>
                </c:pt>
                <c:pt idx="14">
                  <c:v>389.89839999999998</c:v>
                </c:pt>
                <c:pt idx="15">
                  <c:v>392.44800000000004</c:v>
                </c:pt>
                <c:pt idx="16">
                  <c:v>394.60940000000005</c:v>
                </c:pt>
                <c:pt idx="17">
                  <c:v>397.31740000000002</c:v>
                </c:pt>
                <c:pt idx="18">
                  <c:v>400.06009999999998</c:v>
                </c:pt>
                <c:pt idx="19">
                  <c:v>402.99709999999999</c:v>
                </c:pt>
                <c:pt idx="20">
                  <c:v>405.82240000000002</c:v>
                </c:pt>
                <c:pt idx="21">
                  <c:v>408.78719999999998</c:v>
                </c:pt>
                <c:pt idx="22">
                  <c:v>411.28489999999999</c:v>
                </c:pt>
                <c:pt idx="23">
                  <c:v>414.33060000000006</c:v>
                </c:pt>
                <c:pt idx="24">
                  <c:v>417.39929999999998</c:v>
                </c:pt>
                <c:pt idx="25">
                  <c:v>421.16249999999997</c:v>
                </c:pt>
                <c:pt idx="26">
                  <c:v>424.75700000000001</c:v>
                </c:pt>
                <c:pt idx="27">
                  <c:v>428.67790000000002</c:v>
                </c:pt>
                <c:pt idx="28">
                  <c:v>432.75289999999995</c:v>
                </c:pt>
                <c:pt idx="29">
                  <c:v>436.76279999999997</c:v>
                </c:pt>
                <c:pt idx="30">
                  <c:v>440.94750000000005</c:v>
                </c:pt>
                <c:pt idx="31">
                  <c:v>445.78759999999994</c:v>
                </c:pt>
                <c:pt idx="32">
                  <c:v>450.51769999999999</c:v>
                </c:pt>
                <c:pt idx="33">
                  <c:v>455.33480000000003</c:v>
                </c:pt>
                <c:pt idx="34">
                  <c:v>460.24619999999999</c:v>
                </c:pt>
                <c:pt idx="35">
                  <c:v>465.27639999999997</c:v>
                </c:pt>
                <c:pt idx="36">
                  <c:v>470.38060000000007</c:v>
                </c:pt>
                <c:pt idx="37">
                  <c:v>475.3931</c:v>
                </c:pt>
                <c:pt idx="38">
                  <c:v>480.76099999999997</c:v>
                </c:pt>
                <c:pt idx="39">
                  <c:v>485.49329999999998</c:v>
                </c:pt>
                <c:pt idx="40">
                  <c:v>490.85939999999999</c:v>
                </c:pt>
              </c:numCache>
            </c:numRef>
          </c:yVal>
          <c:smooth val="1"/>
        </c:ser>
        <c:ser>
          <c:idx val="0"/>
          <c:order val="1"/>
          <c:tx>
            <c:strRef>
              <c:f>Sheet1!$B$60</c:f>
              <c:strCache>
                <c:ptCount val="1"/>
                <c:pt idx="0">
                  <c:v>Elecric Power</c:v>
                </c:pt>
              </c:strCache>
            </c:strRef>
          </c:tx>
          <c:spPr>
            <a:ln w="22225" cap="rnd">
              <a:solidFill>
                <a:srgbClr val="FFC702"/>
              </a:solidFill>
              <a:round/>
            </a:ln>
            <a:effectLst/>
          </c:spPr>
          <c:marker>
            <c:symbol val="none"/>
          </c:marker>
          <c:xVal>
            <c:numRef>
              <c:f>Sheet1!$C$59:$AQ$59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Sheet1!$C$60:$AQ$60</c:f>
              <c:numCache>
                <c:formatCode>General</c:formatCode>
                <c:ptCount val="41"/>
                <c:pt idx="0">
                  <c:v>202.33420000000001</c:v>
                </c:pt>
                <c:pt idx="1">
                  <c:v>209.48849999999999</c:v>
                </c:pt>
                <c:pt idx="2">
                  <c:v>215.7319</c:v>
                </c:pt>
                <c:pt idx="3">
                  <c:v>220.31729999999999</c:v>
                </c:pt>
                <c:pt idx="4">
                  <c:v>222.56870000000001</c:v>
                </c:pt>
                <c:pt idx="5">
                  <c:v>222.3254</c:v>
                </c:pt>
                <c:pt idx="6">
                  <c:v>224.0692</c:v>
                </c:pt>
                <c:pt idx="7">
                  <c:v>238.44280000000001</c:v>
                </c:pt>
                <c:pt idx="8">
                  <c:v>244.0626</c:v>
                </c:pt>
                <c:pt idx="9">
                  <c:v>248.38730000000001</c:v>
                </c:pt>
                <c:pt idx="10">
                  <c:v>253.41820000000001</c:v>
                </c:pt>
                <c:pt idx="11">
                  <c:v>257.17849999999999</c:v>
                </c:pt>
                <c:pt idx="12">
                  <c:v>260.9255</c:v>
                </c:pt>
                <c:pt idx="13">
                  <c:v>264.71039999999999</c:v>
                </c:pt>
                <c:pt idx="14">
                  <c:v>268.64960000000002</c:v>
                </c:pt>
                <c:pt idx="15">
                  <c:v>272.46890000000002</c:v>
                </c:pt>
                <c:pt idx="16">
                  <c:v>277.7346</c:v>
                </c:pt>
                <c:pt idx="17">
                  <c:v>283.06420000000003</c:v>
                </c:pt>
                <c:pt idx="18">
                  <c:v>288.47390000000001</c:v>
                </c:pt>
                <c:pt idx="19">
                  <c:v>293.97620000000001</c:v>
                </c:pt>
                <c:pt idx="20">
                  <c:v>299.35090000000002</c:v>
                </c:pt>
                <c:pt idx="21">
                  <c:v>304.68970000000002</c:v>
                </c:pt>
                <c:pt idx="22">
                  <c:v>309.89089999999999</c:v>
                </c:pt>
                <c:pt idx="23">
                  <c:v>315.23129999999998</c:v>
                </c:pt>
                <c:pt idx="24">
                  <c:v>320.57130000000001</c:v>
                </c:pt>
                <c:pt idx="25">
                  <c:v>325.9939</c:v>
                </c:pt>
                <c:pt idx="26">
                  <c:v>331.5899</c:v>
                </c:pt>
                <c:pt idx="27">
                  <c:v>337.14530000000002</c:v>
                </c:pt>
                <c:pt idx="28">
                  <c:v>342.7405</c:v>
                </c:pt>
                <c:pt idx="29">
                  <c:v>348.34640000000002</c:v>
                </c:pt>
                <c:pt idx="30">
                  <c:v>353.93099999999998</c:v>
                </c:pt>
                <c:pt idx="31">
                  <c:v>360.79820000000001</c:v>
                </c:pt>
                <c:pt idx="32">
                  <c:v>367.67380000000003</c:v>
                </c:pt>
                <c:pt idx="33">
                  <c:v>374.56490000000002</c:v>
                </c:pt>
                <c:pt idx="34">
                  <c:v>381.48899999999998</c:v>
                </c:pt>
                <c:pt idx="35">
                  <c:v>388.42750000000001</c:v>
                </c:pt>
                <c:pt idx="36">
                  <c:v>394.68669999999997</c:v>
                </c:pt>
                <c:pt idx="37">
                  <c:v>400.97460000000001</c:v>
                </c:pt>
                <c:pt idx="38">
                  <c:v>407.25369999999998</c:v>
                </c:pt>
                <c:pt idx="39">
                  <c:v>413.5444</c:v>
                </c:pt>
                <c:pt idx="40">
                  <c:v>419.839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8328928"/>
        <c:axId val="1378330560"/>
      </c:scatterChart>
      <c:valAx>
        <c:axId val="1378328928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78330560"/>
        <c:crosses val="autoZero"/>
        <c:crossBetween val="midCat"/>
      </c:valAx>
      <c:valAx>
        <c:axId val="137833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783289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849518810148728E-2"/>
          <c:y val="7.1062452638285395E-2"/>
          <c:w val="0.66528235197462438"/>
          <c:h val="0.835344806938452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 Liquids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Sheet1!$B$1:$AP$1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Sheet1!$B$2:$AP$2</c:f>
              <c:numCache>
                <c:formatCode>General</c:formatCode>
                <c:ptCount val="41"/>
                <c:pt idx="0">
                  <c:v>7.4146000000000001</c:v>
                </c:pt>
                <c:pt idx="1">
                  <c:v>7.7805999999999997</c:v>
                </c:pt>
                <c:pt idx="2">
                  <c:v>8.5008999999999997</c:v>
                </c:pt>
                <c:pt idx="3">
                  <c:v>8.1420999999999992</c:v>
                </c:pt>
                <c:pt idx="4">
                  <c:v>7.6119000000000003</c:v>
                </c:pt>
                <c:pt idx="5">
                  <c:v>7.2366999999999999</c:v>
                </c:pt>
                <c:pt idx="6">
                  <c:v>6.4573</c:v>
                </c:pt>
                <c:pt idx="7">
                  <c:v>6.4699</c:v>
                </c:pt>
                <c:pt idx="8">
                  <c:v>5.9355000000000002</c:v>
                </c:pt>
                <c:pt idx="9">
                  <c:v>5.4303999999999997</c:v>
                </c:pt>
                <c:pt idx="10">
                  <c:v>4.9284999999999997</c:v>
                </c:pt>
                <c:pt idx="11">
                  <c:v>4.5965999999999996</c:v>
                </c:pt>
                <c:pt idx="12">
                  <c:v>4.3048000000000002</c:v>
                </c:pt>
                <c:pt idx="13">
                  <c:v>4.0136000000000003</c:v>
                </c:pt>
                <c:pt idx="14">
                  <c:v>3.7225000000000001</c:v>
                </c:pt>
                <c:pt idx="15">
                  <c:v>3.4293999999999998</c:v>
                </c:pt>
                <c:pt idx="16">
                  <c:v>3.2523</c:v>
                </c:pt>
                <c:pt idx="17">
                  <c:v>3.0756999999999999</c:v>
                </c:pt>
                <c:pt idx="18">
                  <c:v>2.8980000000000001</c:v>
                </c:pt>
                <c:pt idx="19">
                  <c:v>2.7250999999999999</c:v>
                </c:pt>
                <c:pt idx="20">
                  <c:v>2.5514999999999999</c:v>
                </c:pt>
                <c:pt idx="21">
                  <c:v>2.4382000000000001</c:v>
                </c:pt>
                <c:pt idx="22">
                  <c:v>2.327</c:v>
                </c:pt>
                <c:pt idx="23">
                  <c:v>2.2168999999999999</c:v>
                </c:pt>
                <c:pt idx="24">
                  <c:v>2.1065</c:v>
                </c:pt>
                <c:pt idx="25">
                  <c:v>1.9966999999999999</c:v>
                </c:pt>
                <c:pt idx="26">
                  <c:v>1.9186000000000001</c:v>
                </c:pt>
                <c:pt idx="27">
                  <c:v>1.8405</c:v>
                </c:pt>
                <c:pt idx="28">
                  <c:v>1.7607999999999999</c:v>
                </c:pt>
                <c:pt idx="29">
                  <c:v>1.6827000000000001</c:v>
                </c:pt>
                <c:pt idx="30">
                  <c:v>1.6049</c:v>
                </c:pt>
                <c:pt idx="31">
                  <c:v>1.5793999999999999</c:v>
                </c:pt>
                <c:pt idx="32">
                  <c:v>1.5537000000000001</c:v>
                </c:pt>
                <c:pt idx="33">
                  <c:v>1.5284</c:v>
                </c:pt>
                <c:pt idx="34">
                  <c:v>1.5032000000000001</c:v>
                </c:pt>
                <c:pt idx="35">
                  <c:v>1.4777</c:v>
                </c:pt>
                <c:pt idx="36">
                  <c:v>1.4739</c:v>
                </c:pt>
                <c:pt idx="37">
                  <c:v>1.4702</c:v>
                </c:pt>
                <c:pt idx="38">
                  <c:v>1.4665999999999999</c:v>
                </c:pt>
                <c:pt idx="39">
                  <c:v>1.4623999999999999</c:v>
                </c:pt>
                <c:pt idx="40">
                  <c:v>1.4587000000000001</c:v>
                </c:pt>
              </c:numCache>
            </c:numRef>
          </c:yVal>
          <c:smooth val="1"/>
        </c:ser>
        <c:ser>
          <c:idx val="3"/>
          <c:order val="1"/>
          <c:tx>
            <c:strRef>
              <c:f>Sheet1!$A$5</c:f>
              <c:strCache>
                <c:ptCount val="1"/>
                <c:pt idx="0">
                  <c:v> Nuclear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Sheet1!$B$1:$AP$1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Sheet1!$B$5:$AP$5</c:f>
              <c:numCache>
                <c:formatCode>General</c:formatCode>
                <c:ptCount val="41"/>
                <c:pt idx="0">
                  <c:v>27.380700000000001</c:v>
                </c:pt>
                <c:pt idx="1">
                  <c:v>26.249099999999999</c:v>
                </c:pt>
                <c:pt idx="2">
                  <c:v>24.478000000000002</c:v>
                </c:pt>
                <c:pt idx="3">
                  <c:v>24.653500000000001</c:v>
                </c:pt>
                <c:pt idx="4">
                  <c:v>25.139199999999999</c:v>
                </c:pt>
                <c:pt idx="5">
                  <c:v>25.439</c:v>
                </c:pt>
                <c:pt idx="6">
                  <c:v>25.712900000000001</c:v>
                </c:pt>
                <c:pt idx="7">
                  <c:v>27.414999999999999</c:v>
                </c:pt>
                <c:pt idx="8">
                  <c:v>27.958500000000001</c:v>
                </c:pt>
                <c:pt idx="9">
                  <c:v>28.346</c:v>
                </c:pt>
                <c:pt idx="10">
                  <c:v>28.723500000000001</c:v>
                </c:pt>
                <c:pt idx="11">
                  <c:v>28.8809</c:v>
                </c:pt>
                <c:pt idx="12">
                  <c:v>28.874099999999999</c:v>
                </c:pt>
                <c:pt idx="13">
                  <c:v>28.989599999999999</c:v>
                </c:pt>
                <c:pt idx="14">
                  <c:v>29.405100000000001</c:v>
                </c:pt>
                <c:pt idx="15">
                  <c:v>29.5319</c:v>
                </c:pt>
                <c:pt idx="16">
                  <c:v>29.9954</c:v>
                </c:pt>
                <c:pt idx="17">
                  <c:v>30.5535</c:v>
                </c:pt>
                <c:pt idx="18">
                  <c:v>31.111599999999999</c:v>
                </c:pt>
                <c:pt idx="19">
                  <c:v>31.671800000000001</c:v>
                </c:pt>
                <c:pt idx="20">
                  <c:v>32.234099999999998</c:v>
                </c:pt>
                <c:pt idx="21">
                  <c:v>32.478200000000001</c:v>
                </c:pt>
                <c:pt idx="22">
                  <c:v>32.6066</c:v>
                </c:pt>
                <c:pt idx="23">
                  <c:v>32.854900000000001</c:v>
                </c:pt>
                <c:pt idx="24">
                  <c:v>33.103200000000001</c:v>
                </c:pt>
                <c:pt idx="25">
                  <c:v>33.351500000000001</c:v>
                </c:pt>
                <c:pt idx="26">
                  <c:v>33.645400000000002</c:v>
                </c:pt>
                <c:pt idx="27">
                  <c:v>33.939300000000003</c:v>
                </c:pt>
                <c:pt idx="28">
                  <c:v>34.2331</c:v>
                </c:pt>
                <c:pt idx="29">
                  <c:v>34.527000000000001</c:v>
                </c:pt>
                <c:pt idx="30">
                  <c:v>34.820900000000002</c:v>
                </c:pt>
                <c:pt idx="31">
                  <c:v>35.076900000000002</c:v>
                </c:pt>
                <c:pt idx="32">
                  <c:v>35.332900000000002</c:v>
                </c:pt>
                <c:pt idx="33">
                  <c:v>35.588900000000002</c:v>
                </c:pt>
                <c:pt idx="34">
                  <c:v>35.844999999999999</c:v>
                </c:pt>
                <c:pt idx="35">
                  <c:v>36.100999999999999</c:v>
                </c:pt>
                <c:pt idx="36">
                  <c:v>36.455500000000001</c:v>
                </c:pt>
                <c:pt idx="37">
                  <c:v>36.809899999999999</c:v>
                </c:pt>
                <c:pt idx="38">
                  <c:v>37.164400000000001</c:v>
                </c:pt>
                <c:pt idx="39">
                  <c:v>37.518900000000002</c:v>
                </c:pt>
                <c:pt idx="40">
                  <c:v>37.873100000000001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Sheet1!$A$3</c:f>
              <c:strCache>
                <c:ptCount val="1"/>
                <c:pt idx="0">
                  <c:v> Natural gas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Sheet1!$B$1:$AP$1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Sheet1!$B$3:$AP$3</c:f>
              <c:numCache>
                <c:formatCode>General</c:formatCode>
                <c:ptCount val="41"/>
                <c:pt idx="0">
                  <c:v>39.791899999999998</c:v>
                </c:pt>
                <c:pt idx="1">
                  <c:v>40.561</c:v>
                </c:pt>
                <c:pt idx="2">
                  <c:v>42.414099999999998</c:v>
                </c:pt>
                <c:pt idx="3">
                  <c:v>41.420200000000001</c:v>
                </c:pt>
                <c:pt idx="4">
                  <c:v>41.6922</c:v>
                </c:pt>
                <c:pt idx="5">
                  <c:v>43.854100000000003</c:v>
                </c:pt>
                <c:pt idx="6">
                  <c:v>45.302700000000002</c:v>
                </c:pt>
                <c:pt idx="7">
                  <c:v>46.4544</c:v>
                </c:pt>
                <c:pt idx="8">
                  <c:v>47.389400000000002</c:v>
                </c:pt>
                <c:pt idx="9">
                  <c:v>47.2059</c:v>
                </c:pt>
                <c:pt idx="10">
                  <c:v>47.385899999999999</c:v>
                </c:pt>
                <c:pt idx="11">
                  <c:v>47.192300000000003</c:v>
                </c:pt>
                <c:pt idx="12">
                  <c:v>47.171900000000001</c:v>
                </c:pt>
                <c:pt idx="13">
                  <c:v>46.964599999999997</c:v>
                </c:pt>
                <c:pt idx="14">
                  <c:v>46.642800000000001</c:v>
                </c:pt>
                <c:pt idx="15">
                  <c:v>46.629800000000003</c:v>
                </c:pt>
                <c:pt idx="16">
                  <c:v>47.161499999999997</c:v>
                </c:pt>
                <c:pt idx="17">
                  <c:v>47.601799999999997</c:v>
                </c:pt>
                <c:pt idx="18">
                  <c:v>48.052199999999999</c:v>
                </c:pt>
                <c:pt idx="19">
                  <c:v>48.281700000000001</c:v>
                </c:pt>
                <c:pt idx="20">
                  <c:v>48.580500000000001</c:v>
                </c:pt>
                <c:pt idx="21">
                  <c:v>49.498600000000003</c:v>
                </c:pt>
                <c:pt idx="22">
                  <c:v>50.613100000000003</c:v>
                </c:pt>
                <c:pt idx="23">
                  <c:v>51.419600000000003</c:v>
                </c:pt>
                <c:pt idx="24">
                  <c:v>52.270899999999997</c:v>
                </c:pt>
                <c:pt idx="25">
                  <c:v>53.096699999999998</c:v>
                </c:pt>
                <c:pt idx="26">
                  <c:v>53.880400000000002</c:v>
                </c:pt>
                <c:pt idx="27">
                  <c:v>54.717100000000002</c:v>
                </c:pt>
                <c:pt idx="28">
                  <c:v>55.491199999999999</c:v>
                </c:pt>
                <c:pt idx="29">
                  <c:v>56.261899999999997</c:v>
                </c:pt>
                <c:pt idx="30">
                  <c:v>57.1524</c:v>
                </c:pt>
                <c:pt idx="31">
                  <c:v>57.973599999999998</c:v>
                </c:pt>
                <c:pt idx="32">
                  <c:v>58.9011</c:v>
                </c:pt>
                <c:pt idx="33">
                  <c:v>59.724299999999999</c:v>
                </c:pt>
                <c:pt idx="34">
                  <c:v>60.637799999999999</c:v>
                </c:pt>
                <c:pt idx="35">
                  <c:v>61.541800000000002</c:v>
                </c:pt>
                <c:pt idx="36">
                  <c:v>62.124299999999998</c:v>
                </c:pt>
                <c:pt idx="37">
                  <c:v>62.6706</c:v>
                </c:pt>
                <c:pt idx="38">
                  <c:v>63.337000000000003</c:v>
                </c:pt>
                <c:pt idx="39">
                  <c:v>63.911999999999999</c:v>
                </c:pt>
                <c:pt idx="40">
                  <c:v>64.539400000000001</c:v>
                </c:pt>
              </c:numCache>
            </c:numRef>
          </c:yVal>
          <c:smooth val="1"/>
        </c:ser>
        <c:ser>
          <c:idx val="2"/>
          <c:order val="3"/>
          <c:tx>
            <c:strRef>
              <c:f>Sheet1!$A$4</c:f>
              <c:strCache>
                <c:ptCount val="1"/>
                <c:pt idx="0">
                  <c:v> Coal</c:v>
                </c:pt>
              </c:strCache>
            </c:strRef>
          </c:tx>
          <c:spPr>
            <a:ln w="222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Sheet1!$B$1:$AP$1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Sheet1!$B$4:$AP$4</c:f>
              <c:numCache>
                <c:formatCode>General</c:formatCode>
                <c:ptCount val="41"/>
                <c:pt idx="0">
                  <c:v>86.680400000000006</c:v>
                </c:pt>
                <c:pt idx="1">
                  <c:v>91.923500000000004</c:v>
                </c:pt>
                <c:pt idx="2">
                  <c:v>95.218699999999998</c:v>
                </c:pt>
                <c:pt idx="3">
                  <c:v>97.699100000000001</c:v>
                </c:pt>
                <c:pt idx="4">
                  <c:v>97.380200000000002</c:v>
                </c:pt>
                <c:pt idx="5">
                  <c:v>94.149000000000001</c:v>
                </c:pt>
                <c:pt idx="6">
                  <c:v>91.676699999999997</c:v>
                </c:pt>
                <c:pt idx="7">
                  <c:v>91.770200000000003</c:v>
                </c:pt>
                <c:pt idx="8">
                  <c:v>90.852699999999999</c:v>
                </c:pt>
                <c:pt idx="9">
                  <c:v>89.919600000000003</c:v>
                </c:pt>
                <c:pt idx="10">
                  <c:v>88.956400000000002</c:v>
                </c:pt>
                <c:pt idx="11">
                  <c:v>88.6708</c:v>
                </c:pt>
                <c:pt idx="12">
                  <c:v>88.678600000000003</c:v>
                </c:pt>
                <c:pt idx="13">
                  <c:v>88.791399999999996</c:v>
                </c:pt>
                <c:pt idx="14">
                  <c:v>88.997100000000003</c:v>
                </c:pt>
                <c:pt idx="15">
                  <c:v>89.051100000000005</c:v>
                </c:pt>
                <c:pt idx="16">
                  <c:v>88.850099999999998</c:v>
                </c:pt>
                <c:pt idx="17">
                  <c:v>88.671700000000001</c:v>
                </c:pt>
                <c:pt idx="18">
                  <c:v>88.548900000000003</c:v>
                </c:pt>
                <c:pt idx="19">
                  <c:v>88.665899999999993</c:v>
                </c:pt>
                <c:pt idx="20">
                  <c:v>88.634900000000002</c:v>
                </c:pt>
                <c:pt idx="21">
                  <c:v>88.604500000000002</c:v>
                </c:pt>
                <c:pt idx="22">
                  <c:v>88.426299999999998</c:v>
                </c:pt>
                <c:pt idx="23">
                  <c:v>88.563199999999995</c:v>
                </c:pt>
                <c:pt idx="24">
                  <c:v>88.568100000000001</c:v>
                </c:pt>
                <c:pt idx="25">
                  <c:v>88.682599999999994</c:v>
                </c:pt>
                <c:pt idx="26">
                  <c:v>88.726799999999997</c:v>
                </c:pt>
                <c:pt idx="27">
                  <c:v>88.697199999999995</c:v>
                </c:pt>
                <c:pt idx="28">
                  <c:v>88.729100000000003</c:v>
                </c:pt>
                <c:pt idx="29">
                  <c:v>88.762900000000002</c:v>
                </c:pt>
                <c:pt idx="30">
                  <c:v>88.819699999999997</c:v>
                </c:pt>
                <c:pt idx="31">
                  <c:v>89.284899999999993</c:v>
                </c:pt>
                <c:pt idx="32">
                  <c:v>89.789599999999993</c:v>
                </c:pt>
                <c:pt idx="33">
                  <c:v>90.279300000000006</c:v>
                </c:pt>
                <c:pt idx="34">
                  <c:v>90.822500000000005</c:v>
                </c:pt>
                <c:pt idx="35">
                  <c:v>91.387100000000004</c:v>
                </c:pt>
                <c:pt idx="36">
                  <c:v>92.546400000000006</c:v>
                </c:pt>
                <c:pt idx="37">
                  <c:v>93.733699999999999</c:v>
                </c:pt>
                <c:pt idx="38">
                  <c:v>94.9345</c:v>
                </c:pt>
                <c:pt idx="39">
                  <c:v>96.116600000000005</c:v>
                </c:pt>
                <c:pt idx="40">
                  <c:v>97.303899999999999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 Renewables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Sheet1!$B$1:$AP$1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xVal>
          <c:yVal>
            <c:numRef>
              <c:f>Sheet1!$B$6:$AP$6</c:f>
              <c:numCache>
                <c:formatCode>General</c:formatCode>
                <c:ptCount val="41"/>
                <c:pt idx="0">
                  <c:v>41.066600000000001</c:v>
                </c:pt>
                <c:pt idx="1">
                  <c:v>42.974200000000003</c:v>
                </c:pt>
                <c:pt idx="2">
                  <c:v>45.1203</c:v>
                </c:pt>
                <c:pt idx="3">
                  <c:v>48.402299999999997</c:v>
                </c:pt>
                <c:pt idx="4">
                  <c:v>50.745199999999997</c:v>
                </c:pt>
                <c:pt idx="5">
                  <c:v>51.646599999999999</c:v>
                </c:pt>
                <c:pt idx="6">
                  <c:v>54.919499999999999</c:v>
                </c:pt>
                <c:pt idx="7">
                  <c:v>66.333200000000005</c:v>
                </c:pt>
                <c:pt idx="8">
                  <c:v>71.926500000000004</c:v>
                </c:pt>
                <c:pt idx="9">
                  <c:v>77.485399999999998</c:v>
                </c:pt>
                <c:pt idx="10">
                  <c:v>83.424000000000007</c:v>
                </c:pt>
                <c:pt idx="11">
                  <c:v>87.837900000000005</c:v>
                </c:pt>
                <c:pt idx="12">
                  <c:v>91.896100000000004</c:v>
                </c:pt>
                <c:pt idx="13">
                  <c:v>95.9512</c:v>
                </c:pt>
                <c:pt idx="14">
                  <c:v>99.882099999999994</c:v>
                </c:pt>
                <c:pt idx="15">
                  <c:v>103.82680000000001</c:v>
                </c:pt>
                <c:pt idx="16">
                  <c:v>108.4752</c:v>
                </c:pt>
                <c:pt idx="17">
                  <c:v>113.1614</c:v>
                </c:pt>
                <c:pt idx="18">
                  <c:v>117.86320000000001</c:v>
                </c:pt>
                <c:pt idx="19">
                  <c:v>122.6317</c:v>
                </c:pt>
                <c:pt idx="20">
                  <c:v>127.3501</c:v>
                </c:pt>
                <c:pt idx="21">
                  <c:v>131.67009999999999</c:v>
                </c:pt>
                <c:pt idx="22">
                  <c:v>135.91800000000001</c:v>
                </c:pt>
                <c:pt idx="23">
                  <c:v>140.17679999999999</c:v>
                </c:pt>
                <c:pt idx="24">
                  <c:v>144.52260000000001</c:v>
                </c:pt>
                <c:pt idx="25">
                  <c:v>148.8663</c:v>
                </c:pt>
                <c:pt idx="26">
                  <c:v>153.4187</c:v>
                </c:pt>
                <c:pt idx="27">
                  <c:v>157.9513</c:v>
                </c:pt>
                <c:pt idx="28">
                  <c:v>162.52610000000001</c:v>
                </c:pt>
                <c:pt idx="29">
                  <c:v>167.11189999999999</c:v>
                </c:pt>
                <c:pt idx="30">
                  <c:v>171.53319999999999</c:v>
                </c:pt>
                <c:pt idx="31">
                  <c:v>176.88339999999999</c:v>
                </c:pt>
                <c:pt idx="32">
                  <c:v>182.0966</c:v>
                </c:pt>
                <c:pt idx="33">
                  <c:v>187.44399999999999</c:v>
                </c:pt>
                <c:pt idx="34">
                  <c:v>192.6806</c:v>
                </c:pt>
                <c:pt idx="35">
                  <c:v>197.91980000000001</c:v>
                </c:pt>
                <c:pt idx="36">
                  <c:v>202.0866</c:v>
                </c:pt>
                <c:pt idx="37">
                  <c:v>206.2902</c:v>
                </c:pt>
                <c:pt idx="38">
                  <c:v>210.35120000000001</c:v>
                </c:pt>
                <c:pt idx="39">
                  <c:v>214.53450000000001</c:v>
                </c:pt>
                <c:pt idx="40">
                  <c:v>218.66390000000001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5676016"/>
        <c:axId val="1605662960"/>
      </c:scatterChart>
      <c:valAx>
        <c:axId val="1605676016"/>
        <c:scaling>
          <c:orientation val="minMax"/>
          <c:max val="2050"/>
          <c:min val="20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5662960"/>
        <c:crosses val="autoZero"/>
        <c:crossBetween val="midCat"/>
        <c:majorUnit val="10"/>
        <c:minorUnit val="5"/>
      </c:valAx>
      <c:valAx>
        <c:axId val="1605662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56760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306342896823043E-2"/>
          <c:y val="4.5184567324169971E-2"/>
          <c:w val="0.7893384127281502"/>
          <c:h val="0.86666919395406017"/>
        </c:manualLayout>
      </c:layout>
      <c:lineChart>
        <c:grouping val="standard"/>
        <c:varyColors val="0"/>
        <c:ser>
          <c:idx val="4"/>
          <c:order val="0"/>
          <c:tx>
            <c:strRef>
              <c:f>Sheet1!$A$12</c:f>
              <c:strCache>
                <c:ptCount val="1"/>
                <c:pt idx="0">
                  <c:v>ROW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Sheet1!$B$6:$AP$6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Sheet1!$B$12:$AP$12</c:f>
              <c:numCache>
                <c:formatCode>General</c:formatCode>
                <c:ptCount val="41"/>
                <c:pt idx="0">
                  <c:v>133.05369999999999</c:v>
                </c:pt>
                <c:pt idx="1">
                  <c:v>133.88209999999998</c:v>
                </c:pt>
                <c:pt idx="2">
                  <c:v>133.43869999999998</c:v>
                </c:pt>
                <c:pt idx="3">
                  <c:v>134.0505</c:v>
                </c:pt>
                <c:pt idx="4">
                  <c:v>133.04650000000001</c:v>
                </c:pt>
                <c:pt idx="5">
                  <c:v>132.30709999999999</c:v>
                </c:pt>
                <c:pt idx="6">
                  <c:v>132.18039999999999</c:v>
                </c:pt>
                <c:pt idx="7">
                  <c:v>137.06390000000002</c:v>
                </c:pt>
                <c:pt idx="8">
                  <c:v>138.2124</c:v>
                </c:pt>
                <c:pt idx="9">
                  <c:v>138.07330000000002</c:v>
                </c:pt>
                <c:pt idx="10">
                  <c:v>138.6473</c:v>
                </c:pt>
                <c:pt idx="11">
                  <c:v>139.41879999999998</c:v>
                </c:pt>
                <c:pt idx="12">
                  <c:v>140.18969999999999</c:v>
                </c:pt>
                <c:pt idx="13">
                  <c:v>141.01159999999999</c:v>
                </c:pt>
                <c:pt idx="14">
                  <c:v>142.0008</c:v>
                </c:pt>
                <c:pt idx="15">
                  <c:v>142.88319999999999</c:v>
                </c:pt>
                <c:pt idx="16">
                  <c:v>144.3758</c:v>
                </c:pt>
                <c:pt idx="17">
                  <c:v>145.93220000000002</c:v>
                </c:pt>
                <c:pt idx="18">
                  <c:v>147.56880000000001</c:v>
                </c:pt>
                <c:pt idx="19">
                  <c:v>149.298</c:v>
                </c:pt>
                <c:pt idx="20">
                  <c:v>150.89960000000002</c:v>
                </c:pt>
                <c:pt idx="21">
                  <c:v>152.2894</c:v>
                </c:pt>
                <c:pt idx="22">
                  <c:v>153.54179999999999</c:v>
                </c:pt>
                <c:pt idx="23">
                  <c:v>154.93349999999998</c:v>
                </c:pt>
                <c:pt idx="24">
                  <c:v>156.3245</c:v>
                </c:pt>
                <c:pt idx="25">
                  <c:v>157.79840000000002</c:v>
                </c:pt>
                <c:pt idx="26">
                  <c:v>159.37289999999999</c:v>
                </c:pt>
                <c:pt idx="27">
                  <c:v>160.90700000000001</c:v>
                </c:pt>
                <c:pt idx="28">
                  <c:v>162.48079999999999</c:v>
                </c:pt>
                <c:pt idx="29">
                  <c:v>164.06540000000001</c:v>
                </c:pt>
                <c:pt idx="30">
                  <c:v>165.62849999999997</c:v>
                </c:pt>
                <c:pt idx="31">
                  <c:v>167.29800000000003</c:v>
                </c:pt>
                <c:pt idx="32">
                  <c:v>168.97590000000002</c:v>
                </c:pt>
                <c:pt idx="33">
                  <c:v>170.66920000000005</c:v>
                </c:pt>
                <c:pt idx="34">
                  <c:v>172.3955</c:v>
                </c:pt>
                <c:pt idx="35">
                  <c:v>174.1361</c:v>
                </c:pt>
                <c:pt idx="36">
                  <c:v>175.94299999999998</c:v>
                </c:pt>
                <c:pt idx="37">
                  <c:v>177.77850000000001</c:v>
                </c:pt>
                <c:pt idx="38">
                  <c:v>179.6052</c:v>
                </c:pt>
                <c:pt idx="39">
                  <c:v>181.4436</c:v>
                </c:pt>
                <c:pt idx="40">
                  <c:v>183.28569999999999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Sheet1!$A$9</c:f>
              <c:strCache>
                <c:ptCount val="1"/>
                <c:pt idx="0">
                  <c:v>OAS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Sheet1!$B$6:$AP$6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Sheet1!$B$9:$AP$9</c:f>
              <c:numCache>
                <c:formatCode>General</c:formatCode>
                <c:ptCount val="41"/>
                <c:pt idx="0">
                  <c:v>10.4252</c:v>
                </c:pt>
                <c:pt idx="1">
                  <c:v>10.395799999999999</c:v>
                </c:pt>
                <c:pt idx="2">
                  <c:v>10.7965</c:v>
                </c:pt>
                <c:pt idx="3">
                  <c:v>11.1341</c:v>
                </c:pt>
                <c:pt idx="4">
                  <c:v>11.722799999999999</c:v>
                </c:pt>
                <c:pt idx="5">
                  <c:v>11.946400000000001</c:v>
                </c:pt>
                <c:pt idx="6">
                  <c:v>12.742100000000001</c:v>
                </c:pt>
                <c:pt idx="7">
                  <c:v>13.9434</c:v>
                </c:pt>
                <c:pt idx="8">
                  <c:v>14.2865</c:v>
                </c:pt>
                <c:pt idx="9">
                  <c:v>14.6343</c:v>
                </c:pt>
                <c:pt idx="10">
                  <c:v>14.9869</c:v>
                </c:pt>
                <c:pt idx="11">
                  <c:v>15.193199999999999</c:v>
                </c:pt>
                <c:pt idx="12">
                  <c:v>15.398300000000001</c:v>
                </c:pt>
                <c:pt idx="13">
                  <c:v>15.6021</c:v>
                </c:pt>
                <c:pt idx="14">
                  <c:v>15.804600000000001</c:v>
                </c:pt>
                <c:pt idx="15">
                  <c:v>16.005800000000001</c:v>
                </c:pt>
                <c:pt idx="16">
                  <c:v>16.503399999999999</c:v>
                </c:pt>
                <c:pt idx="17">
                  <c:v>17.001000000000001</c:v>
                </c:pt>
                <c:pt idx="18">
                  <c:v>17.4986</c:v>
                </c:pt>
                <c:pt idx="19">
                  <c:v>17.996200000000002</c:v>
                </c:pt>
                <c:pt idx="20">
                  <c:v>18.4938</c:v>
                </c:pt>
                <c:pt idx="21">
                  <c:v>18.814699999999998</c:v>
                </c:pt>
                <c:pt idx="22">
                  <c:v>19.1355</c:v>
                </c:pt>
                <c:pt idx="23">
                  <c:v>19.456399999999999</c:v>
                </c:pt>
                <c:pt idx="24">
                  <c:v>19.7773</c:v>
                </c:pt>
                <c:pt idx="25">
                  <c:v>20.098099999999999</c:v>
                </c:pt>
                <c:pt idx="26">
                  <c:v>20.633800000000001</c:v>
                </c:pt>
                <c:pt idx="27">
                  <c:v>21.1694</c:v>
                </c:pt>
                <c:pt idx="28">
                  <c:v>21.704999999999998</c:v>
                </c:pt>
                <c:pt idx="29">
                  <c:v>22.2407</c:v>
                </c:pt>
                <c:pt idx="30">
                  <c:v>22.776299999999999</c:v>
                </c:pt>
                <c:pt idx="31">
                  <c:v>23.185199999999998</c:v>
                </c:pt>
                <c:pt idx="32">
                  <c:v>23.594200000000001</c:v>
                </c:pt>
                <c:pt idx="33">
                  <c:v>24.0031</c:v>
                </c:pt>
                <c:pt idx="34">
                  <c:v>24.411999999999999</c:v>
                </c:pt>
                <c:pt idx="35">
                  <c:v>24.821000000000002</c:v>
                </c:pt>
                <c:pt idx="36">
                  <c:v>25.2639</c:v>
                </c:pt>
                <c:pt idx="37">
                  <c:v>25.706900000000001</c:v>
                </c:pt>
                <c:pt idx="38">
                  <c:v>26.149899999999999</c:v>
                </c:pt>
                <c:pt idx="39">
                  <c:v>26.5928</c:v>
                </c:pt>
                <c:pt idx="40">
                  <c:v>27.035799999999998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Sheet1!$A$10</c:f>
              <c:strCache>
                <c:ptCount val="1"/>
                <c:pt idx="0">
                  <c:v>AFR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Sheet1!$B$6:$AP$6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Sheet1!$B$10:$AP$10</c:f>
              <c:numCache>
                <c:formatCode>General</c:formatCode>
                <c:ptCount val="41"/>
                <c:pt idx="0">
                  <c:v>6.3986000000000001</c:v>
                </c:pt>
                <c:pt idx="1">
                  <c:v>6.6844000000000001</c:v>
                </c:pt>
                <c:pt idx="2">
                  <c:v>7.0499000000000001</c:v>
                </c:pt>
                <c:pt idx="3">
                  <c:v>7.0869</c:v>
                </c:pt>
                <c:pt idx="4">
                  <c:v>7.4905999999999997</c:v>
                </c:pt>
                <c:pt idx="5">
                  <c:v>7.4175000000000004</c:v>
                </c:pt>
                <c:pt idx="6">
                  <c:v>7.4611999999999998</c:v>
                </c:pt>
                <c:pt idx="7">
                  <c:v>7.3303000000000003</c:v>
                </c:pt>
                <c:pt idx="8">
                  <c:v>7.4652000000000003</c:v>
                </c:pt>
                <c:pt idx="9">
                  <c:v>7.5987999999999998</c:v>
                </c:pt>
                <c:pt idx="10">
                  <c:v>7.7313000000000001</c:v>
                </c:pt>
                <c:pt idx="11">
                  <c:v>7.9074999999999998</c:v>
                </c:pt>
                <c:pt idx="12">
                  <c:v>8.0823</c:v>
                </c:pt>
                <c:pt idx="13">
                  <c:v>8.2555999999999994</c:v>
                </c:pt>
                <c:pt idx="14">
                  <c:v>8.4274000000000004</c:v>
                </c:pt>
                <c:pt idx="15">
                  <c:v>8.5976999999999997</c:v>
                </c:pt>
                <c:pt idx="16">
                  <c:v>8.8656000000000006</c:v>
                </c:pt>
                <c:pt idx="17">
                  <c:v>9.1334999999999997</c:v>
                </c:pt>
                <c:pt idx="18">
                  <c:v>9.4013000000000009</c:v>
                </c:pt>
                <c:pt idx="19">
                  <c:v>9.6692</c:v>
                </c:pt>
                <c:pt idx="20">
                  <c:v>9.9369999999999994</c:v>
                </c:pt>
                <c:pt idx="21">
                  <c:v>10.222300000000001</c:v>
                </c:pt>
                <c:pt idx="22">
                  <c:v>10.5075</c:v>
                </c:pt>
                <c:pt idx="23">
                  <c:v>10.7927</c:v>
                </c:pt>
                <c:pt idx="24">
                  <c:v>11.077999999999999</c:v>
                </c:pt>
                <c:pt idx="25">
                  <c:v>11.363200000000001</c:v>
                </c:pt>
                <c:pt idx="26">
                  <c:v>11.6471</c:v>
                </c:pt>
                <c:pt idx="27">
                  <c:v>11.930899999999999</c:v>
                </c:pt>
                <c:pt idx="28">
                  <c:v>12.2148</c:v>
                </c:pt>
                <c:pt idx="29">
                  <c:v>12.4986</c:v>
                </c:pt>
                <c:pt idx="30">
                  <c:v>12.782500000000001</c:v>
                </c:pt>
                <c:pt idx="31">
                  <c:v>13.1214</c:v>
                </c:pt>
                <c:pt idx="32">
                  <c:v>13.4604</c:v>
                </c:pt>
                <c:pt idx="33">
                  <c:v>13.7994</c:v>
                </c:pt>
                <c:pt idx="34">
                  <c:v>14.138400000000001</c:v>
                </c:pt>
                <c:pt idx="35">
                  <c:v>14.477399999999999</c:v>
                </c:pt>
                <c:pt idx="36">
                  <c:v>14.926399999999999</c:v>
                </c:pt>
                <c:pt idx="37">
                  <c:v>15.375500000000001</c:v>
                </c:pt>
                <c:pt idx="38">
                  <c:v>15.8245</c:v>
                </c:pt>
                <c:pt idx="39">
                  <c:v>16.273599999999998</c:v>
                </c:pt>
                <c:pt idx="40">
                  <c:v>16.7227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Sheet1!$A$11</c:f>
              <c:strCache>
                <c:ptCount val="1"/>
                <c:pt idx="0">
                  <c:v>IND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Sheet1!$B$6:$AP$6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Sheet1!$B$11:$AP$11</c:f>
              <c:numCache>
                <c:formatCode>General</c:formatCode>
                <c:ptCount val="41"/>
                <c:pt idx="0">
                  <c:v>9.1864000000000008</c:v>
                </c:pt>
                <c:pt idx="1">
                  <c:v>9.6524000000000001</c:v>
                </c:pt>
                <c:pt idx="2">
                  <c:v>10.887499999999999</c:v>
                </c:pt>
                <c:pt idx="3">
                  <c:v>11.06</c:v>
                </c:pt>
                <c:pt idx="4">
                  <c:v>11.921099999999999</c:v>
                </c:pt>
                <c:pt idx="5">
                  <c:v>12.348699999999999</c:v>
                </c:pt>
                <c:pt idx="6">
                  <c:v>12.1167</c:v>
                </c:pt>
                <c:pt idx="7">
                  <c:v>14.2722</c:v>
                </c:pt>
                <c:pt idx="8">
                  <c:v>14.816000000000001</c:v>
                </c:pt>
                <c:pt idx="9">
                  <c:v>15.3596</c:v>
                </c:pt>
                <c:pt idx="10">
                  <c:v>15.9032</c:v>
                </c:pt>
                <c:pt idx="11">
                  <c:v>16.6587</c:v>
                </c:pt>
                <c:pt idx="12">
                  <c:v>17.4145</c:v>
                </c:pt>
                <c:pt idx="13">
                  <c:v>18.170400000000001</c:v>
                </c:pt>
                <c:pt idx="14">
                  <c:v>18.926500000000001</c:v>
                </c:pt>
                <c:pt idx="15">
                  <c:v>19.6828</c:v>
                </c:pt>
                <c:pt idx="16">
                  <c:v>20.859300000000001</c:v>
                </c:pt>
                <c:pt idx="17">
                  <c:v>22.035799999999998</c:v>
                </c:pt>
                <c:pt idx="18">
                  <c:v>23.212299999999999</c:v>
                </c:pt>
                <c:pt idx="19">
                  <c:v>24.3888</c:v>
                </c:pt>
                <c:pt idx="20">
                  <c:v>25.565300000000001</c:v>
                </c:pt>
                <c:pt idx="21">
                  <c:v>27.045200000000001</c:v>
                </c:pt>
                <c:pt idx="22">
                  <c:v>28.525099999999998</c:v>
                </c:pt>
                <c:pt idx="23">
                  <c:v>30.004899999999999</c:v>
                </c:pt>
                <c:pt idx="24">
                  <c:v>31.4848</c:v>
                </c:pt>
                <c:pt idx="25">
                  <c:v>32.964599999999997</c:v>
                </c:pt>
                <c:pt idx="26">
                  <c:v>34.4985</c:v>
                </c:pt>
                <c:pt idx="27">
                  <c:v>36.032299999999999</c:v>
                </c:pt>
                <c:pt idx="28">
                  <c:v>37.566200000000002</c:v>
                </c:pt>
                <c:pt idx="29">
                  <c:v>39.1</c:v>
                </c:pt>
                <c:pt idx="30">
                  <c:v>40.633899999999997</c:v>
                </c:pt>
                <c:pt idx="31">
                  <c:v>42.886000000000003</c:v>
                </c:pt>
                <c:pt idx="32">
                  <c:v>45.137999999999998</c:v>
                </c:pt>
                <c:pt idx="33">
                  <c:v>47.390099999999997</c:v>
                </c:pt>
                <c:pt idx="34">
                  <c:v>49.642200000000003</c:v>
                </c:pt>
                <c:pt idx="35">
                  <c:v>51.894300000000001</c:v>
                </c:pt>
                <c:pt idx="36">
                  <c:v>54.030900000000003</c:v>
                </c:pt>
                <c:pt idx="37">
                  <c:v>56.167400000000001</c:v>
                </c:pt>
                <c:pt idx="38">
                  <c:v>58.304000000000002</c:v>
                </c:pt>
                <c:pt idx="39">
                  <c:v>60.4405</c:v>
                </c:pt>
                <c:pt idx="40">
                  <c:v>62.577100000000002</c:v>
                </c:pt>
              </c:numCache>
            </c:numRef>
          </c:val>
          <c:smooth val="1"/>
        </c:ser>
        <c:ser>
          <c:idx val="0"/>
          <c:order val="4"/>
          <c:tx>
            <c:strRef>
              <c:f>Sheet1!$A$8</c:f>
              <c:strCache>
                <c:ptCount val="1"/>
                <c:pt idx="0">
                  <c:v>CHI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Sheet1!$B$6:$AP$6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Sheet1!$B$8:$AP$8</c:f>
              <c:numCache>
                <c:formatCode>General</c:formatCode>
                <c:ptCount val="41"/>
                <c:pt idx="0">
                  <c:v>43.270299999999999</c:v>
                </c:pt>
                <c:pt idx="1">
                  <c:v>48.873800000000003</c:v>
                </c:pt>
                <c:pt idx="2">
                  <c:v>53.5593</c:v>
                </c:pt>
                <c:pt idx="3">
                  <c:v>56.985799999999998</c:v>
                </c:pt>
                <c:pt idx="4">
                  <c:v>58.387700000000002</c:v>
                </c:pt>
                <c:pt idx="5">
                  <c:v>58.305700000000002</c:v>
                </c:pt>
                <c:pt idx="6">
                  <c:v>59.568800000000003</c:v>
                </c:pt>
                <c:pt idx="7">
                  <c:v>65.832999999999998</c:v>
                </c:pt>
                <c:pt idx="8">
                  <c:v>69.282499999999999</c:v>
                </c:pt>
                <c:pt idx="9">
                  <c:v>72.721299999999999</c:v>
                </c:pt>
                <c:pt idx="10">
                  <c:v>76.149500000000003</c:v>
                </c:pt>
                <c:pt idx="11">
                  <c:v>78.000299999999996</c:v>
                </c:pt>
                <c:pt idx="12">
                  <c:v>79.840699999999998</c:v>
                </c:pt>
                <c:pt idx="13">
                  <c:v>81.670699999999997</c:v>
                </c:pt>
                <c:pt idx="14">
                  <c:v>83.490300000000005</c:v>
                </c:pt>
                <c:pt idx="15">
                  <c:v>85.299400000000006</c:v>
                </c:pt>
                <c:pt idx="16">
                  <c:v>87.130499999999998</c:v>
                </c:pt>
                <c:pt idx="17">
                  <c:v>88.961699999999993</c:v>
                </c:pt>
                <c:pt idx="18">
                  <c:v>90.792900000000003</c:v>
                </c:pt>
                <c:pt idx="19">
                  <c:v>92.623999999999995</c:v>
                </c:pt>
                <c:pt idx="20">
                  <c:v>94.455200000000005</c:v>
                </c:pt>
                <c:pt idx="21">
                  <c:v>96.318100000000001</c:v>
                </c:pt>
                <c:pt idx="22">
                  <c:v>98.180999999999997</c:v>
                </c:pt>
                <c:pt idx="23">
                  <c:v>100.0438</c:v>
                </c:pt>
                <c:pt idx="24">
                  <c:v>101.9067</c:v>
                </c:pt>
                <c:pt idx="25">
                  <c:v>103.7696</c:v>
                </c:pt>
                <c:pt idx="26">
                  <c:v>105.4376</c:v>
                </c:pt>
                <c:pt idx="27">
                  <c:v>107.1057</c:v>
                </c:pt>
                <c:pt idx="28">
                  <c:v>108.77370000000001</c:v>
                </c:pt>
                <c:pt idx="29">
                  <c:v>110.4417</c:v>
                </c:pt>
                <c:pt idx="30">
                  <c:v>112.10980000000001</c:v>
                </c:pt>
                <c:pt idx="31">
                  <c:v>114.30759999999999</c:v>
                </c:pt>
                <c:pt idx="32">
                  <c:v>116.50530000000001</c:v>
                </c:pt>
                <c:pt idx="33">
                  <c:v>118.70310000000001</c:v>
                </c:pt>
                <c:pt idx="34">
                  <c:v>120.90089999999999</c:v>
                </c:pt>
                <c:pt idx="35">
                  <c:v>123.09869999999999</c:v>
                </c:pt>
                <c:pt idx="36">
                  <c:v>124.52249999999999</c:v>
                </c:pt>
                <c:pt idx="37">
                  <c:v>125.94629999999999</c:v>
                </c:pt>
                <c:pt idx="38">
                  <c:v>127.37009999999999</c:v>
                </c:pt>
                <c:pt idx="39">
                  <c:v>128.79390000000001</c:v>
                </c:pt>
                <c:pt idx="40">
                  <c:v>130.21770000000001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05668944"/>
        <c:axId val="1605666768"/>
      </c:lineChart>
      <c:catAx>
        <c:axId val="160566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566676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05666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056689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</cdr:x>
      <cdr:y>0.3941</cdr:y>
    </cdr:from>
    <cdr:to>
      <cdr:x>1</cdr:x>
      <cdr:y>0.72743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90975" y="1081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0.62029</cdr:x>
      <cdr:y>0.08666</cdr:y>
    </cdr:from>
    <cdr:to>
      <cdr:x>0.98793</cdr:x>
      <cdr:y>0.86299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93109" y="262354"/>
          <a:ext cx="1477641" cy="2350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all other </a:t>
          </a:r>
        </a:p>
        <a:p xmlns:a="http://schemas.openxmlformats.org/drawingml/2006/main">
          <a:r>
            <a:rPr lang="en-US" sz="12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uses</a:t>
          </a:r>
        </a:p>
        <a:p xmlns:a="http://schemas.openxmlformats.org/drawingml/2006/main">
          <a:endParaRPr lang="en-US" sz="1200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power </a:t>
          </a:r>
        </a:p>
        <a:p xmlns:a="http://schemas.openxmlformats.org/drawingml/2006/main">
          <a:r>
            <a:rPr lang="en-US" sz="12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generation</a:t>
          </a:r>
          <a:endParaRPr lang="en-US" sz="1200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 smtClean="0"/>
        </a:p>
        <a:p xmlns:a="http://schemas.openxmlformats.org/drawingml/2006/main">
          <a:endParaRPr lang="en-US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0.76347</cdr:x>
      <cdr:y>0.12357</cdr:y>
    </cdr:from>
    <cdr:to>
      <cdr:x>0.92127</cdr:x>
      <cdr:y>0.89148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19759" y="371476"/>
          <a:ext cx="706823" cy="2308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smtClean="0">
              <a:solidFill>
                <a:schemeClr val="accent3"/>
              </a:solidFill>
            </a:rPr>
            <a:t>renewables</a:t>
          </a:r>
        </a:p>
        <a:p xmlns:a="http://schemas.openxmlformats.org/drawingml/2006/main">
          <a:endParaRPr lang="en-US" sz="1200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1200" dirty="0">
            <a:solidFill>
              <a:schemeClr val="accent1"/>
            </a:solidFill>
          </a:endParaRPr>
        </a:p>
        <a:p xmlns:a="http://schemas.openxmlformats.org/drawingml/2006/main">
          <a:endParaRPr lang="en-US" sz="1200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300" dirty="0">
            <a:solidFill>
              <a:schemeClr val="accent1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300" dirty="0">
            <a:solidFill>
              <a:schemeClr val="accent1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300" dirty="0">
            <a:solidFill>
              <a:schemeClr val="accent1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300" dirty="0">
            <a:solidFill>
              <a:schemeClr val="accent1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1"/>
            </a:solidFill>
          </a:endParaRPr>
        </a:p>
        <a:p xmlns:a="http://schemas.openxmlformats.org/drawingml/2006/main">
          <a:r>
            <a:rPr lang="en-US" sz="1200" dirty="0">
              <a:solidFill>
                <a:schemeClr val="tx1"/>
              </a:solidFill>
            </a:rPr>
            <a:t>c</a:t>
          </a:r>
          <a:r>
            <a:rPr lang="en-US" sz="1200" dirty="0" smtClean="0">
              <a:solidFill>
                <a:schemeClr val="tx1"/>
              </a:solidFill>
            </a:rPr>
            <a:t>oal</a:t>
          </a:r>
        </a:p>
        <a:p xmlns:a="http://schemas.openxmlformats.org/drawingml/2006/main">
          <a:endParaRPr lang="en-US" sz="300" dirty="0">
            <a:solidFill>
              <a:schemeClr val="tx1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300" dirty="0">
            <a:solidFill>
              <a:schemeClr val="accent1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1"/>
            </a:solidFill>
          </a:endParaRPr>
        </a:p>
        <a:p xmlns:a="http://schemas.openxmlformats.org/drawingml/2006/main">
          <a:r>
            <a:rPr lang="en-US" sz="1200" dirty="0" smtClean="0">
              <a:solidFill>
                <a:schemeClr val="accent1"/>
              </a:solidFill>
            </a:rPr>
            <a:t>natural gas</a:t>
          </a:r>
        </a:p>
        <a:p xmlns:a="http://schemas.openxmlformats.org/drawingml/2006/main">
          <a:endParaRPr lang="en-US" sz="300" dirty="0" smtClean="0">
            <a:solidFill>
              <a:schemeClr val="accent5"/>
            </a:solidFill>
          </a:endParaRPr>
        </a:p>
        <a:p xmlns:a="http://schemas.openxmlformats.org/drawingml/2006/main">
          <a:endParaRPr lang="en-US" sz="600" dirty="0" smtClean="0">
            <a:solidFill>
              <a:schemeClr val="accent5"/>
            </a:solidFill>
          </a:endParaRPr>
        </a:p>
        <a:p xmlns:a="http://schemas.openxmlformats.org/drawingml/2006/main">
          <a:r>
            <a:rPr lang="en-US" sz="1200" dirty="0" smtClean="0">
              <a:solidFill>
                <a:schemeClr val="accent5"/>
              </a:solidFill>
            </a:rPr>
            <a:t>nuclear</a:t>
          </a:r>
          <a:endParaRPr lang="en-US" sz="1200" dirty="0" smtClean="0">
            <a:solidFill>
              <a:schemeClr val="accent1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2"/>
            </a:solidFill>
          </a:endParaRPr>
        </a:p>
        <a:p xmlns:a="http://schemas.openxmlformats.org/drawingml/2006/main">
          <a:endParaRPr lang="en-US" sz="300" dirty="0">
            <a:solidFill>
              <a:schemeClr val="accent2"/>
            </a:solidFill>
          </a:endParaRPr>
        </a:p>
        <a:p xmlns:a="http://schemas.openxmlformats.org/drawingml/2006/main">
          <a:endParaRPr lang="en-US" sz="300" dirty="0" smtClean="0">
            <a:solidFill>
              <a:schemeClr val="accent2"/>
            </a:solidFill>
          </a:endParaRPr>
        </a:p>
        <a:p xmlns:a="http://schemas.openxmlformats.org/drawingml/2006/main">
          <a:r>
            <a:rPr lang="en-US" sz="1200" dirty="0" smtClean="0">
              <a:solidFill>
                <a:schemeClr val="accent2"/>
              </a:solidFill>
            </a:rPr>
            <a:t>liquids</a:t>
          </a:r>
        </a:p>
        <a:p xmlns:a="http://schemas.openxmlformats.org/drawingml/2006/main">
          <a:endParaRPr lang="en-US" sz="1200" dirty="0">
            <a:latin typeface="+mn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0.85458</cdr:x>
      <cdr:y>0.04192</cdr:y>
    </cdr:from>
    <cdr:to>
      <cdr:x>1</cdr:x>
      <cdr:y>0.95321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0025" y="130016"/>
          <a:ext cx="1194565" cy="2826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rest of world</a:t>
          </a:r>
        </a:p>
        <a:p xmlns:a="http://schemas.openxmlformats.org/drawingml/2006/main">
          <a:endParaRPr lang="en-US" sz="1200" dirty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 smtClean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rPr>
            <a:t>China</a:t>
          </a:r>
          <a:endParaRPr lang="en-US" sz="1200" dirty="0">
            <a:solidFill>
              <a:schemeClr val="accent5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 smtClean="0">
            <a:solidFill>
              <a:schemeClr val="accent4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India</a:t>
          </a:r>
          <a:endParaRPr lang="en-US" sz="120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 smtClean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>
            <a:solidFill>
              <a:schemeClr val="accent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300" dirty="0" smtClean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other</a:t>
          </a:r>
          <a:r>
            <a:rPr lang="en-US" sz="1200" baseline="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1200" baseline="0" dirty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r>
            <a:rPr lang="en-US" sz="1200" baseline="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non-OECD</a:t>
          </a:r>
        </a:p>
        <a:p xmlns:a="http://schemas.openxmlformats.org/drawingml/2006/main">
          <a:r>
            <a:rPr lang="en-US" sz="1200" baseline="0" dirty="0" smtClean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Asia</a:t>
          </a:r>
        </a:p>
        <a:p xmlns:a="http://schemas.openxmlformats.org/drawingml/2006/main">
          <a:r>
            <a:rPr lang="en-US" sz="1200" baseline="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rPr>
            <a:t>Africa</a:t>
          </a:r>
        </a:p>
        <a:p xmlns:a="http://schemas.openxmlformats.org/drawingml/2006/main">
          <a:endParaRPr lang="en-US" sz="1200" dirty="0">
            <a:solidFill>
              <a:schemeClr val="accent3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10/13/2020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26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30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63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049336-6624-4A1E-9498-510DC43D0CD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106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Presenter name, Presentation location, Presentation 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72" r:id="rId4"/>
    <p:sldLayoutId id="2147485260" r:id="rId5"/>
    <p:sldLayoutId id="2147485261" r:id="rId6"/>
    <p:sldLayoutId id="2147485273" r:id="rId7"/>
    <p:sldLayoutId id="2147485262" r:id="rId8"/>
    <p:sldLayoutId id="2147485263" r:id="rId9"/>
    <p:sldLayoutId id="2147485264" r:id="rId10"/>
    <p:sldLayoutId id="2147485265" r:id="rId11"/>
    <p:sldLayoutId id="2147485266" r:id="rId12"/>
    <p:sldLayoutId id="2147485267" r:id="rId13"/>
    <p:sldLayoutId id="2147485268" r:id="rId14"/>
    <p:sldLayoutId id="2147485269" r:id="rId15"/>
    <p:sldLayoutId id="214748527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ia.gov/todayinenergy/detail.php?id=4339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12333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U.S. Energy Information Administration’s</a:t>
            </a:r>
            <a:br>
              <a:rPr lang="en-US" dirty="0" smtClean="0"/>
            </a:br>
            <a:r>
              <a:rPr lang="en-US" dirty="0" smtClean="0"/>
              <a:t>International Energy Outlook 2020 (IEO2020)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Center for Strategic and International Studies</a:t>
            </a:r>
          </a:p>
          <a:p>
            <a:r>
              <a:rPr lang="en-US" dirty="0" smtClean="0"/>
              <a:t>October 14, 2020 | Washington, DC</a:t>
            </a:r>
          </a:p>
          <a:p>
            <a:endParaRPr lang="en-US" dirty="0" smtClean="0"/>
          </a:p>
          <a:p>
            <a:r>
              <a:rPr lang="en-US" dirty="0" smtClean="0"/>
              <a:t>Dr. Linda Capuano, Administrator</a:t>
            </a:r>
          </a:p>
          <a:p>
            <a:r>
              <a:rPr lang="en-US" dirty="0" smtClean="0"/>
              <a:t>U.S. Energy Information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5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904"/>
            <a:ext cx="8001000" cy="730377"/>
          </a:xfrm>
        </p:spPr>
        <p:txBody>
          <a:bodyPr/>
          <a:lstStyle/>
          <a:p>
            <a:r>
              <a:rPr lang="en-US" sz="2400" dirty="0" smtClean="0"/>
              <a:t>United States milestones in meeting global energy consumption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Dr. Linda Capuano, </a:t>
            </a:r>
            <a:r>
              <a:rPr lang="pt-BR" dirty="0" smtClean="0"/>
              <a:t>EIA</a:t>
            </a:r>
          </a:p>
          <a:p>
            <a:pPr>
              <a:defRPr/>
            </a:pPr>
            <a:r>
              <a:rPr lang="pt-BR" dirty="0"/>
              <a:t>I</a:t>
            </a:r>
            <a:r>
              <a:rPr lang="pt-BR" dirty="0" smtClean="0"/>
              <a:t>EO2020, October 14,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AutoShape 2" descr="U.S. energy trade for selected fuel 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66750" y="4427454"/>
            <a:ext cx="700563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Source:  </a:t>
            </a:r>
            <a:r>
              <a:rPr lang="en-US" sz="1000" i="1" dirty="0"/>
              <a:t>EIA, Today in Energy, April 20, 2020 (</a:t>
            </a:r>
            <a:r>
              <a:rPr lang="en-US" sz="1000" dirty="0">
                <a:hlinkClick r:id="rId3"/>
              </a:rPr>
              <a:t>https://www.eia.gov/todayinenergy/detail.php?id=43395</a:t>
            </a:r>
            <a:r>
              <a:rPr lang="en-US" sz="1000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412" y="1253621"/>
            <a:ext cx="35500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2011</a:t>
            </a:r>
          </a:p>
          <a:p>
            <a:r>
              <a:rPr lang="en-US" sz="1400" dirty="0" smtClean="0"/>
              <a:t>Becomes petroleum products net exporter</a:t>
            </a:r>
          </a:p>
          <a:p>
            <a:endParaRPr lang="en-US" sz="1400" dirty="0"/>
          </a:p>
          <a:p>
            <a:r>
              <a:rPr lang="en-US" sz="1400" b="1" dirty="0" smtClean="0"/>
              <a:t>2017</a:t>
            </a:r>
          </a:p>
          <a:p>
            <a:r>
              <a:rPr lang="en-US" sz="1400" dirty="0" smtClean="0"/>
              <a:t>Becomes natural gas net exporter</a:t>
            </a:r>
          </a:p>
          <a:p>
            <a:endParaRPr lang="en-US" sz="1400" dirty="0" smtClean="0"/>
          </a:p>
          <a:p>
            <a:r>
              <a:rPr lang="en-US" sz="1400" b="1" dirty="0" smtClean="0"/>
              <a:t>2019</a:t>
            </a:r>
          </a:p>
          <a:p>
            <a:r>
              <a:rPr lang="en-US" sz="1400" dirty="0" smtClean="0"/>
              <a:t>Becomes total energy exporter - total </a:t>
            </a:r>
            <a:r>
              <a:rPr lang="en-US" sz="1400" dirty="0"/>
              <a:t>annual energy exports </a:t>
            </a:r>
            <a:r>
              <a:rPr lang="en-US" sz="1400" dirty="0" smtClean="0"/>
              <a:t>exceed imports</a:t>
            </a:r>
          </a:p>
          <a:p>
            <a:endParaRPr lang="en-US" sz="1400" dirty="0"/>
          </a:p>
          <a:p>
            <a:r>
              <a:rPr lang="en-US" sz="1400" b="1" dirty="0" smtClean="0"/>
              <a:t>2020</a:t>
            </a:r>
          </a:p>
          <a:p>
            <a:r>
              <a:rPr lang="en-US" sz="1400" dirty="0" smtClean="0"/>
              <a:t>Pandemic leads to market transitions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501" r="715"/>
          <a:stretch/>
        </p:blipFill>
        <p:spPr>
          <a:xfrm>
            <a:off x="3996511" y="1501629"/>
            <a:ext cx="4954543" cy="230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2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"/>
            <a:ext cx="8001000" cy="5768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IEO2019 is the foundation for the IE2020</a:t>
            </a:r>
            <a:endParaRPr lang="en-US" sz="2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1600" b="1" u="sng" dirty="0" smtClean="0"/>
              <a:t>IEO2019 Reference case</a:t>
            </a:r>
          </a:p>
          <a:p>
            <a:pPr marL="460375" lvl="1" indent="-230188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World energy consumption rises nearly 50% by 2050 </a:t>
            </a:r>
          </a:p>
          <a:p>
            <a:pPr marL="460375" lvl="1" indent="-230188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3.0% global GDP growth per year (Oxford Economics)</a:t>
            </a:r>
          </a:p>
          <a:p>
            <a:pPr marL="460375" lvl="1" indent="-230188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0.7% global population </a:t>
            </a:r>
            <a:r>
              <a:rPr lang="en-US" dirty="0"/>
              <a:t>growth per </a:t>
            </a:r>
            <a:r>
              <a:rPr lang="en-US" dirty="0" smtClean="0"/>
              <a:t>year</a:t>
            </a:r>
            <a:endParaRPr lang="en-US" sz="1200" dirty="0" smtClean="0"/>
          </a:p>
          <a:p>
            <a:pPr marL="460375" lvl="1" indent="-230188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Brent $100 per barrel crude price in 2018 dollars by 2050 </a:t>
            </a:r>
          </a:p>
          <a:p>
            <a:pPr marL="460375" lvl="1" indent="-230188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Implementation </a:t>
            </a:r>
            <a:r>
              <a:rPr lang="en-US" dirty="0"/>
              <a:t>of current laws and regulations </a:t>
            </a:r>
          </a:p>
          <a:p>
            <a:pPr marL="460375" lvl="1" indent="-230188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Current views of economic and demographic trends, and improvements in known </a:t>
            </a:r>
            <a:r>
              <a:rPr lang="en-US" dirty="0" smtClean="0"/>
              <a:t>technology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600" b="1" u="sng" dirty="0" smtClean="0"/>
              <a:t>High </a:t>
            </a:r>
            <a:r>
              <a:rPr lang="en-US" sz="1600" b="1" u="sng" dirty="0"/>
              <a:t>and Low Economic Growth </a:t>
            </a:r>
            <a:r>
              <a:rPr lang="en-US" sz="1600" b="1" u="sng" dirty="0" smtClean="0"/>
              <a:t>cases</a:t>
            </a:r>
            <a:endParaRPr lang="en-US" sz="1600" b="1" dirty="0"/>
          </a:p>
          <a:p>
            <a:pPr marL="460375" lvl="1" indent="-230188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3.7% and 2.4% per year GDP growth</a:t>
            </a:r>
            <a:endParaRPr lang="en-US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1600" b="1" u="sng" dirty="0" smtClean="0"/>
              <a:t>High </a:t>
            </a:r>
            <a:r>
              <a:rPr lang="en-US" sz="1600" b="1" u="sng" dirty="0"/>
              <a:t>and Low Oil Price </a:t>
            </a:r>
            <a:r>
              <a:rPr lang="en-US" sz="1600" b="1" u="sng" dirty="0" smtClean="0"/>
              <a:t>cases</a:t>
            </a:r>
          </a:p>
          <a:p>
            <a:pPr marL="460375" lvl="1" indent="-230188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Brent $185 and $45 per barrel in 2018 dollars by 2050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/>
          <a:p>
            <a:pPr>
              <a:defRPr/>
            </a:pPr>
            <a:r>
              <a:rPr lang="pt-BR" dirty="0"/>
              <a:t>Dr. Linda Capuano, EIA</a:t>
            </a:r>
          </a:p>
          <a:p>
            <a:pPr>
              <a:defRPr/>
            </a:pPr>
            <a:r>
              <a:rPr lang="pt-BR" dirty="0"/>
              <a:t>IEO2020, October 14,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804" y="68580"/>
            <a:ext cx="8361426" cy="531196"/>
          </a:xfrm>
        </p:spPr>
        <p:txBody>
          <a:bodyPr/>
          <a:lstStyle/>
          <a:p>
            <a:r>
              <a:rPr lang="en-US" sz="2400" dirty="0" smtClean="0"/>
              <a:t>IEO2019 projects renewables the most used energy source by 2050</a:t>
            </a:r>
            <a:endParaRPr lang="en-US" sz="2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685798" y="4457700"/>
            <a:ext cx="8001002" cy="205740"/>
          </a:xfrm>
        </p:spPr>
        <p:txBody>
          <a:bodyPr/>
          <a:lstStyle/>
          <a:p>
            <a:r>
              <a:rPr lang="en-US" dirty="0" smtClean="0"/>
              <a:t>Note: 1 = Includes biofuels</a:t>
            </a:r>
          </a:p>
          <a:p>
            <a:r>
              <a:rPr lang="en-US" dirty="0"/>
              <a:t>Source: </a:t>
            </a:r>
            <a:r>
              <a:rPr lang="en-US" dirty="0" smtClean="0"/>
              <a:t> U.S. Energy </a:t>
            </a:r>
            <a:r>
              <a:rPr lang="en-US" dirty="0"/>
              <a:t>Information Administration, International Energy Outlook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17" name="s18sh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177090"/>
              </p:ext>
            </p:extLst>
          </p:nvPr>
        </p:nvGraphicFramePr>
        <p:xfrm>
          <a:off x="685798" y="1268911"/>
          <a:ext cx="7093745" cy="297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"/>
          <p:cNvSpPr txBox="1"/>
          <p:nvPr/>
        </p:nvSpPr>
        <p:spPr>
          <a:xfrm>
            <a:off x="1671639" y="1268911"/>
            <a:ext cx="1803400" cy="29656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istory  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rojections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7700963" y="1565473"/>
            <a:ext cx="962088" cy="268040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renewables</a:t>
            </a:r>
          </a:p>
          <a:p>
            <a:r>
              <a:rPr lang="en-US" sz="1200" baseline="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petroleum</a:t>
            </a:r>
            <a:endParaRPr lang="en-US" sz="1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200" baseline="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other </a:t>
            </a:r>
          </a:p>
          <a:p>
            <a:r>
              <a:rPr lang="en-US" sz="1200" baseline="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liquids</a:t>
            </a:r>
            <a:r>
              <a:rPr lang="en-US" sz="1200" baseline="30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sz="1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gas</a:t>
            </a:r>
            <a:endParaRPr lang="en-US" sz="1200" baseline="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oal</a:t>
            </a:r>
          </a:p>
          <a:p>
            <a:endParaRPr lang="en-US" sz="1200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</a:t>
            </a:r>
            <a:endParaRPr lang="en-US" sz="1200" baseline="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5992" y="81159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energy </a:t>
            </a:r>
            <a:r>
              <a:rPr lang="en-US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consumption by </a:t>
            </a:r>
            <a:r>
              <a:rPr lang="en-US" sz="1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fuel, world </a:t>
            </a:r>
            <a:endParaRPr lang="en-US" sz="12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quadrillion </a:t>
            </a:r>
            <a:r>
              <a:rPr lang="en-US" sz="12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British thermal units</a:t>
            </a:r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Dr. Linda Capuano, EIA</a:t>
            </a:r>
          </a:p>
          <a:p>
            <a:pPr>
              <a:defRPr/>
            </a:pPr>
            <a:r>
              <a:rPr lang="pt-BR" dirty="0"/>
              <a:t>IEO2020, October 14,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7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6" y="161365"/>
            <a:ext cx="8143876" cy="591789"/>
          </a:xfrm>
        </p:spPr>
        <p:txBody>
          <a:bodyPr/>
          <a:lstStyle/>
          <a:p>
            <a:pPr lvl="0"/>
            <a:r>
              <a:rPr lang="en-US" sz="2400" dirty="0" smtClean="0"/>
              <a:t>IEO2020 focuses on electric power generation fuel-mix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Dr. Linda Capuano, EIA</a:t>
            </a:r>
          </a:p>
          <a:p>
            <a:pPr>
              <a:defRPr/>
            </a:pPr>
            <a:r>
              <a:rPr lang="pt-BR" dirty="0"/>
              <a:t>IEO2020, October 14, 2020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kern="0" dirty="0"/>
              <a:t>Source: U.S. Energy Information Administration, International Energy Outlook </a:t>
            </a:r>
            <a:r>
              <a:rPr lang="en-US" kern="0" dirty="0" smtClean="0"/>
              <a:t>2019</a:t>
            </a:r>
            <a:endParaRPr lang="en-US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211847"/>
              </p:ext>
            </p:extLst>
          </p:nvPr>
        </p:nvGraphicFramePr>
        <p:xfrm>
          <a:off x="542924" y="1300163"/>
          <a:ext cx="4019263" cy="302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644510"/>
              </p:ext>
            </p:extLst>
          </p:nvPr>
        </p:nvGraphicFramePr>
        <p:xfrm>
          <a:off x="4662436" y="1300163"/>
          <a:ext cx="4479232" cy="300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/>
          <p:cNvSpPr txBox="1"/>
          <p:nvPr/>
        </p:nvSpPr>
        <p:spPr>
          <a:xfrm>
            <a:off x="442675" y="832274"/>
            <a:ext cx="3572113" cy="6511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energy consumption, world </a:t>
            </a:r>
          </a:p>
          <a:p>
            <a:r>
              <a:rPr lang="en-US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quadrillion </a:t>
            </a:r>
            <a:r>
              <a:rPr lang="en-US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Btu</a:t>
            </a:r>
          </a:p>
          <a:p>
            <a:endParaRPr lang="en-US" sz="1200" dirty="0"/>
          </a:p>
        </p:txBody>
      </p:sp>
      <p:sp>
        <p:nvSpPr>
          <p:cNvPr id="12" name="TextBox 1"/>
          <p:cNvSpPr txBox="1"/>
          <p:nvPr/>
        </p:nvSpPr>
        <p:spPr>
          <a:xfrm>
            <a:off x="4562187" y="817857"/>
            <a:ext cx="4384810" cy="45018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baseline="0" dirty="0" smtClean="0"/>
              <a:t>Consumption </a:t>
            </a:r>
            <a:r>
              <a:rPr lang="en-US" sz="1200" b="1" baseline="0" dirty="0"/>
              <a:t>by </a:t>
            </a:r>
            <a:r>
              <a:rPr lang="en-US" sz="1200" b="1" baseline="0" dirty="0" smtClean="0"/>
              <a:t>fuel for power generation, world </a:t>
            </a:r>
          </a:p>
          <a:p>
            <a:r>
              <a:rPr lang="en-US" sz="1200" baseline="0" dirty="0" smtClean="0"/>
              <a:t>quadrillion </a:t>
            </a:r>
            <a:r>
              <a:rPr lang="en-US" sz="1200" baseline="0" dirty="0"/>
              <a:t>Btu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9577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69" y="68579"/>
            <a:ext cx="8429385" cy="512957"/>
          </a:xfrm>
        </p:spPr>
        <p:txBody>
          <a:bodyPr>
            <a:noAutofit/>
          </a:bodyPr>
          <a:lstStyle/>
          <a:p>
            <a:r>
              <a:rPr lang="en-US" sz="2400" dirty="0" smtClean="0"/>
              <a:t>China and India are </a:t>
            </a:r>
            <a:r>
              <a:rPr lang="en-US" sz="2400" smtClean="0"/>
              <a:t>the </a:t>
            </a:r>
            <a:r>
              <a:rPr lang="en-US" sz="2400"/>
              <a:t>largest projected </a:t>
            </a:r>
            <a:r>
              <a:rPr lang="en-US" sz="2400" dirty="0" smtClean="0"/>
              <a:t>electricity users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Dr. Linda Capuano, EIA</a:t>
            </a:r>
          </a:p>
          <a:p>
            <a:pPr>
              <a:defRPr/>
            </a:pPr>
            <a:r>
              <a:rPr lang="pt-BR" dirty="0"/>
              <a:t>IEO2020, October 14, 2020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kern="0" dirty="0"/>
              <a:t>Source: U.S. Energy Information Administration, International Energy Outlook </a:t>
            </a:r>
            <a:r>
              <a:rPr lang="en-US" kern="0" dirty="0" smtClean="0"/>
              <a:t>2019</a:t>
            </a:r>
            <a:endParaRPr lang="en-US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240177"/>
              </p:ext>
            </p:extLst>
          </p:nvPr>
        </p:nvGraphicFramePr>
        <p:xfrm>
          <a:off x="614364" y="1225829"/>
          <a:ext cx="8214590" cy="3101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614364" y="711552"/>
            <a:ext cx="7362244" cy="51427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/>
              <a:t>Power generation energy </a:t>
            </a:r>
            <a:r>
              <a:rPr lang="en-US" sz="1200" b="1" dirty="0"/>
              <a:t>consumption</a:t>
            </a:r>
            <a:r>
              <a:rPr lang="en-US" sz="1200" b="1" baseline="0" dirty="0"/>
              <a:t> by </a:t>
            </a:r>
            <a:r>
              <a:rPr lang="en-US" sz="1200" b="1" baseline="0" dirty="0" smtClean="0"/>
              <a:t>region </a:t>
            </a:r>
          </a:p>
          <a:p>
            <a:r>
              <a:rPr lang="en-US" sz="1200" baseline="0" dirty="0" smtClean="0"/>
              <a:t>quadrillion </a:t>
            </a:r>
            <a:r>
              <a:rPr lang="en-US" sz="1200" baseline="0" dirty="0"/>
              <a:t>Btu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56662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85800" y="1129553"/>
            <a:ext cx="8097050" cy="325956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Electricity generation fuel-mix </a:t>
            </a:r>
            <a:r>
              <a:rPr lang="en-US" sz="2000" b="1" dirty="0" smtClean="0"/>
              <a:t>trends and uncertainties</a:t>
            </a:r>
          </a:p>
          <a:p>
            <a:r>
              <a:rPr lang="en-US" sz="2000" b="1" dirty="0" smtClean="0"/>
              <a:t>Asia: Impact of natural gas prices and renewables capital costs</a:t>
            </a:r>
          </a:p>
          <a:p>
            <a:r>
              <a:rPr lang="en-US" sz="2000" b="1" dirty="0" smtClean="0"/>
              <a:t>India: Impact of interregional </a:t>
            </a:r>
            <a:r>
              <a:rPr lang="en-US" sz="2000" b="1" dirty="0"/>
              <a:t>e</a:t>
            </a:r>
            <a:r>
              <a:rPr lang="en-US" sz="2000" b="1" dirty="0" smtClean="0"/>
              <a:t>lectricity trade</a:t>
            </a:r>
            <a:endParaRPr lang="en-US" sz="2000" dirty="0" smtClean="0"/>
          </a:p>
          <a:p>
            <a:r>
              <a:rPr lang="en-US" sz="2000" b="1" dirty="0" smtClean="0"/>
              <a:t>Africa: Impact of off-grid electricity development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Dr. Linda Capuano, EIA</a:t>
            </a:r>
          </a:p>
          <a:p>
            <a:pPr>
              <a:defRPr/>
            </a:pPr>
            <a:r>
              <a:rPr lang="pt-BR" dirty="0"/>
              <a:t>IEO2020, October 14, 2020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508" y="55346"/>
            <a:ext cx="7872292" cy="697690"/>
          </a:xfrm>
        </p:spPr>
        <p:txBody>
          <a:bodyPr/>
          <a:lstStyle/>
          <a:p>
            <a:r>
              <a:rPr lang="en-US" sz="2400" dirty="0" smtClean="0"/>
              <a:t>IEO2020 </a:t>
            </a:r>
            <a:r>
              <a:rPr lang="en-US" sz="2400" dirty="0"/>
              <a:t>Issues in </a:t>
            </a:r>
            <a:r>
              <a:rPr lang="en-US" sz="2400" dirty="0" smtClean="0"/>
              <a:t>Focus:</a:t>
            </a:r>
            <a:endParaRPr lang="en-US" sz="2400" strike="sngStrike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4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IA.potx" id="{29447570-E686-4A5C-B0E9-1075197C0273}" vid="{0F2230B6-DAD3-44F8-9B30-CFD495AC8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2892</TotalTime>
  <Words>441</Words>
  <Application>Microsoft Office PowerPoint</Application>
  <PresentationFormat>On-screen Show (16:9)</PresentationFormat>
  <Paragraphs>144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eia_template_16x9</vt:lpstr>
      <vt:lpstr>U.S. Energy Information Administration’s International Energy Outlook 2020 (IEO2020)</vt:lpstr>
      <vt:lpstr>United States milestones in meeting global energy consumption</vt:lpstr>
      <vt:lpstr>The IEO2019 is the foundation for the IE2020</vt:lpstr>
      <vt:lpstr>IEO2019 projects renewables the most used energy source by 2050</vt:lpstr>
      <vt:lpstr>IEO2020 focuses on electric power generation fuel-mix</vt:lpstr>
      <vt:lpstr>China and India are the largest projected electricity users</vt:lpstr>
      <vt:lpstr>IEO2020 Issues in Focus: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Energy Outlook 2020 (IEO2020)</dc:title>
  <dc:creator>Kahan, Ari</dc:creator>
  <cp:lastModifiedBy>Kahan, Ari</cp:lastModifiedBy>
  <cp:revision>96</cp:revision>
  <cp:lastPrinted>2014-08-29T14:41:04Z</cp:lastPrinted>
  <dcterms:created xsi:type="dcterms:W3CDTF">2020-07-22T13:44:13Z</dcterms:created>
  <dcterms:modified xsi:type="dcterms:W3CDTF">2020-10-13T20:43:16Z</dcterms:modified>
</cp:coreProperties>
</file>