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6.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drawings/drawing7.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8.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9.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drawings/drawing10.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1.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drawings/drawing12.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3.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4.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5.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9.xml" ContentType="application/vnd.openxmlformats-officedocument.themeOverride+xml"/>
  <Override PartName="/ppt/drawings/drawing16.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7.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8.xml" ContentType="application/vnd.openxmlformats-officedocument.drawingml.chartshape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drawings/drawing19.xml" ContentType="application/vnd.openxmlformats-officedocument.drawingml.chartshapes+xml"/>
  <Override PartName="/ppt/charts/chart29.xml" ContentType="application/vnd.openxmlformats-officedocument.drawingml.chart+xml"/>
  <Override PartName="/ppt/drawings/drawing20.xml" ContentType="application/vnd.openxmlformats-officedocument.drawingml.chartshapes+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1.xml" ContentType="application/vnd.openxmlformats-officedocument.drawingml.chartshapes+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2.xml" ContentType="application/vnd.openxmlformats-officedocument.drawingml.chartshape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23.xml" ContentType="application/vnd.openxmlformats-officedocument.drawingml.chartshapes+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4.xml" ContentType="application/vnd.openxmlformats-officedocument.drawingml.chartshape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5.xml" ContentType="application/vnd.openxmlformats-officedocument.drawingml.chartshapes+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26.xml" ContentType="application/vnd.openxmlformats-officedocument.drawingml.chartshapes+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27.xml" ContentType="application/vnd.openxmlformats-officedocument.drawingml.chartshapes+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28.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8.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29.xml" ContentType="application/vnd.openxmlformats-officedocument.drawingml.chartshapes+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30.xml" ContentType="application/vnd.openxmlformats-officedocument.drawingml.chartshapes+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1.xml" ContentType="application/vnd.openxmlformats-officedocument.drawingml.chartshapes+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32.xml" ContentType="application/vnd.openxmlformats-officedocument.drawingml.chartshapes+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3.xml" ContentType="application/vnd.openxmlformats-officedocument.drawingml.chartshapes+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34.xml" ContentType="application/vnd.openxmlformats-officedocument.drawingml.chartshapes+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35.xml" ContentType="application/vnd.openxmlformats-officedocument.drawingml.chartshapes+xml"/>
  <Override PartName="/ppt/charts/chart6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10.xml" ContentType="application/vnd.openxmlformats-officedocument.themeOverride+xml"/>
  <Override PartName="/ppt/drawings/drawing36.xml" ContentType="application/vnd.openxmlformats-officedocument.drawingml.chartshapes+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37.xml" ContentType="application/vnd.openxmlformats-officedocument.drawingml.chartshapes+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38.xml" ContentType="application/vnd.openxmlformats-officedocument.drawingml.chartshapes+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drawings/drawing39.xml" ContentType="application/vnd.openxmlformats-officedocument.drawingml.chartshapes+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40.xml" ContentType="application/vnd.openxmlformats-officedocument.drawingml.chartshapes+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41.xml" ContentType="application/vnd.openxmlformats-officedocument.drawingml.chartshapes+xml"/>
  <Override PartName="/ppt/charts/chart67.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42.xml" ContentType="application/vnd.openxmlformats-officedocument.drawingml.chartshapes+xml"/>
  <Override PartName="/ppt/charts/chart68.xml" ContentType="application/vnd.openxmlformats-officedocument.drawingml.chart+xml"/>
  <Override PartName="/ppt/charts/style58.xml" ContentType="application/vnd.ms-office.chartstyle+xml"/>
  <Override PartName="/ppt/charts/colors58.xml" ContentType="application/vnd.ms-office.chartcolorstyle+xml"/>
  <Override PartName="/ppt/drawings/drawing43.xml" ContentType="application/vnd.openxmlformats-officedocument.drawingml.chartshapes+xml"/>
  <Override PartName="/ppt/charts/chart69.xml" ContentType="application/vnd.openxmlformats-officedocument.drawingml.chart+xml"/>
  <Override PartName="/ppt/charts/style59.xml" ContentType="application/vnd.ms-office.chartstyle+xml"/>
  <Override PartName="/ppt/charts/colors59.xml" ContentType="application/vnd.ms-office.chartcolorstyle+xml"/>
  <Override PartName="/ppt/drawings/drawing44.xml" ContentType="application/vnd.openxmlformats-officedocument.drawingml.chartshapes+xml"/>
  <Override PartName="/ppt/charts/chart70.xml" ContentType="application/vnd.openxmlformats-officedocument.drawingml.chart+xml"/>
  <Override PartName="/ppt/charts/style60.xml" ContentType="application/vnd.ms-office.chartstyle+xml"/>
  <Override PartName="/ppt/charts/colors60.xml" ContentType="application/vnd.ms-office.chartcolorstyle+xml"/>
  <Override PartName="/ppt/drawings/drawing45.xml" ContentType="application/vnd.openxmlformats-officedocument.drawingml.chartshapes+xml"/>
  <Override PartName="/ppt/charts/chart71.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46.xml" ContentType="application/vnd.openxmlformats-officedocument.drawingml.chartshapes+xml"/>
  <Override PartName="/ppt/charts/chart7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7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7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8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8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82.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47.xml" ContentType="application/vnd.openxmlformats-officedocument.drawingml.chartshapes+xml"/>
  <Override PartName="/ppt/charts/chart83.xml" ContentType="application/vnd.openxmlformats-officedocument.drawingml.chart+xml"/>
  <Override PartName="/ppt/theme/themeOverride11.xml" ContentType="application/vnd.openxmlformats-officedocument.themeOverride+xml"/>
  <Override PartName="/ppt/drawings/drawing48.xml" ContentType="application/vnd.openxmlformats-officedocument.drawingml.chartshapes+xml"/>
  <Override PartName="/ppt/charts/chart84.xml" ContentType="application/vnd.openxmlformats-officedocument.drawingml.chart+xml"/>
  <Override PartName="/ppt/charts/style73.xml" ContentType="application/vnd.ms-office.chartstyle+xml"/>
  <Override PartName="/ppt/charts/colors73.xml" ContentType="application/vnd.ms-office.chartcolorstyle+xml"/>
  <Override PartName="/ppt/drawings/drawing49.xml" ContentType="application/vnd.openxmlformats-officedocument.drawingml.chartshapes+xml"/>
  <Override PartName="/ppt/charts/chart85.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50.xml" ContentType="application/vnd.openxmlformats-officedocument.drawingml.chartshapes+xml"/>
  <Override PartName="/ppt/charts/chart86.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51.xml" ContentType="application/vnd.openxmlformats-officedocument.drawingml.chartshapes+xml"/>
  <Override PartName="/ppt/charts/chart87.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52.xml" ContentType="application/vnd.openxmlformats-officedocument.drawingml.chartshapes+xml"/>
  <Override PartName="/ppt/charts/chart88.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53.xml" ContentType="application/vnd.openxmlformats-officedocument.drawingml.chartshapes+xml"/>
  <Override PartName="/ppt/charts/chart89.xml" ContentType="application/vnd.openxmlformats-officedocument.drawingml.chart+xml"/>
  <Override PartName="/ppt/charts/chart90.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54.xml" ContentType="application/vnd.openxmlformats-officedocument.drawingml.chartshapes+xml"/>
  <Override PartName="/ppt/charts/chart91.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55.xml" ContentType="application/vnd.openxmlformats-officedocument.drawingml.chartshapes+xml"/>
  <Override PartName="/ppt/charts/chart92.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93.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94.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12.xml" ContentType="application/vnd.openxmlformats-officedocument.themeOverride+xml"/>
  <Override PartName="/ppt/drawings/drawing56.xml" ContentType="application/vnd.openxmlformats-officedocument.drawingml.chartshapes+xml"/>
  <Override PartName="/ppt/charts/chart95.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13.xml" ContentType="application/vnd.openxmlformats-officedocument.themeOverride+xml"/>
  <Override PartName="/ppt/drawings/drawing57.xml" ContentType="application/vnd.openxmlformats-officedocument.drawingml.chartshapes+xml"/>
  <Override PartName="/ppt/charts/chart96.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58.xml" ContentType="application/vnd.openxmlformats-officedocument.drawingml.chartshapes+xml"/>
  <Override PartName="/ppt/charts/chart97.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98.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99.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00.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101.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02.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103.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104.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105.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106.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07.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108.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59.xml" ContentType="application/vnd.openxmlformats-officedocument.drawingml.chartshapes+xml"/>
  <Override PartName="/ppt/charts/chart109.xml" ContentType="application/vnd.openxmlformats-officedocument.drawingml.chart+xml"/>
  <Override PartName="/ppt/charts/style97.xml" ContentType="application/vnd.ms-office.chartstyle+xml"/>
  <Override PartName="/ppt/charts/colors97.xml" ContentType="application/vnd.ms-office.chartcolorstyle+xml"/>
  <Override PartName="/ppt/drawings/drawing60.xml" ContentType="application/vnd.openxmlformats-officedocument.drawingml.chartshapes+xml"/>
  <Override PartName="/ppt/charts/chart110.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61.xml" ContentType="application/vnd.openxmlformats-officedocument.drawingml.chartshapes+xml"/>
  <Override PartName="/ppt/charts/chart111.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12.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13.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14.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15.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16.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17.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18.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62.xml" ContentType="application/vnd.openxmlformats-officedocument.drawingml.chartshapes+xml"/>
  <Override PartName="/ppt/charts/chart119.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63.xml" ContentType="application/vnd.openxmlformats-officedocument.drawingml.chartshapes+xml"/>
  <Override PartName="/ppt/charts/chart120.xml" ContentType="application/vnd.openxmlformats-officedocument.drawingml.chart+xml"/>
  <Override PartName="/ppt/charts/style108.xml" ContentType="application/vnd.ms-office.chartstyle+xml"/>
  <Override PartName="/ppt/charts/colors108.xml" ContentType="application/vnd.ms-office.chartcolorstyle+xml"/>
  <Override PartName="/ppt/drawings/drawing64.xml" ContentType="application/vnd.openxmlformats-officedocument.drawingml.chartshapes+xml"/>
  <Override PartName="/ppt/charts/chart121.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4.xml" ContentType="application/vnd.openxmlformats-officedocument.themeOverride+xml"/>
  <Override PartName="/ppt/drawings/drawing65.xml" ContentType="application/vnd.openxmlformats-officedocument.drawingml.chartshapes+xml"/>
  <Override PartName="/ppt/charts/chart122.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5.xml" ContentType="application/vnd.openxmlformats-officedocument.themeOverride+xml"/>
  <Override PartName="/ppt/charts/chart123.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6.xml" ContentType="application/vnd.openxmlformats-officedocument.themeOverride+xml"/>
  <Override PartName="/ppt/charts/chart124.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17.xml" ContentType="application/vnd.openxmlformats-officedocument.themeOverride+xml"/>
  <Override PartName="/ppt/charts/chart125.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66.xml" ContentType="application/vnd.openxmlformats-officedocument.drawingml.chartshapes+xml"/>
  <Override PartName="/ppt/charts/chart126.xml" ContentType="application/vnd.openxmlformats-officedocument.drawingml.chart+xml"/>
  <Override PartName="/ppt/charts/style114.xml" ContentType="application/vnd.ms-office.chartstyle+xml"/>
  <Override PartName="/ppt/charts/colors114.xml" ContentType="application/vnd.ms-office.chartcolorstyle+xml"/>
  <Override PartName="/ppt/drawings/drawing67.xml" ContentType="application/vnd.openxmlformats-officedocument.drawingml.chartshapes+xml"/>
  <Override PartName="/ppt/charts/chart127.xml" ContentType="application/vnd.openxmlformats-officedocument.drawingml.chart+xml"/>
  <Override PartName="/ppt/charts/style115.xml" ContentType="application/vnd.ms-office.chartstyle+xml"/>
  <Override PartName="/ppt/charts/colors115.xml" ContentType="application/vnd.ms-office.chartcolorstyle+xml"/>
  <Override PartName="/ppt/drawings/drawing68.xml" ContentType="application/vnd.openxmlformats-officedocument.drawingml.chartshapes+xml"/>
  <Override PartName="/ppt/charts/chart128.xml" ContentType="application/vnd.openxmlformats-officedocument.drawingml.chart+xml"/>
  <Override PartName="/ppt/charts/style116.xml" ContentType="application/vnd.ms-office.chartstyle+xml"/>
  <Override PartName="/ppt/charts/colors116.xml" ContentType="application/vnd.ms-office.chartcolorstyle+xml"/>
  <Override PartName="/ppt/drawings/drawing69.xml" ContentType="application/vnd.openxmlformats-officedocument.drawingml.chartshapes+xml"/>
  <Override PartName="/ppt/charts/chart129.xml" ContentType="application/vnd.openxmlformats-officedocument.drawingml.chart+xml"/>
  <Override PartName="/ppt/charts/style117.xml" ContentType="application/vnd.ms-office.chartstyle+xml"/>
  <Override PartName="/ppt/charts/colors117.xml" ContentType="application/vnd.ms-office.chartcolorstyle+xml"/>
  <Override PartName="/ppt/drawings/drawing70.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172"/>
  </p:notesMasterIdLst>
  <p:handoutMasterIdLst>
    <p:handoutMasterId r:id="rId173"/>
  </p:handoutMasterIdLst>
  <p:sldIdLst>
    <p:sldId id="339" r:id="rId2"/>
    <p:sldId id="352" r:id="rId3"/>
    <p:sldId id="353" r:id="rId4"/>
    <p:sldId id="262" r:id="rId5"/>
    <p:sldId id="363" r:id="rId6"/>
    <p:sldId id="379" r:id="rId7"/>
    <p:sldId id="354" r:id="rId8"/>
    <p:sldId id="355" r:id="rId9"/>
    <p:sldId id="356" r:id="rId10"/>
    <p:sldId id="513" r:id="rId11"/>
    <p:sldId id="357" r:id="rId12"/>
    <p:sldId id="358" r:id="rId13"/>
    <p:sldId id="507" r:id="rId14"/>
    <p:sldId id="360" r:id="rId15"/>
    <p:sldId id="508" r:id="rId16"/>
    <p:sldId id="362" r:id="rId17"/>
    <p:sldId id="340" r:id="rId18"/>
    <p:sldId id="378"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06" r:id="rId34"/>
    <p:sldId id="498" r:id="rId35"/>
    <p:sldId id="512" r:id="rId36"/>
    <p:sldId id="381" r:id="rId37"/>
    <p:sldId id="509" r:id="rId38"/>
    <p:sldId id="383" r:id="rId39"/>
    <p:sldId id="384" r:id="rId40"/>
    <p:sldId id="385" r:id="rId41"/>
    <p:sldId id="386" r:id="rId42"/>
    <p:sldId id="387" r:id="rId43"/>
    <p:sldId id="510" r:id="rId44"/>
    <p:sldId id="389" r:id="rId45"/>
    <p:sldId id="390" r:id="rId46"/>
    <p:sldId id="391" r:id="rId47"/>
    <p:sldId id="392" r:id="rId48"/>
    <p:sldId id="393" r:id="rId49"/>
    <p:sldId id="308" r:id="rId50"/>
    <p:sldId id="499" r:id="rId51"/>
    <p:sldId id="394" r:id="rId52"/>
    <p:sldId id="419" r:id="rId53"/>
    <p:sldId id="395" r:id="rId54"/>
    <p:sldId id="420" r:id="rId55"/>
    <p:sldId id="511" r:id="rId56"/>
    <p:sldId id="421" r:id="rId57"/>
    <p:sldId id="397" r:id="rId58"/>
    <p:sldId id="422" r:id="rId59"/>
    <p:sldId id="398" r:id="rId60"/>
    <p:sldId id="423" r:id="rId61"/>
    <p:sldId id="399" r:id="rId62"/>
    <p:sldId id="424" r:id="rId63"/>
    <p:sldId id="400" r:id="rId64"/>
    <p:sldId id="425" r:id="rId65"/>
    <p:sldId id="305" r:id="rId66"/>
    <p:sldId id="500" r:id="rId67"/>
    <p:sldId id="401" r:id="rId68"/>
    <p:sldId id="426" r:id="rId69"/>
    <p:sldId id="402" r:id="rId70"/>
    <p:sldId id="427" r:id="rId71"/>
    <p:sldId id="403" r:id="rId72"/>
    <p:sldId id="428" r:id="rId73"/>
    <p:sldId id="404" r:id="rId74"/>
    <p:sldId id="429" r:id="rId75"/>
    <p:sldId id="405" r:id="rId76"/>
    <p:sldId id="430" r:id="rId77"/>
    <p:sldId id="406" r:id="rId78"/>
    <p:sldId id="431" r:id="rId79"/>
    <p:sldId id="407" r:id="rId80"/>
    <p:sldId id="432" r:id="rId81"/>
    <p:sldId id="408" r:id="rId82"/>
    <p:sldId id="433" r:id="rId83"/>
    <p:sldId id="409" r:id="rId84"/>
    <p:sldId id="434" r:id="rId85"/>
    <p:sldId id="302" r:id="rId86"/>
    <p:sldId id="501" r:id="rId87"/>
    <p:sldId id="410" r:id="rId88"/>
    <p:sldId id="435" r:id="rId89"/>
    <p:sldId id="411" r:id="rId90"/>
    <p:sldId id="436" r:id="rId91"/>
    <p:sldId id="412" r:id="rId92"/>
    <p:sldId id="437" r:id="rId93"/>
    <p:sldId id="413" r:id="rId94"/>
    <p:sldId id="438" r:id="rId95"/>
    <p:sldId id="414" r:id="rId96"/>
    <p:sldId id="439" r:id="rId97"/>
    <p:sldId id="415" r:id="rId98"/>
    <p:sldId id="440" r:id="rId99"/>
    <p:sldId id="416" r:id="rId100"/>
    <p:sldId id="441" r:id="rId101"/>
    <p:sldId id="417" r:id="rId102"/>
    <p:sldId id="442" r:id="rId103"/>
    <p:sldId id="418" r:id="rId104"/>
    <p:sldId id="443" r:id="rId105"/>
    <p:sldId id="335" r:id="rId106"/>
    <p:sldId id="502" r:id="rId107"/>
    <p:sldId id="444" r:id="rId108"/>
    <p:sldId id="448" r:id="rId109"/>
    <p:sldId id="445" r:id="rId110"/>
    <p:sldId id="449" r:id="rId111"/>
    <p:sldId id="446" r:id="rId112"/>
    <p:sldId id="450" r:id="rId113"/>
    <p:sldId id="447" r:id="rId114"/>
    <p:sldId id="451" r:id="rId115"/>
    <p:sldId id="309" r:id="rId116"/>
    <p:sldId id="503" r:id="rId117"/>
    <p:sldId id="452" r:id="rId118"/>
    <p:sldId id="459" r:id="rId119"/>
    <p:sldId id="453" r:id="rId120"/>
    <p:sldId id="460" r:id="rId121"/>
    <p:sldId id="454" r:id="rId122"/>
    <p:sldId id="461" r:id="rId123"/>
    <p:sldId id="455" r:id="rId124"/>
    <p:sldId id="462" r:id="rId125"/>
    <p:sldId id="456" r:id="rId126"/>
    <p:sldId id="463" r:id="rId127"/>
    <p:sldId id="457" r:id="rId128"/>
    <p:sldId id="464" r:id="rId129"/>
    <p:sldId id="458" r:id="rId130"/>
    <p:sldId id="465" r:id="rId131"/>
    <p:sldId id="292" r:id="rId132"/>
    <p:sldId id="504" r:id="rId133"/>
    <p:sldId id="466" r:id="rId134"/>
    <p:sldId id="473" r:id="rId135"/>
    <p:sldId id="467" r:id="rId136"/>
    <p:sldId id="474" r:id="rId137"/>
    <p:sldId id="468" r:id="rId138"/>
    <p:sldId id="475" r:id="rId139"/>
    <p:sldId id="469" r:id="rId140"/>
    <p:sldId id="476" r:id="rId141"/>
    <p:sldId id="470" r:id="rId142"/>
    <p:sldId id="477" r:id="rId143"/>
    <p:sldId id="471" r:id="rId144"/>
    <p:sldId id="506" r:id="rId145"/>
    <p:sldId id="472" r:id="rId146"/>
    <p:sldId id="478" r:id="rId147"/>
    <p:sldId id="337" r:id="rId148"/>
    <p:sldId id="505" r:id="rId149"/>
    <p:sldId id="479" r:id="rId150"/>
    <p:sldId id="485" r:id="rId151"/>
    <p:sldId id="480" r:id="rId152"/>
    <p:sldId id="486" r:id="rId153"/>
    <p:sldId id="481" r:id="rId154"/>
    <p:sldId id="487" r:id="rId155"/>
    <p:sldId id="482" r:id="rId156"/>
    <p:sldId id="488" r:id="rId157"/>
    <p:sldId id="483" r:id="rId158"/>
    <p:sldId id="489" r:id="rId159"/>
    <p:sldId id="484" r:id="rId160"/>
    <p:sldId id="490" r:id="rId161"/>
    <p:sldId id="307" r:id="rId162"/>
    <p:sldId id="514" r:id="rId163"/>
    <p:sldId id="491" r:id="rId164"/>
    <p:sldId id="492" r:id="rId165"/>
    <p:sldId id="493" r:id="rId166"/>
    <p:sldId id="494" r:id="rId167"/>
    <p:sldId id="495" r:id="rId168"/>
    <p:sldId id="496" r:id="rId169"/>
    <p:sldId id="497" r:id="rId170"/>
    <p:sldId id="282" r:id="rId17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70">
          <p15:clr>
            <a:srgbClr val="A4A3A4"/>
          </p15:clr>
        </p15:guide>
        <p15:guide id="4" pos="284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33"/>
    <a:srgbClr val="16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2972" autoAdjust="0"/>
  </p:normalViewPr>
  <p:slideViewPr>
    <p:cSldViewPr snapToGrid="0">
      <p:cViewPr varScale="1">
        <p:scale>
          <a:sx n="93" d="100"/>
          <a:sy n="93" d="100"/>
        </p:scale>
        <p:origin x="384" y="90"/>
      </p:cViewPr>
      <p:guideLst>
        <p:guide orient="horz" pos="2160"/>
        <p:guide pos="2880"/>
        <p:guide orient="horz" pos="870"/>
        <p:guide pos="2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247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6.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88.xml"/><Relationship Id="rId1" Type="http://schemas.microsoft.com/office/2011/relationships/chartStyle" Target="style88.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89.xml"/><Relationship Id="rId1" Type="http://schemas.microsoft.com/office/2011/relationships/chartStyle" Target="style89.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90.xml"/><Relationship Id="rId1" Type="http://schemas.microsoft.com/office/2011/relationships/chartStyle" Target="style90.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91.xml"/><Relationship Id="rId1" Type="http://schemas.microsoft.com/office/2011/relationships/chartStyle" Target="style91.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92.xml"/><Relationship Id="rId1" Type="http://schemas.microsoft.com/office/2011/relationships/chartStyle" Target="style92.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93.xml"/><Relationship Id="rId1" Type="http://schemas.microsoft.com/office/2011/relationships/chartStyle" Target="style93.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94.xml"/><Relationship Id="rId1" Type="http://schemas.microsoft.com/office/2011/relationships/chartStyle" Target="style94.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95.xml"/><Relationship Id="rId1" Type="http://schemas.microsoft.com/office/2011/relationships/chartStyle" Target="style95.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59.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chartUserShapes" Target="../drawings/drawing6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61.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99.xml"/><Relationship Id="rId1" Type="http://schemas.microsoft.com/office/2011/relationships/chartStyle" Target="style99.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00.xml"/><Relationship Id="rId1" Type="http://schemas.microsoft.com/office/2011/relationships/chartStyle" Target="style100.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01.xml"/><Relationship Id="rId1" Type="http://schemas.microsoft.com/office/2011/relationships/chartStyle" Target="style101.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02.xml"/><Relationship Id="rId1" Type="http://schemas.microsoft.com/office/2011/relationships/chartStyle" Target="style102.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03.xml"/><Relationship Id="rId1" Type="http://schemas.microsoft.com/office/2011/relationships/chartStyle" Target="style103.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04.xml"/><Relationship Id="rId1" Type="http://schemas.microsoft.com/office/2011/relationships/chartStyle" Target="style104.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05.xml"/><Relationship Id="rId1" Type="http://schemas.microsoft.com/office/2011/relationships/chartStyle" Target="style105.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62.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6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chartUserShapes" Target="../drawings/drawing64.xm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9.xml"/><Relationship Id="rId1" Type="http://schemas.microsoft.com/office/2011/relationships/chartStyle" Target="style109.xml"/><Relationship Id="rId5" Type="http://schemas.openxmlformats.org/officeDocument/2006/relationships/chartUserShapes" Target="../drawings/drawing65.xml"/><Relationship Id="rId4"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66.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chartUserShapes" Target="../drawings/drawing67.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chartUserShapes" Target="../drawings/drawing68.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chartUserShapes" Target="../drawings/drawing69.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chartUserShapes" Target="../drawings/drawing70.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7.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0.xml"/><Relationship Id="rId4"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2.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5.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16.xml"/><Relationship Id="rId4"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6.xml"/><Relationship Id="rId1" Type="http://schemas.microsoft.com/office/2011/relationships/chartStyle" Target="style3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9.xml"/><Relationship Id="rId1" Type="http://schemas.microsoft.com/office/2011/relationships/chartStyle" Target="style3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29.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30.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1.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32.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3.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34.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3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0.xml"/><Relationship Id="rId1" Type="http://schemas.microsoft.com/office/2011/relationships/chartStyle" Target="style50.xml"/><Relationship Id="rId5" Type="http://schemas.openxmlformats.org/officeDocument/2006/relationships/chartUserShapes" Target="../drawings/drawing36.xml"/><Relationship Id="rId4"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3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38.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chartUserShapes" Target="../drawings/drawing39.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40.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41.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chartUserShapes" Target="../drawings/drawing42.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chartUserShapes" Target="../drawings/drawing43.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chartUserShapes" Target="../drawings/drawing4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chartUserShapes" Target="../drawings/drawing45.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46.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62.xml"/><Relationship Id="rId1" Type="http://schemas.microsoft.com/office/2011/relationships/chartStyle" Target="style6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63.xml"/><Relationship Id="rId1" Type="http://schemas.microsoft.com/office/2011/relationships/chartStyle" Target="style6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64.xml"/><Relationship Id="rId1" Type="http://schemas.microsoft.com/office/2011/relationships/chartStyle" Target="style6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5.xml"/><Relationship Id="rId1" Type="http://schemas.microsoft.com/office/2011/relationships/chartStyle" Target="style6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6.xml"/><Relationship Id="rId1" Type="http://schemas.microsoft.com/office/2011/relationships/chartStyle" Target="style6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7.xml"/><Relationship Id="rId1" Type="http://schemas.microsoft.com/office/2011/relationships/chartStyle" Target="style6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8.xml"/><Relationship Id="rId1" Type="http://schemas.microsoft.com/office/2011/relationships/chartStyle" Target="style6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69.xml"/><Relationship Id="rId1" Type="http://schemas.microsoft.com/office/2011/relationships/chartStyle" Target="style6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0.xml"/><Relationship Id="rId1" Type="http://schemas.microsoft.com/office/2011/relationships/chartStyle" Target="style7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1.xml"/><Relationship Id="rId1" Type="http://schemas.microsoft.com/office/2011/relationships/chartStyle" Target="style7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47.xml"/></Relationships>
</file>

<file path=ppt/charts/_rels/chart83.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package" Target="../embeddings/Microsoft_Excel_Worksheet83.xlsx"/><Relationship Id="rId1" Type="http://schemas.openxmlformats.org/officeDocument/2006/relationships/themeOverride" Target="../theme/themeOverride1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49.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50.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51.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52.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53.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54.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55.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80.xml"/><Relationship Id="rId1" Type="http://schemas.microsoft.com/office/2011/relationships/chartStyle" Target="style80.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81.xml"/><Relationship Id="rId1" Type="http://schemas.microsoft.com/office/2011/relationships/chartStyle" Target="style81.xm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2.xml"/><Relationship Id="rId1" Type="http://schemas.microsoft.com/office/2011/relationships/chartStyle" Target="style82.xml"/><Relationship Id="rId5" Type="http://schemas.openxmlformats.org/officeDocument/2006/relationships/chartUserShapes" Target="../drawings/drawing56.xml"/><Relationship Id="rId4"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3.xml"/><Relationship Id="rId1" Type="http://schemas.microsoft.com/office/2011/relationships/chartStyle" Target="style83.xml"/><Relationship Id="rId5" Type="http://schemas.openxmlformats.org/officeDocument/2006/relationships/chartUserShapes" Target="../drawings/drawing57.xml"/><Relationship Id="rId4"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5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5.xml"/><Relationship Id="rId1" Type="http://schemas.microsoft.com/office/2011/relationships/chartStyle" Target="style85.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86.xml"/><Relationship Id="rId1" Type="http://schemas.microsoft.com/office/2011/relationships/chartStyle" Target="style86.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87.xml"/><Relationship Id="rId1" Type="http://schemas.microsoft.com/office/2011/relationships/chartStyle" Target="style8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High Oil Price</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91.016642054024132</c:v>
                </c:pt>
                <c:pt idx="1">
                  <c:v>124.65848957090445</c:v>
                </c:pt>
                <c:pt idx="2">
                  <c:v>122.75593266149953</c:v>
                </c:pt>
                <c:pt idx="3">
                  <c:v>117.45838198210497</c:v>
                </c:pt>
                <c:pt idx="4">
                  <c:v>105.11276821981497</c:v>
                </c:pt>
                <c:pt idx="5">
                  <c:v>55.01970516411388</c:v>
                </c:pt>
                <c:pt idx="6">
                  <c:v>45.418394704112224</c:v>
                </c:pt>
                <c:pt idx="7">
                  <c:v>55.230666916055789</c:v>
                </c:pt>
                <c:pt idx="8">
                  <c:v>71.210844574414537</c:v>
                </c:pt>
                <c:pt idx="9">
                  <c:v>93.303263195395857</c:v>
                </c:pt>
                <c:pt idx="10">
                  <c:v>109.11123811776211</c:v>
                </c:pt>
                <c:pt idx="11">
                  <c:v>120.73029192945602</c:v>
                </c:pt>
                <c:pt idx="12">
                  <c:v>125.9786616483695</c:v>
                </c:pt>
                <c:pt idx="13">
                  <c:v>130.43581432220014</c:v>
                </c:pt>
                <c:pt idx="14">
                  <c:v>135.71032143137819</c:v>
                </c:pt>
                <c:pt idx="15">
                  <c:v>139.39835926044589</c:v>
                </c:pt>
                <c:pt idx="16">
                  <c:v>142.73454290616243</c:v>
                </c:pt>
                <c:pt idx="17">
                  <c:v>145.78646073312507</c:v>
                </c:pt>
                <c:pt idx="18">
                  <c:v>148.60343346806857</c:v>
                </c:pt>
                <c:pt idx="19">
                  <c:v>151.2226300144961</c:v>
                </c:pt>
                <c:pt idx="20">
                  <c:v>153.67280474708227</c:v>
                </c:pt>
                <c:pt idx="21">
                  <c:v>155.97669085094122</c:v>
                </c:pt>
                <c:pt idx="22">
                  <c:v>158.15259325526236</c:v>
                </c:pt>
                <c:pt idx="23">
                  <c:v>160.21548367262019</c:v>
                </c:pt>
                <c:pt idx="24">
                  <c:v>162.17777436184539</c:v>
                </c:pt>
                <c:pt idx="25">
                  <c:v>164.04987798870042</c:v>
                </c:pt>
                <c:pt idx="26">
                  <c:v>165.84062116579452</c:v>
                </c:pt>
                <c:pt idx="27">
                  <c:v>167.55755550635578</c:v>
                </c:pt>
                <c:pt idx="28">
                  <c:v>169.20719538289549</c:v>
                </c:pt>
                <c:pt idx="29">
                  <c:v>170.79520228796764</c:v>
                </c:pt>
                <c:pt idx="30">
                  <c:v>172.32652964337092</c:v>
                </c:pt>
                <c:pt idx="31">
                  <c:v>173.80553787402368</c:v>
                </c:pt>
                <c:pt idx="32">
                  <c:v>175.23608682313289</c:v>
                </c:pt>
                <c:pt idx="33">
                  <c:v>176.6216106882689</c:v>
                </c:pt>
                <c:pt idx="34">
                  <c:v>177.9651793222198</c:v>
                </c:pt>
                <c:pt idx="35">
                  <c:v>179.26954878750252</c:v>
                </c:pt>
                <c:pt idx="36">
                  <c:v>180.53720336100841</c:v>
                </c:pt>
                <c:pt idx="37">
                  <c:v>181.77039067676321</c:v>
                </c:pt>
                <c:pt idx="38">
                  <c:v>182.97115131688503</c:v>
                </c:pt>
                <c:pt idx="39">
                  <c:v>184.14134387688725</c:v>
                </c:pt>
                <c:pt idx="40">
                  <c:v>185.28266631595167</c:v>
                </c:pt>
              </c:numCache>
            </c:numRef>
          </c:val>
          <c:smooth val="0"/>
        </c:ser>
        <c:ser>
          <c:idx val="1"/>
          <c:order val="1"/>
          <c:tx>
            <c:strRef>
              <c:f>Sheet1!$C$1</c:f>
              <c:strCache>
                <c:ptCount val="1"/>
                <c:pt idx="0">
                  <c:v>Low Oil Price</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91.016642054024132</c:v>
                </c:pt>
                <c:pt idx="1">
                  <c:v>124.65848957090445</c:v>
                </c:pt>
                <c:pt idx="2">
                  <c:v>122.75593266149953</c:v>
                </c:pt>
                <c:pt idx="3">
                  <c:v>117.45838198210497</c:v>
                </c:pt>
                <c:pt idx="4">
                  <c:v>105.11276821981497</c:v>
                </c:pt>
                <c:pt idx="5">
                  <c:v>55.01970516411388</c:v>
                </c:pt>
                <c:pt idx="6">
                  <c:v>45.418394704112224</c:v>
                </c:pt>
                <c:pt idx="7">
                  <c:v>55.230666916055789</c:v>
                </c:pt>
                <c:pt idx="8">
                  <c:v>71.210844574414537</c:v>
                </c:pt>
                <c:pt idx="9">
                  <c:v>39.546449630719984</c:v>
                </c:pt>
                <c:pt idx="10">
                  <c:v>33.136147015429984</c:v>
                </c:pt>
                <c:pt idx="11">
                  <c:v>33.532368843999997</c:v>
                </c:pt>
                <c:pt idx="12">
                  <c:v>35.523024080417336</c:v>
                </c:pt>
                <c:pt idx="13">
                  <c:v>36.74182488830165</c:v>
                </c:pt>
                <c:pt idx="14">
                  <c:v>37.631854930633722</c:v>
                </c:pt>
                <c:pt idx="15">
                  <c:v>38.337036554208034</c:v>
                </c:pt>
                <c:pt idx="16">
                  <c:v>38.923010072375327</c:v>
                </c:pt>
                <c:pt idx="17">
                  <c:v>39.425425714585288</c:v>
                </c:pt>
                <c:pt idx="18">
                  <c:v>39.865876911671535</c:v>
                </c:pt>
                <c:pt idx="19">
                  <c:v>40.258464959721252</c:v>
                </c:pt>
                <c:pt idx="20">
                  <c:v>40.612921771873246</c:v>
                </c:pt>
                <c:pt idx="21">
                  <c:v>40.936254691098746</c:v>
                </c:pt>
                <c:pt idx="22">
                  <c:v>41.233681715591572</c:v>
                </c:pt>
                <c:pt idx="23">
                  <c:v>41.509195998620037</c:v>
                </c:pt>
                <c:pt idx="24">
                  <c:v>41.76592335469654</c:v>
                </c:pt>
                <c:pt idx="25">
                  <c:v>42.006357808007031</c:v>
                </c:pt>
                <c:pt idx="26">
                  <c:v>42.232522018009966</c:v>
                </c:pt>
                <c:pt idx="27">
                  <c:v>42.446079666486739</c:v>
                </c:pt>
                <c:pt idx="28">
                  <c:v>42.648416127651714</c:v>
                </c:pt>
                <c:pt idx="29">
                  <c:v>42.840697610682078</c:v>
                </c:pt>
                <c:pt idx="30">
                  <c:v>43.023915333571864</c:v>
                </c:pt>
                <c:pt idx="31">
                  <c:v>43.1989190650702</c:v>
                </c:pt>
                <c:pt idx="32">
                  <c:v>43.36644297094437</c:v>
                </c:pt>
                <c:pt idx="33">
                  <c:v>43.527125794960838</c:v>
                </c:pt>
                <c:pt idx="34">
                  <c:v>43.681526805384422</c:v>
                </c:pt>
                <c:pt idx="35">
                  <c:v>43.830138532597708</c:v>
                </c:pt>
                <c:pt idx="36">
                  <c:v>43.973397044437647</c:v>
                </c:pt>
                <c:pt idx="37">
                  <c:v>44.11169031043795</c:v>
                </c:pt>
                <c:pt idx="38">
                  <c:v>44.245365067169189</c:v>
                </c:pt>
                <c:pt idx="39">
                  <c:v>44.374732496583782</c:v>
                </c:pt>
                <c:pt idx="40">
                  <c:v>44.50007295596896</c:v>
                </c:pt>
              </c:numCache>
            </c:numRef>
          </c:val>
          <c:smooth val="0"/>
        </c:ser>
        <c:ser>
          <c:idx val="2"/>
          <c:order val="2"/>
          <c:tx>
            <c:strRef>
              <c:f>Sheet1!$D$1</c:f>
              <c:strCache>
                <c:ptCount val="1"/>
                <c:pt idx="0">
                  <c:v>Reference </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91.016642054024132</c:v>
                </c:pt>
                <c:pt idx="1">
                  <c:v>124.65848957090445</c:v>
                </c:pt>
                <c:pt idx="2">
                  <c:v>122.75593266149953</c:v>
                </c:pt>
                <c:pt idx="3">
                  <c:v>117.45838198210497</c:v>
                </c:pt>
                <c:pt idx="4">
                  <c:v>105.11276821981497</c:v>
                </c:pt>
                <c:pt idx="5">
                  <c:v>55.01970516411388</c:v>
                </c:pt>
                <c:pt idx="6">
                  <c:v>45.418394704112224</c:v>
                </c:pt>
                <c:pt idx="7">
                  <c:v>55.230666916055789</c:v>
                </c:pt>
                <c:pt idx="8">
                  <c:v>71.210844574414537</c:v>
                </c:pt>
                <c:pt idx="9">
                  <c:v>59.719946344012186</c:v>
                </c:pt>
                <c:pt idx="10">
                  <c:v>60.669046000000002</c:v>
                </c:pt>
                <c:pt idx="11">
                  <c:v>65.405145720000007</c:v>
                </c:pt>
                <c:pt idx="12">
                  <c:v>67.440494360000002</c:v>
                </c:pt>
                <c:pt idx="13">
                  <c:v>69.475842999999998</c:v>
                </c:pt>
                <c:pt idx="14">
                  <c:v>70.599343851851856</c:v>
                </c:pt>
                <c:pt idx="15">
                  <c:v>71.722844703703714</c:v>
                </c:pt>
                <c:pt idx="16">
                  <c:v>72.846345555555573</c:v>
                </c:pt>
                <c:pt idx="17">
                  <c:v>73.969846407407417</c:v>
                </c:pt>
                <c:pt idx="18">
                  <c:v>75.093347259259275</c:v>
                </c:pt>
                <c:pt idx="19">
                  <c:v>76.216848111111133</c:v>
                </c:pt>
                <c:pt idx="20">
                  <c:v>77.340348962962992</c:v>
                </c:pt>
                <c:pt idx="21">
                  <c:v>78.46384981481485</c:v>
                </c:pt>
                <c:pt idx="22">
                  <c:v>79.587350666666708</c:v>
                </c:pt>
                <c:pt idx="23">
                  <c:v>80.710851518518552</c:v>
                </c:pt>
                <c:pt idx="24">
                  <c:v>81.834352370370411</c:v>
                </c:pt>
                <c:pt idx="25">
                  <c:v>82.957853222222269</c:v>
                </c:pt>
                <c:pt idx="26">
                  <c:v>84.081354074074127</c:v>
                </c:pt>
                <c:pt idx="27">
                  <c:v>85.204854925925986</c:v>
                </c:pt>
                <c:pt idx="28">
                  <c:v>86.328355777777844</c:v>
                </c:pt>
                <c:pt idx="29">
                  <c:v>87.451856629629688</c:v>
                </c:pt>
                <c:pt idx="30">
                  <c:v>88.575357481481547</c:v>
                </c:pt>
                <c:pt idx="31">
                  <c:v>89.698858333333405</c:v>
                </c:pt>
                <c:pt idx="32">
                  <c:v>90.822359185185263</c:v>
                </c:pt>
                <c:pt idx="33">
                  <c:v>91.945860037037122</c:v>
                </c:pt>
                <c:pt idx="34">
                  <c:v>93.06936088888898</c:v>
                </c:pt>
                <c:pt idx="35">
                  <c:v>94.192861740740824</c:v>
                </c:pt>
                <c:pt idx="36">
                  <c:v>95.316362592592682</c:v>
                </c:pt>
                <c:pt idx="37">
                  <c:v>96.439863444444541</c:v>
                </c:pt>
                <c:pt idx="38">
                  <c:v>97.563364296296399</c:v>
                </c:pt>
                <c:pt idx="39">
                  <c:v>98.686865148148257</c:v>
                </c:pt>
                <c:pt idx="40">
                  <c:v>99.810366000000116</c:v>
                </c:pt>
              </c:numCache>
            </c:numRef>
          </c:val>
          <c:smooth val="0"/>
        </c:ser>
        <c:dLbls>
          <c:showLegendKey val="0"/>
          <c:showVal val="0"/>
          <c:showCatName val="0"/>
          <c:showSerName val="0"/>
          <c:showPercent val="0"/>
          <c:showBubbleSize val="0"/>
        </c:dLbls>
        <c:smooth val="0"/>
        <c:axId val="2068643840"/>
        <c:axId val="2068645472"/>
      </c:lineChart>
      <c:catAx>
        <c:axId val="2068643840"/>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645472"/>
        <c:crosses val="autoZero"/>
        <c:auto val="1"/>
        <c:lblAlgn val="ctr"/>
        <c:lblOffset val="100"/>
        <c:tickLblSkip val="10"/>
        <c:tickMarkSkip val="10"/>
        <c:noMultiLvlLbl val="0"/>
      </c:catAx>
      <c:valAx>
        <c:axId val="2068645472"/>
        <c:scaling>
          <c:orientation val="minMax"/>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643840"/>
        <c:crossesAt val="9"/>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OECD</c:v>
                </c:pt>
              </c:strCache>
            </c:strRef>
          </c:tx>
          <c:spPr>
            <a:solidFill>
              <a:schemeClr val="tx2"/>
            </a:solidFill>
            <a:ln>
              <a:noFill/>
            </a:ln>
            <a:effectLst/>
          </c:spPr>
          <c:invertIfNegative val="0"/>
          <c:cat>
            <c:strRef>
              <c:f>Sheet1!$A$2:$A$4</c:f>
              <c:strCache>
                <c:ptCount val="3"/>
                <c:pt idx="0">
                  <c:v>2010</c:v>
                </c:pt>
                <c:pt idx="1">
                  <c:v>2030</c:v>
                </c:pt>
                <c:pt idx="2">
                  <c:v>2050</c:v>
                </c:pt>
              </c:strCache>
            </c:strRef>
          </c:cat>
          <c:val>
            <c:numRef>
              <c:f>Sheet1!$B$2:$B$4</c:f>
              <c:numCache>
                <c:formatCode>General</c:formatCode>
                <c:ptCount val="3"/>
                <c:pt idx="0">
                  <c:v>35.343636718749998</c:v>
                </c:pt>
                <c:pt idx="1">
                  <c:v>45.886882812499998</c:v>
                </c:pt>
                <c:pt idx="2">
                  <c:v>58.3474140625</c:v>
                </c:pt>
              </c:numCache>
            </c:numRef>
          </c:val>
        </c:ser>
        <c:ser>
          <c:idx val="1"/>
          <c:order val="1"/>
          <c:tx>
            <c:strRef>
              <c:f>Sheet1!$C$1</c:f>
              <c:strCache>
                <c:ptCount val="1"/>
                <c:pt idx="0">
                  <c:v>Non-OECD</c:v>
                </c:pt>
              </c:strCache>
            </c:strRef>
          </c:tx>
          <c:spPr>
            <a:solidFill>
              <a:schemeClr val="accent5"/>
            </a:solidFill>
            <a:ln>
              <a:noFill/>
            </a:ln>
            <a:effectLst/>
          </c:spPr>
          <c:invertIfNegative val="0"/>
          <c:cat>
            <c:strRef>
              <c:f>Sheet1!$A$2:$A$4</c:f>
              <c:strCache>
                <c:ptCount val="3"/>
                <c:pt idx="0">
                  <c:v>2010</c:v>
                </c:pt>
                <c:pt idx="1">
                  <c:v>2030</c:v>
                </c:pt>
                <c:pt idx="2">
                  <c:v>2050</c:v>
                </c:pt>
              </c:strCache>
            </c:strRef>
          </c:cat>
          <c:val>
            <c:numRef>
              <c:f>Sheet1!$C$2:$C$4</c:f>
              <c:numCache>
                <c:formatCode>General</c:formatCode>
                <c:ptCount val="3"/>
                <c:pt idx="0">
                  <c:v>7.8931206054687504</c:v>
                </c:pt>
                <c:pt idx="1">
                  <c:v>15.3881484375</c:v>
                </c:pt>
                <c:pt idx="2">
                  <c:v>26.280353515625002</c:v>
                </c:pt>
              </c:numCache>
            </c:numRef>
          </c:val>
        </c:ser>
        <c:dLbls>
          <c:showLegendKey val="0"/>
          <c:showVal val="0"/>
          <c:showCatName val="0"/>
          <c:showSerName val="0"/>
          <c:showPercent val="0"/>
          <c:showBubbleSize val="0"/>
        </c:dLbls>
        <c:gapWidth val="219"/>
        <c:overlap val="-27"/>
        <c:axId val="301719792"/>
        <c:axId val="301717616"/>
      </c:barChart>
      <c:catAx>
        <c:axId val="301719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1717616"/>
        <c:crosses val="autoZero"/>
        <c:auto val="1"/>
        <c:lblAlgn val="ctr"/>
        <c:lblOffset val="100"/>
        <c:noMultiLvlLbl val="0"/>
      </c:catAx>
      <c:valAx>
        <c:axId val="30171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171979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South America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2"/>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c:v>
                </c:pt>
                <c:pt idx="1">
                  <c:v>0.9</c:v>
                </c:pt>
                <c:pt idx="2">
                  <c:v>1.5</c:v>
                </c:pt>
                <c:pt idx="3">
                  <c:v>2.9</c:v>
                </c:pt>
                <c:pt idx="4">
                  <c:v>3.5</c:v>
                </c:pt>
              </c:numCache>
            </c:numRef>
          </c:val>
        </c:ser>
        <c:dLbls>
          <c:showLegendKey val="0"/>
          <c:showVal val="0"/>
          <c:showCatName val="0"/>
          <c:showSerName val="0"/>
          <c:showPercent val="0"/>
          <c:showBubbleSize val="0"/>
        </c:dLbls>
        <c:gapWidth val="219"/>
        <c:overlap val="-27"/>
        <c:axId val="355054960"/>
        <c:axId val="355055504"/>
      </c:barChart>
      <c:catAx>
        <c:axId val="355054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5504"/>
        <c:crosses val="autoZero"/>
        <c:auto val="1"/>
        <c:lblAlgn val="ctr"/>
        <c:lblOffset val="100"/>
        <c:noMultiLvlLbl val="0"/>
      </c:catAx>
      <c:valAx>
        <c:axId val="355055504"/>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496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Russia</a:t>
            </a:r>
            <a:endParaRPr lang="en-US" dirty="0"/>
          </a:p>
        </c:rich>
      </c:tx>
      <c:layout>
        <c:manualLayout>
          <c:xMode val="edge"/>
          <c:yMode val="edge"/>
          <c:x val="0.30679055307306613"/>
          <c:y val="1.57775342819731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tx2"/>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10.8</c:v>
                </c:pt>
                <c:pt idx="1">
                  <c:v>10.8</c:v>
                </c:pt>
                <c:pt idx="2">
                  <c:v>10.1</c:v>
                </c:pt>
                <c:pt idx="3">
                  <c:v>11.3</c:v>
                </c:pt>
                <c:pt idx="4">
                  <c:v>12.3</c:v>
                </c:pt>
              </c:numCache>
            </c:numRef>
          </c:val>
        </c:ser>
        <c:dLbls>
          <c:showLegendKey val="0"/>
          <c:showVal val="0"/>
          <c:showCatName val="0"/>
          <c:showSerName val="0"/>
          <c:showPercent val="0"/>
          <c:showBubbleSize val="0"/>
        </c:dLbls>
        <c:gapWidth val="219"/>
        <c:overlap val="-27"/>
        <c:axId val="355057680"/>
        <c:axId val="355060944"/>
      </c:barChart>
      <c:catAx>
        <c:axId val="355057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60944"/>
        <c:crosses val="autoZero"/>
        <c:auto val="1"/>
        <c:lblAlgn val="ctr"/>
        <c:lblOffset val="100"/>
        <c:tickLblSkip val="1"/>
        <c:noMultiLvlLbl val="0"/>
      </c:catAx>
      <c:valAx>
        <c:axId val="355060944"/>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768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United States</a:t>
            </a:r>
            <a:endParaRPr lang="en-US" dirty="0"/>
          </a:p>
        </c:rich>
      </c:tx>
      <c:layout>
        <c:manualLayout>
          <c:xMode val="edge"/>
          <c:yMode val="edge"/>
          <c:x val="0.14817148031707592"/>
          <c:y val="7.5372149990578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474493212348969"/>
          <c:y val="0.2269832296966271"/>
          <c:w val="0.71601304743697958"/>
          <c:h val="0.59932135390933683"/>
        </c:manualLayout>
      </c:layout>
      <c:barChart>
        <c:barDir val="col"/>
        <c:grouping val="clustered"/>
        <c:varyColors val="0"/>
        <c:ser>
          <c:idx val="0"/>
          <c:order val="0"/>
          <c:tx>
            <c:strRef>
              <c:f>Sheet1!$B$1</c:f>
              <c:strCache>
                <c:ptCount val="1"/>
                <c:pt idx="0">
                  <c:v>Middle East</c:v>
                </c:pt>
              </c:strCache>
            </c:strRef>
          </c:tx>
          <c:spPr>
            <a:solidFill>
              <a:schemeClr val="accent1"/>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11</c:v>
                </c:pt>
                <c:pt idx="1">
                  <c:v>13.1</c:v>
                </c:pt>
                <c:pt idx="2">
                  <c:v>14.5</c:v>
                </c:pt>
                <c:pt idx="3">
                  <c:v>14.1</c:v>
                </c:pt>
                <c:pt idx="4">
                  <c:v>11.9</c:v>
                </c:pt>
              </c:numCache>
            </c:numRef>
          </c:val>
        </c:ser>
        <c:dLbls>
          <c:showLegendKey val="0"/>
          <c:showVal val="0"/>
          <c:showCatName val="0"/>
          <c:showSerName val="0"/>
          <c:showPercent val="0"/>
          <c:showBubbleSize val="0"/>
        </c:dLbls>
        <c:gapWidth val="219"/>
        <c:overlap val="-27"/>
        <c:axId val="355062032"/>
        <c:axId val="355065296"/>
      </c:barChart>
      <c:catAx>
        <c:axId val="3550620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65296"/>
        <c:crosses val="autoZero"/>
        <c:auto val="1"/>
        <c:lblAlgn val="ctr"/>
        <c:lblOffset val="100"/>
        <c:tickLblSkip val="1"/>
        <c:noMultiLvlLbl val="0"/>
      </c:catAx>
      <c:valAx>
        <c:axId val="35506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203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Canada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3"/>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4.3</c:v>
                </c:pt>
                <c:pt idx="1">
                  <c:v>4.5</c:v>
                </c:pt>
                <c:pt idx="2">
                  <c:v>4.5</c:v>
                </c:pt>
                <c:pt idx="3">
                  <c:v>5.9</c:v>
                </c:pt>
                <c:pt idx="4">
                  <c:v>9.6</c:v>
                </c:pt>
              </c:numCache>
            </c:numRef>
          </c:val>
        </c:ser>
        <c:dLbls>
          <c:showLegendKey val="0"/>
          <c:showVal val="0"/>
          <c:showCatName val="0"/>
          <c:showSerName val="0"/>
          <c:showPercent val="0"/>
          <c:showBubbleSize val="0"/>
        </c:dLbls>
        <c:gapWidth val="219"/>
        <c:overlap val="-27"/>
        <c:axId val="355058768"/>
        <c:axId val="355063664"/>
      </c:barChart>
      <c:catAx>
        <c:axId val="3550587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63664"/>
        <c:crosses val="autoZero"/>
        <c:auto val="1"/>
        <c:lblAlgn val="ctr"/>
        <c:lblOffset val="100"/>
        <c:tickLblSkip val="1"/>
        <c:noMultiLvlLbl val="0"/>
      </c:catAx>
      <c:valAx>
        <c:axId val="355063664"/>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876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Brazil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2"/>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2.6</c:v>
                </c:pt>
                <c:pt idx="1">
                  <c:v>3.1</c:v>
                </c:pt>
                <c:pt idx="2">
                  <c:v>3.4</c:v>
                </c:pt>
                <c:pt idx="3">
                  <c:v>3.5</c:v>
                </c:pt>
                <c:pt idx="4">
                  <c:v>3.9</c:v>
                </c:pt>
              </c:numCache>
            </c:numRef>
          </c:val>
        </c:ser>
        <c:dLbls>
          <c:showLegendKey val="0"/>
          <c:showVal val="0"/>
          <c:showCatName val="0"/>
          <c:showSerName val="0"/>
          <c:showPercent val="0"/>
          <c:showBubbleSize val="0"/>
        </c:dLbls>
        <c:gapWidth val="219"/>
        <c:overlap val="-27"/>
        <c:axId val="355052240"/>
        <c:axId val="355058224"/>
      </c:barChart>
      <c:catAx>
        <c:axId val="355052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58224"/>
        <c:crosses val="autoZero"/>
        <c:auto val="1"/>
        <c:lblAlgn val="ctr"/>
        <c:lblOffset val="100"/>
        <c:tickLblSkip val="1"/>
        <c:noMultiLvlLbl val="0"/>
      </c:catAx>
      <c:valAx>
        <c:axId val="355058224"/>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224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Americas</a:t>
            </a:r>
            <a:endParaRPr lang="en-US" dirty="0"/>
          </a:p>
        </c:rich>
      </c:tx>
      <c:layout>
        <c:manualLayout>
          <c:xMode val="edge"/>
          <c:yMode val="edge"/>
          <c:x val="0.30815690058438394"/>
          <c:y val="8.004000739897390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tx2"/>
            </a:solidFill>
            <a:ln>
              <a:noFill/>
            </a:ln>
            <a:effectLst/>
          </c:spPr>
          <c:invertIfNegative val="0"/>
          <c:cat>
            <c:strRef>
              <c:f>Sheet1!$A$2:$A$8</c:f>
              <c:strCache>
                <c:ptCount val="7"/>
                <c:pt idx="0">
                  <c:v>2018</c:v>
                </c:pt>
                <c:pt idx="1">
                  <c:v>2020</c:v>
                </c:pt>
                <c:pt idx="2">
                  <c:v>2025</c:v>
                </c:pt>
                <c:pt idx="3">
                  <c:v>2030</c:v>
                </c:pt>
                <c:pt idx="4">
                  <c:v>2040</c:v>
                </c:pt>
                <c:pt idx="5">
                  <c:v>2045</c:v>
                </c:pt>
                <c:pt idx="6">
                  <c:v>2050</c:v>
                </c:pt>
              </c:strCache>
            </c:strRef>
          </c:cat>
          <c:val>
            <c:numRef>
              <c:f>Sheet1!$B$2:$B$8</c:f>
              <c:numCache>
                <c:formatCode>General</c:formatCode>
                <c:ptCount val="7"/>
                <c:pt idx="0">
                  <c:v>26.944498826311104</c:v>
                </c:pt>
                <c:pt idx="1">
                  <c:v>27.837119725412499</c:v>
                </c:pt>
                <c:pt idx="2">
                  <c:v>27.380125197730965</c:v>
                </c:pt>
                <c:pt idx="3">
                  <c:v>26.632277583490406</c:v>
                </c:pt>
                <c:pt idx="4">
                  <c:v>27.233564423986333</c:v>
                </c:pt>
                <c:pt idx="5">
                  <c:v>27.94288868892259</c:v>
                </c:pt>
                <c:pt idx="6">
                  <c:v>29.093292961408086</c:v>
                </c:pt>
              </c:numCache>
            </c:numRef>
          </c:val>
        </c:ser>
        <c:dLbls>
          <c:showLegendKey val="0"/>
          <c:showVal val="0"/>
          <c:showCatName val="0"/>
          <c:showSerName val="0"/>
          <c:showPercent val="0"/>
          <c:showBubbleSize val="0"/>
        </c:dLbls>
        <c:gapWidth val="219"/>
        <c:overlap val="-27"/>
        <c:axId val="355065840"/>
        <c:axId val="355052784"/>
      </c:barChart>
      <c:catAx>
        <c:axId val="355065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52784"/>
        <c:crosses val="autoZero"/>
        <c:auto val="1"/>
        <c:lblAlgn val="ctr"/>
        <c:lblOffset val="100"/>
        <c:tickLblSkip val="1"/>
        <c:tickMarkSkip val="1"/>
        <c:noMultiLvlLbl val="0"/>
      </c:catAx>
      <c:valAx>
        <c:axId val="35505278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584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Europe,</a:t>
            </a:r>
            <a:r>
              <a:rPr lang="en-US" baseline="0" dirty="0" smtClean="0"/>
              <a:t> Middle East, Africa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3"/>
            </a:solidFill>
            <a:ln>
              <a:noFill/>
            </a:ln>
            <a:effectLst/>
          </c:spPr>
          <c:invertIfNegative val="0"/>
          <c:cat>
            <c:strRef>
              <c:f>Sheet1!$A$2:$A$9</c:f>
              <c:strCache>
                <c:ptCount val="8"/>
                <c:pt idx="0">
                  <c:v>2018</c:v>
                </c:pt>
                <c:pt idx="1">
                  <c:v>2020</c:v>
                </c:pt>
                <c:pt idx="2">
                  <c:v>2025</c:v>
                </c:pt>
                <c:pt idx="3">
                  <c:v>2030</c:v>
                </c:pt>
                <c:pt idx="4">
                  <c:v>2035</c:v>
                </c:pt>
                <c:pt idx="5">
                  <c:v>2040</c:v>
                </c:pt>
                <c:pt idx="6">
                  <c:v>2045</c:v>
                </c:pt>
                <c:pt idx="7">
                  <c:v>2050</c:v>
                </c:pt>
              </c:strCache>
            </c:strRef>
          </c:cat>
          <c:val>
            <c:numRef>
              <c:f>Sheet1!$B$2:$B$9</c:f>
              <c:numCache>
                <c:formatCode>General</c:formatCode>
                <c:ptCount val="8"/>
                <c:pt idx="0">
                  <c:v>32.079836287366533</c:v>
                </c:pt>
                <c:pt idx="1">
                  <c:v>29.784609765255329</c:v>
                </c:pt>
                <c:pt idx="2">
                  <c:v>28.388784094778895</c:v>
                </c:pt>
                <c:pt idx="3">
                  <c:v>26.869765289143611</c:v>
                </c:pt>
                <c:pt idx="4">
                  <c:v>27.172592038071876</c:v>
                </c:pt>
                <c:pt idx="5">
                  <c:v>27.021571767318719</c:v>
                </c:pt>
                <c:pt idx="6">
                  <c:v>29.128992198605772</c:v>
                </c:pt>
                <c:pt idx="7">
                  <c:v>30.285663302695262</c:v>
                </c:pt>
              </c:numCache>
            </c:numRef>
          </c:val>
        </c:ser>
        <c:dLbls>
          <c:showLegendKey val="0"/>
          <c:showVal val="0"/>
          <c:showCatName val="0"/>
          <c:showSerName val="0"/>
          <c:showPercent val="0"/>
          <c:showBubbleSize val="0"/>
        </c:dLbls>
        <c:gapWidth val="219"/>
        <c:overlap val="-27"/>
        <c:axId val="355059312"/>
        <c:axId val="355053872"/>
      </c:barChart>
      <c:catAx>
        <c:axId val="355059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53872"/>
        <c:crosses val="autoZero"/>
        <c:auto val="1"/>
        <c:lblAlgn val="ctr"/>
        <c:lblOffset val="100"/>
        <c:noMultiLvlLbl val="0"/>
      </c:catAx>
      <c:valAx>
        <c:axId val="355053872"/>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931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Asia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2"/>
            </a:solidFill>
            <a:ln>
              <a:noFill/>
            </a:ln>
            <a:effectLst/>
          </c:spPr>
          <c:invertIfNegative val="0"/>
          <c:cat>
            <c:strRef>
              <c:f>Sheet1!$A$2:$A$9</c:f>
              <c:strCache>
                <c:ptCount val="8"/>
                <c:pt idx="0">
                  <c:v>2018</c:v>
                </c:pt>
                <c:pt idx="1">
                  <c:v>2020</c:v>
                </c:pt>
                <c:pt idx="2">
                  <c:v>2025</c:v>
                </c:pt>
                <c:pt idx="3">
                  <c:v>2030</c:v>
                </c:pt>
                <c:pt idx="4">
                  <c:v>2035</c:v>
                </c:pt>
                <c:pt idx="5">
                  <c:v>2040</c:v>
                </c:pt>
                <c:pt idx="6">
                  <c:v>2045</c:v>
                </c:pt>
                <c:pt idx="7">
                  <c:v>2050</c:v>
                </c:pt>
              </c:strCache>
            </c:strRef>
          </c:cat>
          <c:val>
            <c:numRef>
              <c:f>Sheet1!$B$2:$B$9</c:f>
              <c:numCache>
                <c:formatCode>General</c:formatCode>
                <c:ptCount val="8"/>
                <c:pt idx="0">
                  <c:v>31.579772147237122</c:v>
                </c:pt>
                <c:pt idx="1">
                  <c:v>34.303467537633161</c:v>
                </c:pt>
                <c:pt idx="2">
                  <c:v>37.884792205902095</c:v>
                </c:pt>
                <c:pt idx="3">
                  <c:v>41.495064906202671</c:v>
                </c:pt>
                <c:pt idx="4">
                  <c:v>43.39784424925454</c:v>
                </c:pt>
                <c:pt idx="5">
                  <c:v>46.273951487859293</c:v>
                </c:pt>
                <c:pt idx="6">
                  <c:v>48.307628066910596</c:v>
                </c:pt>
                <c:pt idx="7">
                  <c:v>50.571091744738354</c:v>
                </c:pt>
              </c:numCache>
            </c:numRef>
          </c:val>
        </c:ser>
        <c:dLbls>
          <c:showLegendKey val="0"/>
          <c:showVal val="0"/>
          <c:showCatName val="0"/>
          <c:showSerName val="0"/>
          <c:showPercent val="0"/>
          <c:showBubbleSize val="0"/>
        </c:dLbls>
        <c:gapWidth val="219"/>
        <c:overlap val="-27"/>
        <c:axId val="355066384"/>
        <c:axId val="355054416"/>
      </c:barChart>
      <c:catAx>
        <c:axId val="3550663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5054416"/>
        <c:crosses val="autoZero"/>
        <c:auto val="1"/>
        <c:lblAlgn val="ctr"/>
        <c:lblOffset val="100"/>
        <c:noMultiLvlLbl val="0"/>
      </c:catAx>
      <c:valAx>
        <c:axId val="35505441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6384"/>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89487700085701E-2"/>
          <c:y val="0.14484288535140538"/>
          <c:w val="0.91155495993972258"/>
          <c:h val="0.77593110845664415"/>
        </c:manualLayout>
      </c:layout>
      <c:scatterChart>
        <c:scatterStyle val="lineMarker"/>
        <c:varyColors val="0"/>
        <c:ser>
          <c:idx val="0"/>
          <c:order val="0"/>
          <c:tx>
            <c:strRef>
              <c:f>Sheet1!$B$1</c:f>
              <c:strCache>
                <c:ptCount val="1"/>
                <c:pt idx="0">
                  <c:v>Total OECD</c:v>
                </c:pt>
              </c:strCache>
            </c:strRef>
          </c:tx>
          <c:spPr>
            <a:ln w="22225" cap="rnd">
              <a:solidFill>
                <a:schemeClr val="tx2"/>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37.420196944743395</c:v>
                </c:pt>
                <c:pt idx="1">
                  <c:v>38.936852571249005</c:v>
                </c:pt>
                <c:pt idx="2">
                  <c:v>39.531766385585065</c:v>
                </c:pt>
                <c:pt idx="3">
                  <c:v>41.354696288298818</c:v>
                </c:pt>
                <c:pt idx="4">
                  <c:v>42.413125249624251</c:v>
                </c:pt>
                <c:pt idx="5">
                  <c:v>44.929805284753442</c:v>
                </c:pt>
                <c:pt idx="6">
                  <c:v>46.94734701614081</c:v>
                </c:pt>
                <c:pt idx="7">
                  <c:v>47.19386209747195</c:v>
                </c:pt>
                <c:pt idx="8">
                  <c:v>47.494022030010818</c:v>
                </c:pt>
                <c:pt idx="9">
                  <c:v>49.00523211753368</c:v>
                </c:pt>
                <c:pt idx="10">
                  <c:v>50.462719104945663</c:v>
                </c:pt>
                <c:pt idx="11">
                  <c:v>50.231350928008553</c:v>
                </c:pt>
                <c:pt idx="12">
                  <c:v>51.863269341945653</c:v>
                </c:pt>
                <c:pt idx="13">
                  <c:v>52.406576416730886</c:v>
                </c:pt>
                <c:pt idx="14">
                  <c:v>53.57112447309494</c:v>
                </c:pt>
                <c:pt idx="15">
                  <c:v>53.211036183595652</c:v>
                </c:pt>
                <c:pt idx="16">
                  <c:v>53.717517764329905</c:v>
                </c:pt>
                <c:pt idx="17">
                  <c:v>55.330816118836402</c:v>
                </c:pt>
                <c:pt idx="18">
                  <c:v>55.889071664690974</c:v>
                </c:pt>
                <c:pt idx="19">
                  <c:v>55.206153705954549</c:v>
                </c:pt>
                <c:pt idx="20">
                  <c:v>58.732019766211508</c:v>
                </c:pt>
                <c:pt idx="21">
                  <c:v>58.492279977083207</c:v>
                </c:pt>
                <c:pt idx="22">
                  <c:v>59.55763684403896</c:v>
                </c:pt>
                <c:pt idx="23">
                  <c:v>60.5472642583847</c:v>
                </c:pt>
                <c:pt idx="24">
                  <c:v>59.747337450027473</c:v>
                </c:pt>
                <c:pt idx="25">
                  <c:v>60.943831172466275</c:v>
                </c:pt>
                <c:pt idx="26">
                  <c:v>62.615891481637952</c:v>
                </c:pt>
                <c:pt idx="27">
                  <c:v>64.393458303228329</c:v>
                </c:pt>
                <c:pt idx="28">
                  <c:v>67.08634537779858</c:v>
                </c:pt>
                <c:pt idx="29">
                  <c:v>67.593724550695384</c:v>
                </c:pt>
                <c:pt idx="30">
                  <c:v>68.499736963433236</c:v>
                </c:pt>
                <c:pt idx="31">
                  <c:v>68.869976710862829</c:v>
                </c:pt>
                <c:pt idx="32">
                  <c:v>69.198616489612192</c:v>
                </c:pt>
                <c:pt idx="33">
                  <c:v>69.403727344504745</c:v>
                </c:pt>
                <c:pt idx="34">
                  <c:v>69.495514357676328</c:v>
                </c:pt>
                <c:pt idx="35">
                  <c:v>69.804202363038954</c:v>
                </c:pt>
                <c:pt idx="36">
                  <c:v>69.965917970193544</c:v>
                </c:pt>
                <c:pt idx="37">
                  <c:v>70.093915162178291</c:v>
                </c:pt>
                <c:pt idx="38">
                  <c:v>70.230416933567824</c:v>
                </c:pt>
                <c:pt idx="39">
                  <c:v>70.158900405335544</c:v>
                </c:pt>
                <c:pt idx="40">
                  <c:v>70.020705832980354</c:v>
                </c:pt>
                <c:pt idx="41">
                  <c:v>70.365447228355535</c:v>
                </c:pt>
                <c:pt idx="42">
                  <c:v>70.846249984419728</c:v>
                </c:pt>
                <c:pt idx="43">
                  <c:v>71.136655210492748</c:v>
                </c:pt>
                <c:pt idx="44">
                  <c:v>71.53984331887446</c:v>
                </c:pt>
                <c:pt idx="45">
                  <c:v>71.951479346370093</c:v>
                </c:pt>
                <c:pt idx="46">
                  <c:v>72.338564467950405</c:v>
                </c:pt>
                <c:pt idx="47">
                  <c:v>72.640973291443558</c:v>
                </c:pt>
                <c:pt idx="48">
                  <c:v>72.845857844691849</c:v>
                </c:pt>
                <c:pt idx="49">
                  <c:v>73.327537288042919</c:v>
                </c:pt>
                <c:pt idx="50">
                  <c:v>73.946176467983989</c:v>
                </c:pt>
                <c:pt idx="51">
                  <c:v>74.273804056266044</c:v>
                </c:pt>
                <c:pt idx="52">
                  <c:v>74.821090164982735</c:v>
                </c:pt>
                <c:pt idx="53">
                  <c:v>75.179322974175108</c:v>
                </c:pt>
                <c:pt idx="54">
                  <c:v>75.577277483588659</c:v>
                </c:pt>
                <c:pt idx="55">
                  <c:v>76.117787657297498</c:v>
                </c:pt>
                <c:pt idx="56">
                  <c:v>76.501843856681418</c:v>
                </c:pt>
                <c:pt idx="57">
                  <c:v>76.917920191356501</c:v>
                </c:pt>
                <c:pt idx="58">
                  <c:v>77.269219801189479</c:v>
                </c:pt>
                <c:pt idx="59">
                  <c:v>77.699369967955391</c:v>
                </c:pt>
                <c:pt idx="60">
                  <c:v>78.288515716546726</c:v>
                </c:pt>
              </c:numCache>
            </c:numRef>
          </c:yVal>
          <c:smooth val="0"/>
        </c:ser>
        <c:ser>
          <c:idx val="1"/>
          <c:order val="1"/>
          <c:tx>
            <c:strRef>
              <c:f>Sheet1!$B$64</c:f>
              <c:strCache>
                <c:ptCount val="1"/>
                <c:pt idx="0">
                  <c:v>Total Non-OECD</c:v>
                </c:pt>
              </c:strCache>
            </c:strRef>
          </c:tx>
          <c:spPr>
            <a:ln w="22225" cap="rnd">
              <a:solidFill>
                <a:schemeClr val="accent5"/>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37.859990652054549</c:v>
                </c:pt>
                <c:pt idx="1">
                  <c:v>37.998154763124887</c:v>
                </c:pt>
                <c:pt idx="2">
                  <c:v>37.103518430147318</c:v>
                </c:pt>
                <c:pt idx="3">
                  <c:v>37.719975198552014</c:v>
                </c:pt>
                <c:pt idx="4">
                  <c:v>36.527517583608628</c:v>
                </c:pt>
                <c:pt idx="5">
                  <c:v>36.353761289894578</c:v>
                </c:pt>
                <c:pt idx="6">
                  <c:v>36.14828235656023</c:v>
                </c:pt>
                <c:pt idx="7">
                  <c:v>36.403651758193973</c:v>
                </c:pt>
                <c:pt idx="8">
                  <c:v>36.77058479052782</c:v>
                </c:pt>
                <c:pt idx="9">
                  <c:v>37.449702899873252</c:v>
                </c:pt>
                <c:pt idx="10">
                  <c:v>39.122055010080331</c:v>
                </c:pt>
                <c:pt idx="11">
                  <c:v>39.677745542049408</c:v>
                </c:pt>
                <c:pt idx="12">
                  <c:v>42.112261614322662</c:v>
                </c:pt>
                <c:pt idx="13">
                  <c:v>44.299262499332428</c:v>
                </c:pt>
                <c:pt idx="14">
                  <c:v>46.137163952350619</c:v>
                </c:pt>
                <c:pt idx="15">
                  <c:v>48.957344072818763</c:v>
                </c:pt>
                <c:pt idx="16">
                  <c:v>52.308625506401057</c:v>
                </c:pt>
                <c:pt idx="17">
                  <c:v>54.08971956539154</c:v>
                </c:pt>
                <c:pt idx="18">
                  <c:v>56.690945095539099</c:v>
                </c:pt>
                <c:pt idx="19">
                  <c:v>53.993352808952331</c:v>
                </c:pt>
                <c:pt idx="20">
                  <c:v>60.741865354537964</c:v>
                </c:pt>
                <c:pt idx="21">
                  <c:v>64.548408110618595</c:v>
                </c:pt>
                <c:pt idx="22">
                  <c:v>66.245439063191412</c:v>
                </c:pt>
                <c:pt idx="23">
                  <c:v>66.960507308959961</c:v>
                </c:pt>
                <c:pt idx="24">
                  <c:v>68.486806410312653</c:v>
                </c:pt>
                <c:pt idx="25">
                  <c:v>69.187673056602478</c:v>
                </c:pt>
                <c:pt idx="26">
                  <c:v>70.249266118049619</c:v>
                </c:pt>
                <c:pt idx="27">
                  <c:v>70.882281227662219</c:v>
                </c:pt>
                <c:pt idx="28">
                  <c:v>71.10389875405366</c:v>
                </c:pt>
                <c:pt idx="29">
                  <c:v>71.299481235338121</c:v>
                </c:pt>
                <c:pt idx="30">
                  <c:v>71.405488038940192</c:v>
                </c:pt>
                <c:pt idx="31">
                  <c:v>72.480578337701559</c:v>
                </c:pt>
                <c:pt idx="32">
                  <c:v>73.088456186354236</c:v>
                </c:pt>
                <c:pt idx="33">
                  <c:v>73.7601450883908</c:v>
                </c:pt>
                <c:pt idx="34">
                  <c:v>74.475727906023266</c:v>
                </c:pt>
                <c:pt idx="35">
                  <c:v>75.377877002537303</c:v>
                </c:pt>
                <c:pt idx="36">
                  <c:v>77.200584961925969</c:v>
                </c:pt>
                <c:pt idx="37">
                  <c:v>78.824021143950546</c:v>
                </c:pt>
                <c:pt idx="38">
                  <c:v>80.470306263910302</c:v>
                </c:pt>
                <c:pt idx="39">
                  <c:v>82.122042024868747</c:v>
                </c:pt>
                <c:pt idx="40">
                  <c:v>83.753570738452893</c:v>
                </c:pt>
                <c:pt idx="41">
                  <c:v>85.528939962823529</c:v>
                </c:pt>
                <c:pt idx="42">
                  <c:v>87.124201928075891</c:v>
                </c:pt>
                <c:pt idx="43">
                  <c:v>88.923538857186301</c:v>
                </c:pt>
                <c:pt idx="44">
                  <c:v>90.65197500027783</c:v>
                </c:pt>
                <c:pt idx="45">
                  <c:v>92.510412795451415</c:v>
                </c:pt>
                <c:pt idx="46">
                  <c:v>94.048658613163028</c:v>
                </c:pt>
                <c:pt idx="47">
                  <c:v>95.955468671453488</c:v>
                </c:pt>
                <c:pt idx="48">
                  <c:v>97.917498436493489</c:v>
                </c:pt>
                <c:pt idx="49">
                  <c:v>99.633292752315555</c:v>
                </c:pt>
                <c:pt idx="50">
                  <c:v>101.38561618250164</c:v>
                </c:pt>
                <c:pt idx="51">
                  <c:v>103.43698413798205</c:v>
                </c:pt>
                <c:pt idx="52">
                  <c:v>105.35658961310841</c:v>
                </c:pt>
                <c:pt idx="53">
                  <c:v>107.39255118997382</c:v>
                </c:pt>
                <c:pt idx="54">
                  <c:v>109.50209327114415</c:v>
                </c:pt>
                <c:pt idx="55">
                  <c:v>111.5203621256221</c:v>
                </c:pt>
                <c:pt idx="56">
                  <c:v>113.33858012604419</c:v>
                </c:pt>
                <c:pt idx="57">
                  <c:v>115.03348791738595</c:v>
                </c:pt>
                <c:pt idx="58">
                  <c:v>117.04599049935173</c:v>
                </c:pt>
                <c:pt idx="59">
                  <c:v>118.74795582984788</c:v>
                </c:pt>
                <c:pt idx="60">
                  <c:v>120.59280775591863</c:v>
                </c:pt>
              </c:numCache>
            </c:numRef>
          </c:yVal>
          <c:smooth val="0"/>
        </c:ser>
        <c:dLbls>
          <c:showLegendKey val="0"/>
          <c:showVal val="0"/>
          <c:showCatName val="0"/>
          <c:showSerName val="0"/>
          <c:showPercent val="0"/>
          <c:showBubbleSize val="0"/>
        </c:dLbls>
        <c:axId val="355059856"/>
        <c:axId val="355060400"/>
      </c:scatterChart>
      <c:valAx>
        <c:axId val="355059856"/>
        <c:scaling>
          <c:orientation val="minMax"/>
          <c:max val="2050"/>
          <c:min val="201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0400"/>
        <c:crosses val="autoZero"/>
        <c:crossBetween val="midCat"/>
      </c:valAx>
      <c:valAx>
        <c:axId val="35506040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5059856"/>
        <c:crossesAt val="2018"/>
        <c:crossBetween val="midCat"/>
      </c:valAx>
      <c:spPr>
        <a:noFill/>
        <a:ln w="0">
          <a:noFill/>
        </a:ln>
        <a:effectLst/>
      </c:spPr>
    </c:plotArea>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3">
    <c:autoUpdate val="0"/>
  </c:externalData>
  <c:userShapes r:id="rId4"/>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20180810731986E-2"/>
          <c:y val="0.17948636064454795"/>
          <c:w val="0.73250366905992903"/>
          <c:h val="0.67866507398649467"/>
        </c:manualLayout>
      </c:layout>
      <c:barChart>
        <c:barDir val="col"/>
        <c:grouping val="stacked"/>
        <c:varyColors val="0"/>
        <c:ser>
          <c:idx val="3"/>
          <c:order val="0"/>
          <c:tx>
            <c:strRef>
              <c:f>Sheet1!$B$1</c:f>
              <c:strCache>
                <c:ptCount val="1"/>
                <c:pt idx="0">
                  <c:v>Buildings</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18.929254149877817</c:v>
                </c:pt>
                <c:pt idx="1">
                  <c:v>18.915316607714239</c:v>
                </c:pt>
                <c:pt idx="2">
                  <c:v>18.987179786700118</c:v>
                </c:pt>
                <c:pt idx="3">
                  <c:v>19.390473323425731</c:v>
                </c:pt>
                <c:pt idx="4">
                  <c:v>19.956346095014332</c:v>
                </c:pt>
              </c:numCache>
            </c:numRef>
          </c:val>
        </c:ser>
        <c:ser>
          <c:idx val="0"/>
          <c:order val="1"/>
          <c:tx>
            <c:strRef>
              <c:f>Sheet1!$C$1</c:f>
              <c:strCache>
                <c:ptCount val="1"/>
                <c:pt idx="0">
                  <c:v>Transportation</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1.0082021936178207</c:v>
                </c:pt>
                <c:pt idx="1">
                  <c:v>1.497044973373413</c:v>
                </c:pt>
                <c:pt idx="2">
                  <c:v>2.7690132141113284</c:v>
                </c:pt>
                <c:pt idx="3">
                  <c:v>3.5749549789428712</c:v>
                </c:pt>
                <c:pt idx="4">
                  <c:v>4.6010985412597654</c:v>
                </c:pt>
              </c:numCache>
            </c:numRef>
          </c:val>
        </c:ser>
        <c:ser>
          <c:idx val="2"/>
          <c:order val="2"/>
          <c:tx>
            <c:strRef>
              <c:f>Sheet1!$D$1</c:f>
              <c:strCache>
                <c:ptCount val="1"/>
                <c:pt idx="0">
                  <c:v>Power Generation</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18.381986358642578</c:v>
                </c:pt>
                <c:pt idx="1">
                  <c:v>23.78796416419701</c:v>
                </c:pt>
                <c:pt idx="2">
                  <c:v>22.384027372832268</c:v>
                </c:pt>
                <c:pt idx="3">
                  <c:v>23.792338385693689</c:v>
                </c:pt>
                <c:pt idx="4">
                  <c:v>24.951017684934335</c:v>
                </c:pt>
              </c:numCache>
            </c:numRef>
          </c:val>
        </c:ser>
        <c:ser>
          <c:idx val="1"/>
          <c:order val="3"/>
          <c:tx>
            <c:strRef>
              <c:f>Sheet1!$E$1</c:f>
              <c:strCache>
                <c:ptCount val="1"/>
                <c:pt idx="0">
                  <c:v>Industrial</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20.412577064073293</c:v>
                </c:pt>
                <c:pt idx="1">
                  <c:v>24.299411218148578</c:v>
                </c:pt>
                <c:pt idx="2">
                  <c:v>25.88048545933664</c:v>
                </c:pt>
                <c:pt idx="3">
                  <c:v>27.188409779921688</c:v>
                </c:pt>
                <c:pt idx="4">
                  <c:v>28.780053395338289</c:v>
                </c:pt>
              </c:numCache>
            </c:numRef>
          </c:val>
        </c:ser>
        <c:dLbls>
          <c:showLegendKey val="0"/>
          <c:showVal val="0"/>
          <c:showCatName val="0"/>
          <c:showSerName val="0"/>
          <c:showPercent val="0"/>
          <c:showBubbleSize val="0"/>
        </c:dLbls>
        <c:gapWidth val="150"/>
        <c:overlap val="100"/>
        <c:axId val="355062576"/>
        <c:axId val="355063120"/>
      </c:barChart>
      <c:catAx>
        <c:axId val="35506257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55063120"/>
        <c:crosses val="autoZero"/>
        <c:auto val="1"/>
        <c:lblAlgn val="ctr"/>
        <c:lblOffset val="100"/>
        <c:tickLblSkip val="1"/>
        <c:tickMarkSkip val="1"/>
        <c:noMultiLvlLbl val="0"/>
      </c:catAx>
      <c:valAx>
        <c:axId val="355063120"/>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5062576"/>
        <c:crossesAt val="2"/>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OECD</a:t>
            </a:r>
          </a:p>
        </c:rich>
      </c:tx>
      <c:layout>
        <c:manualLayout>
          <c:xMode val="edge"/>
          <c:yMode val="edge"/>
          <c:x val="0.41677979203962984"/>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694189268008166"/>
          <c:y val="8.2819212730144587E-2"/>
          <c:w val="0.35576662292213473"/>
          <c:h val="0.80176661632029067"/>
        </c:manualLayout>
      </c:layout>
      <c:barChart>
        <c:barDir val="bar"/>
        <c:grouping val="clustered"/>
        <c:varyColors val="0"/>
        <c:ser>
          <c:idx val="0"/>
          <c:order val="0"/>
          <c:tx>
            <c:strRef>
              <c:f>Sheet1!$B$1</c:f>
              <c:strCache>
                <c:ptCount val="1"/>
                <c:pt idx="0">
                  <c:v>growth rate</c:v>
                </c:pt>
              </c:strCache>
            </c:strRef>
          </c:tx>
          <c:spPr>
            <a:solidFill>
              <a:srgbClr val="003953"/>
            </a:solidFill>
            <a:ln>
              <a:noFill/>
            </a:ln>
            <a:effectLst/>
          </c:spPr>
          <c:invertIfNegative val="0"/>
          <c:cat>
            <c:strRef>
              <c:f>Sheet1!$A$2:$A$10</c:f>
              <c:strCache>
                <c:ptCount val="9"/>
                <c:pt idx="0">
                  <c:v>total OECD</c:v>
                </c:pt>
                <c:pt idx="1">
                  <c:v> </c:v>
                </c:pt>
                <c:pt idx="2">
                  <c:v>Japan</c:v>
                </c:pt>
                <c:pt idx="3">
                  <c:v>OECD Europe</c:v>
                </c:pt>
                <c:pt idx="4">
                  <c:v>Canada</c:v>
                </c:pt>
                <c:pt idx="5">
                  <c:v>South Korea</c:v>
                </c:pt>
                <c:pt idx="6">
                  <c:v>United States</c:v>
                </c:pt>
                <c:pt idx="7">
                  <c:v>Mexico and Chile</c:v>
                </c:pt>
                <c:pt idx="8">
                  <c:v>Australia and New Zealand</c:v>
                </c:pt>
              </c:strCache>
            </c:strRef>
          </c:cat>
          <c:val>
            <c:numRef>
              <c:f>Sheet1!$B$2:$B$10</c:f>
              <c:numCache>
                <c:formatCode>General</c:formatCode>
                <c:ptCount val="9"/>
                <c:pt idx="0">
                  <c:v>1.5284538269042971</c:v>
                </c:pt>
                <c:pt idx="1">
                  <c:v>0</c:v>
                </c:pt>
                <c:pt idx="2">
                  <c:v>0.24112462997436521</c:v>
                </c:pt>
                <c:pt idx="3">
                  <c:v>1.3017058372497561</c:v>
                </c:pt>
                <c:pt idx="4">
                  <c:v>1.3270735740661621</c:v>
                </c:pt>
                <c:pt idx="5">
                  <c:v>1.742708683013916</c:v>
                </c:pt>
                <c:pt idx="6">
                  <c:v>1.88976526260376</c:v>
                </c:pt>
                <c:pt idx="7">
                  <c:v>2.106010913848877</c:v>
                </c:pt>
                <c:pt idx="8">
                  <c:v>2.394795417785645</c:v>
                </c:pt>
              </c:numCache>
            </c:numRef>
          </c:val>
        </c:ser>
        <c:dLbls>
          <c:showLegendKey val="0"/>
          <c:showVal val="0"/>
          <c:showCatName val="0"/>
          <c:showSerName val="0"/>
          <c:showPercent val="0"/>
          <c:showBubbleSize val="0"/>
        </c:dLbls>
        <c:gapWidth val="182"/>
        <c:axId val="301721968"/>
        <c:axId val="301722512"/>
      </c:barChart>
      <c:catAx>
        <c:axId val="30172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301722512"/>
        <c:crosses val="autoZero"/>
        <c:auto val="1"/>
        <c:lblAlgn val="ctr"/>
        <c:lblOffset val="0"/>
        <c:noMultiLvlLbl val="0"/>
      </c:catAx>
      <c:valAx>
        <c:axId val="301722512"/>
        <c:scaling>
          <c:orientation val="minMax"/>
          <c:max val="6"/>
        </c:scaling>
        <c:delete val="0"/>
        <c:axPos val="b"/>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1721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20180810731986E-2"/>
          <c:y val="0.17329441018015163"/>
          <c:w val="0.59806567512394282"/>
          <c:h val="0.68485702445089103"/>
        </c:manualLayout>
      </c:layout>
      <c:barChart>
        <c:barDir val="col"/>
        <c:grouping val="stacked"/>
        <c:varyColors val="0"/>
        <c:ser>
          <c:idx val="3"/>
          <c:order val="0"/>
          <c:tx>
            <c:strRef>
              <c:f>Sheet1!$B$1</c:f>
              <c:strCache>
                <c:ptCount val="1"/>
                <c:pt idx="0">
                  <c:v>Buildings</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9.8821607335106911</c:v>
                </c:pt>
                <c:pt idx="1">
                  <c:v>11.8466351812325</c:v>
                </c:pt>
                <c:pt idx="2">
                  <c:v>13.801917982417136</c:v>
                </c:pt>
                <c:pt idx="3">
                  <c:v>15.85813828168039</c:v>
                </c:pt>
                <c:pt idx="4">
                  <c:v>17.90010584642744</c:v>
                </c:pt>
              </c:numCache>
            </c:numRef>
          </c:val>
        </c:ser>
        <c:ser>
          <c:idx val="0"/>
          <c:order val="1"/>
          <c:tx>
            <c:strRef>
              <c:f>Sheet1!$C$1</c:f>
              <c:strCache>
                <c:ptCount val="1"/>
                <c:pt idx="0">
                  <c:v>Transportation</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2.888082500457763</c:v>
                </c:pt>
                <c:pt idx="1">
                  <c:v>4.6547871780395509</c:v>
                </c:pt>
                <c:pt idx="2">
                  <c:v>8.9016795349121089</c:v>
                </c:pt>
                <c:pt idx="3">
                  <c:v>12.633898361206052</c:v>
                </c:pt>
                <c:pt idx="4">
                  <c:v>17.701008605957028</c:v>
                </c:pt>
              </c:numCache>
            </c:numRef>
          </c:val>
        </c:ser>
        <c:ser>
          <c:idx val="2"/>
          <c:order val="2"/>
          <c:tx>
            <c:strRef>
              <c:f>Sheet1!$D$1</c:f>
              <c:strCache>
                <c:ptCount val="1"/>
                <c:pt idx="0">
                  <c:v>Power Generation</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21.409921768188475</c:v>
                </c:pt>
                <c:pt idx="1">
                  <c:v>23.597899123320758</c:v>
                </c:pt>
                <c:pt idx="2">
                  <c:v>26.196423023064078</c:v>
                </c:pt>
                <c:pt idx="3">
                  <c:v>33.360087277696366</c:v>
                </c:pt>
                <c:pt idx="4">
                  <c:v>39.588422138520905</c:v>
                </c:pt>
              </c:numCache>
            </c:numRef>
          </c:val>
        </c:ser>
        <c:ser>
          <c:idx val="1"/>
          <c:order val="3"/>
          <c:tx>
            <c:strRef>
              <c:f>Sheet1!$E$1</c:f>
              <c:strCache>
                <c:ptCount val="1"/>
                <c:pt idx="0">
                  <c:v>Industrial</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26.868572272489825</c:v>
                </c:pt>
                <c:pt idx="1">
                  <c:v>31.643903268270368</c:v>
                </c:pt>
                <c:pt idx="2">
                  <c:v>35.309069306817065</c:v>
                </c:pt>
                <c:pt idx="3">
                  <c:v>40.197558666184356</c:v>
                </c:pt>
                <c:pt idx="4">
                  <c:v>46.339696222924992</c:v>
                </c:pt>
              </c:numCache>
            </c:numRef>
          </c:val>
        </c:ser>
        <c:dLbls>
          <c:showLegendKey val="0"/>
          <c:showVal val="0"/>
          <c:showCatName val="0"/>
          <c:showSerName val="0"/>
          <c:showPercent val="0"/>
          <c:showBubbleSize val="0"/>
        </c:dLbls>
        <c:gapWidth val="150"/>
        <c:overlap val="100"/>
        <c:axId val="355066928"/>
        <c:axId val="355061488"/>
      </c:barChart>
      <c:catAx>
        <c:axId val="35506692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55061488"/>
        <c:crosses val="autoZero"/>
        <c:auto val="1"/>
        <c:lblAlgn val="ctr"/>
        <c:lblOffset val="100"/>
        <c:tickLblSkip val="1"/>
        <c:tickMarkSkip val="1"/>
        <c:noMultiLvlLbl val="0"/>
      </c:catAx>
      <c:valAx>
        <c:axId val="355061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5066928"/>
        <c:crossesAt val="2"/>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0"/>
          <c:tx>
            <c:strRef>
              <c:f>Sheet1!$B$1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4.9567843880653388</c:v>
                </c:pt>
                <c:pt idx="1">
                  <c:v>4.8673779128773162</c:v>
                </c:pt>
                <c:pt idx="2">
                  <c:v>5.6934762509232684</c:v>
                </c:pt>
                <c:pt idx="3">
                  <c:v>6.6306957379133493</c:v>
                </c:pt>
                <c:pt idx="4">
                  <c:v>8.1466566405414618</c:v>
                </c:pt>
              </c:numCache>
            </c:numRef>
          </c:val>
        </c:ser>
        <c:ser>
          <c:idx val="3"/>
          <c:order val="1"/>
          <c:tx>
            <c:strRef>
              <c:f>Sheet1!$C$1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23.761946121215821</c:v>
                </c:pt>
                <c:pt idx="1">
                  <c:v>21.997345000464893</c:v>
                </c:pt>
                <c:pt idx="2">
                  <c:v>22.486790397452886</c:v>
                </c:pt>
                <c:pt idx="3">
                  <c:v>24.134820974585246</c:v>
                </c:pt>
                <c:pt idx="4">
                  <c:v>25.449497979029939</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3.7491375346183777</c:v>
                </c:pt>
                <c:pt idx="1">
                  <c:v>5.3663343931259764</c:v>
                </c:pt>
                <c:pt idx="2">
                  <c:v>6.4677891776889052</c:v>
                </c:pt>
                <c:pt idx="3">
                  <c:v>8.2547950493449331</c:v>
                </c:pt>
                <c:pt idx="4">
                  <c:v>10.628261284539786</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13.894772949218751</c:v>
                </c:pt>
                <c:pt idx="1">
                  <c:v>18.671372804424657</c:v>
                </c:pt>
                <c:pt idx="2">
                  <c:v>21.520724428380024</c:v>
                </c:pt>
                <c:pt idx="3">
                  <c:v>25.039418559656113</c:v>
                </c:pt>
                <c:pt idx="4">
                  <c:v>29.445774742593077</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8.0134028091430665</c:v>
                </c:pt>
                <c:pt idx="1">
                  <c:v>9.8249122132343345</c:v>
                </c:pt>
                <c:pt idx="2">
                  <c:v>11.671246523340319</c:v>
                </c:pt>
                <c:pt idx="3">
                  <c:v>14.109893165542495</c:v>
                </c:pt>
                <c:pt idx="4">
                  <c:v>16.781194017839795</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2.4277770614624021</c:v>
                </c:pt>
                <c:pt idx="1">
                  <c:v>2.1596261558149119</c:v>
                </c:pt>
                <c:pt idx="2">
                  <c:v>3.2006471622036203</c:v>
                </c:pt>
                <c:pt idx="3">
                  <c:v>5.0729401205439579</c:v>
                </c:pt>
                <c:pt idx="4">
                  <c:v>7.4271653068203429</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3.9380444908142085</c:v>
                </c:pt>
                <c:pt idx="1">
                  <c:v>8.5185195589981024</c:v>
                </c:pt>
                <c:pt idx="2">
                  <c:v>12.712896798463879</c:v>
                </c:pt>
                <c:pt idx="3">
                  <c:v>18.143052574915558</c:v>
                </c:pt>
                <c:pt idx="4">
                  <c:v>22.714257784554231</c:v>
                </c:pt>
              </c:numCache>
            </c:numRef>
          </c:val>
        </c:ser>
        <c:dLbls>
          <c:showLegendKey val="0"/>
          <c:showVal val="0"/>
          <c:showCatName val="0"/>
          <c:showSerName val="0"/>
          <c:showPercent val="0"/>
          <c:showBubbleSize val="0"/>
        </c:dLbls>
        <c:gapWidth val="150"/>
        <c:overlap val="100"/>
        <c:axId val="357624432"/>
        <c:axId val="357622800"/>
      </c:barChart>
      <c:catAx>
        <c:axId val="357624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2800"/>
        <c:crosses val="autoZero"/>
        <c:auto val="1"/>
        <c:lblAlgn val="ctr"/>
        <c:lblOffset val="100"/>
        <c:noMultiLvlLbl val="0"/>
      </c:catAx>
      <c:valAx>
        <c:axId val="35762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443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30.722560150027274</c:v>
                </c:pt>
                <c:pt idx="1">
                  <c:v>38.877883648072668</c:v>
                </c:pt>
                <c:pt idx="2">
                  <c:v>40.805535628938593</c:v>
                </c:pt>
                <c:pt idx="3">
                  <c:v>43.322989603725603</c:v>
                </c:pt>
                <c:pt idx="4">
                  <c:v>46.02798113251589</c:v>
                </c:pt>
              </c:numCache>
            </c:numRef>
          </c:val>
        </c:ser>
        <c:ser>
          <c:idx val="1"/>
          <c:order val="1"/>
          <c:tx>
            <c:strRef>
              <c:f>Sheet1!$C$1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20.773636276245117</c:v>
                </c:pt>
                <c:pt idx="1">
                  <c:v>20.22860277659348</c:v>
                </c:pt>
                <c:pt idx="2">
                  <c:v>20.077785868968952</c:v>
                </c:pt>
                <c:pt idx="3">
                  <c:v>21.144549596985033</c:v>
                </c:pt>
                <c:pt idx="4">
                  <c:v>22.113373925367796</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7.2358233399391167</c:v>
                </c:pt>
                <c:pt idx="1">
                  <c:v>9.3932505387670844</c:v>
                </c:pt>
                <c:pt idx="2">
                  <c:v>9.1373843350728077</c:v>
                </c:pt>
                <c:pt idx="3">
                  <c:v>9.4786372672733457</c:v>
                </c:pt>
                <c:pt idx="4">
                  <c:v>10.147160658663028</c:v>
                </c:pt>
              </c:numCache>
            </c:numRef>
          </c:val>
        </c:ser>
        <c:dLbls>
          <c:showLegendKey val="0"/>
          <c:showVal val="0"/>
          <c:showCatName val="0"/>
          <c:showSerName val="0"/>
          <c:showPercent val="0"/>
          <c:showBubbleSize val="0"/>
        </c:dLbls>
        <c:gapWidth val="150"/>
        <c:overlap val="100"/>
        <c:axId val="357628240"/>
        <c:axId val="357627152"/>
      </c:barChart>
      <c:catAx>
        <c:axId val="3576282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7152"/>
        <c:crosses val="autoZero"/>
        <c:auto val="1"/>
        <c:lblAlgn val="ctr"/>
        <c:lblOffset val="100"/>
        <c:noMultiLvlLbl val="0"/>
      </c:catAx>
      <c:valAx>
        <c:axId val="35762715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824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United</a:t>
            </a:r>
            <a:r>
              <a:rPr lang="en-US" baseline="0" dirty="0" smtClean="0"/>
              <a:t> States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3">
                <a:lumMod val="50000"/>
              </a:schemeClr>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29.466657999999995</c:v>
                </c:pt>
                <c:pt idx="1">
                  <c:v>33.551945000000003</c:v>
                </c:pt>
                <c:pt idx="2">
                  <c:v>38.493876999999998</c:v>
                </c:pt>
                <c:pt idx="3">
                  <c:v>40.716293</c:v>
                </c:pt>
                <c:pt idx="4">
                  <c:v>43.407387</c:v>
                </c:pt>
              </c:numCache>
            </c:numRef>
          </c:val>
        </c:ser>
        <c:dLbls>
          <c:showLegendKey val="0"/>
          <c:showVal val="0"/>
          <c:showCatName val="0"/>
          <c:showSerName val="0"/>
          <c:showPercent val="0"/>
          <c:showBubbleSize val="0"/>
        </c:dLbls>
        <c:gapWidth val="219"/>
        <c:overlap val="-27"/>
        <c:axId val="357630416"/>
        <c:axId val="357628784"/>
      </c:barChart>
      <c:catAx>
        <c:axId val="3576304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7628784"/>
        <c:crosses val="autoZero"/>
        <c:auto val="1"/>
        <c:lblAlgn val="ctr"/>
        <c:lblOffset val="100"/>
        <c:tickLblSkip val="1"/>
        <c:noMultiLvlLbl val="0"/>
      </c:catAx>
      <c:valAx>
        <c:axId val="35762878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041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Russia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1"/>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23.691785131352937</c:v>
                </c:pt>
                <c:pt idx="1">
                  <c:v>25.713020331228133</c:v>
                </c:pt>
                <c:pt idx="2">
                  <c:v>28.479328266605066</c:v>
                </c:pt>
                <c:pt idx="3">
                  <c:v>31.260534807244611</c:v>
                </c:pt>
                <c:pt idx="4">
                  <c:v>33.540609244585319</c:v>
                </c:pt>
              </c:numCache>
            </c:numRef>
          </c:val>
        </c:ser>
        <c:dLbls>
          <c:showLegendKey val="0"/>
          <c:showVal val="0"/>
          <c:showCatName val="0"/>
          <c:showSerName val="0"/>
          <c:showPercent val="0"/>
          <c:showBubbleSize val="0"/>
        </c:dLbls>
        <c:gapWidth val="219"/>
        <c:overlap val="-27"/>
        <c:axId val="357627696"/>
        <c:axId val="357623344"/>
      </c:barChart>
      <c:catAx>
        <c:axId val="3576276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7623344"/>
        <c:crosses val="autoZero"/>
        <c:auto val="1"/>
        <c:lblAlgn val="ctr"/>
        <c:lblOffset val="100"/>
        <c:tickLblSkip val="1"/>
        <c:noMultiLvlLbl val="0"/>
      </c:catAx>
      <c:valAx>
        <c:axId val="35762334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769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Non-OECD</a:t>
            </a:r>
            <a:r>
              <a:rPr lang="en-US" baseline="0" dirty="0" smtClean="0"/>
              <a:t> Asia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5"/>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17.755047077779128</c:v>
                </c:pt>
                <c:pt idx="1">
                  <c:v>16.909635028572236</c:v>
                </c:pt>
                <c:pt idx="2">
                  <c:v>17.515892959881519</c:v>
                </c:pt>
                <c:pt idx="3">
                  <c:v>22.847345705839114</c:v>
                </c:pt>
                <c:pt idx="4">
                  <c:v>26.891161222459044</c:v>
                </c:pt>
              </c:numCache>
            </c:numRef>
          </c:val>
        </c:ser>
        <c:dLbls>
          <c:showLegendKey val="0"/>
          <c:showVal val="0"/>
          <c:showCatName val="0"/>
          <c:showSerName val="0"/>
          <c:showPercent val="0"/>
          <c:showBubbleSize val="0"/>
        </c:dLbls>
        <c:gapWidth val="219"/>
        <c:overlap val="-27"/>
        <c:axId val="357624976"/>
        <c:axId val="357629328"/>
      </c:barChart>
      <c:catAx>
        <c:axId val="357624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7629328"/>
        <c:crosses val="autoZero"/>
        <c:auto val="1"/>
        <c:lblAlgn val="ctr"/>
        <c:lblOffset val="100"/>
        <c:tickLblSkip val="1"/>
        <c:noMultiLvlLbl val="0"/>
      </c:catAx>
      <c:valAx>
        <c:axId val="35762932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497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Canada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3"/>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5.7304999999999993</c:v>
                </c:pt>
                <c:pt idx="1">
                  <c:v>5.7205020000000006</c:v>
                </c:pt>
                <c:pt idx="2">
                  <c:v>6.0218400000000001</c:v>
                </c:pt>
                <c:pt idx="3">
                  <c:v>7.1336389719110596</c:v>
                </c:pt>
                <c:pt idx="4">
                  <c:v>6.8050219719110583</c:v>
                </c:pt>
              </c:numCache>
            </c:numRef>
          </c:val>
        </c:ser>
        <c:dLbls>
          <c:showLegendKey val="0"/>
          <c:showVal val="0"/>
          <c:showCatName val="0"/>
          <c:showSerName val="0"/>
          <c:showPercent val="0"/>
          <c:showBubbleSize val="0"/>
        </c:dLbls>
        <c:gapWidth val="219"/>
        <c:overlap val="-27"/>
        <c:axId val="357629872"/>
        <c:axId val="357634768"/>
      </c:barChart>
      <c:catAx>
        <c:axId val="357629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7634768"/>
        <c:crosses val="autoZero"/>
        <c:auto val="1"/>
        <c:lblAlgn val="ctr"/>
        <c:lblOffset val="100"/>
        <c:tickLblSkip val="1"/>
        <c:noMultiLvlLbl val="0"/>
      </c:catAx>
      <c:valAx>
        <c:axId val="35763476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987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2"/>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21.883373347822232</c:v>
                </c:pt>
                <c:pt idx="1">
                  <c:v>21.299552531580765</c:v>
                </c:pt>
                <c:pt idx="2">
                  <c:v>24.15034017257214</c:v>
                </c:pt>
                <c:pt idx="3">
                  <c:v>29.921292997001931</c:v>
                </c:pt>
                <c:pt idx="4">
                  <c:v>36.84842302001146</c:v>
                </c:pt>
              </c:numCache>
            </c:numRef>
          </c:val>
        </c:ser>
        <c:dLbls>
          <c:showLegendKey val="0"/>
          <c:showVal val="0"/>
          <c:showCatName val="0"/>
          <c:showSerName val="0"/>
          <c:showPercent val="0"/>
          <c:showBubbleSize val="0"/>
        </c:dLbls>
        <c:gapWidth val="219"/>
        <c:overlap val="-27"/>
        <c:axId val="357631504"/>
        <c:axId val="357636400"/>
      </c:barChart>
      <c:catAx>
        <c:axId val="357631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357636400"/>
        <c:crosses val="autoZero"/>
        <c:auto val="1"/>
        <c:lblAlgn val="ctr"/>
        <c:lblOffset val="100"/>
        <c:tickLblSkip val="1"/>
        <c:noMultiLvlLbl val="0"/>
      </c:catAx>
      <c:valAx>
        <c:axId val="35763640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1504"/>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09381162820829E-2"/>
          <c:y val="5.6280717284035345E-2"/>
          <c:w val="0.92720286746606395"/>
          <c:h val="0.78782051371834427"/>
        </c:manualLayout>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Sheet1!$A$2:$A$9</c:f>
              <c:strCache>
                <c:ptCount val="8"/>
                <c:pt idx="0">
                  <c:v>Americas</c:v>
                </c:pt>
                <c:pt idx="1">
                  <c:v>Europe</c:v>
                </c:pt>
                <c:pt idx="2">
                  <c:v>Australia and New Zealand</c:v>
                </c:pt>
                <c:pt idx="3">
                  <c:v>Japan and South Korea</c:v>
                </c:pt>
                <c:pt idx="4">
                  <c:v>Middle East</c:v>
                </c:pt>
                <c:pt idx="5">
                  <c:v>Europe and Eurasia</c:v>
                </c:pt>
                <c:pt idx="6">
                  <c:v>Africa</c:v>
                </c:pt>
                <c:pt idx="7">
                  <c:v>Asia</c:v>
                </c:pt>
              </c:strCache>
            </c:strRef>
          </c:cat>
          <c:val>
            <c:numRef>
              <c:f>Sheet1!$B$2:$B$9</c:f>
              <c:numCache>
                <c:formatCode>General</c:formatCode>
                <c:ptCount val="8"/>
                <c:pt idx="0">
                  <c:v>-2.4208814301369852</c:v>
                </c:pt>
                <c:pt idx="1">
                  <c:v>13.398374431575915</c:v>
                </c:pt>
                <c:pt idx="2">
                  <c:v>-3.3660085434880376</c:v>
                </c:pt>
                <c:pt idx="3">
                  <c:v>6.158125479452055</c:v>
                </c:pt>
                <c:pt idx="4">
                  <c:v>-3.5681014426261939</c:v>
                </c:pt>
                <c:pt idx="5">
                  <c:v>-9.3410330845960576</c:v>
                </c:pt>
                <c:pt idx="6">
                  <c:v>-3.5307418498249254</c:v>
                </c:pt>
                <c:pt idx="7">
                  <c:v>3.2497543861216784</c:v>
                </c:pt>
              </c:numCache>
            </c:numRef>
          </c:val>
        </c:ser>
        <c:ser>
          <c:idx val="1"/>
          <c:order val="1"/>
          <c:tx>
            <c:strRef>
              <c:f>Sheet1!$C$1</c:f>
              <c:strCache>
                <c:ptCount val="1"/>
                <c:pt idx="0">
                  <c:v>2030</c:v>
                </c:pt>
              </c:strCache>
            </c:strRef>
          </c:tx>
          <c:spPr>
            <a:solidFill>
              <a:schemeClr val="accent2"/>
            </a:solidFill>
            <a:ln>
              <a:noFill/>
            </a:ln>
            <a:effectLst/>
          </c:spPr>
          <c:invertIfNegative val="0"/>
          <c:cat>
            <c:strRef>
              <c:f>Sheet1!$A$2:$A$9</c:f>
              <c:strCache>
                <c:ptCount val="8"/>
                <c:pt idx="0">
                  <c:v>Americas</c:v>
                </c:pt>
                <c:pt idx="1">
                  <c:v>Europe</c:v>
                </c:pt>
                <c:pt idx="2">
                  <c:v>Australia and New Zealand</c:v>
                </c:pt>
                <c:pt idx="3">
                  <c:v>Japan and South Korea</c:v>
                </c:pt>
                <c:pt idx="4">
                  <c:v>Middle East</c:v>
                </c:pt>
                <c:pt idx="5">
                  <c:v>Europe and Eurasia</c:v>
                </c:pt>
                <c:pt idx="6">
                  <c:v>Africa</c:v>
                </c:pt>
                <c:pt idx="7">
                  <c:v>Asia</c:v>
                </c:pt>
              </c:strCache>
            </c:strRef>
          </c:cat>
          <c:val>
            <c:numRef>
              <c:f>Sheet1!$C$2:$C$9</c:f>
              <c:numCache>
                <c:formatCode>General</c:formatCode>
                <c:ptCount val="8"/>
                <c:pt idx="0">
                  <c:v>-5.4156502216896447</c:v>
                </c:pt>
                <c:pt idx="1">
                  <c:v>14.730875290000004</c:v>
                </c:pt>
                <c:pt idx="2">
                  <c:v>-3.2917101855746731</c:v>
                </c:pt>
                <c:pt idx="3">
                  <c:v>6.1787999999999998</c:v>
                </c:pt>
                <c:pt idx="4">
                  <c:v>-3.7017401725721464</c:v>
                </c:pt>
                <c:pt idx="5">
                  <c:v>-12.550511268618036</c:v>
                </c:pt>
                <c:pt idx="6">
                  <c:v>-5.0434712131521504</c:v>
                </c:pt>
                <c:pt idx="7">
                  <c:v>9.2355858444678027</c:v>
                </c:pt>
              </c:numCache>
            </c:numRef>
          </c:val>
        </c:ser>
        <c:ser>
          <c:idx val="2"/>
          <c:order val="2"/>
          <c:tx>
            <c:strRef>
              <c:f>Sheet1!$D$1</c:f>
              <c:strCache>
                <c:ptCount val="1"/>
                <c:pt idx="0">
                  <c:v>2040</c:v>
                </c:pt>
              </c:strCache>
            </c:strRef>
          </c:tx>
          <c:spPr>
            <a:solidFill>
              <a:schemeClr val="accent3"/>
            </a:solidFill>
            <a:ln>
              <a:noFill/>
            </a:ln>
            <a:effectLst/>
          </c:spPr>
          <c:invertIfNegative val="0"/>
          <c:cat>
            <c:strRef>
              <c:f>Sheet1!$A$2:$A$9</c:f>
              <c:strCache>
                <c:ptCount val="8"/>
                <c:pt idx="0">
                  <c:v>Americas</c:v>
                </c:pt>
                <c:pt idx="1">
                  <c:v>Europe</c:v>
                </c:pt>
                <c:pt idx="2">
                  <c:v>Australia and New Zealand</c:v>
                </c:pt>
                <c:pt idx="3">
                  <c:v>Japan and South Korea</c:v>
                </c:pt>
                <c:pt idx="4">
                  <c:v>Middle East</c:v>
                </c:pt>
                <c:pt idx="5">
                  <c:v>Europe and Eurasia</c:v>
                </c:pt>
                <c:pt idx="6">
                  <c:v>Africa</c:v>
                </c:pt>
                <c:pt idx="7">
                  <c:v>Asia</c:v>
                </c:pt>
              </c:strCache>
            </c:strRef>
          </c:cat>
          <c:val>
            <c:numRef>
              <c:f>Sheet1!$D$2:$D$9</c:f>
              <c:numCache>
                <c:formatCode>General</c:formatCode>
                <c:ptCount val="8"/>
                <c:pt idx="0">
                  <c:v>-6.4281183777568334</c:v>
                </c:pt>
                <c:pt idx="1">
                  <c:v>16.279371720863999</c:v>
                </c:pt>
                <c:pt idx="2">
                  <c:v>-3.750163415772116</c:v>
                </c:pt>
                <c:pt idx="3">
                  <c:v>6.437889863013698</c:v>
                </c:pt>
                <c:pt idx="4">
                  <c:v>-6.1460855805553551</c:v>
                </c:pt>
                <c:pt idx="5">
                  <c:v>-15.510660458840739</c:v>
                </c:pt>
                <c:pt idx="6">
                  <c:v>-4.8133863565383015</c:v>
                </c:pt>
                <c:pt idx="7">
                  <c:v>13.233711977158583</c:v>
                </c:pt>
              </c:numCache>
            </c:numRef>
          </c:val>
        </c:ser>
        <c:ser>
          <c:idx val="3"/>
          <c:order val="3"/>
          <c:tx>
            <c:strRef>
              <c:f>Sheet1!$E$1</c:f>
              <c:strCache>
                <c:ptCount val="1"/>
                <c:pt idx="0">
                  <c:v>2050</c:v>
                </c:pt>
              </c:strCache>
            </c:strRef>
          </c:tx>
          <c:spPr>
            <a:solidFill>
              <a:schemeClr val="accent4"/>
            </a:solidFill>
            <a:ln>
              <a:noFill/>
            </a:ln>
            <a:effectLst/>
          </c:spPr>
          <c:invertIfNegative val="0"/>
          <c:cat>
            <c:strRef>
              <c:f>Sheet1!$A$2:$A$9</c:f>
              <c:strCache>
                <c:ptCount val="8"/>
                <c:pt idx="0">
                  <c:v>Americas</c:v>
                </c:pt>
                <c:pt idx="1">
                  <c:v>Europe</c:v>
                </c:pt>
                <c:pt idx="2">
                  <c:v>Australia and New Zealand</c:v>
                </c:pt>
                <c:pt idx="3">
                  <c:v>Japan and South Korea</c:v>
                </c:pt>
                <c:pt idx="4">
                  <c:v>Middle East</c:v>
                </c:pt>
                <c:pt idx="5">
                  <c:v>Europe and Eurasia</c:v>
                </c:pt>
                <c:pt idx="6">
                  <c:v>Africa</c:v>
                </c:pt>
                <c:pt idx="7">
                  <c:v>Asia</c:v>
                </c:pt>
              </c:strCache>
            </c:strRef>
          </c:cat>
          <c:val>
            <c:numRef>
              <c:f>Sheet1!$E$2:$E$9</c:f>
              <c:numCache>
                <c:formatCode>General</c:formatCode>
                <c:ptCount val="8"/>
                <c:pt idx="0">
                  <c:v>-6.8150172127902868</c:v>
                </c:pt>
                <c:pt idx="1">
                  <c:v>17.512392563156723</c:v>
                </c:pt>
                <c:pt idx="2">
                  <c:v>-4.1624632632922696</c:v>
                </c:pt>
                <c:pt idx="3">
                  <c:v>6.8216000000000001</c:v>
                </c:pt>
                <c:pt idx="4">
                  <c:v>-8.8696230200114581</c:v>
                </c:pt>
                <c:pt idx="5">
                  <c:v>-17.477327869847908</c:v>
                </c:pt>
                <c:pt idx="6">
                  <c:v>-6.0777350276953017</c:v>
                </c:pt>
                <c:pt idx="7">
                  <c:v>18.372638777540946</c:v>
                </c:pt>
              </c:numCache>
            </c:numRef>
          </c:val>
        </c:ser>
        <c:dLbls>
          <c:showLegendKey val="0"/>
          <c:showVal val="0"/>
          <c:showCatName val="0"/>
          <c:showSerName val="0"/>
          <c:showPercent val="0"/>
          <c:showBubbleSize val="0"/>
        </c:dLbls>
        <c:gapWidth val="219"/>
        <c:overlap val="-27"/>
        <c:axId val="357632048"/>
        <c:axId val="357635856"/>
      </c:barChart>
      <c:catAx>
        <c:axId val="3576320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357635856"/>
        <c:crosses val="autoZero"/>
        <c:auto val="1"/>
        <c:lblAlgn val="ctr"/>
        <c:lblOffset val="100"/>
        <c:noMultiLvlLbl val="0"/>
      </c:catAx>
      <c:valAx>
        <c:axId val="35763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1947510396116E-2"/>
          <c:y val="0.15590989980741571"/>
          <c:w val="0.79610463410846455"/>
          <c:h val="0.7493844616172205"/>
        </c:manualLayout>
      </c:layout>
      <c:scatterChart>
        <c:scatterStyle val="lineMarker"/>
        <c:varyColors val="0"/>
        <c:ser>
          <c:idx val="0"/>
          <c:order val="0"/>
          <c:tx>
            <c:strRef>
              <c:f>Sheet1!$B$1</c:f>
              <c:strCache>
                <c:ptCount val="1"/>
                <c:pt idx="0">
                  <c:v>Consumption</c:v>
                </c:pt>
              </c:strCache>
            </c:strRef>
          </c:tx>
          <c:spPr>
            <a:ln w="19050" cap="rnd">
              <a:solidFill>
                <a:schemeClr val="accent1"/>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5.8161095604300499</c:v>
                </c:pt>
                <c:pt idx="1">
                  <c:v>6.3143085539340973</c:v>
                </c:pt>
                <c:pt idx="2">
                  <c:v>6.5177841782569885</c:v>
                </c:pt>
                <c:pt idx="3">
                  <c:v>6.9399730265140533</c:v>
                </c:pt>
                <c:pt idx="4">
                  <c:v>7.56789430975914</c:v>
                </c:pt>
                <c:pt idx="5">
                  <c:v>8.0780228078365326</c:v>
                </c:pt>
                <c:pt idx="6">
                  <c:v>8.7155653834342957</c:v>
                </c:pt>
                <c:pt idx="7">
                  <c:v>9.2020614147186279</c:v>
                </c:pt>
                <c:pt idx="8">
                  <c:v>9.2880922853946686</c:v>
                </c:pt>
                <c:pt idx="9">
                  <c:v>9.9583213329315186</c:v>
                </c:pt>
                <c:pt idx="10">
                  <c:v>10.314063370227814</c:v>
                </c:pt>
                <c:pt idx="11">
                  <c:v>10.355378568172455</c:v>
                </c:pt>
                <c:pt idx="12">
                  <c:v>11.414549589157104</c:v>
                </c:pt>
                <c:pt idx="13">
                  <c:v>12.069183826446533</c:v>
                </c:pt>
                <c:pt idx="14">
                  <c:v>12.633447170257568</c:v>
                </c:pt>
                <c:pt idx="15">
                  <c:v>13.823138475418091</c:v>
                </c:pt>
                <c:pt idx="16">
                  <c:v>15.432746529579163</c:v>
                </c:pt>
                <c:pt idx="17">
                  <c:v>16.896108508110046</c:v>
                </c:pt>
                <c:pt idx="18">
                  <c:v>17.543609023094177</c:v>
                </c:pt>
                <c:pt idx="19">
                  <c:v>18.46448290348053</c:v>
                </c:pt>
                <c:pt idx="20">
                  <c:v>20.720496416091919</c:v>
                </c:pt>
                <c:pt idx="21">
                  <c:v>22.139432787895203</c:v>
                </c:pt>
                <c:pt idx="22">
                  <c:v>23.271818161010742</c:v>
                </c:pt>
                <c:pt idx="23">
                  <c:v>23.881127238273621</c:v>
                </c:pt>
                <c:pt idx="24">
                  <c:v>24.662399768829346</c:v>
                </c:pt>
                <c:pt idx="25">
                  <c:v>24.799249291419983</c:v>
                </c:pt>
                <c:pt idx="26">
                  <c:v>26.068010091781616</c:v>
                </c:pt>
                <c:pt idx="27">
                  <c:v>27.228606486506717</c:v>
                </c:pt>
                <c:pt idx="28">
                  <c:v>27.760403574634466</c:v>
                </c:pt>
                <c:pt idx="29">
                  <c:v>28.172878132805671</c:v>
                </c:pt>
                <c:pt idx="30">
                  <c:v>28.659077176295334</c:v>
                </c:pt>
                <c:pt idx="31">
                  <c:v>29.334401863470479</c:v>
                </c:pt>
                <c:pt idx="32">
                  <c:v>29.781749544762178</c:v>
                </c:pt>
                <c:pt idx="33">
                  <c:v>30.231305768001381</c:v>
                </c:pt>
                <c:pt idx="34">
                  <c:v>30.676501259761487</c:v>
                </c:pt>
                <c:pt idx="35">
                  <c:v>31.056613908026542</c:v>
                </c:pt>
                <c:pt idx="36">
                  <c:v>31.847723877153165</c:v>
                </c:pt>
                <c:pt idx="37">
                  <c:v>32.619674889820146</c:v>
                </c:pt>
                <c:pt idx="38">
                  <c:v>33.504775680710743</c:v>
                </c:pt>
                <c:pt idx="39">
                  <c:v>34.380016935954956</c:v>
                </c:pt>
                <c:pt idx="40">
                  <c:v>35.230150950850756</c:v>
                </c:pt>
                <c:pt idx="41">
                  <c:v>36.131523628619107</c:v>
                </c:pt>
                <c:pt idx="42">
                  <c:v>37.020520457338336</c:v>
                </c:pt>
                <c:pt idx="43">
                  <c:v>37.984102555288871</c:v>
                </c:pt>
                <c:pt idx="44">
                  <c:v>38.978421160660019</c:v>
                </c:pt>
                <c:pt idx="45">
                  <c:v>39.899219853640965</c:v>
                </c:pt>
                <c:pt idx="46">
                  <c:v>40.969479977864324</c:v>
                </c:pt>
                <c:pt idx="47">
                  <c:v>41.843950316304813</c:v>
                </c:pt>
                <c:pt idx="48">
                  <c:v>42.82896251005532</c:v>
                </c:pt>
                <c:pt idx="49">
                  <c:v>43.803850462432706</c:v>
                </c:pt>
                <c:pt idx="50">
                  <c:v>44.911391773899012</c:v>
                </c:pt>
                <c:pt idx="51">
                  <c:v>45.835848848963309</c:v>
                </c:pt>
                <c:pt idx="52">
                  <c:v>46.83460704881324</c:v>
                </c:pt>
                <c:pt idx="53">
                  <c:v>47.856067723853563</c:v>
                </c:pt>
                <c:pt idx="54">
                  <c:v>48.913452400899452</c:v>
                </c:pt>
                <c:pt idx="55">
                  <c:v>49.874978136586648</c:v>
                </c:pt>
                <c:pt idx="56">
                  <c:v>50.868265216685131</c:v>
                </c:pt>
                <c:pt idx="57">
                  <c:v>51.966257576945672</c:v>
                </c:pt>
                <c:pt idx="58">
                  <c:v>52.789780018283814</c:v>
                </c:pt>
                <c:pt idx="59">
                  <c:v>53.720606913989243</c:v>
                </c:pt>
                <c:pt idx="60">
                  <c:v>54.750521431012409</c:v>
                </c:pt>
              </c:numCache>
            </c:numRef>
          </c:yVal>
          <c:smooth val="0"/>
        </c:ser>
        <c:ser>
          <c:idx val="1"/>
          <c:order val="1"/>
          <c:tx>
            <c:strRef>
              <c:f>Sheet1!$B$64</c:f>
              <c:strCache>
                <c:ptCount val="1"/>
                <c:pt idx="0">
                  <c:v>Production</c:v>
                </c:pt>
              </c:strCache>
            </c:strRef>
          </c:tx>
          <c:spPr>
            <a:ln w="19050" cap="rnd">
              <a:solidFill>
                <a:schemeClr val="accent2"/>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15.787570749999995</c:v>
                </c:pt>
                <c:pt idx="21">
                  <c:v>15.872573954999996</c:v>
                </c:pt>
                <c:pt idx="22">
                  <c:v>15.846158335000002</c:v>
                </c:pt>
                <c:pt idx="23">
                  <c:v>16.567537839999996</c:v>
                </c:pt>
                <c:pt idx="24">
                  <c:v>17.149704757299997</c:v>
                </c:pt>
                <c:pt idx="25">
                  <c:v>17.59366333148165</c:v>
                </c:pt>
                <c:pt idx="26">
                  <c:v>18.452678619884043</c:v>
                </c:pt>
                <c:pt idx="27">
                  <c:v>20.183694579603799</c:v>
                </c:pt>
                <c:pt idx="28">
                  <c:v>22.782367102579126</c:v>
                </c:pt>
                <c:pt idx="29">
                  <c:v>22.559083695114939</c:v>
                </c:pt>
                <c:pt idx="30">
                  <c:v>22.363816251705934</c:v>
                </c:pt>
                <c:pt idx="31">
                  <c:v>22.583082680947644</c:v>
                </c:pt>
                <c:pt idx="32">
                  <c:v>22.705112500744903</c:v>
                </c:pt>
                <c:pt idx="33">
                  <c:v>23.000797267468386</c:v>
                </c:pt>
                <c:pt idx="34">
                  <c:v>22.963734453483191</c:v>
                </c:pt>
                <c:pt idx="35">
                  <c:v>22.375543735476832</c:v>
                </c:pt>
                <c:pt idx="36">
                  <c:v>22.391967970783512</c:v>
                </c:pt>
                <c:pt idx="37">
                  <c:v>22.526519693774649</c:v>
                </c:pt>
                <c:pt idx="38">
                  <c:v>22.508942552423491</c:v>
                </c:pt>
                <c:pt idx="39">
                  <c:v>22.770139610601362</c:v>
                </c:pt>
                <c:pt idx="40">
                  <c:v>22.915972569756192</c:v>
                </c:pt>
                <c:pt idx="41">
                  <c:v>22.92369723268741</c:v>
                </c:pt>
                <c:pt idx="42">
                  <c:v>24.023448320972573</c:v>
                </c:pt>
                <c:pt idx="43">
                  <c:v>24.621894354414515</c:v>
                </c:pt>
                <c:pt idx="44">
                  <c:v>25.422624386628144</c:v>
                </c:pt>
                <c:pt idx="45">
                  <c:v>25.765459047881691</c:v>
                </c:pt>
                <c:pt idx="46">
                  <c:v>26.204422710439925</c:v>
                </c:pt>
                <c:pt idx="47">
                  <c:v>26.453422278829358</c:v>
                </c:pt>
                <c:pt idx="48">
                  <c:v>27.542371703740535</c:v>
                </c:pt>
                <c:pt idx="49">
                  <c:v>28.323341713109325</c:v>
                </c:pt>
                <c:pt idx="50">
                  <c:v>29.026332197780704</c:v>
                </c:pt>
                <c:pt idx="51">
                  <c:v>28.323482197780717</c:v>
                </c:pt>
                <c:pt idx="52">
                  <c:v>28.629182197780704</c:v>
                </c:pt>
                <c:pt idx="53">
                  <c:v>29.302128393431396</c:v>
                </c:pt>
                <c:pt idx="54">
                  <c:v>29.58802839343139</c:v>
                </c:pt>
                <c:pt idx="55">
                  <c:v>29.949193910051324</c:v>
                </c:pt>
                <c:pt idx="56">
                  <c:v>30.737893910051319</c:v>
                </c:pt>
                <c:pt idx="57">
                  <c:v>31.634993910051314</c:v>
                </c:pt>
                <c:pt idx="58">
                  <c:v>32.252793910051317</c:v>
                </c:pt>
                <c:pt idx="59">
                  <c:v>32.985993910051313</c:v>
                </c:pt>
                <c:pt idx="60">
                  <c:v>33.805793910051314</c:v>
                </c:pt>
              </c:numCache>
            </c:numRef>
          </c:yVal>
          <c:smooth val="0"/>
        </c:ser>
        <c:dLbls>
          <c:showLegendKey val="0"/>
          <c:showVal val="0"/>
          <c:showCatName val="0"/>
          <c:showSerName val="0"/>
          <c:showPercent val="0"/>
          <c:showBubbleSize val="0"/>
        </c:dLbls>
        <c:axId val="357635312"/>
        <c:axId val="357623888"/>
      </c:scatterChart>
      <c:valAx>
        <c:axId val="357635312"/>
        <c:scaling>
          <c:orientation val="minMax"/>
          <c:max val="2050"/>
          <c:min val="2018"/>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23888"/>
        <c:crosses val="autoZero"/>
        <c:crossBetween val="midCat"/>
        <c:majorUnit val="4"/>
      </c:valAx>
      <c:valAx>
        <c:axId val="35762388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53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n</a:t>
            </a:r>
            <a:r>
              <a:rPr lang="en-US" dirty="0" smtClean="0"/>
              <a:t>on-OECD</a:t>
            </a:r>
            <a:endParaRPr lang="en-US" dirty="0"/>
          </a:p>
        </c:rich>
      </c:tx>
      <c:layout>
        <c:manualLayout>
          <c:xMode val="edge"/>
          <c:yMode val="edge"/>
          <c:x val="0.40356482325966936"/>
          <c:y val="3.5304236311926589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1368110236220477"/>
          <c:y val="0.10554987309163921"/>
          <c:w val="0.43217556138815982"/>
          <c:h val="0.79652850562423616"/>
        </c:manualLayout>
      </c:layout>
      <c:barChart>
        <c:barDir val="bar"/>
        <c:grouping val="clustered"/>
        <c:varyColors val="0"/>
        <c:ser>
          <c:idx val="0"/>
          <c:order val="0"/>
          <c:tx>
            <c:strRef>
              <c:f>Sheet1!$B$1</c:f>
              <c:strCache>
                <c:ptCount val="1"/>
                <c:pt idx="0">
                  <c:v>growth rate</c:v>
                </c:pt>
              </c:strCache>
            </c:strRef>
          </c:tx>
          <c:spPr>
            <a:solidFill>
              <a:srgbClr val="A33340"/>
            </a:solidFill>
            <a:ln>
              <a:noFill/>
            </a:ln>
            <a:effectLst/>
          </c:spPr>
          <c:invertIfNegative val="0"/>
          <c:cat>
            <c:strRef>
              <c:f>Sheet1!$A$2:$A$12</c:f>
              <c:strCache>
                <c:ptCount val="11"/>
                <c:pt idx="0">
                  <c:v>total non-OECD</c:v>
                </c:pt>
                <c:pt idx="1">
                  <c:v> </c:v>
                </c:pt>
                <c:pt idx="2">
                  <c:v>Russia</c:v>
                </c:pt>
                <c:pt idx="3">
                  <c:v>Brazil</c:v>
                </c:pt>
                <c:pt idx="4">
                  <c:v>other Europe and Eurasia</c:v>
                </c:pt>
                <c:pt idx="5">
                  <c:v>other Americas</c:v>
                </c:pt>
                <c:pt idx="6">
                  <c:v>Middle East</c:v>
                </c:pt>
                <c:pt idx="7">
                  <c:v>China</c:v>
                </c:pt>
                <c:pt idx="8">
                  <c:v>other Asia</c:v>
                </c:pt>
                <c:pt idx="9">
                  <c:v>Africa</c:v>
                </c:pt>
                <c:pt idx="10">
                  <c:v>India</c:v>
                </c:pt>
              </c:strCache>
            </c:strRef>
          </c:cat>
          <c:val>
            <c:numRef>
              <c:f>Sheet1!$B$2:$B$12</c:f>
              <c:numCache>
                <c:formatCode>General</c:formatCode>
                <c:ptCount val="11"/>
                <c:pt idx="0">
                  <c:v>3.764891624450684</c:v>
                </c:pt>
                <c:pt idx="1">
                  <c:v>0</c:v>
                </c:pt>
                <c:pt idx="2">
                  <c:v>1.1454343795776369</c:v>
                </c:pt>
                <c:pt idx="3">
                  <c:v>1.472806930541992</c:v>
                </c:pt>
                <c:pt idx="4">
                  <c:v>2.2953271865844731</c:v>
                </c:pt>
                <c:pt idx="5">
                  <c:v>2.4432778358459468</c:v>
                </c:pt>
                <c:pt idx="6">
                  <c:v>2.5650143623352051</c:v>
                </c:pt>
                <c:pt idx="7">
                  <c:v>3.8673877716064449</c:v>
                </c:pt>
                <c:pt idx="8">
                  <c:v>3.8783669471740718</c:v>
                </c:pt>
                <c:pt idx="9">
                  <c:v>3.9298057556152339</c:v>
                </c:pt>
                <c:pt idx="10">
                  <c:v>5.4037928581237793</c:v>
                </c:pt>
              </c:numCache>
            </c:numRef>
          </c:val>
        </c:ser>
        <c:dLbls>
          <c:showLegendKey val="0"/>
          <c:showVal val="0"/>
          <c:showCatName val="0"/>
          <c:showSerName val="0"/>
          <c:showPercent val="0"/>
          <c:showBubbleSize val="0"/>
        </c:dLbls>
        <c:gapWidth val="182"/>
        <c:axId val="305199968"/>
        <c:axId val="305203776"/>
      </c:barChart>
      <c:catAx>
        <c:axId val="305199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305203776"/>
        <c:crosses val="autoZero"/>
        <c:auto val="1"/>
        <c:lblAlgn val="ctr"/>
        <c:lblOffset val="0"/>
        <c:noMultiLvlLbl val="0"/>
      </c:catAx>
      <c:valAx>
        <c:axId val="305203776"/>
        <c:scaling>
          <c:orientation val="minMax"/>
          <c:max val="6"/>
          <c:min val="0"/>
        </c:scaling>
        <c:delete val="0"/>
        <c:axPos val="b"/>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5199968"/>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94364392750716E-2"/>
          <c:y val="4.6763531881920194E-2"/>
          <c:w val="0.77708687328160764"/>
          <c:h val="0.8448087280161769"/>
        </c:manualLayout>
      </c:layout>
      <c:areaChart>
        <c:grouping val="stacked"/>
        <c:varyColors val="0"/>
        <c:ser>
          <c:idx val="4"/>
          <c:order val="0"/>
          <c:tx>
            <c:strRef>
              <c:f>Sheet1!$B$1</c:f>
              <c:strCache>
                <c:ptCount val="1"/>
                <c:pt idx="0">
                  <c:v>Rest of World</c:v>
                </c:pt>
              </c:strCache>
            </c:strRef>
          </c:tx>
          <c:spPr>
            <a:solidFill>
              <a:schemeClr val="bg1">
                <a:lumMod val="75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3.3239000000000005</c:v>
                </c:pt>
                <c:pt idx="1">
                  <c:v>3.2837999999999998</c:v>
                </c:pt>
                <c:pt idx="2">
                  <c:v>3.5128999999999997</c:v>
                </c:pt>
                <c:pt idx="3">
                  <c:v>3.6318000000000006</c:v>
                </c:pt>
                <c:pt idx="4">
                  <c:v>3.5536999999999996</c:v>
                </c:pt>
                <c:pt idx="5">
                  <c:v>3.5883000000000003</c:v>
                </c:pt>
                <c:pt idx="6">
                  <c:v>3.7520000000000002</c:v>
                </c:pt>
                <c:pt idx="7">
                  <c:v>3.6683975384922483</c:v>
                </c:pt>
                <c:pt idx="8">
                  <c:v>3.7073622116007519</c:v>
                </c:pt>
                <c:pt idx="9">
                  <c:v>3.7521791518628409</c:v>
                </c:pt>
                <c:pt idx="10">
                  <c:v>3.8300601130297962</c:v>
                </c:pt>
                <c:pt idx="11">
                  <c:v>4.0631285632201264</c:v>
                </c:pt>
                <c:pt idx="12">
                  <c:v>4.0420058758277291</c:v>
                </c:pt>
                <c:pt idx="13">
                  <c:v>4.0423771315484753</c:v>
                </c:pt>
                <c:pt idx="14">
                  <c:v>4.028798397121256</c:v>
                </c:pt>
                <c:pt idx="15">
                  <c:v>3.9936658983910767</c:v>
                </c:pt>
                <c:pt idx="16">
                  <c:v>4.1723169370099251</c:v>
                </c:pt>
                <c:pt idx="17">
                  <c:v>4.0805732481920094</c:v>
                </c:pt>
                <c:pt idx="18">
                  <c:v>4.1166824698683486</c:v>
                </c:pt>
                <c:pt idx="19">
                  <c:v>4.0721512891647622</c:v>
                </c:pt>
                <c:pt idx="20">
                  <c:v>3.9891983067731176</c:v>
                </c:pt>
                <c:pt idx="21">
                  <c:v>4.0088881303764774</c:v>
                </c:pt>
                <c:pt idx="22">
                  <c:v>4.0994228882653818</c:v>
                </c:pt>
                <c:pt idx="23">
                  <c:v>4.2233289634575817</c:v>
                </c:pt>
                <c:pt idx="24">
                  <c:v>4.3854346167135718</c:v>
                </c:pt>
                <c:pt idx="25">
                  <c:v>4.5520452879465862</c:v>
                </c:pt>
                <c:pt idx="26">
                  <c:v>4.5863778609953316</c:v>
                </c:pt>
                <c:pt idx="27">
                  <c:v>4.5964301116124036</c:v>
                </c:pt>
                <c:pt idx="28">
                  <c:v>4.4893141684005</c:v>
                </c:pt>
                <c:pt idx="29">
                  <c:v>4.5843599696652735</c:v>
                </c:pt>
                <c:pt idx="30">
                  <c:v>4.7318944613388076</c:v>
                </c:pt>
                <c:pt idx="31">
                  <c:v>4.7177070062555249</c:v>
                </c:pt>
                <c:pt idx="32">
                  <c:v>4.829296050954313</c:v>
                </c:pt>
                <c:pt idx="33">
                  <c:v>4.8737291382457411</c:v>
                </c:pt>
                <c:pt idx="34">
                  <c:v>4.9229470696621496</c:v>
                </c:pt>
                <c:pt idx="35">
                  <c:v>4.9225914776863329</c:v>
                </c:pt>
                <c:pt idx="36">
                  <c:v>4.9061073847753809</c:v>
                </c:pt>
                <c:pt idx="37">
                  <c:v>4.8979526549681296</c:v>
                </c:pt>
                <c:pt idx="38">
                  <c:v>4.9500048388345128</c:v>
                </c:pt>
                <c:pt idx="39">
                  <c:v>4.8738030081325334</c:v>
                </c:pt>
                <c:pt idx="40">
                  <c:v>5.0707721092205507</c:v>
                </c:pt>
              </c:numCache>
            </c:numRef>
          </c:val>
        </c:ser>
        <c:ser>
          <c:idx val="3"/>
          <c:order val="1"/>
          <c:tx>
            <c:strRef>
              <c:f>Sheet1!$C$1</c:f>
              <c:strCache>
                <c:ptCount val="1"/>
                <c:pt idx="0">
                  <c:v>United States</c:v>
                </c:pt>
              </c:strCache>
            </c:strRef>
          </c:tx>
          <c:spPr>
            <a:solidFill>
              <a:schemeClr val="accent3">
                <a:lumMod val="50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1.3182757630000002</c:v>
                </c:pt>
                <c:pt idx="1">
                  <c:v>1.35336071</c:v>
                </c:pt>
                <c:pt idx="2">
                  <c:v>1.4307382370000001</c:v>
                </c:pt>
                <c:pt idx="3">
                  <c:v>1.5231273189999999</c:v>
                </c:pt>
                <c:pt idx="4">
                  <c:v>1.9841637350000001</c:v>
                </c:pt>
                <c:pt idx="5">
                  <c:v>1.998274165</c:v>
                </c:pt>
                <c:pt idx="6">
                  <c:v>2.0237821330000001</c:v>
                </c:pt>
                <c:pt idx="7">
                  <c:v>2.0706795730000001</c:v>
                </c:pt>
                <c:pt idx="8">
                  <c:v>2.317152992</c:v>
                </c:pt>
                <c:pt idx="9">
                  <c:v>2.56151149</c:v>
                </c:pt>
                <c:pt idx="10">
                  <c:v>2.7362630009999998</c:v>
                </c:pt>
                <c:pt idx="11">
                  <c:v>2.8104241640000001</c:v>
                </c:pt>
                <c:pt idx="12">
                  <c:v>2.852476776</c:v>
                </c:pt>
                <c:pt idx="13">
                  <c:v>2.92362973</c:v>
                </c:pt>
                <c:pt idx="14">
                  <c:v>3.000371033</c:v>
                </c:pt>
                <c:pt idx="15">
                  <c:v>3.0798817450000002</c:v>
                </c:pt>
                <c:pt idx="16">
                  <c:v>3.1708457339999998</c:v>
                </c:pt>
                <c:pt idx="17">
                  <c:v>3.2109403689999998</c:v>
                </c:pt>
                <c:pt idx="18">
                  <c:v>3.2480364989999999</c:v>
                </c:pt>
                <c:pt idx="19">
                  <c:v>3.2665921020000002</c:v>
                </c:pt>
                <c:pt idx="20">
                  <c:v>3.2771932980000003</c:v>
                </c:pt>
                <c:pt idx="21">
                  <c:v>3.2942504279999998</c:v>
                </c:pt>
                <c:pt idx="22">
                  <c:v>3.3098636470000002</c:v>
                </c:pt>
                <c:pt idx="23">
                  <c:v>3.3142417909999997</c:v>
                </c:pt>
                <c:pt idx="24">
                  <c:v>3.3293133549999996</c:v>
                </c:pt>
                <c:pt idx="25">
                  <c:v>3.339405213</c:v>
                </c:pt>
                <c:pt idx="26">
                  <c:v>3.361072724</c:v>
                </c:pt>
                <c:pt idx="27">
                  <c:v>3.3722295829999998</c:v>
                </c:pt>
                <c:pt idx="28">
                  <c:v>3.3938028559999998</c:v>
                </c:pt>
                <c:pt idx="29">
                  <c:v>3.4086019590000003</c:v>
                </c:pt>
                <c:pt idx="30">
                  <c:v>3.4321239939999999</c:v>
                </c:pt>
                <c:pt idx="31">
                  <c:v>3.4277153929999988</c:v>
                </c:pt>
                <c:pt idx="32">
                  <c:v>3.4301255500000001</c:v>
                </c:pt>
                <c:pt idx="33">
                  <c:v>3.4214816890000002</c:v>
                </c:pt>
                <c:pt idx="34">
                  <c:v>3.424202637</c:v>
                </c:pt>
                <c:pt idx="35">
                  <c:v>3.4177082209999998</c:v>
                </c:pt>
                <c:pt idx="36">
                  <c:v>3.4148852539999996</c:v>
                </c:pt>
                <c:pt idx="37">
                  <c:v>3.4063385619999997</c:v>
                </c:pt>
                <c:pt idx="38">
                  <c:v>3.4088521119999999</c:v>
                </c:pt>
                <c:pt idx="39">
                  <c:v>3.3976757210000001</c:v>
                </c:pt>
                <c:pt idx="40">
                  <c:v>3.399223938</c:v>
                </c:pt>
              </c:numCache>
            </c:numRef>
          </c:val>
        </c:ser>
        <c:ser>
          <c:idx val="2"/>
          <c:order val="2"/>
          <c:tx>
            <c:strRef>
              <c:f>Sheet1!$D$1</c:f>
              <c:strCache>
                <c:ptCount val="1"/>
                <c:pt idx="0">
                  <c:v>Canada</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0.95510000000000006</c:v>
                </c:pt>
                <c:pt idx="1">
                  <c:v>0.9476</c:v>
                </c:pt>
                <c:pt idx="2">
                  <c:v>1.0487</c:v>
                </c:pt>
                <c:pt idx="3">
                  <c:v>1.1435</c:v>
                </c:pt>
                <c:pt idx="4">
                  <c:v>1.1985999999999999</c:v>
                </c:pt>
                <c:pt idx="5">
                  <c:v>1.1800999999999999</c:v>
                </c:pt>
                <c:pt idx="6">
                  <c:v>1.2085999999999999</c:v>
                </c:pt>
                <c:pt idx="7">
                  <c:v>1.2715579368673033</c:v>
                </c:pt>
                <c:pt idx="8">
                  <c:v>1.3335746832877111</c:v>
                </c:pt>
                <c:pt idx="9">
                  <c:v>1.289511516503552</c:v>
                </c:pt>
                <c:pt idx="10">
                  <c:v>1.3153647407020095</c:v>
                </c:pt>
                <c:pt idx="11">
                  <c:v>1.3053325730674379</c:v>
                </c:pt>
                <c:pt idx="12">
                  <c:v>1.2907124722476833</c:v>
                </c:pt>
                <c:pt idx="13">
                  <c:v>1.2942552099443732</c:v>
                </c:pt>
                <c:pt idx="14">
                  <c:v>1.3065984398626904</c:v>
                </c:pt>
                <c:pt idx="15">
                  <c:v>1.3248456403259352</c:v>
                </c:pt>
                <c:pt idx="16">
                  <c:v>1.3137472615969059</c:v>
                </c:pt>
                <c:pt idx="17">
                  <c:v>1.3221153552633675</c:v>
                </c:pt>
                <c:pt idx="18">
                  <c:v>1.3146767461232733</c:v>
                </c:pt>
                <c:pt idx="19">
                  <c:v>1.332783243487861</c:v>
                </c:pt>
                <c:pt idx="20">
                  <c:v>1.2998388345903407</c:v>
                </c:pt>
                <c:pt idx="21">
                  <c:v>1.2936864224143845</c:v>
                </c:pt>
                <c:pt idx="22">
                  <c:v>1.2969291264202953</c:v>
                </c:pt>
                <c:pt idx="23">
                  <c:v>1.3126787144962684</c:v>
                </c:pt>
                <c:pt idx="24">
                  <c:v>1.333673903976845</c:v>
                </c:pt>
                <c:pt idx="25">
                  <c:v>1.3596505425545744</c:v>
                </c:pt>
                <c:pt idx="26">
                  <c:v>1.3815688014565819</c:v>
                </c:pt>
                <c:pt idx="27">
                  <c:v>1.382143762982103</c:v>
                </c:pt>
                <c:pt idx="28">
                  <c:v>1.4012511823463145</c:v>
                </c:pt>
                <c:pt idx="29">
                  <c:v>1.5360241480667869</c:v>
                </c:pt>
                <c:pt idx="30">
                  <c:v>1.6772270966357032</c:v>
                </c:pt>
                <c:pt idx="31">
                  <c:v>1.6666515178112007</c:v>
                </c:pt>
                <c:pt idx="32">
                  <c:v>1.7173066278876807</c:v>
                </c:pt>
                <c:pt idx="33">
                  <c:v>1.7442763638580152</c:v>
                </c:pt>
                <c:pt idx="34">
                  <c:v>1.6823784373865216</c:v>
                </c:pt>
                <c:pt idx="35">
                  <c:v>1.7505336997451404</c:v>
                </c:pt>
                <c:pt idx="36">
                  <c:v>1.8842812554280846</c:v>
                </c:pt>
                <c:pt idx="37">
                  <c:v>1.9751879806991173</c:v>
                </c:pt>
                <c:pt idx="38">
                  <c:v>2.0776770015250161</c:v>
                </c:pt>
                <c:pt idx="39">
                  <c:v>2.248489804136061</c:v>
                </c:pt>
                <c:pt idx="40">
                  <c:v>2.2593003879852511</c:v>
                </c:pt>
              </c:numCache>
            </c:numRef>
          </c:val>
        </c:ser>
        <c:ser>
          <c:idx val="1"/>
          <c:order val="3"/>
          <c:tx>
            <c:strRef>
              <c:f>Sheet1!$E$1</c:f>
              <c:strCache>
                <c:ptCount val="1"/>
                <c:pt idx="0">
                  <c:v>Middle East</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0.65800000000000003</c:v>
                </c:pt>
                <c:pt idx="1">
                  <c:v>0.69159999999999999</c:v>
                </c:pt>
                <c:pt idx="2">
                  <c:v>0.74009999999999998</c:v>
                </c:pt>
                <c:pt idx="3">
                  <c:v>0.77579999999999993</c:v>
                </c:pt>
                <c:pt idx="4">
                  <c:v>0.78539999999999999</c:v>
                </c:pt>
                <c:pt idx="5">
                  <c:v>0.85899999999999999</c:v>
                </c:pt>
                <c:pt idx="6">
                  <c:v>0.93899999999999995</c:v>
                </c:pt>
                <c:pt idx="7">
                  <c:v>0.9416190029236573</c:v>
                </c:pt>
                <c:pt idx="8">
                  <c:v>0.94675839622931601</c:v>
                </c:pt>
                <c:pt idx="9">
                  <c:v>1.2148640194706981</c:v>
                </c:pt>
                <c:pt idx="10">
                  <c:v>1.1798185637325347</c:v>
                </c:pt>
                <c:pt idx="11">
                  <c:v>1.3228623215841677</c:v>
                </c:pt>
                <c:pt idx="12">
                  <c:v>1.3306715365375386</c:v>
                </c:pt>
                <c:pt idx="13">
                  <c:v>1.3357580458567633</c:v>
                </c:pt>
                <c:pt idx="14">
                  <c:v>1.3555750687773238</c:v>
                </c:pt>
                <c:pt idx="15">
                  <c:v>1.4295595605048925</c:v>
                </c:pt>
                <c:pt idx="16">
                  <c:v>1.5800442533317762</c:v>
                </c:pt>
                <c:pt idx="17">
                  <c:v>1.6434384817981811</c:v>
                </c:pt>
                <c:pt idx="18">
                  <c:v>1.7515458616665909</c:v>
                </c:pt>
                <c:pt idx="19">
                  <c:v>1.7630201657478621</c:v>
                </c:pt>
                <c:pt idx="20">
                  <c:v>1.7622884110130108</c:v>
                </c:pt>
                <c:pt idx="21">
                  <c:v>1.7788644667958473</c:v>
                </c:pt>
                <c:pt idx="22">
                  <c:v>1.8296394451040798</c:v>
                </c:pt>
                <c:pt idx="23">
                  <c:v>1.888863683678373</c:v>
                </c:pt>
                <c:pt idx="24">
                  <c:v>1.9361300887190513</c:v>
                </c:pt>
                <c:pt idx="25">
                  <c:v>1.8960482598978361</c:v>
                </c:pt>
                <c:pt idx="26">
                  <c:v>1.8990004030650909</c:v>
                </c:pt>
                <c:pt idx="27">
                  <c:v>1.9174861172315991</c:v>
                </c:pt>
                <c:pt idx="28">
                  <c:v>1.9301453298177162</c:v>
                </c:pt>
                <c:pt idx="29">
                  <c:v>1.9276786536260864</c:v>
                </c:pt>
                <c:pt idx="30">
                  <c:v>1.9459918313588969</c:v>
                </c:pt>
                <c:pt idx="31">
                  <c:v>1.965045047658361</c:v>
                </c:pt>
                <c:pt idx="32">
                  <c:v>2.0394289295718275</c:v>
                </c:pt>
                <c:pt idx="33">
                  <c:v>2.1221031486370983</c:v>
                </c:pt>
                <c:pt idx="34">
                  <c:v>2.2034274122924109</c:v>
                </c:pt>
                <c:pt idx="35">
                  <c:v>2.2655181667188815</c:v>
                </c:pt>
                <c:pt idx="36">
                  <c:v>2.2828428655440454</c:v>
                </c:pt>
                <c:pt idx="37">
                  <c:v>2.3306564980693039</c:v>
                </c:pt>
                <c:pt idx="38">
                  <c:v>2.355862495469887</c:v>
                </c:pt>
                <c:pt idx="39">
                  <c:v>2.3930845187959302</c:v>
                </c:pt>
                <c:pt idx="40">
                  <c:v>2.4149960055218931</c:v>
                </c:pt>
              </c:numCache>
            </c:numRef>
          </c:val>
        </c:ser>
        <c:ser>
          <c:idx val="0"/>
          <c:order val="4"/>
          <c:tx>
            <c:strRef>
              <c:f>Sheet1!$F$1</c:f>
              <c:strCache>
                <c:ptCount val="1"/>
                <c:pt idx="0">
                  <c:v>Eurasia</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0.77390000000000003</c:v>
                </c:pt>
                <c:pt idx="1">
                  <c:v>0.80659999999999998</c:v>
                </c:pt>
                <c:pt idx="2">
                  <c:v>0.77470000000000006</c:v>
                </c:pt>
                <c:pt idx="3">
                  <c:v>0.82850000000000001</c:v>
                </c:pt>
                <c:pt idx="4">
                  <c:v>0.85099999999999998</c:v>
                </c:pt>
                <c:pt idx="5">
                  <c:v>0.94310000000000005</c:v>
                </c:pt>
                <c:pt idx="6">
                  <c:v>0.89410000000000001</c:v>
                </c:pt>
                <c:pt idx="7">
                  <c:v>0.90661230133619708</c:v>
                </c:pt>
                <c:pt idx="8">
                  <c:v>0.92665276957663745</c:v>
                </c:pt>
                <c:pt idx="9">
                  <c:v>0.94956686692880543</c:v>
                </c:pt>
                <c:pt idx="10">
                  <c:v>0.94105894672352031</c:v>
                </c:pt>
                <c:pt idx="11">
                  <c:v>0.93568562413388157</c:v>
                </c:pt>
                <c:pt idx="12">
                  <c:v>0.92983710132787611</c:v>
                </c:pt>
                <c:pt idx="13">
                  <c:v>0.93695468871591747</c:v>
                </c:pt>
                <c:pt idx="14">
                  <c:v>0.93148640043606101</c:v>
                </c:pt>
                <c:pt idx="15">
                  <c:v>0.93810407008070684</c:v>
                </c:pt>
                <c:pt idx="16">
                  <c:v>0.94798000018921336</c:v>
                </c:pt>
                <c:pt idx="17">
                  <c:v>0.96241218487996483</c:v>
                </c:pt>
                <c:pt idx="18">
                  <c:v>0.96822633119676516</c:v>
                </c:pt>
                <c:pt idx="19">
                  <c:v>1.0008845959710411</c:v>
                </c:pt>
                <c:pt idx="20">
                  <c:v>1.1199652258810469</c:v>
                </c:pt>
                <c:pt idx="21">
                  <c:v>1.1480701034113654</c:v>
                </c:pt>
                <c:pt idx="22">
                  <c:v>1.0711778873865092</c:v>
                </c:pt>
                <c:pt idx="23">
                  <c:v>1.0628835275052466</c:v>
                </c:pt>
                <c:pt idx="24">
                  <c:v>1.0464893988769524</c:v>
                </c:pt>
                <c:pt idx="25">
                  <c:v>1.0471469876278003</c:v>
                </c:pt>
                <c:pt idx="26">
                  <c:v>1.0633901788595268</c:v>
                </c:pt>
                <c:pt idx="27">
                  <c:v>1.0771501247149111</c:v>
                </c:pt>
                <c:pt idx="28">
                  <c:v>1.1611597329293986</c:v>
                </c:pt>
                <c:pt idx="29">
                  <c:v>1.1370043327841155</c:v>
                </c:pt>
                <c:pt idx="30">
                  <c:v>1.0883611279162848</c:v>
                </c:pt>
                <c:pt idx="31">
                  <c:v>1.1564223228980224</c:v>
                </c:pt>
                <c:pt idx="32">
                  <c:v>1.1143680326952368</c:v>
                </c:pt>
                <c:pt idx="33">
                  <c:v>1.1228600932233901</c:v>
                </c:pt>
                <c:pt idx="34">
                  <c:v>1.1294289322485311</c:v>
                </c:pt>
                <c:pt idx="35">
                  <c:v>1.1546010753369866</c:v>
                </c:pt>
                <c:pt idx="36">
                  <c:v>1.1632799188296619</c:v>
                </c:pt>
                <c:pt idx="37">
                  <c:v>1.1633884829851167</c:v>
                </c:pt>
                <c:pt idx="38">
                  <c:v>1.186394583524534</c:v>
                </c:pt>
                <c:pt idx="39">
                  <c:v>1.2039617573757742</c:v>
                </c:pt>
                <c:pt idx="40">
                  <c:v>1.2191595934516553</c:v>
                </c:pt>
              </c:numCache>
            </c:numRef>
          </c:val>
        </c:ser>
        <c:dLbls>
          <c:showLegendKey val="0"/>
          <c:showVal val="0"/>
          <c:showCatName val="0"/>
          <c:showSerName val="0"/>
          <c:showPercent val="0"/>
          <c:showBubbleSize val="0"/>
        </c:dLbls>
        <c:axId val="357632592"/>
        <c:axId val="357633136"/>
      </c:areaChart>
      <c:catAx>
        <c:axId val="3576325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3136"/>
        <c:crosses val="autoZero"/>
        <c:auto val="1"/>
        <c:lblAlgn val="ctr"/>
        <c:lblOffset val="100"/>
        <c:tickLblSkip val="5"/>
        <c:tickMarkSkip val="5"/>
        <c:noMultiLvlLbl val="0"/>
      </c:catAx>
      <c:valAx>
        <c:axId val="35763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7632592"/>
        <c:crossesAt val="9"/>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7.0671609599684632E-2"/>
          <c:w val="0.79594086092773753"/>
          <c:h val="0.8219291588177372"/>
        </c:manualLayout>
      </c:layout>
      <c:scatterChart>
        <c:scatterStyle val="lineMarker"/>
        <c:varyColors val="0"/>
        <c:ser>
          <c:idx val="0"/>
          <c:order val="0"/>
          <c:tx>
            <c:strRef>
              <c:f>Sheet1!$B$1</c:f>
              <c:strCache>
                <c:ptCount val="1"/>
                <c:pt idx="0">
                  <c:v>OECD population</c:v>
                </c:pt>
              </c:strCache>
            </c:strRef>
          </c:tx>
          <c:spPr>
            <a:ln w="28575" cap="rnd">
              <a:solidFill>
                <a:srgbClr val="003953"/>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1070.3232421875</c:v>
                </c:pt>
                <c:pt idx="1">
                  <c:v>1079.9007568359375</c:v>
                </c:pt>
                <c:pt idx="2">
                  <c:v>1089.510009765625</c:v>
                </c:pt>
                <c:pt idx="3">
                  <c:v>1098.999267578125</c:v>
                </c:pt>
                <c:pt idx="4">
                  <c:v>1107.858642578125</c:v>
                </c:pt>
                <c:pt idx="5">
                  <c:v>1116.3592529296875</c:v>
                </c:pt>
                <c:pt idx="6">
                  <c:v>1124.66845703125</c:v>
                </c:pt>
                <c:pt idx="7">
                  <c:v>1132.9622802734375</c:v>
                </c:pt>
                <c:pt idx="8">
                  <c:v>1140.9677734375</c:v>
                </c:pt>
                <c:pt idx="9">
                  <c:v>1148.78076171875</c:v>
                </c:pt>
                <c:pt idx="10">
                  <c:v>1156.75537109375</c:v>
                </c:pt>
                <c:pt idx="11">
                  <c:v>1164.7188720703125</c:v>
                </c:pt>
                <c:pt idx="12">
                  <c:v>1172.8665771484375</c:v>
                </c:pt>
                <c:pt idx="13">
                  <c:v>1180.9599609375</c:v>
                </c:pt>
                <c:pt idx="14">
                  <c:v>1189.3865966796875</c:v>
                </c:pt>
                <c:pt idx="15">
                  <c:v>1198.8642578125</c:v>
                </c:pt>
                <c:pt idx="16">
                  <c:v>1207.60205078125</c:v>
                </c:pt>
                <c:pt idx="17">
                  <c:v>1216.9150390625</c:v>
                </c:pt>
                <c:pt idx="18">
                  <c:v>1226.060302734375</c:v>
                </c:pt>
                <c:pt idx="19">
                  <c:v>1234.406494140625</c:v>
                </c:pt>
                <c:pt idx="20">
                  <c:v>1242.382080078125</c:v>
                </c:pt>
                <c:pt idx="21">
                  <c:v>1250.1397705078125</c:v>
                </c:pt>
                <c:pt idx="22">
                  <c:v>1257.93310546875</c:v>
                </c:pt>
                <c:pt idx="23">
                  <c:v>1266.1268310546875</c:v>
                </c:pt>
                <c:pt idx="24">
                  <c:v>1274.4486083984375</c:v>
                </c:pt>
                <c:pt idx="25">
                  <c:v>1282.5745849609375</c:v>
                </c:pt>
                <c:pt idx="26">
                  <c:v>1290.5633544921875</c:v>
                </c:pt>
                <c:pt idx="27">
                  <c:v>1298.3077392578125</c:v>
                </c:pt>
                <c:pt idx="28">
                  <c:v>1306.10693359375</c:v>
                </c:pt>
                <c:pt idx="29">
                  <c:v>1313.37255859375</c:v>
                </c:pt>
                <c:pt idx="30">
                  <c:v>1320.1658935546875</c:v>
                </c:pt>
                <c:pt idx="31">
                  <c:v>1326.5615234375</c:v>
                </c:pt>
                <c:pt idx="32">
                  <c:v>1332.6220703125</c:v>
                </c:pt>
                <c:pt idx="33">
                  <c:v>1338.4163818359375</c:v>
                </c:pt>
                <c:pt idx="34">
                  <c:v>1344</c:v>
                </c:pt>
                <c:pt idx="35">
                  <c:v>1349.4803466796875</c:v>
                </c:pt>
                <c:pt idx="36">
                  <c:v>1354.862548828125</c:v>
                </c:pt>
                <c:pt idx="37">
                  <c:v>1360.08740234375</c:v>
                </c:pt>
                <c:pt idx="38">
                  <c:v>1365.1636962890625</c:v>
                </c:pt>
                <c:pt idx="39">
                  <c:v>1370.1046142578125</c:v>
                </c:pt>
                <c:pt idx="40">
                  <c:v>1374.900634765625</c:v>
                </c:pt>
                <c:pt idx="41">
                  <c:v>1379.5517578125</c:v>
                </c:pt>
                <c:pt idx="42">
                  <c:v>1384.049072265625</c:v>
                </c:pt>
                <c:pt idx="43">
                  <c:v>1388.3870849609375</c:v>
                </c:pt>
                <c:pt idx="44">
                  <c:v>1392.5611572265625</c:v>
                </c:pt>
                <c:pt idx="45">
                  <c:v>1396.5504150390625</c:v>
                </c:pt>
                <c:pt idx="46">
                  <c:v>1400.3515625</c:v>
                </c:pt>
                <c:pt idx="47">
                  <c:v>1403.97412109375</c:v>
                </c:pt>
                <c:pt idx="48">
                  <c:v>1407.4281005859375</c:v>
                </c:pt>
                <c:pt idx="49">
                  <c:v>1410.7198486328125</c:v>
                </c:pt>
                <c:pt idx="50">
                  <c:v>1413.85302734375</c:v>
                </c:pt>
                <c:pt idx="51">
                  <c:v>1416.824462890625</c:v>
                </c:pt>
                <c:pt idx="52">
                  <c:v>1419.6324462890625</c:v>
                </c:pt>
                <c:pt idx="53">
                  <c:v>1422.2845458984375</c:v>
                </c:pt>
                <c:pt idx="54">
                  <c:v>1424.7967529296875</c:v>
                </c:pt>
                <c:pt idx="55">
                  <c:v>1427.166015625</c:v>
                </c:pt>
                <c:pt idx="56">
                  <c:v>1429.370361328125</c:v>
                </c:pt>
                <c:pt idx="57">
                  <c:v>1431.42138671875</c:v>
                </c:pt>
                <c:pt idx="58">
                  <c:v>1433.367431640625</c:v>
                </c:pt>
                <c:pt idx="59">
                  <c:v>1435.2584228515625</c:v>
                </c:pt>
                <c:pt idx="60">
                  <c:v>1437.0400390625</c:v>
                </c:pt>
              </c:numCache>
            </c:numRef>
          </c:yVal>
          <c:smooth val="0"/>
        </c:ser>
        <c:ser>
          <c:idx val="1"/>
          <c:order val="1"/>
          <c:tx>
            <c:strRef>
              <c:f>Sheet1!$B$64</c:f>
              <c:strCache>
                <c:ptCount val="1"/>
                <c:pt idx="0">
                  <c:v>non-OECD population</c:v>
                </c:pt>
              </c:strCache>
            </c:strRef>
          </c:tx>
          <c:spPr>
            <a:ln w="28575" cap="rnd">
              <a:solidFill>
                <a:srgbClr val="A33340"/>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4313.53076171875</c:v>
                </c:pt>
                <c:pt idx="1">
                  <c:v>4390.50732421875</c:v>
                </c:pt>
                <c:pt idx="2">
                  <c:v>4465.7626953125</c:v>
                </c:pt>
                <c:pt idx="3">
                  <c:v>4540.0380859375</c:v>
                </c:pt>
                <c:pt idx="4">
                  <c:v>4613.2822265625</c:v>
                </c:pt>
                <c:pt idx="5">
                  <c:v>4685.47607421875</c:v>
                </c:pt>
                <c:pt idx="6">
                  <c:v>4756.8505859375</c:v>
                </c:pt>
                <c:pt idx="7">
                  <c:v>4827.0849609375</c:v>
                </c:pt>
                <c:pt idx="8">
                  <c:v>4896.24365234375</c:v>
                </c:pt>
                <c:pt idx="9">
                  <c:v>4964.92041015625</c:v>
                </c:pt>
                <c:pt idx="10">
                  <c:v>5033.0400390625</c:v>
                </c:pt>
                <c:pt idx="11">
                  <c:v>5102.677734375</c:v>
                </c:pt>
                <c:pt idx="12">
                  <c:v>5171.8681640625</c:v>
                </c:pt>
                <c:pt idx="13">
                  <c:v>5240.9375</c:v>
                </c:pt>
                <c:pt idx="14">
                  <c:v>5310.0537109375</c:v>
                </c:pt>
                <c:pt idx="15">
                  <c:v>5378.955078125</c:v>
                </c:pt>
                <c:pt idx="16">
                  <c:v>5452.02099609375</c:v>
                </c:pt>
                <c:pt idx="17">
                  <c:v>5524.70263671875</c:v>
                </c:pt>
                <c:pt idx="18">
                  <c:v>5597.3408203125</c:v>
                </c:pt>
                <c:pt idx="19">
                  <c:v>5669.6904296875</c:v>
                </c:pt>
                <c:pt idx="20">
                  <c:v>5741.70361328125</c:v>
                </c:pt>
                <c:pt idx="21">
                  <c:v>5824.857421875</c:v>
                </c:pt>
                <c:pt idx="22">
                  <c:v>5901.53173828125</c:v>
                </c:pt>
                <c:pt idx="23">
                  <c:v>5977.8251953125</c:v>
                </c:pt>
                <c:pt idx="24">
                  <c:v>6053.2666015625</c:v>
                </c:pt>
                <c:pt idx="25">
                  <c:v>6126.671875</c:v>
                </c:pt>
                <c:pt idx="26">
                  <c:v>6201.3134765625</c:v>
                </c:pt>
                <c:pt idx="27">
                  <c:v>6275.056640625</c:v>
                </c:pt>
                <c:pt idx="28">
                  <c:v>6347.982421875</c:v>
                </c:pt>
                <c:pt idx="29">
                  <c:v>6419.7919921875</c:v>
                </c:pt>
                <c:pt idx="30">
                  <c:v>6490.46240234375</c:v>
                </c:pt>
                <c:pt idx="31">
                  <c:v>6561.07373046875</c:v>
                </c:pt>
                <c:pt idx="32">
                  <c:v>6630.62646484375</c:v>
                </c:pt>
                <c:pt idx="33">
                  <c:v>6699.166015625</c:v>
                </c:pt>
                <c:pt idx="34">
                  <c:v>6766.5302734375</c:v>
                </c:pt>
                <c:pt idx="35">
                  <c:v>6832.80712890625</c:v>
                </c:pt>
                <c:pt idx="36">
                  <c:v>6898.7587890625</c:v>
                </c:pt>
                <c:pt idx="37">
                  <c:v>6963.58740234375</c:v>
                </c:pt>
                <c:pt idx="38">
                  <c:v>7027.31982421875</c:v>
                </c:pt>
                <c:pt idx="39">
                  <c:v>7089.9375</c:v>
                </c:pt>
                <c:pt idx="40">
                  <c:v>7151.498046875</c:v>
                </c:pt>
                <c:pt idx="41">
                  <c:v>7213.091796875</c:v>
                </c:pt>
                <c:pt idx="42">
                  <c:v>7273.60595703125</c:v>
                </c:pt>
                <c:pt idx="43">
                  <c:v>7333.0693359375</c:v>
                </c:pt>
                <c:pt idx="44">
                  <c:v>7391.45703125</c:v>
                </c:pt>
                <c:pt idx="45">
                  <c:v>7448.78271484375</c:v>
                </c:pt>
                <c:pt idx="46">
                  <c:v>7506.1513671875</c:v>
                </c:pt>
                <c:pt idx="47">
                  <c:v>7562.4365234375</c:v>
                </c:pt>
                <c:pt idx="48">
                  <c:v>7617.67724609375</c:v>
                </c:pt>
                <c:pt idx="49">
                  <c:v>7671.966796875</c:v>
                </c:pt>
                <c:pt idx="50">
                  <c:v>7725.38427734375</c:v>
                </c:pt>
                <c:pt idx="51">
                  <c:v>7778.39501953125</c:v>
                </c:pt>
                <c:pt idx="52">
                  <c:v>7830.4931640625</c:v>
                </c:pt>
                <c:pt idx="53">
                  <c:v>7881.62548828125</c:v>
                </c:pt>
                <c:pt idx="54">
                  <c:v>7931.8798828125</c:v>
                </c:pt>
                <c:pt idx="55">
                  <c:v>7981.3291015625</c:v>
                </c:pt>
                <c:pt idx="56">
                  <c:v>8029.51318359375</c:v>
                </c:pt>
                <c:pt idx="57">
                  <c:v>8076.8291015625</c:v>
                </c:pt>
                <c:pt idx="58">
                  <c:v>8123.28662109375</c:v>
                </c:pt>
                <c:pt idx="59">
                  <c:v>8169.048828125</c:v>
                </c:pt>
                <c:pt idx="60">
                  <c:v>8214.044921875</c:v>
                </c:pt>
              </c:numCache>
            </c:numRef>
          </c:yVal>
          <c:smooth val="0"/>
        </c:ser>
        <c:dLbls>
          <c:showLegendKey val="0"/>
          <c:showVal val="0"/>
          <c:showCatName val="0"/>
          <c:showSerName val="0"/>
          <c:showPercent val="0"/>
          <c:showBubbleSize val="0"/>
        </c:dLbls>
        <c:axId val="357633680"/>
        <c:axId val="357625520"/>
      </c:scatterChart>
      <c:valAx>
        <c:axId val="357633680"/>
        <c:scaling>
          <c:orientation val="minMax"/>
          <c:max val="2050"/>
          <c:min val="201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
                <a:ea typeface="+mn-ea"/>
                <a:cs typeface="+mn-cs"/>
              </a:defRPr>
            </a:pPr>
            <a:endParaRPr lang="en-US"/>
          </a:p>
        </c:txPr>
        <c:crossAx val="357625520"/>
        <c:crosses val="autoZero"/>
        <c:crossBetween val="midCat"/>
        <c:majorUnit val="20"/>
      </c:valAx>
      <c:valAx>
        <c:axId val="357625520"/>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33680"/>
        <c:crosses val="autoZero"/>
        <c:crossBetween val="midCat"/>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4">
    <c:autoUpdate val="0"/>
  </c:externalData>
  <c:userShapes r:id="rId5"/>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4.101538295995788E-2"/>
          <c:w val="0.79594086092773753"/>
          <c:h val="0.85158529662991855"/>
        </c:manualLayout>
      </c:layout>
      <c:scatterChart>
        <c:scatterStyle val="lineMarker"/>
        <c:varyColors val="0"/>
        <c:ser>
          <c:idx val="0"/>
          <c:order val="0"/>
          <c:tx>
            <c:strRef>
              <c:f>Sheet1!$B$1</c:f>
              <c:strCache>
                <c:ptCount val="1"/>
                <c:pt idx="0">
                  <c:v>OECD GDP/capita</c:v>
                </c:pt>
              </c:strCache>
            </c:strRef>
          </c:tx>
          <c:spPr>
            <a:ln w="28575" cap="rnd">
              <a:solidFill>
                <a:srgbClr val="003953"/>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26514.76171875</c:v>
                </c:pt>
                <c:pt idx="1">
                  <c:v>26527.74609375</c:v>
                </c:pt>
                <c:pt idx="2">
                  <c:v>26842.45703125</c:v>
                </c:pt>
                <c:pt idx="3">
                  <c:v>26970.001953125</c:v>
                </c:pt>
                <c:pt idx="4">
                  <c:v>27602.072265625</c:v>
                </c:pt>
                <c:pt idx="5">
                  <c:v>28130.205078125</c:v>
                </c:pt>
                <c:pt idx="6">
                  <c:v>28818.927734375</c:v>
                </c:pt>
                <c:pt idx="7">
                  <c:v>29671.625</c:v>
                </c:pt>
                <c:pt idx="8">
                  <c:v>30298.720703125</c:v>
                </c:pt>
                <c:pt idx="9">
                  <c:v>31083.357421875</c:v>
                </c:pt>
                <c:pt idx="10">
                  <c:v>32151.046875</c:v>
                </c:pt>
                <c:pt idx="11">
                  <c:v>32368.005859375</c:v>
                </c:pt>
                <c:pt idx="12">
                  <c:v>32671.876953125</c:v>
                </c:pt>
                <c:pt idx="13">
                  <c:v>33121.80859375</c:v>
                </c:pt>
                <c:pt idx="14">
                  <c:v>33954.78125</c:v>
                </c:pt>
                <c:pt idx="15">
                  <c:v>34732.0546875</c:v>
                </c:pt>
                <c:pt idx="16">
                  <c:v>35566.1796875</c:v>
                </c:pt>
                <c:pt idx="17">
                  <c:v>36222.98828125</c:v>
                </c:pt>
                <c:pt idx="18">
                  <c:v>36035.48046875</c:v>
                </c:pt>
                <c:pt idx="19">
                  <c:v>34546.3671875</c:v>
                </c:pt>
                <c:pt idx="20">
                  <c:v>35343.63671875</c:v>
                </c:pt>
                <c:pt idx="21">
                  <c:v>35844.41796875</c:v>
                </c:pt>
                <c:pt idx="22">
                  <c:v>36103.9453125</c:v>
                </c:pt>
                <c:pt idx="23">
                  <c:v>36411.89453125</c:v>
                </c:pt>
                <c:pt idx="24">
                  <c:v>36973.98828125</c:v>
                </c:pt>
                <c:pt idx="25">
                  <c:v>37666.4609375</c:v>
                </c:pt>
                <c:pt idx="26">
                  <c:v>38100.66796875</c:v>
                </c:pt>
                <c:pt idx="27">
                  <c:v>38856.53515625</c:v>
                </c:pt>
                <c:pt idx="28">
                  <c:v>39509.59375</c:v>
                </c:pt>
                <c:pt idx="29">
                  <c:v>40041.85546875</c:v>
                </c:pt>
                <c:pt idx="30">
                  <c:v>40551.53515625</c:v>
                </c:pt>
                <c:pt idx="31">
                  <c:v>41046.6953125</c:v>
                </c:pt>
                <c:pt idx="32">
                  <c:v>41549.8125</c:v>
                </c:pt>
                <c:pt idx="33">
                  <c:v>42009.390625</c:v>
                </c:pt>
                <c:pt idx="34">
                  <c:v>42500.375</c:v>
                </c:pt>
                <c:pt idx="35">
                  <c:v>43030.70703125</c:v>
                </c:pt>
                <c:pt idx="36">
                  <c:v>43573.48828125</c:v>
                </c:pt>
                <c:pt idx="37">
                  <c:v>44136.703125</c:v>
                </c:pt>
                <c:pt idx="38">
                  <c:v>44716.51171875</c:v>
                </c:pt>
                <c:pt idx="39">
                  <c:v>45298.80859375</c:v>
                </c:pt>
                <c:pt idx="40">
                  <c:v>45886.8828125</c:v>
                </c:pt>
                <c:pt idx="41">
                  <c:v>46422.43359375</c:v>
                </c:pt>
                <c:pt idx="42">
                  <c:v>46916.61328125</c:v>
                </c:pt>
                <c:pt idx="43">
                  <c:v>47445.62890625</c:v>
                </c:pt>
                <c:pt idx="44">
                  <c:v>47995.51171875</c:v>
                </c:pt>
                <c:pt idx="45">
                  <c:v>48552.19921875</c:v>
                </c:pt>
                <c:pt idx="46">
                  <c:v>49107.14453125</c:v>
                </c:pt>
                <c:pt idx="47">
                  <c:v>49676.62109375</c:v>
                </c:pt>
                <c:pt idx="48">
                  <c:v>50245.47265625</c:v>
                </c:pt>
                <c:pt idx="49">
                  <c:v>50838.62890625</c:v>
                </c:pt>
                <c:pt idx="50">
                  <c:v>51450.96484375</c:v>
                </c:pt>
                <c:pt idx="51">
                  <c:v>52084.265625</c:v>
                </c:pt>
                <c:pt idx="52">
                  <c:v>52754.28125</c:v>
                </c:pt>
                <c:pt idx="53">
                  <c:v>53421.31640625</c:v>
                </c:pt>
                <c:pt idx="54">
                  <c:v>54095.73828125</c:v>
                </c:pt>
                <c:pt idx="55">
                  <c:v>54796.62890625</c:v>
                </c:pt>
                <c:pt idx="56">
                  <c:v>55489.91015625</c:v>
                </c:pt>
                <c:pt idx="57">
                  <c:v>56199.28515625</c:v>
                </c:pt>
                <c:pt idx="58">
                  <c:v>56889.71875</c:v>
                </c:pt>
                <c:pt idx="59">
                  <c:v>57598.10546875</c:v>
                </c:pt>
                <c:pt idx="60">
                  <c:v>58347.4140625</c:v>
                </c:pt>
              </c:numCache>
            </c:numRef>
          </c:yVal>
          <c:smooth val="0"/>
        </c:ser>
        <c:ser>
          <c:idx val="1"/>
          <c:order val="1"/>
          <c:tx>
            <c:strRef>
              <c:f>Sheet1!$B$64</c:f>
              <c:strCache>
                <c:ptCount val="1"/>
                <c:pt idx="0">
                  <c:v>non-OECD GDP/capita</c:v>
                </c:pt>
              </c:strCache>
            </c:strRef>
          </c:tx>
          <c:spPr>
            <a:ln w="28575" cap="rnd">
              <a:solidFill>
                <a:srgbClr val="A33340"/>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4056.569580078125</c:v>
                </c:pt>
                <c:pt idx="1">
                  <c:v>4048.1455078125</c:v>
                </c:pt>
                <c:pt idx="2">
                  <c:v>4106.3466796875</c:v>
                </c:pt>
                <c:pt idx="3">
                  <c:v>4142.71728515625</c:v>
                </c:pt>
                <c:pt idx="4">
                  <c:v>4189.77294921875</c:v>
                </c:pt>
                <c:pt idx="5">
                  <c:v>4293.7109375</c:v>
                </c:pt>
                <c:pt idx="6">
                  <c:v>4440.11328125</c:v>
                </c:pt>
                <c:pt idx="7">
                  <c:v>4574.9482421875</c:v>
                </c:pt>
                <c:pt idx="8">
                  <c:v>4584.23583984375</c:v>
                </c:pt>
                <c:pt idx="9">
                  <c:v>4687.66015625</c:v>
                </c:pt>
                <c:pt idx="10">
                  <c:v>4901.8505859375</c:v>
                </c:pt>
                <c:pt idx="11">
                  <c:v>5022.3056640625</c:v>
                </c:pt>
                <c:pt idx="12">
                  <c:v>5182.27685546875</c:v>
                </c:pt>
                <c:pt idx="13">
                  <c:v>5423.83935546875</c:v>
                </c:pt>
                <c:pt idx="14">
                  <c:v>5772.33349609375</c:v>
                </c:pt>
                <c:pt idx="15">
                  <c:v>6110.9560546875</c:v>
                </c:pt>
                <c:pt idx="16">
                  <c:v>6518.04248046875</c:v>
                </c:pt>
                <c:pt idx="17">
                  <c:v>6997.6015625</c:v>
                </c:pt>
                <c:pt idx="18">
                  <c:v>7330.57470703125</c:v>
                </c:pt>
                <c:pt idx="19">
                  <c:v>7420.8271484375</c:v>
                </c:pt>
                <c:pt idx="20">
                  <c:v>7893.12060546875</c:v>
                </c:pt>
                <c:pt idx="21">
                  <c:v>8274.0712890625</c:v>
                </c:pt>
                <c:pt idx="22">
                  <c:v>8565.0791015625</c:v>
                </c:pt>
                <c:pt idx="23">
                  <c:v>8894.3271484375</c:v>
                </c:pt>
                <c:pt idx="24">
                  <c:v>9187.82421875</c:v>
                </c:pt>
                <c:pt idx="25">
                  <c:v>9443.0556640625</c:v>
                </c:pt>
                <c:pt idx="26">
                  <c:v>9747.7822265625</c:v>
                </c:pt>
                <c:pt idx="27">
                  <c:v>10067.4326171875</c:v>
                </c:pt>
                <c:pt idx="28">
                  <c:v>10421.7177734375</c:v>
                </c:pt>
                <c:pt idx="29">
                  <c:v>10754.6005859375</c:v>
                </c:pt>
                <c:pt idx="30">
                  <c:v>11140.3291015625</c:v>
                </c:pt>
                <c:pt idx="31">
                  <c:v>11553.224609375</c:v>
                </c:pt>
                <c:pt idx="32">
                  <c:v>11946.8916015625</c:v>
                </c:pt>
                <c:pt idx="33">
                  <c:v>12352.6787109375</c:v>
                </c:pt>
                <c:pt idx="34">
                  <c:v>12762.046875</c:v>
                </c:pt>
                <c:pt idx="35">
                  <c:v>13186.380859375</c:v>
                </c:pt>
                <c:pt idx="36">
                  <c:v>13605.642578125</c:v>
                </c:pt>
                <c:pt idx="37">
                  <c:v>14037.6611328125</c:v>
                </c:pt>
                <c:pt idx="38">
                  <c:v>14477.4521484375</c:v>
                </c:pt>
                <c:pt idx="39">
                  <c:v>14925.6318359375</c:v>
                </c:pt>
                <c:pt idx="40">
                  <c:v>15388.1484375</c:v>
                </c:pt>
                <c:pt idx="41">
                  <c:v>15853.53125</c:v>
                </c:pt>
                <c:pt idx="42">
                  <c:v>16314.6953125</c:v>
                </c:pt>
                <c:pt idx="43">
                  <c:v>16792.212890625</c:v>
                </c:pt>
                <c:pt idx="44">
                  <c:v>17280.953125</c:v>
                </c:pt>
                <c:pt idx="45">
                  <c:v>17780.357421875</c:v>
                </c:pt>
                <c:pt idx="46">
                  <c:v>18285.8671875</c:v>
                </c:pt>
                <c:pt idx="47">
                  <c:v>18791.232421875</c:v>
                </c:pt>
                <c:pt idx="48">
                  <c:v>19305.09765625</c:v>
                </c:pt>
                <c:pt idx="49">
                  <c:v>19827.166015625</c:v>
                </c:pt>
                <c:pt idx="50">
                  <c:v>20370.7890625</c:v>
                </c:pt>
                <c:pt idx="51">
                  <c:v>20917.53515625</c:v>
                </c:pt>
                <c:pt idx="52">
                  <c:v>21488.93359375</c:v>
                </c:pt>
                <c:pt idx="53">
                  <c:v>22062.6953125</c:v>
                </c:pt>
                <c:pt idx="54">
                  <c:v>22656.72265625</c:v>
                </c:pt>
                <c:pt idx="55">
                  <c:v>23253.19921875</c:v>
                </c:pt>
                <c:pt idx="56">
                  <c:v>23848.390625</c:v>
                </c:pt>
                <c:pt idx="57">
                  <c:v>24450.23046875</c:v>
                </c:pt>
                <c:pt idx="58">
                  <c:v>25054.52734375</c:v>
                </c:pt>
                <c:pt idx="59">
                  <c:v>25658.53125</c:v>
                </c:pt>
                <c:pt idx="60">
                  <c:v>26280.353515625</c:v>
                </c:pt>
              </c:numCache>
            </c:numRef>
          </c:yVal>
          <c:smooth val="0"/>
        </c:ser>
        <c:dLbls>
          <c:showLegendKey val="0"/>
          <c:showVal val="0"/>
          <c:showCatName val="0"/>
          <c:showSerName val="0"/>
          <c:showPercent val="0"/>
          <c:showBubbleSize val="0"/>
        </c:dLbls>
        <c:axId val="357636944"/>
        <c:axId val="357621712"/>
      </c:scatterChart>
      <c:valAx>
        <c:axId val="357636944"/>
        <c:scaling>
          <c:orientation val="minMax"/>
          <c:max val="2050"/>
          <c:min val="201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21712"/>
        <c:crosses val="autoZero"/>
        <c:crossBetween val="midCat"/>
        <c:majorUnit val="20"/>
      </c:valAx>
      <c:valAx>
        <c:axId val="357621712"/>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36944"/>
        <c:crosses val="autoZero"/>
        <c:crossBetween val="midCat"/>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6.9019835734684495E-2"/>
          <c:w val="0.79594086092773753"/>
          <c:h val="0.82358087940627467"/>
        </c:manualLayout>
      </c:layout>
      <c:scatterChart>
        <c:scatterStyle val="lineMarker"/>
        <c:varyColors val="0"/>
        <c:ser>
          <c:idx val="0"/>
          <c:order val="0"/>
          <c:tx>
            <c:strRef>
              <c:f>Sheet1!$B$1</c:f>
              <c:strCache>
                <c:ptCount val="1"/>
                <c:pt idx="0">
                  <c:v>oecd Energy intensity</c:v>
                </c:pt>
              </c:strCache>
            </c:strRef>
          </c:tx>
          <c:spPr>
            <a:ln w="28575" cap="rnd">
              <a:solidFill>
                <a:srgbClr val="003953"/>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7.0772740949056177</c:v>
                </c:pt>
                <c:pt idx="1">
                  <c:v>7.1028787979897441</c:v>
                </c:pt>
                <c:pt idx="2">
                  <c:v>6.9860166157771539</c:v>
                </c:pt>
                <c:pt idx="3">
                  <c:v>7.0855815097746628</c:v>
                </c:pt>
                <c:pt idx="4">
                  <c:v>6.99594860470771</c:v>
                </c:pt>
                <c:pt idx="5">
                  <c:v>6.981321924214539</c:v>
                </c:pt>
                <c:pt idx="6">
                  <c:v>6.9762847740481373</c:v>
                </c:pt>
                <c:pt idx="7">
                  <c:v>6.7769273498468801</c:v>
                </c:pt>
                <c:pt idx="8">
                  <c:v>6.6144552046896257</c:v>
                </c:pt>
                <c:pt idx="9">
                  <c:v>6.4889907312585295</c:v>
                </c:pt>
                <c:pt idx="10">
                  <c:v>6.2918516153592101</c:v>
                </c:pt>
                <c:pt idx="11">
                  <c:v>6.1748997406051531</c:v>
                </c:pt>
                <c:pt idx="12">
                  <c:v>6.1274119005105758</c:v>
                </c:pt>
                <c:pt idx="13">
                  <c:v>6.0631599024206499</c:v>
                </c:pt>
                <c:pt idx="14">
                  <c:v>5.9879433672737727</c:v>
                </c:pt>
                <c:pt idx="15">
                  <c:v>5.829585158709059</c:v>
                </c:pt>
                <c:pt idx="16">
                  <c:v>5.6685094692353539</c:v>
                </c:pt>
                <c:pt idx="17">
                  <c:v>5.5583632379557839</c:v>
                </c:pt>
                <c:pt idx="18">
                  <c:v>5.4980754885232193</c:v>
                </c:pt>
                <c:pt idx="19">
                  <c:v>5.4763640741187523</c:v>
                </c:pt>
                <c:pt idx="20">
                  <c:v>5.509100987138102</c:v>
                </c:pt>
                <c:pt idx="21">
                  <c:v>5.3531402613020518</c:v>
                </c:pt>
                <c:pt idx="22">
                  <c:v>5.2269552900730387</c:v>
                </c:pt>
                <c:pt idx="23">
                  <c:v>5.2036837900874096</c:v>
                </c:pt>
                <c:pt idx="24">
                  <c:v>5.0672499924387333</c:v>
                </c:pt>
                <c:pt idx="25">
                  <c:v>4.9497382290311753</c:v>
                </c:pt>
                <c:pt idx="26">
                  <c:v>4.8890134632621054</c:v>
                </c:pt>
                <c:pt idx="27">
                  <c:v>4.8870302153075427</c:v>
                </c:pt>
                <c:pt idx="28">
                  <c:v>4.833313665140107</c:v>
                </c:pt>
                <c:pt idx="29">
                  <c:v>4.7498037442928087</c:v>
                </c:pt>
                <c:pt idx="30">
                  <c:v>4.6757062774333846</c:v>
                </c:pt>
                <c:pt idx="31">
                  <c:v>4.6109879918118892</c:v>
                </c:pt>
                <c:pt idx="32">
                  <c:v>4.5421597748077538</c:v>
                </c:pt>
                <c:pt idx="33">
                  <c:v>4.48002082409712</c:v>
                </c:pt>
                <c:pt idx="34">
                  <c:v>4.4190373549764779</c:v>
                </c:pt>
                <c:pt idx="35">
                  <c:v>4.3537362274056814</c:v>
                </c:pt>
                <c:pt idx="36">
                  <c:v>4.2916195237828436</c:v>
                </c:pt>
                <c:pt idx="37">
                  <c:v>4.2350541980935494</c:v>
                </c:pt>
                <c:pt idx="38">
                  <c:v>4.1811113471732293</c:v>
                </c:pt>
                <c:pt idx="39">
                  <c:v>4.1307130222909878</c:v>
                </c:pt>
                <c:pt idx="40">
                  <c:v>4.0774776243095907</c:v>
                </c:pt>
                <c:pt idx="41">
                  <c:v>4.028524515496386</c:v>
                </c:pt>
                <c:pt idx="42">
                  <c:v>3.9807838665808997</c:v>
                </c:pt>
                <c:pt idx="43">
                  <c:v>3.9359474947399113</c:v>
                </c:pt>
                <c:pt idx="44">
                  <c:v>3.8930661557227748</c:v>
                </c:pt>
                <c:pt idx="45">
                  <c:v>3.8547634105256852</c:v>
                </c:pt>
                <c:pt idx="46">
                  <c:v>3.819363919457512</c:v>
                </c:pt>
                <c:pt idx="47">
                  <c:v>3.7828536614208041</c:v>
                </c:pt>
                <c:pt idx="48">
                  <c:v>3.7483614835046444</c:v>
                </c:pt>
                <c:pt idx="49">
                  <c:v>3.7169868260449519</c:v>
                </c:pt>
                <c:pt idx="50">
                  <c:v>3.6865288442388722</c:v>
                </c:pt>
                <c:pt idx="51">
                  <c:v>3.6552121686614476</c:v>
                </c:pt>
                <c:pt idx="52">
                  <c:v>3.6237333548232642</c:v>
                </c:pt>
                <c:pt idx="53">
                  <c:v>3.5931109741768035</c:v>
                </c:pt>
                <c:pt idx="54">
                  <c:v>3.5632988436075075</c:v>
                </c:pt>
                <c:pt idx="55">
                  <c:v>3.5354505770435267</c:v>
                </c:pt>
                <c:pt idx="56">
                  <c:v>3.5108984773043401</c:v>
                </c:pt>
                <c:pt idx="57">
                  <c:v>3.4880516293326509</c:v>
                </c:pt>
                <c:pt idx="58">
                  <c:v>3.4657617035632264</c:v>
                </c:pt>
                <c:pt idx="59">
                  <c:v>3.4427857439151213</c:v>
                </c:pt>
                <c:pt idx="60">
                  <c:v>3.4206835064519776</c:v>
                </c:pt>
              </c:numCache>
            </c:numRef>
          </c:yVal>
          <c:smooth val="0"/>
        </c:ser>
        <c:ser>
          <c:idx val="1"/>
          <c:order val="1"/>
          <c:tx>
            <c:strRef>
              <c:f>Sheet1!$B$64</c:f>
              <c:strCache>
                <c:ptCount val="1"/>
                <c:pt idx="0">
                  <c:v>non-oecd energy intensity</c:v>
                </c:pt>
              </c:strCache>
            </c:strRef>
          </c:tx>
          <c:spPr>
            <a:ln w="28575" cap="rnd">
              <a:solidFill>
                <a:srgbClr val="A33340"/>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8.8665672780517344</c:v>
                </c:pt>
                <c:pt idx="1">
                  <c:v>8.505727001595897</c:v>
                </c:pt>
                <c:pt idx="2">
                  <c:v>8.3576931717690837</c:v>
                </c:pt>
                <c:pt idx="3">
                  <c:v>8.1462932050651382</c:v>
                </c:pt>
                <c:pt idx="4">
                  <c:v>7.9535166729324009</c:v>
                </c:pt>
                <c:pt idx="5">
                  <c:v>7.8885345498344277</c:v>
                </c:pt>
                <c:pt idx="6">
                  <c:v>7.6440532351547725</c:v>
                </c:pt>
                <c:pt idx="7">
                  <c:v>7.2991446114540306</c:v>
                </c:pt>
                <c:pt idx="8">
                  <c:v>7.2642632606586588</c:v>
                </c:pt>
                <c:pt idx="9">
                  <c:v>7.2056691102200894</c:v>
                </c:pt>
                <c:pt idx="10">
                  <c:v>7.1742693485040903</c:v>
                </c:pt>
                <c:pt idx="11">
                  <c:v>7.0905101529162424</c:v>
                </c:pt>
                <c:pt idx="12">
                  <c:v>7.0433276909500355</c:v>
                </c:pt>
                <c:pt idx="13">
                  <c:v>7.1066035588502174</c:v>
                </c:pt>
                <c:pt idx="14">
                  <c:v>7.11505453632574</c:v>
                </c:pt>
                <c:pt idx="15">
                  <c:v>7.0404473532083296</c:v>
                </c:pt>
                <c:pt idx="16">
                  <c:v>6.9427706074524433</c:v>
                </c:pt>
                <c:pt idx="17">
                  <c:v>6.6878132693248427</c:v>
                </c:pt>
                <c:pt idx="18">
                  <c:v>6.5676285703202932</c:v>
                </c:pt>
                <c:pt idx="19">
                  <c:v>6.5049084338652063</c:v>
                </c:pt>
                <c:pt idx="20">
                  <c:v>6.5223190364017425</c:v>
                </c:pt>
                <c:pt idx="21">
                  <c:v>6.49735206258452</c:v>
                </c:pt>
                <c:pt idx="22">
                  <c:v>6.501002248664844</c:v>
                </c:pt>
                <c:pt idx="23">
                  <c:v>6.3331091667671711</c:v>
                </c:pt>
                <c:pt idx="24">
                  <c:v>6.1844728277102012</c:v>
                </c:pt>
                <c:pt idx="25">
                  <c:v>6.0000852181113782</c:v>
                </c:pt>
                <c:pt idx="26">
                  <c:v>5.7996748982765185</c:v>
                </c:pt>
                <c:pt idx="27">
                  <c:v>5.7460074931280731</c:v>
                </c:pt>
                <c:pt idx="28">
                  <c:v>5.6013974036243228</c:v>
                </c:pt>
                <c:pt idx="29">
                  <c:v>5.4630984815468109</c:v>
                </c:pt>
                <c:pt idx="30">
                  <c:v>5.3207224487259621</c:v>
                </c:pt>
                <c:pt idx="31">
                  <c:v>5.1490323581835673</c:v>
                </c:pt>
                <c:pt idx="32">
                  <c:v>4.9912513484029475</c:v>
                </c:pt>
                <c:pt idx="33">
                  <c:v>4.8409675009303657</c:v>
                </c:pt>
                <c:pt idx="34">
                  <c:v>4.7030447742256571</c:v>
                </c:pt>
                <c:pt idx="35">
                  <c:v>4.5737999234336497</c:v>
                </c:pt>
                <c:pt idx="36">
                  <c:v>4.4638229228640194</c:v>
                </c:pt>
                <c:pt idx="37">
                  <c:v>4.3595035796337758</c:v>
                </c:pt>
                <c:pt idx="38">
                  <c:v>4.2589583094060366</c:v>
                </c:pt>
                <c:pt idx="39">
                  <c:v>4.1636438708532806</c:v>
                </c:pt>
                <c:pt idx="40">
                  <c:v>4.0702634860778559</c:v>
                </c:pt>
                <c:pt idx="41">
                  <c:v>3.9831187588355017</c:v>
                </c:pt>
                <c:pt idx="42">
                  <c:v>3.8990226589003742</c:v>
                </c:pt>
                <c:pt idx="43">
                  <c:v>3.8191940424507376</c:v>
                </c:pt>
                <c:pt idx="44">
                  <c:v>3.740434203700159</c:v>
                </c:pt>
                <c:pt idx="45">
                  <c:v>3.667883405949147</c:v>
                </c:pt>
                <c:pt idx="46">
                  <c:v>3.5969134382383632</c:v>
                </c:pt>
                <c:pt idx="47">
                  <c:v>3.5324613372492477</c:v>
                </c:pt>
                <c:pt idx="48">
                  <c:v>3.4708346100220049</c:v>
                </c:pt>
                <c:pt idx="49">
                  <c:v>3.4088421188362736</c:v>
                </c:pt>
                <c:pt idx="50">
                  <c:v>3.346876588908879</c:v>
                </c:pt>
                <c:pt idx="51">
                  <c:v>3.29954609769944</c:v>
                </c:pt>
                <c:pt idx="52">
                  <c:v>3.2495835230616499</c:v>
                </c:pt>
                <c:pt idx="53">
                  <c:v>3.2025665047289413</c:v>
                </c:pt>
                <c:pt idx="54">
                  <c:v>3.1555900996051292</c:v>
                </c:pt>
                <c:pt idx="55">
                  <c:v>3.1101537283292862</c:v>
                </c:pt>
                <c:pt idx="56">
                  <c:v>3.0633207376709102</c:v>
                </c:pt>
                <c:pt idx="57">
                  <c:v>3.0168669343164916</c:v>
                </c:pt>
                <c:pt idx="58">
                  <c:v>2.9745866904306788</c:v>
                </c:pt>
                <c:pt idx="59">
                  <c:v>2.9313544684011457</c:v>
                </c:pt>
                <c:pt idx="60">
                  <c:v>2.8901105605446293</c:v>
                </c:pt>
              </c:numCache>
            </c:numRef>
          </c:yVal>
          <c:smooth val="0"/>
        </c:ser>
        <c:dLbls>
          <c:showLegendKey val="0"/>
          <c:showVal val="0"/>
          <c:showCatName val="0"/>
          <c:showSerName val="0"/>
          <c:showPercent val="0"/>
          <c:showBubbleSize val="0"/>
        </c:dLbls>
        <c:axId val="357634224"/>
        <c:axId val="357622256"/>
      </c:scatterChart>
      <c:valAx>
        <c:axId val="357634224"/>
        <c:scaling>
          <c:orientation val="minMax"/>
          <c:max val="2050"/>
          <c:min val="201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22256"/>
        <c:crosses val="autoZero"/>
        <c:crossBetween val="midCat"/>
        <c:majorUnit val="20"/>
      </c:valAx>
      <c:valAx>
        <c:axId val="357622256"/>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3422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8035119347455"/>
          <c:y val="6.9019835734684495E-2"/>
          <c:w val="0.79594086092773753"/>
          <c:h val="0.82358087940627467"/>
        </c:manualLayout>
      </c:layout>
      <c:scatterChart>
        <c:scatterStyle val="lineMarker"/>
        <c:varyColors val="0"/>
        <c:ser>
          <c:idx val="0"/>
          <c:order val="0"/>
          <c:tx>
            <c:strRef>
              <c:f>Sheet1!$B$1</c:f>
              <c:strCache>
                <c:ptCount val="1"/>
                <c:pt idx="0">
                  <c:v>oecd carbon intensity</c:v>
                </c:pt>
              </c:strCache>
            </c:strRef>
          </c:tx>
          <c:spPr>
            <a:ln w="28575" cap="rnd">
              <a:solidFill>
                <a:srgbClr val="003953"/>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57.72030101144702</c:v>
                </c:pt>
                <c:pt idx="1">
                  <c:v>56.915167531947759</c:v>
                </c:pt>
                <c:pt idx="2">
                  <c:v>57.274260723136614</c:v>
                </c:pt>
                <c:pt idx="3">
                  <c:v>56.929984620910311</c:v>
                </c:pt>
                <c:pt idx="4">
                  <c:v>56.652061077760401</c:v>
                </c:pt>
                <c:pt idx="5">
                  <c:v>56.084570287298305</c:v>
                </c:pt>
                <c:pt idx="6">
                  <c:v>56.075674692861298</c:v>
                </c:pt>
                <c:pt idx="7">
                  <c:v>56.140807359914199</c:v>
                </c:pt>
                <c:pt idx="8">
                  <c:v>56.031771280352061</c:v>
                </c:pt>
                <c:pt idx="9">
                  <c:v>55.794642841341748</c:v>
                </c:pt>
                <c:pt idx="10">
                  <c:v>56.518730392646667</c:v>
                </c:pt>
                <c:pt idx="11">
                  <c:v>56.636858959738781</c:v>
                </c:pt>
                <c:pt idx="12">
                  <c:v>56.448848562832325</c:v>
                </c:pt>
                <c:pt idx="13">
                  <c:v>57.072257882908545</c:v>
                </c:pt>
                <c:pt idx="14">
                  <c:v>56.685091911572385</c:v>
                </c:pt>
                <c:pt idx="15">
                  <c:v>56.714710120828684</c:v>
                </c:pt>
                <c:pt idx="16">
                  <c:v>56.284967430758783</c:v>
                </c:pt>
                <c:pt idx="17">
                  <c:v>56.376912631485048</c:v>
                </c:pt>
                <c:pt idx="18">
                  <c:v>55.519290361196056</c:v>
                </c:pt>
                <c:pt idx="19">
                  <c:v>54.343619283293904</c:v>
                </c:pt>
                <c:pt idx="20">
                  <c:v>54.281794241521538</c:v>
                </c:pt>
                <c:pt idx="21">
                  <c:v>54.257491856118385</c:v>
                </c:pt>
                <c:pt idx="22">
                  <c:v>54.079637210988345</c:v>
                </c:pt>
                <c:pt idx="23">
                  <c:v>53.987766838315309</c:v>
                </c:pt>
                <c:pt idx="24">
                  <c:v>53.675763554974665</c:v>
                </c:pt>
                <c:pt idx="25">
                  <c:v>53.17786090723564</c:v>
                </c:pt>
                <c:pt idx="26">
                  <c:v>52.658734601915768</c:v>
                </c:pt>
                <c:pt idx="27">
                  <c:v>50.776177016584441</c:v>
                </c:pt>
                <c:pt idx="28">
                  <c:v>49.971034712595106</c:v>
                </c:pt>
                <c:pt idx="29">
                  <c:v>49.143603690844799</c:v>
                </c:pt>
                <c:pt idx="30">
                  <c:v>48.073064658015547</c:v>
                </c:pt>
                <c:pt idx="31">
                  <c:v>47.560073353524885</c:v>
                </c:pt>
                <c:pt idx="32">
                  <c:v>47.264287616714647</c:v>
                </c:pt>
                <c:pt idx="33">
                  <c:v>46.939767726091951</c:v>
                </c:pt>
                <c:pt idx="34">
                  <c:v>46.599061073626409</c:v>
                </c:pt>
                <c:pt idx="35">
                  <c:v>46.296652658255226</c:v>
                </c:pt>
                <c:pt idx="36">
                  <c:v>45.935984458939181</c:v>
                </c:pt>
                <c:pt idx="37">
                  <c:v>45.546832389459539</c:v>
                </c:pt>
                <c:pt idx="38">
                  <c:v>45.185076579941686</c:v>
                </c:pt>
                <c:pt idx="39">
                  <c:v>44.846989732433059</c:v>
                </c:pt>
                <c:pt idx="40">
                  <c:v>44.491694973966609</c:v>
                </c:pt>
                <c:pt idx="41">
                  <c:v>44.241285935846051</c:v>
                </c:pt>
                <c:pt idx="42">
                  <c:v>43.999546476639651</c:v>
                </c:pt>
                <c:pt idx="43">
                  <c:v>43.791317869952209</c:v>
                </c:pt>
                <c:pt idx="44">
                  <c:v>43.569802757956566</c:v>
                </c:pt>
                <c:pt idx="45">
                  <c:v>43.35676875037494</c:v>
                </c:pt>
                <c:pt idx="46">
                  <c:v>43.15574289264773</c:v>
                </c:pt>
                <c:pt idx="47">
                  <c:v>42.949761579061303</c:v>
                </c:pt>
                <c:pt idx="48">
                  <c:v>42.744839033294177</c:v>
                </c:pt>
                <c:pt idx="49">
                  <c:v>42.560490416186461</c:v>
                </c:pt>
                <c:pt idx="50">
                  <c:v>42.427800270442454</c:v>
                </c:pt>
                <c:pt idx="51">
                  <c:v>42.273080927710375</c:v>
                </c:pt>
                <c:pt idx="52">
                  <c:v>42.156812836909332</c:v>
                </c:pt>
                <c:pt idx="53">
                  <c:v>42.031366952758646</c:v>
                </c:pt>
                <c:pt idx="54">
                  <c:v>41.917058140112083</c:v>
                </c:pt>
                <c:pt idx="55">
                  <c:v>41.823764222452944</c:v>
                </c:pt>
                <c:pt idx="56">
                  <c:v>41.677580854931989</c:v>
                </c:pt>
                <c:pt idx="57">
                  <c:v>41.544342744847469</c:v>
                </c:pt>
                <c:pt idx="58">
                  <c:v>41.431811399006023</c:v>
                </c:pt>
                <c:pt idx="59">
                  <c:v>41.297640539861156</c:v>
                </c:pt>
                <c:pt idx="60">
                  <c:v>41.183903241866787</c:v>
                </c:pt>
              </c:numCache>
            </c:numRef>
          </c:yVal>
          <c:smooth val="0"/>
        </c:ser>
        <c:ser>
          <c:idx val="1"/>
          <c:order val="1"/>
          <c:tx>
            <c:strRef>
              <c:f>Sheet1!$B$64</c:f>
              <c:strCache>
                <c:ptCount val="1"/>
                <c:pt idx="0">
                  <c:v>non-oecd carbon intensity</c:v>
                </c:pt>
              </c:strCache>
            </c:strRef>
          </c:tx>
          <c:spPr>
            <a:ln w="28575" cap="rnd">
              <a:solidFill>
                <a:srgbClr val="A33340"/>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63.515795889279062</c:v>
                </c:pt>
                <c:pt idx="1">
                  <c:v>64.122256144725469</c:v>
                </c:pt>
                <c:pt idx="2">
                  <c:v>64.198411651459992</c:v>
                </c:pt>
                <c:pt idx="3">
                  <c:v>64.716191456906643</c:v>
                </c:pt>
                <c:pt idx="4">
                  <c:v>64.516116013212027</c:v>
                </c:pt>
                <c:pt idx="5">
                  <c:v>64.483186332954062</c:v>
                </c:pt>
                <c:pt idx="6">
                  <c:v>63.795981889312394</c:v>
                </c:pt>
                <c:pt idx="7">
                  <c:v>63.814900966610487</c:v>
                </c:pt>
                <c:pt idx="8">
                  <c:v>63.332306810314002</c:v>
                </c:pt>
                <c:pt idx="9">
                  <c:v>63.348444013362275</c:v>
                </c:pt>
                <c:pt idx="10">
                  <c:v>62.762302818193916</c:v>
                </c:pt>
                <c:pt idx="11">
                  <c:v>62.516712669819256</c:v>
                </c:pt>
                <c:pt idx="12">
                  <c:v>62.924454362938725</c:v>
                </c:pt>
                <c:pt idx="13">
                  <c:v>63.633890392985023</c:v>
                </c:pt>
                <c:pt idx="14">
                  <c:v>63.949547350183437</c:v>
                </c:pt>
                <c:pt idx="15">
                  <c:v>64.731301929598828</c:v>
                </c:pt>
                <c:pt idx="16">
                  <c:v>64.911727935196396</c:v>
                </c:pt>
                <c:pt idx="17">
                  <c:v>64.515579778302609</c:v>
                </c:pt>
                <c:pt idx="18">
                  <c:v>64.363251762812055</c:v>
                </c:pt>
                <c:pt idx="19">
                  <c:v>65.442824282699405</c:v>
                </c:pt>
                <c:pt idx="20">
                  <c:v>65.33260917035318</c:v>
                </c:pt>
                <c:pt idx="21">
                  <c:v>66.131789758443389</c:v>
                </c:pt>
                <c:pt idx="22">
                  <c:v>66.053121044614983</c:v>
                </c:pt>
                <c:pt idx="23">
                  <c:v>66.185821126507378</c:v>
                </c:pt>
                <c:pt idx="24">
                  <c:v>65.534724021171115</c:v>
                </c:pt>
                <c:pt idx="25">
                  <c:v>64.947042387581334</c:v>
                </c:pt>
                <c:pt idx="26">
                  <c:v>63.810660210051985</c:v>
                </c:pt>
                <c:pt idx="27">
                  <c:v>62.21556089464017</c:v>
                </c:pt>
                <c:pt idx="28">
                  <c:v>61.678540847402566</c:v>
                </c:pt>
                <c:pt idx="29">
                  <c:v>61.126334033661664</c:v>
                </c:pt>
                <c:pt idx="30">
                  <c:v>60.580369973847567</c:v>
                </c:pt>
                <c:pt idx="31">
                  <c:v>60.057312554474741</c:v>
                </c:pt>
                <c:pt idx="32">
                  <c:v>59.571784719213944</c:v>
                </c:pt>
                <c:pt idx="33">
                  <c:v>59.116582712915594</c:v>
                </c:pt>
                <c:pt idx="34">
                  <c:v>58.675642300040124</c:v>
                </c:pt>
                <c:pt idx="35">
                  <c:v>58.238188419775156</c:v>
                </c:pt>
                <c:pt idx="36">
                  <c:v>57.70158526981357</c:v>
                </c:pt>
                <c:pt idx="37">
                  <c:v>57.180182412599144</c:v>
                </c:pt>
                <c:pt idx="38">
                  <c:v>56.677417251830327</c:v>
                </c:pt>
                <c:pt idx="39">
                  <c:v>56.189238532072416</c:v>
                </c:pt>
                <c:pt idx="40">
                  <c:v>55.723637995977228</c:v>
                </c:pt>
                <c:pt idx="41">
                  <c:v>55.303141676983806</c:v>
                </c:pt>
                <c:pt idx="42">
                  <c:v>54.898705441028092</c:v>
                </c:pt>
                <c:pt idx="43">
                  <c:v>54.505677862551472</c:v>
                </c:pt>
                <c:pt idx="44">
                  <c:v>54.134513865208163</c:v>
                </c:pt>
                <c:pt idx="45">
                  <c:v>53.77881569028893</c:v>
                </c:pt>
                <c:pt idx="46">
                  <c:v>53.416151414200741</c:v>
                </c:pt>
                <c:pt idx="47">
                  <c:v>53.061882217935072</c:v>
                </c:pt>
                <c:pt idx="48">
                  <c:v>52.723651377573567</c:v>
                </c:pt>
                <c:pt idx="49">
                  <c:v>52.403627820678651</c:v>
                </c:pt>
                <c:pt idx="50">
                  <c:v>52.092113776493086</c:v>
                </c:pt>
                <c:pt idx="51">
                  <c:v>51.766264622208119</c:v>
                </c:pt>
                <c:pt idx="52">
                  <c:v>51.453605271019974</c:v>
                </c:pt>
                <c:pt idx="53">
                  <c:v>51.165026048360943</c:v>
                </c:pt>
                <c:pt idx="54">
                  <c:v>50.886284774090306</c:v>
                </c:pt>
                <c:pt idx="55">
                  <c:v>50.619119192772771</c:v>
                </c:pt>
                <c:pt idx="56">
                  <c:v>50.511530828763419</c:v>
                </c:pt>
                <c:pt idx="57">
                  <c:v>50.406994989652013</c:v>
                </c:pt>
                <c:pt idx="58">
                  <c:v>50.310696923241409</c:v>
                </c:pt>
                <c:pt idx="59">
                  <c:v>50.21717812034867</c:v>
                </c:pt>
                <c:pt idx="60">
                  <c:v>50.126032893457435</c:v>
                </c:pt>
              </c:numCache>
            </c:numRef>
          </c:yVal>
          <c:smooth val="0"/>
        </c:ser>
        <c:dLbls>
          <c:showLegendKey val="0"/>
          <c:showVal val="0"/>
          <c:showCatName val="0"/>
          <c:showSerName val="0"/>
          <c:showPercent val="0"/>
          <c:showBubbleSize val="0"/>
        </c:dLbls>
        <c:axId val="357626064"/>
        <c:axId val="357626608"/>
      </c:scatterChart>
      <c:valAx>
        <c:axId val="357626064"/>
        <c:scaling>
          <c:orientation val="minMax"/>
          <c:max val="2050"/>
          <c:min val="2010"/>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26608"/>
        <c:crosses val="autoZero"/>
        <c:crossBetween val="midCat"/>
        <c:majorUnit val="20"/>
      </c:valAx>
      <c:valAx>
        <c:axId val="357626608"/>
        <c:scaling>
          <c:orientation val="minMax"/>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762606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34441528142315E-2"/>
          <c:y val="0.10999576796338831"/>
          <c:w val="0.89523111694371538"/>
          <c:h val="0.79310824024480897"/>
        </c:manualLayout>
      </c:layout>
      <c:areaChart>
        <c:grouping val="stacked"/>
        <c:varyColors val="0"/>
        <c:ser>
          <c:idx val="0"/>
          <c:order val="0"/>
          <c:tx>
            <c:strRef>
              <c:f>Sheet1!$B$1</c:f>
              <c:strCache>
                <c:ptCount val="1"/>
                <c:pt idx="0">
                  <c:v>Total OECD</c:v>
                </c:pt>
              </c:strCache>
            </c:strRef>
          </c:tx>
          <c:spPr>
            <a:solidFill>
              <a:schemeClr val="tx2"/>
            </a:solidFill>
            <a:ln>
              <a:solidFill>
                <a:srgbClr val="003953"/>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13131.106991574463</c:v>
                </c:pt>
                <c:pt idx="1">
                  <c:v>13015.127573247315</c:v>
                </c:pt>
                <c:pt idx="2">
                  <c:v>12837.922821723143</c:v>
                </c:pt>
                <c:pt idx="3">
                  <c:v>12951.698537254395</c:v>
                </c:pt>
                <c:pt idx="4">
                  <c:v>12816.492878348388</c:v>
                </c:pt>
                <c:pt idx="5">
                  <c:v>12715.999993706544</c:v>
                </c:pt>
                <c:pt idx="6">
                  <c:v>12659.122158342772</c:v>
                </c:pt>
                <c:pt idx="7">
                  <c:v>12518.339451430405</c:v>
                </c:pt>
                <c:pt idx="8">
                  <c:v>12463.63295101688</c:v>
                </c:pt>
                <c:pt idx="9">
                  <c:v>12275.657755925924</c:v>
                </c:pt>
                <c:pt idx="10">
                  <c:v>12033.303571269691</c:v>
                </c:pt>
                <c:pt idx="11">
                  <c:v>11941.039027671884</c:v>
                </c:pt>
                <c:pt idx="12">
                  <c:v>11886.981279953887</c:v>
                </c:pt>
                <c:pt idx="13">
                  <c:v>11823.84096313969</c:v>
                </c:pt>
                <c:pt idx="14">
                  <c:v>11762.425045570992</c:v>
                </c:pt>
                <c:pt idx="15">
                  <c:v>11704.605564865333</c:v>
                </c:pt>
                <c:pt idx="16">
                  <c:v>11638.361040556894</c:v>
                </c:pt>
                <c:pt idx="17">
                  <c:v>11579.342073462602</c:v>
                </c:pt>
                <c:pt idx="18">
                  <c:v>11532.922750246897</c:v>
                </c:pt>
                <c:pt idx="19">
                  <c:v>11497.378299833834</c:v>
                </c:pt>
                <c:pt idx="20">
                  <c:v>11445.38464957414</c:v>
                </c:pt>
                <c:pt idx="21">
                  <c:v>11414.046713332506</c:v>
                </c:pt>
                <c:pt idx="22">
                  <c:v>11373.521111176891</c:v>
                </c:pt>
                <c:pt idx="23">
                  <c:v>11353.874371881213</c:v>
                </c:pt>
                <c:pt idx="24">
                  <c:v>11336.84725682361</c:v>
                </c:pt>
                <c:pt idx="25">
                  <c:v>11332.35469963648</c:v>
                </c:pt>
                <c:pt idx="26">
                  <c:v>11334.73560294329</c:v>
                </c:pt>
                <c:pt idx="27">
                  <c:v>11331.605097522186</c:v>
                </c:pt>
                <c:pt idx="28">
                  <c:v>11330.480021783913</c:v>
                </c:pt>
                <c:pt idx="29">
                  <c:v>11345.724908966728</c:v>
                </c:pt>
                <c:pt idx="30">
                  <c:v>11378.000183398217</c:v>
                </c:pt>
                <c:pt idx="31">
                  <c:v>11402.474431377195</c:v>
                </c:pt>
                <c:pt idx="32">
                  <c:v>11440.832296411993</c:v>
                </c:pt>
                <c:pt idx="33">
                  <c:v>11474.802532662987</c:v>
                </c:pt>
                <c:pt idx="34">
                  <c:v>11512.217774228913</c:v>
                </c:pt>
                <c:pt idx="35">
                  <c:v>11563.684866492293</c:v>
                </c:pt>
                <c:pt idx="36">
                  <c:v>11605.919867386179</c:v>
                </c:pt>
                <c:pt idx="37">
                  <c:v>11657.169035774123</c:v>
                </c:pt>
                <c:pt idx="38">
                  <c:v>11709.112131811351</c:v>
                </c:pt>
                <c:pt idx="39">
                  <c:v>11753.670955059657</c:v>
                </c:pt>
                <c:pt idx="40">
                  <c:v>11812.2024261565</c:v>
                </c:pt>
              </c:numCache>
            </c:numRef>
          </c:val>
        </c:ser>
        <c:ser>
          <c:idx val="1"/>
          <c:order val="1"/>
          <c:tx>
            <c:strRef>
              <c:f>Sheet1!$C$1</c:f>
              <c:strCache>
                <c:ptCount val="1"/>
                <c:pt idx="0">
                  <c:v>Total Non-OECD</c:v>
                </c:pt>
              </c:strCache>
            </c:strRef>
          </c:tx>
          <c:spPr>
            <a:solidFill>
              <a:schemeClr val="accent5"/>
            </a:solidFill>
            <a:ln>
              <a:solidFill>
                <a:srgbClr val="003953"/>
              </a:solid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19311.747215270996</c:v>
                </c:pt>
                <c:pt idx="1">
                  <c:v>20708.623411178589</c:v>
                </c:pt>
                <c:pt idx="2">
                  <c:v>21705.501086235046</c:v>
                </c:pt>
                <c:pt idx="3">
                  <c:v>22286.313021659851</c:v>
                </c:pt>
                <c:pt idx="4">
                  <c:v>22541.180481910706</c:v>
                </c:pt>
                <c:pt idx="5">
                  <c:v>22545.193710327148</c:v>
                </c:pt>
                <c:pt idx="6">
                  <c:v>22371.050255775452</c:v>
                </c:pt>
                <c:pt idx="7">
                  <c:v>22584.036696702449</c:v>
                </c:pt>
                <c:pt idx="8">
                  <c:v>22856.278043361945</c:v>
                </c:pt>
                <c:pt idx="9">
                  <c:v>23055.928186151395</c:v>
                </c:pt>
                <c:pt idx="10">
                  <c:v>23306.454215340913</c:v>
                </c:pt>
                <c:pt idx="11">
                  <c:v>23440.651246074813</c:v>
                </c:pt>
                <c:pt idx="12">
                  <c:v>23553.721431797148</c:v>
                </c:pt>
                <c:pt idx="13">
                  <c:v>23682.273391159961</c:v>
                </c:pt>
                <c:pt idx="14">
                  <c:v>23829.960079354147</c:v>
                </c:pt>
                <c:pt idx="15">
                  <c:v>23999.920938348914</c:v>
                </c:pt>
                <c:pt idx="16">
                  <c:v>24176.015407854717</c:v>
                </c:pt>
                <c:pt idx="17">
                  <c:v>24367.464619472361</c:v>
                </c:pt>
                <c:pt idx="18">
                  <c:v>24558.13046661867</c:v>
                </c:pt>
                <c:pt idx="19">
                  <c:v>24757.21876023912</c:v>
                </c:pt>
                <c:pt idx="20">
                  <c:v>24960.045547873699</c:v>
                </c:pt>
                <c:pt idx="21">
                  <c:v>25189.557155636143</c:v>
                </c:pt>
                <c:pt idx="22">
                  <c:v>25400.753289026823</c:v>
                </c:pt>
                <c:pt idx="23">
                  <c:v>25633.457604435407</c:v>
                </c:pt>
                <c:pt idx="24">
                  <c:v>25863.898119678488</c:v>
                </c:pt>
                <c:pt idx="25">
                  <c:v>26124.773725628118</c:v>
                </c:pt>
                <c:pt idx="26">
                  <c:v>26371.537561579047</c:v>
                </c:pt>
                <c:pt idx="27">
                  <c:v>26636.494430744395</c:v>
                </c:pt>
                <c:pt idx="28">
                  <c:v>26911.255577736534</c:v>
                </c:pt>
                <c:pt idx="29">
                  <c:v>27172.875472222309</c:v>
                </c:pt>
                <c:pt idx="30">
                  <c:v>27437.189173849365</c:v>
                </c:pt>
                <c:pt idx="31">
                  <c:v>27790.829542194704</c:v>
                </c:pt>
                <c:pt idx="32">
                  <c:v>28135.035465426914</c:v>
                </c:pt>
                <c:pt idx="33">
                  <c:v>28493.495467006644</c:v>
                </c:pt>
                <c:pt idx="34">
                  <c:v>28857.224278722111</c:v>
                </c:pt>
                <c:pt idx="35">
                  <c:v>29218.261745429398</c:v>
                </c:pt>
                <c:pt idx="36">
                  <c:v>29629.97345658801</c:v>
                </c:pt>
                <c:pt idx="37">
                  <c:v>30031.06977183378</c:v>
                </c:pt>
                <c:pt idx="38">
                  <c:v>30458.250950513837</c:v>
                </c:pt>
                <c:pt idx="39">
                  <c:v>30854.884974875789</c:v>
                </c:pt>
                <c:pt idx="40">
                  <c:v>31272.749026528068</c:v>
                </c:pt>
              </c:numCache>
            </c:numRef>
          </c:val>
        </c:ser>
        <c:dLbls>
          <c:showLegendKey val="0"/>
          <c:showVal val="0"/>
          <c:showCatName val="0"/>
          <c:showSerName val="0"/>
          <c:showPercent val="0"/>
          <c:showBubbleSize val="0"/>
        </c:dLbls>
        <c:axId val="340361216"/>
        <c:axId val="340363392"/>
      </c:areaChart>
      <c:catAx>
        <c:axId val="34036121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363392"/>
        <c:crosses val="autoZero"/>
        <c:auto val="1"/>
        <c:lblAlgn val="ctr"/>
        <c:lblOffset val="100"/>
        <c:tickLblSkip val="5"/>
        <c:tickMarkSkip val="5"/>
        <c:noMultiLvlLbl val="0"/>
      </c:catAx>
      <c:valAx>
        <c:axId val="34036339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361216"/>
        <c:crossesAt val="9"/>
        <c:crossBetween val="midCat"/>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134441528142315E-2"/>
          <c:y val="8.5983765743696136E-2"/>
          <c:w val="0.90326689602556531"/>
          <c:h val="0.81712024246450132"/>
        </c:manualLayout>
      </c:layout>
      <c:lineChart>
        <c:grouping val="standard"/>
        <c:varyColors val="0"/>
        <c:ser>
          <c:idx val="0"/>
          <c:order val="0"/>
          <c:tx>
            <c:strRef>
              <c:f>Sheet1!$B$1</c:f>
              <c:strCache>
                <c:ptCount val="1"/>
                <c:pt idx="0">
                  <c:v>Liquids CO2</c:v>
                </c:pt>
              </c:strCache>
            </c:strRef>
          </c:tx>
          <c:spPr>
            <a:ln w="22225" cap="rnd">
              <a:solidFill>
                <a:schemeClr val="accent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11363.380075265624</c:v>
                </c:pt>
                <c:pt idx="1">
                  <c:v>11537.01572278711</c:v>
                </c:pt>
                <c:pt idx="2">
                  <c:v>11631.797121595704</c:v>
                </c:pt>
                <c:pt idx="3">
                  <c:v>11954.500328581054</c:v>
                </c:pt>
                <c:pt idx="4">
                  <c:v>12116.358913358399</c:v>
                </c:pt>
                <c:pt idx="5">
                  <c:v>12331.39267162207</c:v>
                </c:pt>
                <c:pt idx="6">
                  <c:v>12545.494183867188</c:v>
                </c:pt>
                <c:pt idx="7">
                  <c:v>12784.704357332941</c:v>
                </c:pt>
                <c:pt idx="8">
                  <c:v>12980.313227611094</c:v>
                </c:pt>
                <c:pt idx="9">
                  <c:v>13134.631486701597</c:v>
                </c:pt>
                <c:pt idx="10">
                  <c:v>13221.636817798348</c:v>
                </c:pt>
                <c:pt idx="11">
                  <c:v>13256.958598794783</c:v>
                </c:pt>
                <c:pt idx="12">
                  <c:v>13298.943730559788</c:v>
                </c:pt>
                <c:pt idx="13">
                  <c:v>13324.056546229827</c:v>
                </c:pt>
                <c:pt idx="14">
                  <c:v>13356.314896537649</c:v>
                </c:pt>
                <c:pt idx="15">
                  <c:v>13401.988254774527</c:v>
                </c:pt>
                <c:pt idx="16">
                  <c:v>13431.765892626585</c:v>
                </c:pt>
                <c:pt idx="17">
                  <c:v>13475.708201270592</c:v>
                </c:pt>
                <c:pt idx="18">
                  <c:v>13521.949988500779</c:v>
                </c:pt>
                <c:pt idx="19">
                  <c:v>13564.873613911312</c:v>
                </c:pt>
                <c:pt idx="20">
                  <c:v>13611.197697005731</c:v>
                </c:pt>
                <c:pt idx="21">
                  <c:v>13665.471823578251</c:v>
                </c:pt>
                <c:pt idx="22">
                  <c:v>13714.619657727311</c:v>
                </c:pt>
                <c:pt idx="23">
                  <c:v>13762.123917792815</c:v>
                </c:pt>
                <c:pt idx="24">
                  <c:v>13823.682491763771</c:v>
                </c:pt>
                <c:pt idx="25">
                  <c:v>13897.045596613769</c:v>
                </c:pt>
                <c:pt idx="26">
                  <c:v>13980.586876393956</c:v>
                </c:pt>
                <c:pt idx="27">
                  <c:v>14069.88857152434</c:v>
                </c:pt>
                <c:pt idx="28">
                  <c:v>14163.7769975679</c:v>
                </c:pt>
                <c:pt idx="29">
                  <c:v>14252.436082421145</c:v>
                </c:pt>
                <c:pt idx="30">
                  <c:v>14349.963005070287</c:v>
                </c:pt>
                <c:pt idx="31">
                  <c:v>14469.224173679509</c:v>
                </c:pt>
                <c:pt idx="32">
                  <c:v>14583.575966944165</c:v>
                </c:pt>
                <c:pt idx="33">
                  <c:v>14708.617733569001</c:v>
                </c:pt>
                <c:pt idx="34">
                  <c:v>14827.206536907777</c:v>
                </c:pt>
                <c:pt idx="35">
                  <c:v>14950.479398694282</c:v>
                </c:pt>
                <c:pt idx="36">
                  <c:v>15075.755442547508</c:v>
                </c:pt>
                <c:pt idx="37">
                  <c:v>15208.076054180545</c:v>
                </c:pt>
                <c:pt idx="38">
                  <c:v>15347.332832920392</c:v>
                </c:pt>
                <c:pt idx="39">
                  <c:v>15467.92872690466</c:v>
                </c:pt>
                <c:pt idx="40">
                  <c:v>15606.410719972733</c:v>
                </c:pt>
              </c:numCache>
            </c:numRef>
          </c:val>
          <c:smooth val="0"/>
        </c:ser>
        <c:ser>
          <c:idx val="1"/>
          <c:order val="1"/>
          <c:tx>
            <c:strRef>
              <c:f>Sheet1!$C$1</c:f>
              <c:strCache>
                <c:ptCount val="1"/>
                <c:pt idx="0">
                  <c:v>Natural Gas CO2</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6323.9237220527339</c:v>
                </c:pt>
                <c:pt idx="1">
                  <c:v>6512.9896573391115</c:v>
                </c:pt>
                <c:pt idx="2">
                  <c:v>6662.0559954714354</c:v>
                </c:pt>
                <c:pt idx="3">
                  <c:v>6760.0957879497073</c:v>
                </c:pt>
                <c:pt idx="4">
                  <c:v>6785.6370503698727</c:v>
                </c:pt>
                <c:pt idx="5">
                  <c:v>6887.3675913666993</c:v>
                </c:pt>
                <c:pt idx="6">
                  <c:v>7032.4748694580076</c:v>
                </c:pt>
                <c:pt idx="7">
                  <c:v>7153.8223847106028</c:v>
                </c:pt>
                <c:pt idx="8">
                  <c:v>7298.1850918182154</c:v>
                </c:pt>
                <c:pt idx="9">
                  <c:v>7333.9451248672895</c:v>
                </c:pt>
                <c:pt idx="10">
                  <c:v>7387.3433396167284</c:v>
                </c:pt>
                <c:pt idx="11">
                  <c:v>7463.8781479682548</c:v>
                </c:pt>
                <c:pt idx="12">
                  <c:v>7513.1854392494015</c:v>
                </c:pt>
                <c:pt idx="13">
                  <c:v>7559.3914847779679</c:v>
                </c:pt>
                <c:pt idx="14">
                  <c:v>7601.8526231042115</c:v>
                </c:pt>
                <c:pt idx="15">
                  <c:v>7665.8093219893817</c:v>
                </c:pt>
                <c:pt idx="16">
                  <c:v>7770.842180946991</c:v>
                </c:pt>
                <c:pt idx="17">
                  <c:v>7863.3544850363751</c:v>
                </c:pt>
                <c:pt idx="18">
                  <c:v>7957.6764892380543</c:v>
                </c:pt>
                <c:pt idx="19">
                  <c:v>8041.3634468736482</c:v>
                </c:pt>
                <c:pt idx="20">
                  <c:v>8120.3511612652455</c:v>
                </c:pt>
                <c:pt idx="21">
                  <c:v>8232.5579202930439</c:v>
                </c:pt>
                <c:pt idx="22">
                  <c:v>8341.9873956810388</c:v>
                </c:pt>
                <c:pt idx="23">
                  <c:v>8452.6376558750617</c:v>
                </c:pt>
                <c:pt idx="24">
                  <c:v>8565.453081851505</c:v>
                </c:pt>
                <c:pt idx="25">
                  <c:v>8685.7173628090259</c:v>
                </c:pt>
                <c:pt idx="26">
                  <c:v>8788.3588173106164</c:v>
                </c:pt>
                <c:pt idx="27">
                  <c:v>8904.7994285108198</c:v>
                </c:pt>
                <c:pt idx="28">
                  <c:v>9020.0321569108764</c:v>
                </c:pt>
                <c:pt idx="29">
                  <c:v>9136.1554639273272</c:v>
                </c:pt>
                <c:pt idx="30">
                  <c:v>9261.9353890345792</c:v>
                </c:pt>
                <c:pt idx="31">
                  <c:v>9388.2361871197263</c:v>
                </c:pt>
                <c:pt idx="32">
                  <c:v>9518.9789500959905</c:v>
                </c:pt>
                <c:pt idx="33">
                  <c:v>9645.9909167659425</c:v>
                </c:pt>
                <c:pt idx="34">
                  <c:v>9778.814761569638</c:v>
                </c:pt>
                <c:pt idx="35">
                  <c:v>9914.5212778739642</c:v>
                </c:pt>
                <c:pt idx="36">
                  <c:v>10031.232317015883</c:v>
                </c:pt>
                <c:pt idx="37">
                  <c:v>10143.103136479969</c:v>
                </c:pt>
                <c:pt idx="38">
                  <c:v>10268.248923614861</c:v>
                </c:pt>
                <c:pt idx="39">
                  <c:v>10381.292778498126</c:v>
                </c:pt>
                <c:pt idx="40">
                  <c:v>10510.304069612772</c:v>
                </c:pt>
              </c:numCache>
            </c:numRef>
          </c:val>
          <c:smooth val="0"/>
        </c:ser>
        <c:ser>
          <c:idx val="3"/>
          <c:order val="2"/>
          <c:tx>
            <c:strRef>
              <c:f>Sheet1!$D$1</c:f>
              <c:strCache>
                <c:ptCount val="1"/>
                <c:pt idx="0">
                  <c:v>Coal CO2</c:v>
                </c:pt>
              </c:strCache>
            </c:strRef>
          </c:tx>
          <c:spPr>
            <a:ln w="22225" cap="rnd">
              <a:solidFill>
                <a:schemeClr val="bg2">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14755.550409527099</c:v>
                </c:pt>
                <c:pt idx="1">
                  <c:v>15673.745604299682</c:v>
                </c:pt>
                <c:pt idx="2">
                  <c:v>16249.570790891052</c:v>
                </c:pt>
                <c:pt idx="3">
                  <c:v>16523.415442383484</c:v>
                </c:pt>
                <c:pt idx="4">
                  <c:v>16455.677396530824</c:v>
                </c:pt>
                <c:pt idx="5">
                  <c:v>16042.433441044923</c:v>
                </c:pt>
                <c:pt idx="6">
                  <c:v>15452.20336079303</c:v>
                </c:pt>
                <c:pt idx="7">
                  <c:v>15163.849406089317</c:v>
                </c:pt>
                <c:pt idx="8">
                  <c:v>15041.41267494951</c:v>
                </c:pt>
                <c:pt idx="9">
                  <c:v>14863.009330508437</c:v>
                </c:pt>
                <c:pt idx="10">
                  <c:v>14730.777629195532</c:v>
                </c:pt>
                <c:pt idx="11">
                  <c:v>14660.853526983659</c:v>
                </c:pt>
                <c:pt idx="12">
                  <c:v>14628.573541941851</c:v>
                </c:pt>
                <c:pt idx="13">
                  <c:v>14622.666323291853</c:v>
                </c:pt>
                <c:pt idx="14">
                  <c:v>14634.217605283276</c:v>
                </c:pt>
                <c:pt idx="15">
                  <c:v>14636.728926450342</c:v>
                </c:pt>
                <c:pt idx="16">
                  <c:v>14611.768374838033</c:v>
                </c:pt>
                <c:pt idx="17">
                  <c:v>14607.744006627998</c:v>
                </c:pt>
                <c:pt idx="18">
                  <c:v>14611.426739126735</c:v>
                </c:pt>
                <c:pt idx="19">
                  <c:v>14648.359999287994</c:v>
                </c:pt>
                <c:pt idx="20">
                  <c:v>14673.881339176862</c:v>
                </c:pt>
                <c:pt idx="21">
                  <c:v>14705.574125097351</c:v>
                </c:pt>
                <c:pt idx="22">
                  <c:v>14717.667346795359</c:v>
                </c:pt>
                <c:pt idx="23">
                  <c:v>14772.570402648747</c:v>
                </c:pt>
                <c:pt idx="24">
                  <c:v>14811.609802886824</c:v>
                </c:pt>
                <c:pt idx="25">
                  <c:v>14874.365465841809</c:v>
                </c:pt>
                <c:pt idx="26">
                  <c:v>14937.327470817769</c:v>
                </c:pt>
                <c:pt idx="27">
                  <c:v>14993.411528231427</c:v>
                </c:pt>
                <c:pt idx="28">
                  <c:v>15057.926445041669</c:v>
                </c:pt>
                <c:pt idx="29">
                  <c:v>15130.008834840566</c:v>
                </c:pt>
                <c:pt idx="30">
                  <c:v>15203.290963142706</c:v>
                </c:pt>
                <c:pt idx="31">
                  <c:v>15335.84361277266</c:v>
                </c:pt>
                <c:pt idx="32">
                  <c:v>15473.312844798755</c:v>
                </c:pt>
                <c:pt idx="33">
                  <c:v>15613.689349334683</c:v>
                </c:pt>
                <c:pt idx="34">
                  <c:v>15763.420754473609</c:v>
                </c:pt>
                <c:pt idx="35">
                  <c:v>15916.94593535344</c:v>
                </c:pt>
                <c:pt idx="36">
                  <c:v>16128.905564410801</c:v>
                </c:pt>
                <c:pt idx="37">
                  <c:v>16337.059616947387</c:v>
                </c:pt>
                <c:pt idx="38">
                  <c:v>16551.781325789929</c:v>
                </c:pt>
                <c:pt idx="39">
                  <c:v>16759.334424532666</c:v>
                </c:pt>
                <c:pt idx="40">
                  <c:v>16968.236663099062</c:v>
                </c:pt>
              </c:numCache>
            </c:numRef>
          </c:val>
          <c:smooth val="0"/>
        </c:ser>
        <c:dLbls>
          <c:showLegendKey val="0"/>
          <c:showVal val="0"/>
          <c:showCatName val="0"/>
          <c:showSerName val="0"/>
          <c:showPercent val="0"/>
          <c:showBubbleSize val="0"/>
        </c:dLbls>
        <c:smooth val="0"/>
        <c:axId val="340363936"/>
        <c:axId val="340349248"/>
      </c:lineChart>
      <c:catAx>
        <c:axId val="34036393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349248"/>
        <c:crosses val="autoZero"/>
        <c:auto val="1"/>
        <c:lblAlgn val="ctr"/>
        <c:lblOffset val="100"/>
        <c:tickLblSkip val="5"/>
        <c:tickMarkSkip val="5"/>
        <c:noMultiLvlLbl val="0"/>
      </c:catAx>
      <c:valAx>
        <c:axId val="34034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0363936"/>
        <c:crossesAt val="9"/>
        <c:crossBetween val="midCat"/>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66197872432305E-2"/>
          <c:y val="0.1220017690732344"/>
          <c:w val="0.80306185492809745"/>
          <c:h val="0.77558704145977853"/>
        </c:manualLayout>
      </c:layout>
      <c:lineChart>
        <c:grouping val="standard"/>
        <c:varyColors val="0"/>
        <c:ser>
          <c:idx val="0"/>
          <c:order val="0"/>
          <c:tx>
            <c:strRef>
              <c:f>Sheet1!$B$1</c:f>
              <c:strCache>
                <c:ptCount val="1"/>
                <c:pt idx="0">
                  <c:v>United States</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2301.9080293671873</c:v>
                </c:pt>
                <c:pt idx="1">
                  <c:v>2254.6390443203127</c:v>
                </c:pt>
                <c:pt idx="2">
                  <c:v>2201.9900842421875</c:v>
                </c:pt>
                <c:pt idx="3">
                  <c:v>2233.1283345624997</c:v>
                </c:pt>
                <c:pt idx="4">
                  <c:v>2254.7140311562498</c:v>
                </c:pt>
                <c:pt idx="5">
                  <c:v>2299.3200855625</c:v>
                </c:pt>
                <c:pt idx="6">
                  <c:v>2327.220624296875</c:v>
                </c:pt>
                <c:pt idx="7">
                  <c:v>2343.4045369999999</c:v>
                </c:pt>
                <c:pt idx="8">
                  <c:v>2392.9109429999999</c:v>
                </c:pt>
                <c:pt idx="9">
                  <c:v>2401.866356</c:v>
                </c:pt>
                <c:pt idx="10">
                  <c:v>2330.3015949999999</c:v>
                </c:pt>
                <c:pt idx="11">
                  <c:v>2293.6915429999999</c:v>
                </c:pt>
                <c:pt idx="12">
                  <c:v>2277.028155</c:v>
                </c:pt>
                <c:pt idx="13">
                  <c:v>2247.7111709999999</c:v>
                </c:pt>
                <c:pt idx="14">
                  <c:v>2215.9894560000002</c:v>
                </c:pt>
                <c:pt idx="15">
                  <c:v>2187.1984560000001</c:v>
                </c:pt>
                <c:pt idx="16">
                  <c:v>2164.4289049999998</c:v>
                </c:pt>
                <c:pt idx="17">
                  <c:v>2143.182906</c:v>
                </c:pt>
                <c:pt idx="18">
                  <c:v>2128.2664999999997</c:v>
                </c:pt>
                <c:pt idx="19">
                  <c:v>2108.3161369999998</c:v>
                </c:pt>
                <c:pt idx="20">
                  <c:v>2088.6725750000001</c:v>
                </c:pt>
                <c:pt idx="21">
                  <c:v>2076.0076390000004</c:v>
                </c:pt>
                <c:pt idx="22">
                  <c:v>2063.0228710000001</c:v>
                </c:pt>
                <c:pt idx="23">
                  <c:v>2050.004911</c:v>
                </c:pt>
                <c:pt idx="24">
                  <c:v>2042.5534770000002</c:v>
                </c:pt>
                <c:pt idx="25">
                  <c:v>2030.066382</c:v>
                </c:pt>
                <c:pt idx="26">
                  <c:v>2024.0738749999998</c:v>
                </c:pt>
                <c:pt idx="27">
                  <c:v>2026.0191020000002</c:v>
                </c:pt>
                <c:pt idx="28">
                  <c:v>2026.1188299999999</c:v>
                </c:pt>
                <c:pt idx="29">
                  <c:v>2026.537206</c:v>
                </c:pt>
                <c:pt idx="30">
                  <c:v>2029.0450599999999</c:v>
                </c:pt>
                <c:pt idx="31">
                  <c:v>2032.7768529999998</c:v>
                </c:pt>
                <c:pt idx="32">
                  <c:v>2035.82728</c:v>
                </c:pt>
                <c:pt idx="33">
                  <c:v>2044.3086109999999</c:v>
                </c:pt>
                <c:pt idx="34">
                  <c:v>2051.3473509999999</c:v>
                </c:pt>
                <c:pt idx="35">
                  <c:v>2059.556415</c:v>
                </c:pt>
                <c:pt idx="36">
                  <c:v>2070.8330299999998</c:v>
                </c:pt>
                <c:pt idx="37">
                  <c:v>2083.3951420000003</c:v>
                </c:pt>
                <c:pt idx="38">
                  <c:v>2094.972616</c:v>
                </c:pt>
                <c:pt idx="39">
                  <c:v>2101.270379</c:v>
                </c:pt>
                <c:pt idx="40">
                  <c:v>2111.0379760000001</c:v>
                </c:pt>
              </c:numCache>
            </c:numRef>
          </c:val>
          <c:smooth val="0"/>
        </c:ser>
        <c:ser>
          <c:idx val="1"/>
          <c:order val="1"/>
          <c:tx>
            <c:strRef>
              <c:f>Sheet1!$C$1</c:f>
              <c:strCache>
                <c:ptCount val="1"/>
                <c:pt idx="0">
                  <c:v>OECD Europe</c:v>
                </c:pt>
              </c:strCache>
            </c:strRef>
          </c:tx>
          <c:spPr>
            <a:ln w="22225" cap="rnd">
              <a:solidFill>
                <a:schemeClr val="tx2">
                  <a:lumMod val="50000"/>
                  <a:lumOff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1996.5</c:v>
                </c:pt>
                <c:pt idx="1">
                  <c:v>1971.699951171875</c:v>
                </c:pt>
                <c:pt idx="2">
                  <c:v>1907.0999755859375</c:v>
                </c:pt>
                <c:pt idx="3">
                  <c:v>1881.1826171875</c:v>
                </c:pt>
                <c:pt idx="4">
                  <c:v>1865.8211669921875</c:v>
                </c:pt>
                <c:pt idx="5">
                  <c:v>1906.624755859375</c:v>
                </c:pt>
                <c:pt idx="6">
                  <c:v>1936.6932373046875</c:v>
                </c:pt>
                <c:pt idx="7">
                  <c:v>1914.0150281060926</c:v>
                </c:pt>
                <c:pt idx="8">
                  <c:v>1910.6221662170499</c:v>
                </c:pt>
                <c:pt idx="9">
                  <c:v>1917.3787929815992</c:v>
                </c:pt>
                <c:pt idx="10">
                  <c:v>1924.160231613117</c:v>
                </c:pt>
                <c:pt idx="11">
                  <c:v>1913.6413647210295</c:v>
                </c:pt>
                <c:pt idx="12">
                  <c:v>1898.2577019734131</c:v>
                </c:pt>
                <c:pt idx="13">
                  <c:v>1880.3138868732647</c:v>
                </c:pt>
                <c:pt idx="14">
                  <c:v>1863.3237962427784</c:v>
                </c:pt>
                <c:pt idx="15">
                  <c:v>1848.2087587844712</c:v>
                </c:pt>
                <c:pt idx="16">
                  <c:v>1831.4735619926596</c:v>
                </c:pt>
                <c:pt idx="17">
                  <c:v>1815.368512295541</c:v>
                </c:pt>
                <c:pt idx="18">
                  <c:v>1798.8655215567824</c:v>
                </c:pt>
                <c:pt idx="19">
                  <c:v>1782.5569991694056</c:v>
                </c:pt>
                <c:pt idx="20">
                  <c:v>1767.4105911899233</c:v>
                </c:pt>
                <c:pt idx="21">
                  <c:v>1750.2956168692367</c:v>
                </c:pt>
                <c:pt idx="22">
                  <c:v>1733.7335896855313</c:v>
                </c:pt>
                <c:pt idx="23">
                  <c:v>1715.1920382378262</c:v>
                </c:pt>
                <c:pt idx="24">
                  <c:v>1699.827207707164</c:v>
                </c:pt>
                <c:pt idx="25">
                  <c:v>1687.2382543898516</c:v>
                </c:pt>
                <c:pt idx="26">
                  <c:v>1675.5426780012667</c:v>
                </c:pt>
                <c:pt idx="27">
                  <c:v>1663.9859888341894</c:v>
                </c:pt>
                <c:pt idx="28">
                  <c:v>1654.6890849879533</c:v>
                </c:pt>
                <c:pt idx="29">
                  <c:v>1646.3067692481497</c:v>
                </c:pt>
                <c:pt idx="30">
                  <c:v>1641.2825944415131</c:v>
                </c:pt>
                <c:pt idx="31">
                  <c:v>1638.2880062218605</c:v>
                </c:pt>
                <c:pt idx="32">
                  <c:v>1635.2746373362017</c:v>
                </c:pt>
                <c:pt idx="33">
                  <c:v>1632.9496457942173</c:v>
                </c:pt>
                <c:pt idx="34">
                  <c:v>1629.2166236521609</c:v>
                </c:pt>
                <c:pt idx="35">
                  <c:v>1627.021591436715</c:v>
                </c:pt>
                <c:pt idx="36">
                  <c:v>1624.3311425353165</c:v>
                </c:pt>
                <c:pt idx="37">
                  <c:v>1623.842070555088</c:v>
                </c:pt>
                <c:pt idx="38">
                  <c:v>1626.3436776502438</c:v>
                </c:pt>
                <c:pt idx="39">
                  <c:v>1624.9595563938788</c:v>
                </c:pt>
                <c:pt idx="40">
                  <c:v>1624.5686821103973</c:v>
                </c:pt>
              </c:numCache>
            </c:numRef>
          </c:val>
          <c:smooth val="0"/>
        </c:ser>
        <c:ser>
          <c:idx val="3"/>
          <c:order val="2"/>
          <c:tx>
            <c:strRef>
              <c:f>Sheet1!$D$1</c:f>
              <c:strCache>
                <c:ptCount val="1"/>
                <c:pt idx="0">
                  <c:v>OECD Asia</c:v>
                </c:pt>
              </c:strCache>
            </c:strRef>
          </c:tx>
          <c:spPr>
            <a:ln w="22225" cap="rnd">
              <a:solidFill>
                <a:schemeClr val="accent1">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898</c:v>
                </c:pt>
                <c:pt idx="1">
                  <c:v>942</c:v>
                </c:pt>
                <c:pt idx="2">
                  <c:v>981</c:v>
                </c:pt>
                <c:pt idx="3">
                  <c:v>976.4442138671875</c:v>
                </c:pt>
                <c:pt idx="4">
                  <c:v>950.06227111816406</c:v>
                </c:pt>
                <c:pt idx="5">
                  <c:v>948.52867126464844</c:v>
                </c:pt>
                <c:pt idx="6">
                  <c:v>949.30404663085937</c:v>
                </c:pt>
                <c:pt idx="7">
                  <c:v>935.80669842173438</c:v>
                </c:pt>
                <c:pt idx="8">
                  <c:v>915.10087195898586</c:v>
                </c:pt>
                <c:pt idx="9">
                  <c:v>900.18870551790337</c:v>
                </c:pt>
                <c:pt idx="10">
                  <c:v>885.56502595798872</c:v>
                </c:pt>
                <c:pt idx="11">
                  <c:v>882.05285916915614</c:v>
                </c:pt>
                <c:pt idx="12">
                  <c:v>878.1673801122015</c:v>
                </c:pt>
                <c:pt idx="13">
                  <c:v>874.9515517399019</c:v>
                </c:pt>
                <c:pt idx="14">
                  <c:v>871.34973256703256</c:v>
                </c:pt>
                <c:pt idx="15">
                  <c:v>867.30856317483858</c:v>
                </c:pt>
                <c:pt idx="16">
                  <c:v>862.65666189673755</c:v>
                </c:pt>
                <c:pt idx="17">
                  <c:v>859.23023043846774</c:v>
                </c:pt>
                <c:pt idx="18">
                  <c:v>856.97857861139948</c:v>
                </c:pt>
                <c:pt idx="19">
                  <c:v>855.82405164741988</c:v>
                </c:pt>
                <c:pt idx="20">
                  <c:v>855.70965516029969</c:v>
                </c:pt>
                <c:pt idx="21">
                  <c:v>855.59392144979756</c:v>
                </c:pt>
                <c:pt idx="22">
                  <c:v>854.98090388204116</c:v>
                </c:pt>
                <c:pt idx="23">
                  <c:v>854.60444419397959</c:v>
                </c:pt>
                <c:pt idx="24">
                  <c:v>855.025512611983</c:v>
                </c:pt>
                <c:pt idx="25">
                  <c:v>856.30032753030264</c:v>
                </c:pt>
                <c:pt idx="26">
                  <c:v>858.3207233801005</c:v>
                </c:pt>
                <c:pt idx="27">
                  <c:v>859.88178001149458</c:v>
                </c:pt>
                <c:pt idx="28">
                  <c:v>860.8400157445775</c:v>
                </c:pt>
                <c:pt idx="29">
                  <c:v>862.77386987378452</c:v>
                </c:pt>
                <c:pt idx="30">
                  <c:v>865.96481769967147</c:v>
                </c:pt>
                <c:pt idx="31">
                  <c:v>870.71324077256315</c:v>
                </c:pt>
                <c:pt idx="32">
                  <c:v>874.98878403143829</c:v>
                </c:pt>
                <c:pt idx="33">
                  <c:v>880.41217071954247</c:v>
                </c:pt>
                <c:pt idx="34">
                  <c:v>885.41351313901839</c:v>
                </c:pt>
                <c:pt idx="35">
                  <c:v>890.77612346939759</c:v>
                </c:pt>
                <c:pt idx="36">
                  <c:v>895.95968975019969</c:v>
                </c:pt>
                <c:pt idx="37">
                  <c:v>901.77734299676251</c:v>
                </c:pt>
                <c:pt idx="38">
                  <c:v>907.71198806683094</c:v>
                </c:pt>
                <c:pt idx="39">
                  <c:v>912.3358792608235</c:v>
                </c:pt>
                <c:pt idx="40">
                  <c:v>917.87891917528134</c:v>
                </c:pt>
              </c:numCache>
            </c:numRef>
          </c:val>
          <c:smooth val="0"/>
        </c:ser>
        <c:ser>
          <c:idx val="4"/>
          <c:order val="3"/>
          <c:tx>
            <c:strRef>
              <c:f>Sheet1!$E$1</c:f>
              <c:strCache>
                <c:ptCount val="1"/>
                <c:pt idx="0">
                  <c:v>Non-OECD Europe and Eurasia</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649.5</c:v>
                </c:pt>
                <c:pt idx="1">
                  <c:v>693.60000610351562</c:v>
                </c:pt>
                <c:pt idx="2">
                  <c:v>718</c:v>
                </c:pt>
                <c:pt idx="3">
                  <c:v>722.63362121582031</c:v>
                </c:pt>
                <c:pt idx="4">
                  <c:v>758.42642211914062</c:v>
                </c:pt>
                <c:pt idx="5">
                  <c:v>745.17999267578125</c:v>
                </c:pt>
                <c:pt idx="6">
                  <c:v>756.619384765625</c:v>
                </c:pt>
                <c:pt idx="7">
                  <c:v>746.31942178320924</c:v>
                </c:pt>
                <c:pt idx="8">
                  <c:v>761.30607585736755</c:v>
                </c:pt>
                <c:pt idx="9">
                  <c:v>774.33804423786796</c:v>
                </c:pt>
                <c:pt idx="10">
                  <c:v>789.22302532684625</c:v>
                </c:pt>
                <c:pt idx="11">
                  <c:v>788.89649808098272</c:v>
                </c:pt>
                <c:pt idx="12">
                  <c:v>787.9736964620588</c:v>
                </c:pt>
                <c:pt idx="13">
                  <c:v>787.09109897112626</c:v>
                </c:pt>
                <c:pt idx="14">
                  <c:v>786.77669006123574</c:v>
                </c:pt>
                <c:pt idx="15">
                  <c:v>788.49066087121378</c:v>
                </c:pt>
                <c:pt idx="16">
                  <c:v>787.0152993350664</c:v>
                </c:pt>
                <c:pt idx="17">
                  <c:v>786.13868347755579</c:v>
                </c:pt>
                <c:pt idx="18">
                  <c:v>783.96583011982443</c:v>
                </c:pt>
                <c:pt idx="19">
                  <c:v>781.94614807962125</c:v>
                </c:pt>
                <c:pt idx="20">
                  <c:v>779.49710515777429</c:v>
                </c:pt>
                <c:pt idx="21">
                  <c:v>778.37387159003708</c:v>
                </c:pt>
                <c:pt idx="22">
                  <c:v>776.53193443001555</c:v>
                </c:pt>
                <c:pt idx="23">
                  <c:v>774.70746036422179</c:v>
                </c:pt>
                <c:pt idx="24">
                  <c:v>773.74860111937414</c:v>
                </c:pt>
                <c:pt idx="25">
                  <c:v>774.17853538154918</c:v>
                </c:pt>
                <c:pt idx="26">
                  <c:v>774.92389228032494</c:v>
                </c:pt>
                <c:pt idx="27">
                  <c:v>775.42872157370243</c:v>
                </c:pt>
                <c:pt idx="28">
                  <c:v>776.03143246762556</c:v>
                </c:pt>
                <c:pt idx="29">
                  <c:v>776.3204002615206</c:v>
                </c:pt>
                <c:pt idx="30">
                  <c:v>776.65329386411349</c:v>
                </c:pt>
                <c:pt idx="31">
                  <c:v>779.09728854870616</c:v>
                </c:pt>
                <c:pt idx="32">
                  <c:v>781.02337475945842</c:v>
                </c:pt>
                <c:pt idx="33">
                  <c:v>782.64404406720553</c:v>
                </c:pt>
                <c:pt idx="34">
                  <c:v>784.22762840951191</c:v>
                </c:pt>
                <c:pt idx="35">
                  <c:v>786.90868986413318</c:v>
                </c:pt>
                <c:pt idx="36">
                  <c:v>788.5104538310411</c:v>
                </c:pt>
                <c:pt idx="37">
                  <c:v>789.82549422255204</c:v>
                </c:pt>
                <c:pt idx="38">
                  <c:v>791.25186600504867</c:v>
                </c:pt>
                <c:pt idx="39">
                  <c:v>792.67779891088503</c:v>
                </c:pt>
                <c:pt idx="40">
                  <c:v>793.89826474063238</c:v>
                </c:pt>
              </c:numCache>
            </c:numRef>
          </c:val>
          <c:smooth val="0"/>
        </c:ser>
        <c:ser>
          <c:idx val="5"/>
          <c:order val="4"/>
          <c:tx>
            <c:strRef>
              <c:f>Sheet1!$F$1</c:f>
              <c:strCache>
                <c:ptCount val="1"/>
                <c:pt idx="0">
                  <c:v>China</c:v>
                </c:pt>
              </c:strCache>
            </c:strRef>
          </c:tx>
          <c:spPr>
            <a:ln w="22225" cap="rnd">
              <a:solidFill>
                <a:schemeClr val="accent5">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1160</c:v>
                </c:pt>
                <c:pt idx="1">
                  <c:v>1257</c:v>
                </c:pt>
                <c:pt idx="2">
                  <c:v>1306</c:v>
                </c:pt>
                <c:pt idx="3">
                  <c:v>1437.710205078125</c:v>
                </c:pt>
                <c:pt idx="4">
                  <c:v>1492.2939453125</c:v>
                </c:pt>
                <c:pt idx="5">
                  <c:v>1585.0404052734375</c:v>
                </c:pt>
                <c:pt idx="6">
                  <c:v>1641.5999755859375</c:v>
                </c:pt>
                <c:pt idx="7">
                  <c:v>1729.3516201416869</c:v>
                </c:pt>
                <c:pt idx="8">
                  <c:v>1798.3474503617958</c:v>
                </c:pt>
                <c:pt idx="9">
                  <c:v>1853.6982170712431</c:v>
                </c:pt>
                <c:pt idx="10">
                  <c:v>1909.5816619573013</c:v>
                </c:pt>
                <c:pt idx="11">
                  <c:v>1940.5499844183441</c:v>
                </c:pt>
                <c:pt idx="12">
                  <c:v>1968.5314591835545</c:v>
                </c:pt>
                <c:pt idx="13">
                  <c:v>1992.4594992733623</c:v>
                </c:pt>
                <c:pt idx="14">
                  <c:v>2016.6338972753279</c:v>
                </c:pt>
                <c:pt idx="15">
                  <c:v>2037.9091121255719</c:v>
                </c:pt>
                <c:pt idx="16">
                  <c:v>2052.3831147785754</c:v>
                </c:pt>
                <c:pt idx="17">
                  <c:v>2066.8651393465639</c:v>
                </c:pt>
                <c:pt idx="18">
                  <c:v>2080.2898338727005</c:v>
                </c:pt>
                <c:pt idx="19">
                  <c:v>2091.0679120887839</c:v>
                </c:pt>
                <c:pt idx="20">
                  <c:v>2102.1132882058423</c:v>
                </c:pt>
                <c:pt idx="21">
                  <c:v>2110.4802021123924</c:v>
                </c:pt>
                <c:pt idx="22">
                  <c:v>2116.0718048695107</c:v>
                </c:pt>
                <c:pt idx="23">
                  <c:v>2119.4777576206143</c:v>
                </c:pt>
                <c:pt idx="24">
                  <c:v>2122.6047893701934</c:v>
                </c:pt>
                <c:pt idx="25">
                  <c:v>2126.328215252157</c:v>
                </c:pt>
                <c:pt idx="26">
                  <c:v>2129.3907409706171</c:v>
                </c:pt>
                <c:pt idx="27">
                  <c:v>2131.0394096843811</c:v>
                </c:pt>
                <c:pt idx="28">
                  <c:v>2133.1783972613071</c:v>
                </c:pt>
                <c:pt idx="29">
                  <c:v>2133.2401184043447</c:v>
                </c:pt>
                <c:pt idx="30">
                  <c:v>2130.012721686553</c:v>
                </c:pt>
                <c:pt idx="31">
                  <c:v>2131.1860945129833</c:v>
                </c:pt>
                <c:pt idx="32">
                  <c:v>2130.8838946723818</c:v>
                </c:pt>
                <c:pt idx="33">
                  <c:v>2130.4423358448721</c:v>
                </c:pt>
                <c:pt idx="34">
                  <c:v>2128.6912673060624</c:v>
                </c:pt>
                <c:pt idx="35">
                  <c:v>2126.6095059230415</c:v>
                </c:pt>
                <c:pt idx="36">
                  <c:v>2123.452505244436</c:v>
                </c:pt>
                <c:pt idx="37">
                  <c:v>2121.6461135731101</c:v>
                </c:pt>
                <c:pt idx="38">
                  <c:v>2120.8307683528546</c:v>
                </c:pt>
                <c:pt idx="39">
                  <c:v>2116.4406538259445</c:v>
                </c:pt>
                <c:pt idx="40">
                  <c:v>2115.0897228583631</c:v>
                </c:pt>
              </c:numCache>
            </c:numRef>
          </c:val>
          <c:smooth val="0"/>
        </c:ser>
        <c:ser>
          <c:idx val="6"/>
          <c:order val="5"/>
          <c:tx>
            <c:strRef>
              <c:f>Sheet1!$G$1</c:f>
              <c:strCache>
                <c:ptCount val="1"/>
                <c:pt idx="0">
                  <c:v>India</c:v>
                </c:pt>
              </c:strCache>
            </c:strRef>
          </c:tx>
          <c:spPr>
            <a:ln w="22225" cap="rnd">
              <a:solidFill>
                <a:schemeClr val="accent5">
                  <a:lumMod val="60000"/>
                  <a:lumOff val="4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428</c:v>
                </c:pt>
                <c:pt idx="1">
                  <c:v>414</c:v>
                </c:pt>
                <c:pt idx="2">
                  <c:v>435</c:v>
                </c:pt>
                <c:pt idx="3">
                  <c:v>470.79425048828125</c:v>
                </c:pt>
                <c:pt idx="4">
                  <c:v>481.01327514648437</c:v>
                </c:pt>
                <c:pt idx="5">
                  <c:v>519.70697021484375</c:v>
                </c:pt>
                <c:pt idx="6">
                  <c:v>548.09552001953125</c:v>
                </c:pt>
                <c:pt idx="7">
                  <c:v>594.70384961085688</c:v>
                </c:pt>
                <c:pt idx="8">
                  <c:v>626.0035954470992</c:v>
                </c:pt>
                <c:pt idx="9">
                  <c:v>655.00853286704478</c:v>
                </c:pt>
                <c:pt idx="10">
                  <c:v>682.9682614460072</c:v>
                </c:pt>
                <c:pt idx="11">
                  <c:v>704.34977057673495</c:v>
                </c:pt>
                <c:pt idx="12">
                  <c:v>725.77565338839929</c:v>
                </c:pt>
                <c:pt idx="13">
                  <c:v>748.33661131579163</c:v>
                </c:pt>
                <c:pt idx="14">
                  <c:v>772.26391061995901</c:v>
                </c:pt>
                <c:pt idx="15">
                  <c:v>798.01254605911129</c:v>
                </c:pt>
                <c:pt idx="16">
                  <c:v>823.58550749687652</c:v>
                </c:pt>
                <c:pt idx="17">
                  <c:v>851.51499523125517</c:v>
                </c:pt>
                <c:pt idx="18">
                  <c:v>879.94450570003278</c:v>
                </c:pt>
                <c:pt idx="19">
                  <c:v>908.45576143551477</c:v>
                </c:pt>
                <c:pt idx="20">
                  <c:v>938.75328411654868</c:v>
                </c:pt>
                <c:pt idx="21">
                  <c:v>969.11111594766271</c:v>
                </c:pt>
                <c:pt idx="22">
                  <c:v>999.73407943637017</c:v>
                </c:pt>
                <c:pt idx="23">
                  <c:v>1030.5063072383825</c:v>
                </c:pt>
                <c:pt idx="24">
                  <c:v>1061.6951395471947</c:v>
                </c:pt>
                <c:pt idx="25">
                  <c:v>1093.9496611599823</c:v>
                </c:pt>
                <c:pt idx="26">
                  <c:v>1126.3024218233022</c:v>
                </c:pt>
                <c:pt idx="27">
                  <c:v>1157.7620109377785</c:v>
                </c:pt>
                <c:pt idx="28">
                  <c:v>1188.4126097006281</c:v>
                </c:pt>
                <c:pt idx="29">
                  <c:v>1217.9915821991544</c:v>
                </c:pt>
                <c:pt idx="30">
                  <c:v>1247.6742297160381</c:v>
                </c:pt>
                <c:pt idx="31">
                  <c:v>1278.3021659663457</c:v>
                </c:pt>
                <c:pt idx="32">
                  <c:v>1307.4781084779568</c:v>
                </c:pt>
                <c:pt idx="33">
                  <c:v>1336.5737864472339</c:v>
                </c:pt>
                <c:pt idx="34">
                  <c:v>1365.15714647971</c:v>
                </c:pt>
                <c:pt idx="35">
                  <c:v>1392.2236832576868</c:v>
                </c:pt>
                <c:pt idx="36">
                  <c:v>1416.9827890334197</c:v>
                </c:pt>
                <c:pt idx="37">
                  <c:v>1439.6584525728915</c:v>
                </c:pt>
                <c:pt idx="38">
                  <c:v>1462.8089306994254</c:v>
                </c:pt>
                <c:pt idx="39">
                  <c:v>1484.3054895043215</c:v>
                </c:pt>
                <c:pt idx="40">
                  <c:v>1502.4601101506319</c:v>
                </c:pt>
              </c:numCache>
            </c:numRef>
          </c:val>
          <c:smooth val="0"/>
        </c:ser>
        <c:dLbls>
          <c:showLegendKey val="0"/>
          <c:showVal val="0"/>
          <c:showCatName val="0"/>
          <c:showSerName val="0"/>
          <c:showPercent val="0"/>
          <c:showBubbleSize val="0"/>
        </c:dLbls>
        <c:smooth val="0"/>
        <c:axId val="2068500640"/>
        <c:axId val="2068498464"/>
      </c:lineChart>
      <c:catAx>
        <c:axId val="206850064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498464"/>
        <c:crosses val="autoZero"/>
        <c:auto val="1"/>
        <c:lblAlgn val="ctr"/>
        <c:lblOffset val="100"/>
        <c:tickLblSkip val="5"/>
        <c:tickMarkSkip val="5"/>
        <c:noMultiLvlLbl val="0"/>
      </c:catAx>
      <c:valAx>
        <c:axId val="2068498464"/>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500640"/>
        <c:crossesAt val="9"/>
        <c:crossBetween val="midCat"/>
        <c:majorUnit val="1000"/>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64303503333086E-2"/>
          <c:y val="0.1709317179005875"/>
          <c:w val="0.75299574952692649"/>
          <c:h val="0.73217230199166283"/>
        </c:manualLayout>
      </c:layout>
      <c:lineChart>
        <c:grouping val="standard"/>
        <c:varyColors val="0"/>
        <c:ser>
          <c:idx val="0"/>
          <c:order val="0"/>
          <c:tx>
            <c:strRef>
              <c:f>Sheet1!$B$1</c:f>
              <c:strCache>
                <c:ptCount val="1"/>
                <c:pt idx="0">
                  <c:v>United States</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1291.5452621223144</c:v>
                </c:pt>
                <c:pt idx="1">
                  <c:v>1311.4229001369631</c:v>
                </c:pt>
                <c:pt idx="2">
                  <c:v>1371.5599818300782</c:v>
                </c:pt>
                <c:pt idx="3">
                  <c:v>1409.3552178813475</c:v>
                </c:pt>
                <c:pt idx="4">
                  <c:v>1439.5256993566895</c:v>
                </c:pt>
                <c:pt idx="5">
                  <c:v>1482.9837946748046</c:v>
                </c:pt>
                <c:pt idx="6">
                  <c:v>1496.3667609375</c:v>
                </c:pt>
                <c:pt idx="7">
                  <c:v>1473.595992</c:v>
                </c:pt>
                <c:pt idx="8">
                  <c:v>1587.2779540000001</c:v>
                </c:pt>
                <c:pt idx="9">
                  <c:v>1600.1190609999999</c:v>
                </c:pt>
                <c:pt idx="10">
                  <c:v>1635.5962669999999</c:v>
                </c:pt>
                <c:pt idx="11">
                  <c:v>1646.2027359999997</c:v>
                </c:pt>
                <c:pt idx="12">
                  <c:v>1661.8867410000003</c:v>
                </c:pt>
                <c:pt idx="13">
                  <c:v>1668.8367039999998</c:v>
                </c:pt>
                <c:pt idx="14">
                  <c:v>1670.218556</c:v>
                </c:pt>
                <c:pt idx="15">
                  <c:v>1685.9286999999999</c:v>
                </c:pt>
                <c:pt idx="16">
                  <c:v>1703.039383</c:v>
                </c:pt>
                <c:pt idx="17">
                  <c:v>1711.75317</c:v>
                </c:pt>
                <c:pt idx="18">
                  <c:v>1724.0568310000001</c:v>
                </c:pt>
                <c:pt idx="19">
                  <c:v>1718.933941</c:v>
                </c:pt>
                <c:pt idx="20">
                  <c:v>1718.3067349999999</c:v>
                </c:pt>
                <c:pt idx="21">
                  <c:v>1728.6731109999998</c:v>
                </c:pt>
                <c:pt idx="22">
                  <c:v>1748.661525</c:v>
                </c:pt>
                <c:pt idx="23">
                  <c:v>1750.9610329999998</c:v>
                </c:pt>
                <c:pt idx="24">
                  <c:v>1757.418463</c:v>
                </c:pt>
                <c:pt idx="25">
                  <c:v>1764.51314</c:v>
                </c:pt>
                <c:pt idx="26">
                  <c:v>1770.8339839999999</c:v>
                </c:pt>
                <c:pt idx="27">
                  <c:v>1777.234222</c:v>
                </c:pt>
                <c:pt idx="28">
                  <c:v>1784.949386</c:v>
                </c:pt>
                <c:pt idx="29">
                  <c:v>1789.5264739999998</c:v>
                </c:pt>
                <c:pt idx="30">
                  <c:v>1801.2605169999999</c:v>
                </c:pt>
                <c:pt idx="31">
                  <c:v>1807.977425</c:v>
                </c:pt>
                <c:pt idx="32">
                  <c:v>1819.4903000000002</c:v>
                </c:pt>
                <c:pt idx="33">
                  <c:v>1825.3411679999999</c:v>
                </c:pt>
                <c:pt idx="34">
                  <c:v>1836.1091759999999</c:v>
                </c:pt>
                <c:pt idx="35">
                  <c:v>1850.1953819999999</c:v>
                </c:pt>
                <c:pt idx="36">
                  <c:v>1855.500663</c:v>
                </c:pt>
                <c:pt idx="37">
                  <c:v>1860.561416</c:v>
                </c:pt>
                <c:pt idx="38">
                  <c:v>1872.7556989999998</c:v>
                </c:pt>
                <c:pt idx="39">
                  <c:v>1879.293496</c:v>
                </c:pt>
                <c:pt idx="40">
                  <c:v>1889.031463</c:v>
                </c:pt>
              </c:numCache>
            </c:numRef>
          </c:val>
          <c:smooth val="0"/>
        </c:ser>
        <c:ser>
          <c:idx val="1"/>
          <c:order val="1"/>
          <c:tx>
            <c:strRef>
              <c:f>Sheet1!$C$1</c:f>
              <c:strCache>
                <c:ptCount val="1"/>
                <c:pt idx="0">
                  <c:v>OECD Europe</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1102.179931640625</c:v>
                </c:pt>
                <c:pt idx="1">
                  <c:v>1016.0880737304687</c:v>
                </c:pt>
                <c:pt idx="2">
                  <c:v>980.9453125</c:v>
                </c:pt>
                <c:pt idx="3">
                  <c:v>979.0218505859375</c:v>
                </c:pt>
                <c:pt idx="4">
                  <c:v>897.223388671875</c:v>
                </c:pt>
                <c:pt idx="5">
                  <c:v>928.27911376953125</c:v>
                </c:pt>
                <c:pt idx="6">
                  <c:v>985.1241455078125</c:v>
                </c:pt>
                <c:pt idx="7">
                  <c:v>1059.4167478067179</c:v>
                </c:pt>
                <c:pt idx="8">
                  <c:v>1063.5933771985756</c:v>
                </c:pt>
                <c:pt idx="9">
                  <c:v>1067.4539024019559</c:v>
                </c:pt>
                <c:pt idx="10">
                  <c:v>1071.4220021572996</c:v>
                </c:pt>
                <c:pt idx="11">
                  <c:v>1074.4650606360642</c:v>
                </c:pt>
                <c:pt idx="12">
                  <c:v>1075.6009405982018</c:v>
                </c:pt>
                <c:pt idx="13">
                  <c:v>1078.336552351655</c:v>
                </c:pt>
                <c:pt idx="14">
                  <c:v>1082.587110572787</c:v>
                </c:pt>
                <c:pt idx="15">
                  <c:v>1088.1848422624848</c:v>
                </c:pt>
                <c:pt idx="16">
                  <c:v>1083.9033614472555</c:v>
                </c:pt>
                <c:pt idx="17">
                  <c:v>1080.6029218608251</c:v>
                </c:pt>
                <c:pt idx="18">
                  <c:v>1074.601873996035</c:v>
                </c:pt>
                <c:pt idx="19">
                  <c:v>1070.1156781696732</c:v>
                </c:pt>
                <c:pt idx="20">
                  <c:v>1063.4338798479714</c:v>
                </c:pt>
                <c:pt idx="21">
                  <c:v>1068.9479322351522</c:v>
                </c:pt>
                <c:pt idx="22">
                  <c:v>1072.2322272696165</c:v>
                </c:pt>
                <c:pt idx="23">
                  <c:v>1078.8557914668627</c:v>
                </c:pt>
                <c:pt idx="24">
                  <c:v>1086.8064154386907</c:v>
                </c:pt>
                <c:pt idx="25">
                  <c:v>1096.3681106521799</c:v>
                </c:pt>
                <c:pt idx="26">
                  <c:v>1101.8915249186143</c:v>
                </c:pt>
                <c:pt idx="27">
                  <c:v>1105.7998310509697</c:v>
                </c:pt>
                <c:pt idx="28">
                  <c:v>1106.4430962248184</c:v>
                </c:pt>
                <c:pt idx="29">
                  <c:v>1113.524979085734</c:v>
                </c:pt>
                <c:pt idx="30">
                  <c:v>1119.9357619563236</c:v>
                </c:pt>
                <c:pt idx="31">
                  <c:v>1124.9615955144684</c:v>
                </c:pt>
                <c:pt idx="32">
                  <c:v>1131.4453957085993</c:v>
                </c:pt>
                <c:pt idx="33">
                  <c:v>1135.1484699067896</c:v>
                </c:pt>
                <c:pt idx="34">
                  <c:v>1138.7729825084059</c:v>
                </c:pt>
                <c:pt idx="35">
                  <c:v>1143.2599949758142</c:v>
                </c:pt>
                <c:pt idx="36">
                  <c:v>1149.6118224486249</c:v>
                </c:pt>
                <c:pt idx="37">
                  <c:v>1154.6355258265253</c:v>
                </c:pt>
                <c:pt idx="38">
                  <c:v>1159.3015762045752</c:v>
                </c:pt>
                <c:pt idx="39">
                  <c:v>1163.8767042351528</c:v>
                </c:pt>
                <c:pt idx="40">
                  <c:v>1171.2502157086933</c:v>
                </c:pt>
              </c:numCache>
            </c:numRef>
          </c:val>
          <c:smooth val="0"/>
        </c:ser>
        <c:ser>
          <c:idx val="3"/>
          <c:order val="2"/>
          <c:tx>
            <c:strRef>
              <c:f>Sheet1!$D$1</c:f>
              <c:strCache>
                <c:ptCount val="1"/>
                <c:pt idx="0">
                  <c:v>OECD Asia</c:v>
                </c:pt>
              </c:strCache>
            </c:strRef>
          </c:tx>
          <c:spPr>
            <a:ln w="22225" cap="rnd">
              <a:solidFill>
                <a:schemeClr val="accent1">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383.90866851806641</c:v>
                </c:pt>
                <c:pt idx="1">
                  <c:v>426.17675018310547</c:v>
                </c:pt>
                <c:pt idx="2">
                  <c:v>446.96302032470703</c:v>
                </c:pt>
                <c:pt idx="3">
                  <c:v>452.02791595458984</c:v>
                </c:pt>
                <c:pt idx="4">
                  <c:v>445.02815246582031</c:v>
                </c:pt>
                <c:pt idx="5">
                  <c:v>425.85399627685547</c:v>
                </c:pt>
                <c:pt idx="6">
                  <c:v>447.44187927246094</c:v>
                </c:pt>
                <c:pt idx="7">
                  <c:v>466.84588499170422</c:v>
                </c:pt>
                <c:pt idx="8">
                  <c:v>478.75866095989568</c:v>
                </c:pt>
                <c:pt idx="9">
                  <c:v>491.20626252254954</c:v>
                </c:pt>
                <c:pt idx="10">
                  <c:v>497.87382885432942</c:v>
                </c:pt>
                <c:pt idx="11">
                  <c:v>503.36608706750621</c:v>
                </c:pt>
                <c:pt idx="12">
                  <c:v>502.89027542748835</c:v>
                </c:pt>
                <c:pt idx="13">
                  <c:v>501.50924578087267</c:v>
                </c:pt>
                <c:pt idx="14">
                  <c:v>497.90309466685096</c:v>
                </c:pt>
                <c:pt idx="15">
                  <c:v>489.715211384143</c:v>
                </c:pt>
                <c:pt idx="16">
                  <c:v>484.95910558099229</c:v>
                </c:pt>
                <c:pt idx="17">
                  <c:v>483.21410444726502</c:v>
                </c:pt>
                <c:pt idx="18">
                  <c:v>482.32669547487666</c:v>
                </c:pt>
                <c:pt idx="19">
                  <c:v>484.48457971895323</c:v>
                </c:pt>
                <c:pt idx="20">
                  <c:v>484.29412364648294</c:v>
                </c:pt>
                <c:pt idx="21">
                  <c:v>483.67946232291217</c:v>
                </c:pt>
                <c:pt idx="22">
                  <c:v>482.52054265655499</c:v>
                </c:pt>
                <c:pt idx="23">
                  <c:v>485.42195266959681</c:v>
                </c:pt>
                <c:pt idx="24">
                  <c:v>488.17447877775118</c:v>
                </c:pt>
                <c:pt idx="25">
                  <c:v>488.74246719305415</c:v>
                </c:pt>
                <c:pt idx="26">
                  <c:v>493.19752275040258</c:v>
                </c:pt>
                <c:pt idx="27">
                  <c:v>494.66382589246695</c:v>
                </c:pt>
                <c:pt idx="28">
                  <c:v>492.83977050186326</c:v>
                </c:pt>
                <c:pt idx="29">
                  <c:v>497.2296244745188</c:v>
                </c:pt>
                <c:pt idx="30">
                  <c:v>502.36773297798322</c:v>
                </c:pt>
                <c:pt idx="31">
                  <c:v>505.19291555656332</c:v>
                </c:pt>
                <c:pt idx="32">
                  <c:v>510.49282289432779</c:v>
                </c:pt>
                <c:pt idx="33">
                  <c:v>514.65838033656075</c:v>
                </c:pt>
                <c:pt idx="34">
                  <c:v>520.6439826566168</c:v>
                </c:pt>
                <c:pt idx="35">
                  <c:v>524.70803132140327</c:v>
                </c:pt>
                <c:pt idx="36">
                  <c:v>525.77901566329592</c:v>
                </c:pt>
                <c:pt idx="37">
                  <c:v>532.27445946711282</c:v>
                </c:pt>
                <c:pt idx="38">
                  <c:v>527.61467501814786</c:v>
                </c:pt>
                <c:pt idx="39">
                  <c:v>528.54976775370039</c:v>
                </c:pt>
                <c:pt idx="40">
                  <c:v>537.75480027474259</c:v>
                </c:pt>
              </c:numCache>
            </c:numRef>
          </c:val>
          <c:smooth val="0"/>
        </c:ser>
        <c:ser>
          <c:idx val="4"/>
          <c:order val="3"/>
          <c:tx>
            <c:strRef>
              <c:f>Sheet1!$E$1</c:f>
              <c:strCache>
                <c:ptCount val="1"/>
                <c:pt idx="0">
                  <c:v>Non-OECD Europe and Eurasia</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1260.7296142578125</c:v>
                </c:pt>
                <c:pt idx="1">
                  <c:v>1332.1414489746094</c:v>
                </c:pt>
                <c:pt idx="2">
                  <c:v>1306.2494812011719</c:v>
                </c:pt>
                <c:pt idx="3">
                  <c:v>1271.1371765136719</c:v>
                </c:pt>
                <c:pt idx="4">
                  <c:v>1256.5799255371094</c:v>
                </c:pt>
                <c:pt idx="5">
                  <c:v>1213.2462158203125</c:v>
                </c:pt>
                <c:pt idx="6">
                  <c:v>1197.5399780273437</c:v>
                </c:pt>
                <c:pt idx="7">
                  <c:v>1191.5166612895985</c:v>
                </c:pt>
                <c:pt idx="8">
                  <c:v>1188.7811378509264</c:v>
                </c:pt>
                <c:pt idx="9">
                  <c:v>1178.2365361925481</c:v>
                </c:pt>
                <c:pt idx="10">
                  <c:v>1165.5919405767631</c:v>
                </c:pt>
                <c:pt idx="11">
                  <c:v>1162.7137787943302</c:v>
                </c:pt>
                <c:pt idx="12">
                  <c:v>1153.5194658439164</c:v>
                </c:pt>
                <c:pt idx="13">
                  <c:v>1148.5271961294534</c:v>
                </c:pt>
                <c:pt idx="14">
                  <c:v>1141.2218462939895</c:v>
                </c:pt>
                <c:pt idx="15">
                  <c:v>1138.6243617188543</c:v>
                </c:pt>
                <c:pt idx="16">
                  <c:v>1156.0621037046953</c:v>
                </c:pt>
                <c:pt idx="17">
                  <c:v>1164.7021878483181</c:v>
                </c:pt>
                <c:pt idx="18">
                  <c:v>1170.8618285882771</c:v>
                </c:pt>
                <c:pt idx="19">
                  <c:v>1182.434852875238</c:v>
                </c:pt>
                <c:pt idx="20">
                  <c:v>1191.4362775920163</c:v>
                </c:pt>
                <c:pt idx="21">
                  <c:v>1206.4940604914418</c:v>
                </c:pt>
                <c:pt idx="22">
                  <c:v>1210.0856601579421</c:v>
                </c:pt>
                <c:pt idx="23">
                  <c:v>1221.9975090428911</c:v>
                </c:pt>
                <c:pt idx="24">
                  <c:v>1229.5730764199982</c:v>
                </c:pt>
                <c:pt idx="25">
                  <c:v>1248.0857623767363</c:v>
                </c:pt>
                <c:pt idx="26">
                  <c:v>1246.8744860020447</c:v>
                </c:pt>
                <c:pt idx="27">
                  <c:v>1260.4761670068701</c:v>
                </c:pt>
                <c:pt idx="28">
                  <c:v>1271.0624726819922</c:v>
                </c:pt>
                <c:pt idx="29">
                  <c:v>1277.9389357564623</c:v>
                </c:pt>
                <c:pt idx="30">
                  <c:v>1278.7084522363625</c:v>
                </c:pt>
                <c:pt idx="31">
                  <c:v>1296.1667652840245</c:v>
                </c:pt>
                <c:pt idx="32">
                  <c:v>1302.6249843741487</c:v>
                </c:pt>
                <c:pt idx="33">
                  <c:v>1311.459686080183</c:v>
                </c:pt>
                <c:pt idx="34">
                  <c:v>1322.3350939549259</c:v>
                </c:pt>
                <c:pt idx="35">
                  <c:v>1333.7169598994594</c:v>
                </c:pt>
                <c:pt idx="36">
                  <c:v>1335.7511329637609</c:v>
                </c:pt>
                <c:pt idx="37">
                  <c:v>1329.0090467010441</c:v>
                </c:pt>
                <c:pt idx="38">
                  <c:v>1343.3455037078122</c:v>
                </c:pt>
                <c:pt idx="39">
                  <c:v>1340.788914721297</c:v>
                </c:pt>
                <c:pt idx="40">
                  <c:v>1348.3123730263815</c:v>
                </c:pt>
              </c:numCache>
            </c:numRef>
          </c:val>
          <c:smooth val="0"/>
        </c:ser>
        <c:ser>
          <c:idx val="5"/>
          <c:order val="4"/>
          <c:tx>
            <c:strRef>
              <c:f>Sheet1!$F$1</c:f>
              <c:strCache>
                <c:ptCount val="1"/>
                <c:pt idx="0">
                  <c:v>China</c:v>
                </c:pt>
              </c:strCache>
            </c:strRef>
          </c:tx>
          <c:spPr>
            <a:ln w="22225" cap="rnd">
              <a:solidFill>
                <a:schemeClr val="accent5">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208.93951416015625</c:v>
                </c:pt>
                <c:pt idx="1">
                  <c:v>256.348876953125</c:v>
                </c:pt>
                <c:pt idx="2">
                  <c:v>281.31939697265625</c:v>
                </c:pt>
                <c:pt idx="3">
                  <c:v>319.36553955078125</c:v>
                </c:pt>
                <c:pt idx="4">
                  <c:v>354.6900634765625</c:v>
                </c:pt>
                <c:pt idx="5">
                  <c:v>373.591552734375</c:v>
                </c:pt>
                <c:pt idx="6">
                  <c:v>405.48068237304687</c:v>
                </c:pt>
                <c:pt idx="7">
                  <c:v>403.31994040543401</c:v>
                </c:pt>
                <c:pt idx="8">
                  <c:v>420.84043376553723</c:v>
                </c:pt>
                <c:pt idx="9">
                  <c:v>435.90897811753092</c:v>
                </c:pt>
                <c:pt idx="10">
                  <c:v>452.36797218886295</c:v>
                </c:pt>
                <c:pt idx="11">
                  <c:v>470.4105947155108</c:v>
                </c:pt>
                <c:pt idx="12">
                  <c:v>483.92864825639282</c:v>
                </c:pt>
                <c:pt idx="13">
                  <c:v>498.35618173289748</c:v>
                </c:pt>
                <c:pt idx="14">
                  <c:v>514.76003045074981</c:v>
                </c:pt>
                <c:pt idx="15">
                  <c:v>528.67118020231669</c:v>
                </c:pt>
                <c:pt idx="16">
                  <c:v>558.42560245726429</c:v>
                </c:pt>
                <c:pt idx="17">
                  <c:v>585.64254173708844</c:v>
                </c:pt>
                <c:pt idx="18">
                  <c:v>616.23559628763917</c:v>
                </c:pt>
                <c:pt idx="19">
                  <c:v>644.01375100151995</c:v>
                </c:pt>
                <c:pt idx="20">
                  <c:v>675.10643199647484</c:v>
                </c:pt>
                <c:pt idx="21">
                  <c:v>704.77106983190174</c:v>
                </c:pt>
                <c:pt idx="22">
                  <c:v>735.56427881307218</c:v>
                </c:pt>
                <c:pt idx="23">
                  <c:v>763.94766960479649</c:v>
                </c:pt>
                <c:pt idx="24">
                  <c:v>796.20723869027427</c:v>
                </c:pt>
                <c:pt idx="25">
                  <c:v>825.9256314275699</c:v>
                </c:pt>
                <c:pt idx="26">
                  <c:v>857.64382002817888</c:v>
                </c:pt>
                <c:pt idx="27">
                  <c:v>879.95932617037784</c:v>
                </c:pt>
                <c:pt idx="28">
                  <c:v>910.79701274924548</c:v>
                </c:pt>
                <c:pt idx="29">
                  <c:v>933.76373732441698</c:v>
                </c:pt>
                <c:pt idx="30">
                  <c:v>963.46974914920281</c:v>
                </c:pt>
                <c:pt idx="31">
                  <c:v>985.54026267114045</c:v>
                </c:pt>
                <c:pt idx="32">
                  <c:v>1009.4993460405069</c:v>
                </c:pt>
                <c:pt idx="33">
                  <c:v>1038.6145128009391</c:v>
                </c:pt>
                <c:pt idx="34">
                  <c:v>1064.3855588751765</c:v>
                </c:pt>
                <c:pt idx="35">
                  <c:v>1086.2450581681696</c:v>
                </c:pt>
                <c:pt idx="36">
                  <c:v>1111.1588751518116</c:v>
                </c:pt>
                <c:pt idx="37">
                  <c:v>1137.1476460210263</c:v>
                </c:pt>
                <c:pt idx="38">
                  <c:v>1160.6985697506684</c:v>
                </c:pt>
                <c:pt idx="39">
                  <c:v>1183.8077987998356</c:v>
                </c:pt>
                <c:pt idx="40">
                  <c:v>1206.2193040245131</c:v>
                </c:pt>
              </c:numCache>
            </c:numRef>
          </c:val>
          <c:smooth val="0"/>
        </c:ser>
        <c:ser>
          <c:idx val="6"/>
          <c:order val="5"/>
          <c:tx>
            <c:strRef>
              <c:f>Sheet1!$G$1</c:f>
              <c:strCache>
                <c:ptCount val="1"/>
                <c:pt idx="0">
                  <c:v>India</c:v>
                </c:pt>
              </c:strCache>
            </c:strRef>
          </c:tx>
          <c:spPr>
            <a:ln w="22225" cap="rnd">
              <a:solidFill>
                <a:schemeClr val="accent5">
                  <a:lumMod val="60000"/>
                  <a:lumOff val="4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128.80975341796875</c:v>
                </c:pt>
                <c:pt idx="1">
                  <c:v>127.85102081298828</c:v>
                </c:pt>
                <c:pt idx="2">
                  <c:v>119.08261108398437</c:v>
                </c:pt>
                <c:pt idx="3">
                  <c:v>104.86140441894531</c:v>
                </c:pt>
                <c:pt idx="4">
                  <c:v>102.5484619140625</c:v>
                </c:pt>
                <c:pt idx="5">
                  <c:v>99.154945373535156</c:v>
                </c:pt>
                <c:pt idx="6">
                  <c:v>108.02914428710937</c:v>
                </c:pt>
                <c:pt idx="7">
                  <c:v>108.84420883305727</c:v>
                </c:pt>
                <c:pt idx="8">
                  <c:v>110.92229696873548</c:v>
                </c:pt>
                <c:pt idx="9">
                  <c:v>111.71295004138979</c:v>
                </c:pt>
                <c:pt idx="10">
                  <c:v>114.70944441361601</c:v>
                </c:pt>
                <c:pt idx="11">
                  <c:v>120.59320110514666</c:v>
                </c:pt>
                <c:pt idx="12">
                  <c:v>126.27694026750642</c:v>
                </c:pt>
                <c:pt idx="13">
                  <c:v>131.99162426343312</c:v>
                </c:pt>
                <c:pt idx="14">
                  <c:v>137.96611962708445</c:v>
                </c:pt>
                <c:pt idx="15">
                  <c:v>144.30442882584384</c:v>
                </c:pt>
                <c:pt idx="16">
                  <c:v>148.76326125573686</c:v>
                </c:pt>
                <c:pt idx="17">
                  <c:v>153.81284901839231</c:v>
                </c:pt>
                <c:pt idx="18">
                  <c:v>159.02702191919246</c:v>
                </c:pt>
                <c:pt idx="19">
                  <c:v>164.41895427043286</c:v>
                </c:pt>
                <c:pt idx="20">
                  <c:v>170.00370955493264</c:v>
                </c:pt>
                <c:pt idx="21">
                  <c:v>178.11209770309807</c:v>
                </c:pt>
                <c:pt idx="22">
                  <c:v>186.55317243476969</c:v>
                </c:pt>
                <c:pt idx="23">
                  <c:v>195.50521895661296</c:v>
                </c:pt>
                <c:pt idx="24">
                  <c:v>204.57004455077566</c:v>
                </c:pt>
                <c:pt idx="25">
                  <c:v>214.13078845492018</c:v>
                </c:pt>
                <c:pt idx="26">
                  <c:v>224.49821625148962</c:v>
                </c:pt>
                <c:pt idx="27">
                  <c:v>235.05952252591308</c:v>
                </c:pt>
                <c:pt idx="28">
                  <c:v>246.32000091249941</c:v>
                </c:pt>
                <c:pt idx="29">
                  <c:v>257.63290312039015</c:v>
                </c:pt>
                <c:pt idx="30">
                  <c:v>269.45133128912329</c:v>
                </c:pt>
                <c:pt idx="31">
                  <c:v>280.30848489949875</c:v>
                </c:pt>
                <c:pt idx="32">
                  <c:v>291.89548170796445</c:v>
                </c:pt>
                <c:pt idx="33">
                  <c:v>303.81231072931263</c:v>
                </c:pt>
                <c:pt idx="34">
                  <c:v>315.94544701966515</c:v>
                </c:pt>
                <c:pt idx="35">
                  <c:v>328.12764172139106</c:v>
                </c:pt>
                <c:pt idx="36">
                  <c:v>340.96485491582712</c:v>
                </c:pt>
                <c:pt idx="37">
                  <c:v>353.56290418933543</c:v>
                </c:pt>
                <c:pt idx="38">
                  <c:v>366.63340823257516</c:v>
                </c:pt>
                <c:pt idx="39">
                  <c:v>379.68971686419496</c:v>
                </c:pt>
                <c:pt idx="40">
                  <c:v>394.49698440606505</c:v>
                </c:pt>
              </c:numCache>
            </c:numRef>
          </c:val>
          <c:smooth val="0"/>
        </c:ser>
        <c:dLbls>
          <c:showLegendKey val="0"/>
          <c:showVal val="0"/>
          <c:showCatName val="0"/>
          <c:showSerName val="0"/>
          <c:showPercent val="0"/>
          <c:showBubbleSize val="0"/>
        </c:dLbls>
        <c:smooth val="0"/>
        <c:axId val="2068504448"/>
        <c:axId val="2068512064"/>
      </c:lineChart>
      <c:catAx>
        <c:axId val="206850444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512064"/>
        <c:crosses val="autoZero"/>
        <c:auto val="1"/>
        <c:lblAlgn val="ctr"/>
        <c:lblOffset val="100"/>
        <c:tickLblSkip val="5"/>
        <c:tickMarkSkip val="5"/>
        <c:noMultiLvlLbl val="0"/>
      </c:catAx>
      <c:valAx>
        <c:axId val="2068512064"/>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out"/>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68504448"/>
        <c:crossesAt val="8"/>
        <c:crossBetween val="midCat"/>
        <c:majorUnit val="1000"/>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0034970062634E-2"/>
          <c:y val="0.16934082543087686"/>
          <c:w val="0.7505403679908893"/>
          <c:h val="0.73376319446137339"/>
        </c:manualLayout>
      </c:layout>
      <c:lineChart>
        <c:grouping val="standard"/>
        <c:varyColors val="0"/>
        <c:ser>
          <c:idx val="0"/>
          <c:order val="0"/>
          <c:tx>
            <c:strRef>
              <c:f>Sheet1!$B$1</c:f>
              <c:strCache>
                <c:ptCount val="1"/>
                <c:pt idx="0">
                  <c:v>United States</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1986.160063</c:v>
                </c:pt>
                <c:pt idx="1">
                  <c:v>1875.7799689999999</c:v>
                </c:pt>
                <c:pt idx="2">
                  <c:v>1657.2676760000002</c:v>
                </c:pt>
                <c:pt idx="3">
                  <c:v>1717.829029</c:v>
                </c:pt>
                <c:pt idx="4">
                  <c:v>1713.5422789999998</c:v>
                </c:pt>
                <c:pt idx="5">
                  <c:v>1480.32312</c:v>
                </c:pt>
                <c:pt idx="6">
                  <c:v>1354.160887</c:v>
                </c:pt>
                <c:pt idx="7">
                  <c:v>1318.3061989999999</c:v>
                </c:pt>
                <c:pt idx="8">
                  <c:v>1257.8481830000001</c:v>
                </c:pt>
                <c:pt idx="9">
                  <c:v>1202.8838459999999</c:v>
                </c:pt>
                <c:pt idx="10">
                  <c:v>1138.135691</c:v>
                </c:pt>
                <c:pt idx="11">
                  <c:v>1098.615436</c:v>
                </c:pt>
                <c:pt idx="12">
                  <c:v>1087.3526770000001</c:v>
                </c:pt>
                <c:pt idx="13">
                  <c:v>1086.6026080000001</c:v>
                </c:pt>
                <c:pt idx="14">
                  <c:v>1096.2845339999999</c:v>
                </c:pt>
                <c:pt idx="15">
                  <c:v>1091.7159299999998</c:v>
                </c:pt>
                <c:pt idx="16">
                  <c:v>1079.2420670000001</c:v>
                </c:pt>
                <c:pt idx="17">
                  <c:v>1068.2135059999998</c:v>
                </c:pt>
                <c:pt idx="18">
                  <c:v>1062.9802879999997</c:v>
                </c:pt>
                <c:pt idx="19">
                  <c:v>1080.462225</c:v>
                </c:pt>
                <c:pt idx="20">
                  <c:v>1083.8193449999999</c:v>
                </c:pt>
                <c:pt idx="21">
                  <c:v>1067.9223979999999</c:v>
                </c:pt>
                <c:pt idx="22">
                  <c:v>1037.762655</c:v>
                </c:pt>
                <c:pt idx="23">
                  <c:v>1037.7441999999999</c:v>
                </c:pt>
                <c:pt idx="24">
                  <c:v>1025.3741970000001</c:v>
                </c:pt>
                <c:pt idx="25">
                  <c:v>1023.026665</c:v>
                </c:pt>
                <c:pt idx="26">
                  <c:v>1022.6916220000001</c:v>
                </c:pt>
                <c:pt idx="27">
                  <c:v>1015.616223</c:v>
                </c:pt>
                <c:pt idx="28">
                  <c:v>1014.0103109999999</c:v>
                </c:pt>
                <c:pt idx="29">
                  <c:v>1012.3588460000001</c:v>
                </c:pt>
                <c:pt idx="30">
                  <c:v>1012.7700160000001</c:v>
                </c:pt>
                <c:pt idx="31">
                  <c:v>1006.838529</c:v>
                </c:pt>
                <c:pt idx="32">
                  <c:v>1004.217808</c:v>
                </c:pt>
                <c:pt idx="33">
                  <c:v>1000.315666</c:v>
                </c:pt>
                <c:pt idx="34">
                  <c:v>1001.378522</c:v>
                </c:pt>
                <c:pt idx="35">
                  <c:v>1004.7866520000001</c:v>
                </c:pt>
                <c:pt idx="36">
                  <c:v>1002.4739309999999</c:v>
                </c:pt>
                <c:pt idx="37">
                  <c:v>1003.2450660000001</c:v>
                </c:pt>
                <c:pt idx="38">
                  <c:v>1005.1474589999999</c:v>
                </c:pt>
                <c:pt idx="39">
                  <c:v>1005.541657</c:v>
                </c:pt>
                <c:pt idx="40">
                  <c:v>1006.435506</c:v>
                </c:pt>
              </c:numCache>
            </c:numRef>
          </c:val>
          <c:smooth val="0"/>
        </c:ser>
        <c:ser>
          <c:idx val="1"/>
          <c:order val="1"/>
          <c:tx>
            <c:strRef>
              <c:f>Sheet1!$C$1</c:f>
              <c:strCache>
                <c:ptCount val="1"/>
                <c:pt idx="0">
                  <c:v>OECD Europe</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1166.503662109375</c:v>
                </c:pt>
                <c:pt idx="1">
                  <c:v>1201.8525390625</c:v>
                </c:pt>
                <c:pt idx="2">
                  <c:v>1252.809814453125</c:v>
                </c:pt>
                <c:pt idx="3">
                  <c:v>1198.0587158203125</c:v>
                </c:pt>
                <c:pt idx="4">
                  <c:v>1159.1312255859375</c:v>
                </c:pt>
                <c:pt idx="5">
                  <c:v>1139.7181396484375</c:v>
                </c:pt>
                <c:pt idx="6">
                  <c:v>1060.1904296875</c:v>
                </c:pt>
                <c:pt idx="7">
                  <c:v>912.11600422680885</c:v>
                </c:pt>
                <c:pt idx="8">
                  <c:v>833.36582931109092</c:v>
                </c:pt>
                <c:pt idx="9">
                  <c:v>748.93841371103895</c:v>
                </c:pt>
                <c:pt idx="10">
                  <c:v>672.55015504532787</c:v>
                </c:pt>
                <c:pt idx="11">
                  <c:v>658.7263336474183</c:v>
                </c:pt>
                <c:pt idx="12">
                  <c:v>644.49134418236247</c:v>
                </c:pt>
                <c:pt idx="13">
                  <c:v>629.93820633525081</c:v>
                </c:pt>
                <c:pt idx="14">
                  <c:v>616.47442310047029</c:v>
                </c:pt>
                <c:pt idx="15">
                  <c:v>604.33383019823555</c:v>
                </c:pt>
                <c:pt idx="16">
                  <c:v>596.04434850971199</c:v>
                </c:pt>
                <c:pt idx="17">
                  <c:v>588.76705893023484</c:v>
                </c:pt>
                <c:pt idx="18">
                  <c:v>581.05287892777824</c:v>
                </c:pt>
                <c:pt idx="19">
                  <c:v>573.83355399909021</c:v>
                </c:pt>
                <c:pt idx="20">
                  <c:v>566.41497806799703</c:v>
                </c:pt>
                <c:pt idx="21">
                  <c:v>563.62378282719601</c:v>
                </c:pt>
                <c:pt idx="22">
                  <c:v>559.72021394487354</c:v>
                </c:pt>
                <c:pt idx="23">
                  <c:v>556.34250277036233</c:v>
                </c:pt>
                <c:pt idx="24">
                  <c:v>552.70459192375779</c:v>
                </c:pt>
                <c:pt idx="25">
                  <c:v>550.02832166129099</c:v>
                </c:pt>
                <c:pt idx="26">
                  <c:v>548.72573612817189</c:v>
                </c:pt>
                <c:pt idx="27">
                  <c:v>547.57751040145899</c:v>
                </c:pt>
                <c:pt idx="28">
                  <c:v>546.25742904288995</c:v>
                </c:pt>
                <c:pt idx="29">
                  <c:v>544.81097763094522</c:v>
                </c:pt>
                <c:pt idx="30">
                  <c:v>543.40767238973592</c:v>
                </c:pt>
                <c:pt idx="31">
                  <c:v>542.27220180700601</c:v>
                </c:pt>
                <c:pt idx="32">
                  <c:v>541.53473236742616</c:v>
                </c:pt>
                <c:pt idx="33">
                  <c:v>540.1411177382455</c:v>
                </c:pt>
                <c:pt idx="34">
                  <c:v>538.87376209190563</c:v>
                </c:pt>
                <c:pt idx="35">
                  <c:v>537.71428163671044</c:v>
                </c:pt>
                <c:pt idx="36">
                  <c:v>537.61622891844127</c:v>
                </c:pt>
                <c:pt idx="37">
                  <c:v>537.40316923530679</c:v>
                </c:pt>
                <c:pt idx="38">
                  <c:v>537.51225145361116</c:v>
                </c:pt>
                <c:pt idx="39">
                  <c:v>537.63539702850676</c:v>
                </c:pt>
                <c:pt idx="40">
                  <c:v>537.58375362764377</c:v>
                </c:pt>
              </c:numCache>
            </c:numRef>
          </c:val>
          <c:smooth val="0"/>
        </c:ser>
        <c:ser>
          <c:idx val="4"/>
          <c:order val="3"/>
          <c:tx>
            <c:strRef>
              <c:f>Sheet1!$D$1</c:f>
              <c:strCache>
                <c:ptCount val="1"/>
                <c:pt idx="0">
                  <c:v>Non-OECD Europe and Eurasia</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924.39938354492187</c:v>
                </c:pt>
                <c:pt idx="1">
                  <c:v>991.07803344726562</c:v>
                </c:pt>
                <c:pt idx="2">
                  <c:v>1004.2384338378906</c:v>
                </c:pt>
                <c:pt idx="3">
                  <c:v>933.53631591796875</c:v>
                </c:pt>
                <c:pt idx="4">
                  <c:v>880.9473876953125</c:v>
                </c:pt>
                <c:pt idx="5">
                  <c:v>904.91506958007812</c:v>
                </c:pt>
                <c:pt idx="6">
                  <c:v>890.19497680664062</c:v>
                </c:pt>
                <c:pt idx="7">
                  <c:v>750.73790909764853</c:v>
                </c:pt>
                <c:pt idx="8">
                  <c:v>735.53741135039286</c:v>
                </c:pt>
                <c:pt idx="9">
                  <c:v>715.89453042037314</c:v>
                </c:pt>
                <c:pt idx="10">
                  <c:v>699.04434440369209</c:v>
                </c:pt>
                <c:pt idx="11">
                  <c:v>694.17792361350212</c:v>
                </c:pt>
                <c:pt idx="12">
                  <c:v>688.4000549409102</c:v>
                </c:pt>
                <c:pt idx="13">
                  <c:v>684.14741022555665</c:v>
                </c:pt>
                <c:pt idx="14">
                  <c:v>678.82640108282749</c:v>
                </c:pt>
                <c:pt idx="15">
                  <c:v>674.23899187698294</c:v>
                </c:pt>
                <c:pt idx="16">
                  <c:v>672.42028724481702</c:v>
                </c:pt>
                <c:pt idx="17">
                  <c:v>670.17192329478166</c:v>
                </c:pt>
                <c:pt idx="18">
                  <c:v>666.92002595697681</c:v>
                </c:pt>
                <c:pt idx="19">
                  <c:v>665.35222209292601</c:v>
                </c:pt>
                <c:pt idx="20">
                  <c:v>663.90192215001912</c:v>
                </c:pt>
                <c:pt idx="21">
                  <c:v>665.14235593458091</c:v>
                </c:pt>
                <c:pt idx="22">
                  <c:v>664.17508548708395</c:v>
                </c:pt>
                <c:pt idx="23">
                  <c:v>663.79305382136477</c:v>
                </c:pt>
                <c:pt idx="24">
                  <c:v>663.42143172825922</c:v>
                </c:pt>
                <c:pt idx="25">
                  <c:v>663.98549957480327</c:v>
                </c:pt>
                <c:pt idx="26">
                  <c:v>663.88167711374467</c:v>
                </c:pt>
                <c:pt idx="27">
                  <c:v>663.07148746278563</c:v>
                </c:pt>
                <c:pt idx="28">
                  <c:v>661.49904961347579</c:v>
                </c:pt>
                <c:pt idx="29">
                  <c:v>660.78315006544017</c:v>
                </c:pt>
                <c:pt idx="30">
                  <c:v>659.3283862823348</c:v>
                </c:pt>
                <c:pt idx="31">
                  <c:v>658.39716879877415</c:v>
                </c:pt>
                <c:pt idx="32">
                  <c:v>657.93487522571559</c:v>
                </c:pt>
                <c:pt idx="33">
                  <c:v>657.84985207083776</c:v>
                </c:pt>
                <c:pt idx="34">
                  <c:v>658.05471675267097</c:v>
                </c:pt>
                <c:pt idx="35">
                  <c:v>658.34497242350358</c:v>
                </c:pt>
                <c:pt idx="36">
                  <c:v>658.92221382447417</c:v>
                </c:pt>
                <c:pt idx="37">
                  <c:v>659.20760733723455</c:v>
                </c:pt>
                <c:pt idx="38">
                  <c:v>659.09346466669206</c:v>
                </c:pt>
                <c:pt idx="39">
                  <c:v>659.47072254039722</c:v>
                </c:pt>
                <c:pt idx="40">
                  <c:v>657.79494555542283</c:v>
                </c:pt>
              </c:numCache>
            </c:numRef>
          </c:val>
          <c:smooth val="0"/>
        </c:ser>
        <c:ser>
          <c:idx val="5"/>
          <c:order val="4"/>
          <c:tx>
            <c:strRef>
              <c:f>Sheet1!$E$1</c:f>
              <c:strCache>
                <c:ptCount val="1"/>
                <c:pt idx="0">
                  <c:v>China</c:v>
                </c:pt>
              </c:strCache>
            </c:strRef>
          </c:tx>
          <c:spPr>
            <a:ln w="22225" cap="rnd">
              <a:solidFill>
                <a:schemeClr val="accent5">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7409.4404296875</c:v>
                </c:pt>
                <c:pt idx="1">
                  <c:v>8258.9482421875</c:v>
                </c:pt>
                <c:pt idx="2">
                  <c:v>8749.724609375</c:v>
                </c:pt>
                <c:pt idx="3">
                  <c:v>9008.447265625</c:v>
                </c:pt>
                <c:pt idx="4">
                  <c:v>8846.8056640625</c:v>
                </c:pt>
                <c:pt idx="5">
                  <c:v>8591.7392578125</c:v>
                </c:pt>
                <c:pt idx="6">
                  <c:v>8211.6240234375</c:v>
                </c:pt>
                <c:pt idx="7">
                  <c:v>8139.2379182133009</c:v>
                </c:pt>
                <c:pt idx="8">
                  <c:v>8157.8995214117986</c:v>
                </c:pt>
                <c:pt idx="9">
                  <c:v>8152.0876440885177</c:v>
                </c:pt>
                <c:pt idx="10">
                  <c:v>8169.705552490539</c:v>
                </c:pt>
                <c:pt idx="11">
                  <c:v>8078.4174975332153</c:v>
                </c:pt>
                <c:pt idx="12">
                  <c:v>8000.7154869212782</c:v>
                </c:pt>
                <c:pt idx="13">
                  <c:v>7936.3720100282735</c:v>
                </c:pt>
                <c:pt idx="14">
                  <c:v>7876.8362896356821</c:v>
                </c:pt>
                <c:pt idx="15">
                  <c:v>7816.3178852468664</c:v>
                </c:pt>
                <c:pt idx="16">
                  <c:v>7702.2186106266836</c:v>
                </c:pt>
                <c:pt idx="17">
                  <c:v>7596.9571150516867</c:v>
                </c:pt>
                <c:pt idx="18">
                  <c:v>7492.9446976572253</c:v>
                </c:pt>
                <c:pt idx="19">
                  <c:v>7393.7101661165561</c:v>
                </c:pt>
                <c:pt idx="20">
                  <c:v>7297.9984428676944</c:v>
                </c:pt>
                <c:pt idx="21">
                  <c:v>7229.0973931568869</c:v>
                </c:pt>
                <c:pt idx="22">
                  <c:v>7159.4267561802162</c:v>
                </c:pt>
                <c:pt idx="23">
                  <c:v>7096.5855326166957</c:v>
                </c:pt>
                <c:pt idx="24">
                  <c:v>7033.2593807632775</c:v>
                </c:pt>
                <c:pt idx="25">
                  <c:v>6977.6205993157701</c:v>
                </c:pt>
                <c:pt idx="26">
                  <c:v>6956.3071565546534</c:v>
                </c:pt>
                <c:pt idx="27">
                  <c:v>6936.5035764769491</c:v>
                </c:pt>
                <c:pt idx="28">
                  <c:v>6916.7478146278345</c:v>
                </c:pt>
                <c:pt idx="29">
                  <c:v>6905.2156422730432</c:v>
                </c:pt>
                <c:pt idx="30">
                  <c:v>6887.7266089489585</c:v>
                </c:pt>
                <c:pt idx="31">
                  <c:v>6886.7787807390951</c:v>
                </c:pt>
                <c:pt idx="32">
                  <c:v>6884.0438976834648</c:v>
                </c:pt>
                <c:pt idx="33">
                  <c:v>6888.6098708530835</c:v>
                </c:pt>
                <c:pt idx="34">
                  <c:v>6894.2961896256575</c:v>
                </c:pt>
                <c:pt idx="35">
                  <c:v>6902.514603951704</c:v>
                </c:pt>
                <c:pt idx="36">
                  <c:v>6904.885831007854</c:v>
                </c:pt>
                <c:pt idx="37">
                  <c:v>6903.9325714372289</c:v>
                </c:pt>
                <c:pt idx="38">
                  <c:v>6905.7411763890868</c:v>
                </c:pt>
                <c:pt idx="39">
                  <c:v>6901.7731565228405</c:v>
                </c:pt>
                <c:pt idx="40">
                  <c:v>6899.8143513195682</c:v>
                </c:pt>
              </c:numCache>
            </c:numRef>
          </c:val>
          <c:smooth val="0"/>
        </c:ser>
        <c:ser>
          <c:idx val="2"/>
          <c:order val="5"/>
          <c:tx>
            <c:strRef>
              <c:f>Sheet1!$F$1</c:f>
              <c:strCache>
                <c:ptCount val="1"/>
                <c:pt idx="0">
                  <c:v>India</c:v>
                </c:pt>
              </c:strCache>
            </c:strRef>
          </c:tx>
          <c:spPr>
            <a:ln w="28575" cap="rnd">
              <a:solidFill>
                <a:schemeClr val="accent5">
                  <a:lumMod val="60000"/>
                  <a:lumOff val="4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1071.649169921875</c:v>
                </c:pt>
                <c:pt idx="1">
                  <c:v>1136.30322265625</c:v>
                </c:pt>
                <c:pt idx="2">
                  <c:v>1344.8179931640625</c:v>
                </c:pt>
                <c:pt idx="3">
                  <c:v>1381.1756591796875</c:v>
                </c:pt>
                <c:pt idx="4">
                  <c:v>1511.0194091796875</c:v>
                </c:pt>
                <c:pt idx="5">
                  <c:v>1531.97607421875</c:v>
                </c:pt>
                <c:pt idx="6">
                  <c:v>1502.504638671875</c:v>
                </c:pt>
                <c:pt idx="7">
                  <c:v>1698.4033381735171</c:v>
                </c:pt>
                <c:pt idx="8">
                  <c:v>1735.2818155083828</c:v>
                </c:pt>
                <c:pt idx="9">
                  <c:v>1760.7905984627871</c:v>
                </c:pt>
                <c:pt idx="10">
                  <c:v>1796.0016338385633</c:v>
                </c:pt>
                <c:pt idx="11">
                  <c:v>1852.7082162170946</c:v>
                </c:pt>
                <c:pt idx="12">
                  <c:v>1908.7669635945902</c:v>
                </c:pt>
                <c:pt idx="13">
                  <c:v>1966.935372076266</c:v>
                </c:pt>
                <c:pt idx="14">
                  <c:v>2028.3156991925594</c:v>
                </c:pt>
                <c:pt idx="15">
                  <c:v>2093.3279049338321</c:v>
                </c:pt>
                <c:pt idx="16">
                  <c:v>2175.6861816074138</c:v>
                </c:pt>
                <c:pt idx="17">
                  <c:v>2263.2975135368274</c:v>
                </c:pt>
                <c:pt idx="18">
                  <c:v>2352.7357114080955</c:v>
                </c:pt>
                <c:pt idx="19">
                  <c:v>2444.0163181602834</c:v>
                </c:pt>
                <c:pt idx="20">
                  <c:v>2535.9419640776468</c:v>
                </c:pt>
                <c:pt idx="21">
                  <c:v>2630.9466107342341</c:v>
                </c:pt>
                <c:pt idx="22">
                  <c:v>2726.435264134615</c:v>
                </c:pt>
                <c:pt idx="23">
                  <c:v>2824.1150895222386</c:v>
                </c:pt>
                <c:pt idx="24">
                  <c:v>2921.4033063005295</c:v>
                </c:pt>
                <c:pt idx="25">
                  <c:v>3020.5313625472068</c:v>
                </c:pt>
                <c:pt idx="26">
                  <c:v>3077.1225388713469</c:v>
                </c:pt>
                <c:pt idx="27">
                  <c:v>3132.9417858233332</c:v>
                </c:pt>
                <c:pt idx="28">
                  <c:v>3192.0190736143991</c:v>
                </c:pt>
                <c:pt idx="29">
                  <c:v>3250.0556720881655</c:v>
                </c:pt>
                <c:pt idx="30">
                  <c:v>3312.9806524970782</c:v>
                </c:pt>
                <c:pt idx="31">
                  <c:v>3414.0435794153968</c:v>
                </c:pt>
                <c:pt idx="32">
                  <c:v>3518.0418030600513</c:v>
                </c:pt>
                <c:pt idx="33">
                  <c:v>3620.274638861019</c:v>
                </c:pt>
                <c:pt idx="34">
                  <c:v>3724.8665043329643</c:v>
                </c:pt>
                <c:pt idx="35">
                  <c:v>3828.227571979101</c:v>
                </c:pt>
                <c:pt idx="36">
                  <c:v>3975.1649826100693</c:v>
                </c:pt>
                <c:pt idx="37">
                  <c:v>4117.9842580271015</c:v>
                </c:pt>
                <c:pt idx="38">
                  <c:v>4265.3551686119117</c:v>
                </c:pt>
                <c:pt idx="39">
                  <c:v>4413.8709580786481</c:v>
                </c:pt>
                <c:pt idx="40">
                  <c:v>4559.9633810870791</c:v>
                </c:pt>
              </c:numCache>
            </c:numRef>
          </c:val>
          <c:smooth val="0"/>
        </c:ser>
        <c:dLbls>
          <c:showLegendKey val="0"/>
          <c:showVal val="0"/>
          <c:showCatName val="0"/>
          <c:showSerName val="0"/>
          <c:showPercent val="0"/>
          <c:showBubbleSize val="0"/>
        </c:dLbls>
        <c:smooth val="0"/>
        <c:axId val="198672752"/>
        <c:axId val="198666768"/>
        <c:extLst>
          <c:ext xmlns:c15="http://schemas.microsoft.com/office/drawing/2012/chart" uri="{02D57815-91ED-43cb-92C2-25804820EDAC}">
            <c15:filteredLineSeries>
              <c15:ser>
                <c:idx val="3"/>
                <c:order val="2"/>
                <c:tx>
                  <c:strRef>
                    <c:extLst>
                      <c:ext uri="{02D57815-91ED-43cb-92C2-25804820EDAC}">
                        <c15:formulaRef>
                          <c15:sqref>'Coal CO2 emissions'!$M$5</c15:sqref>
                        </c15:formulaRef>
                      </c:ext>
                    </c:extLst>
                    <c:strCache>
                      <c:ptCount val="1"/>
                      <c:pt idx="0">
                        <c:v>#REF!</c:v>
                      </c:pt>
                    </c:strCache>
                  </c:strRef>
                </c:tx>
                <c:spPr>
                  <a:ln w="28575" cap="rnd">
                    <a:solidFill>
                      <a:schemeClr val="bg2">
                        <a:lumMod val="75000"/>
                      </a:schemeClr>
                    </a:solidFill>
                    <a:round/>
                  </a:ln>
                  <a:effectLst/>
                </c:spPr>
                <c:marker>
                  <c:symbol val="none"/>
                </c:marker>
                <c:cat>
                  <c:numRef>
                    <c:extLst>
                      <c:ext uri="{02D57815-91ED-43cb-92C2-25804820EDAC}">
                        <c15:formulaRef>
                          <c15:sqref>'Coal CO2 emissions'!$N$2:$BB$2</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'Coal CO2 emissions'!$N$5:$BB$5</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mooth val="0"/>
              </c15:ser>
            </c15:filteredLineSeries>
          </c:ext>
        </c:extLst>
      </c:lineChart>
      <c:catAx>
        <c:axId val="19867275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666768"/>
        <c:crosses val="autoZero"/>
        <c:auto val="1"/>
        <c:lblAlgn val="ctr"/>
        <c:lblOffset val="100"/>
        <c:tickLblSkip val="5"/>
        <c:tickMarkSkip val="5"/>
        <c:noMultiLvlLbl val="0"/>
      </c:catAx>
      <c:valAx>
        <c:axId val="198666768"/>
        <c:scaling>
          <c:orientation val="minMax"/>
          <c:min val="0"/>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8672752"/>
        <c:crossesAt val="8"/>
        <c:crossBetween val="midCat"/>
        <c:majorUnit val="2000"/>
        <c:dispUnits>
          <c:builtInUnit val="thousands"/>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742403086268693E-2"/>
          <c:y val="0.11809952512128266"/>
          <c:w val="0.76079909024169068"/>
          <c:h val="0.77393897359089414"/>
        </c:manualLayout>
      </c:layout>
      <c:areaChart>
        <c:grouping val="stacked"/>
        <c:varyColors val="0"/>
        <c:ser>
          <c:idx val="0"/>
          <c:order val="0"/>
          <c:tx>
            <c:strRef>
              <c:f>Sheet1!$B$1</c:f>
              <c:strCache>
                <c:ptCount val="1"/>
                <c:pt idx="0">
                  <c:v>OECD</c:v>
                </c:pt>
              </c:strCache>
            </c:strRef>
          </c:tx>
          <c:spPr>
            <a:solidFill>
              <a:srgbClr val="00395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241.90628137951532</c:v>
                </c:pt>
                <c:pt idx="1">
                  <c:v>239.87705896470877</c:v>
                </c:pt>
                <c:pt idx="2">
                  <c:v>237.38921863763221</c:v>
                </c:pt>
                <c:pt idx="3">
                  <c:v>239.90061630151607</c:v>
                </c:pt>
                <c:pt idx="4">
                  <c:v>238.7761631974131</c:v>
                </c:pt>
                <c:pt idx="5">
                  <c:v>239.12206652856062</c:v>
                </c:pt>
                <c:pt idx="6">
                  <c:v>240.39928520960362</c:v>
                </c:pt>
                <c:pt idx="7">
                  <c:v>246.53962127439573</c:v>
                </c:pt>
                <c:pt idx="8">
                  <c:v>249.4171478077368</c:v>
                </c:pt>
                <c:pt idx="9">
                  <c:v>249.7915666329699</c:v>
                </c:pt>
                <c:pt idx="10">
                  <c:v>250.31280316478217</c:v>
                </c:pt>
                <c:pt idx="11">
                  <c:v>251.07276304877445</c:v>
                </c:pt>
                <c:pt idx="12">
                  <c:v>251.50027387168635</c:v>
                </c:pt>
                <c:pt idx="13">
                  <c:v>251.89389585682349</c:v>
                </c:pt>
                <c:pt idx="14">
                  <c:v>252.41764049679858</c:v>
                </c:pt>
                <c:pt idx="15">
                  <c:v>252.81753415877395</c:v>
                </c:pt>
                <c:pt idx="16">
                  <c:v>253.36043578123554</c:v>
                </c:pt>
                <c:pt idx="17">
                  <c:v>254.22936055026949</c:v>
                </c:pt>
                <c:pt idx="18">
                  <c:v>255.23742844261395</c:v>
                </c:pt>
                <c:pt idx="19">
                  <c:v>256.36900867660694</c:v>
                </c:pt>
                <c:pt idx="20">
                  <c:v>257.24766512651786</c:v>
                </c:pt>
                <c:pt idx="21">
                  <c:v>257.99536500552733</c:v>
                </c:pt>
                <c:pt idx="22">
                  <c:v>258.49178052813227</c:v>
                </c:pt>
                <c:pt idx="23">
                  <c:v>259.27226957633474</c:v>
                </c:pt>
                <c:pt idx="24">
                  <c:v>260.19964606686943</c:v>
                </c:pt>
                <c:pt idx="25">
                  <c:v>261.3745218164691</c:v>
                </c:pt>
                <c:pt idx="26">
                  <c:v>262.6472131678758</c:v>
                </c:pt>
                <c:pt idx="27">
                  <c:v>263.8339464740248</c:v>
                </c:pt>
                <c:pt idx="28">
                  <c:v>265.0724690519607</c:v>
                </c:pt>
                <c:pt idx="29">
                  <c:v>266.57881048879455</c:v>
                </c:pt>
                <c:pt idx="30">
                  <c:v>268.17322865839827</c:v>
                </c:pt>
                <c:pt idx="31">
                  <c:v>269.73369768993518</c:v>
                </c:pt>
                <c:pt idx="32">
                  <c:v>271.3875059927505</c:v>
                </c:pt>
                <c:pt idx="33">
                  <c:v>273.00569466513298</c:v>
                </c:pt>
                <c:pt idx="34">
                  <c:v>274.64278947602048</c:v>
                </c:pt>
                <c:pt idx="35">
                  <c:v>276.4859902372051</c:v>
                </c:pt>
                <c:pt idx="36">
                  <c:v>278.4691344678364</c:v>
                </c:pt>
                <c:pt idx="37">
                  <c:v>280.59582281440476</c:v>
                </c:pt>
                <c:pt idx="38">
                  <c:v>282.61163913514679</c:v>
                </c:pt>
                <c:pt idx="39">
                  <c:v>284.60877671001134</c:v>
                </c:pt>
                <c:pt idx="40">
                  <c:v>286.81600082404128</c:v>
                </c:pt>
              </c:numCache>
            </c:numRef>
          </c:val>
        </c:ser>
        <c:ser>
          <c:idx val="1"/>
          <c:order val="1"/>
          <c:tx>
            <c:strRef>
              <c:f>Sheet1!$C$1</c:f>
              <c:strCache>
                <c:ptCount val="1"/>
                <c:pt idx="0">
                  <c:v>Non-OECD</c:v>
                </c:pt>
              </c:strCache>
            </c:strRef>
          </c:tx>
          <c:spPr>
            <a:solidFill>
              <a:srgbClr val="A33340"/>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362.99659397024016</c:v>
                </c:pt>
                <c:pt idx="8">
                  <c:v>370.57099161781611</c:v>
                </c:pt>
                <c:pt idx="9">
                  <c:v>377.18486722031662</c:v>
                </c:pt>
                <c:pt idx="10">
                  <c:v>384.71957542356154</c:v>
                </c:pt>
                <c:pt idx="11">
                  <c:v>390.30469811337406</c:v>
                </c:pt>
                <c:pt idx="12">
                  <c:v>395.38384728299513</c:v>
                </c:pt>
                <c:pt idx="13">
                  <c:v>400.60288170185345</c:v>
                </c:pt>
                <c:pt idx="14">
                  <c:v>406.13036594467496</c:v>
                </c:pt>
                <c:pt idx="15">
                  <c:v>412.09937310137184</c:v>
                </c:pt>
                <c:pt idx="16">
                  <c:v>418.98355642756206</c:v>
                </c:pt>
                <c:pt idx="17">
                  <c:v>426.15227149228554</c:v>
                </c:pt>
                <c:pt idx="18">
                  <c:v>433.29656955787971</c:v>
                </c:pt>
                <c:pt idx="19">
                  <c:v>440.60427596127465</c:v>
                </c:pt>
                <c:pt idx="20">
                  <c:v>447.92562807323532</c:v>
                </c:pt>
                <c:pt idx="21">
                  <c:v>455.4814860747702</c:v>
                </c:pt>
                <c:pt idx="22">
                  <c:v>462.68401203580623</c:v>
                </c:pt>
                <c:pt idx="23">
                  <c:v>470.28967640905284</c:v>
                </c:pt>
                <c:pt idx="24">
                  <c:v>477.77095004636249</c:v>
                </c:pt>
                <c:pt idx="25">
                  <c:v>485.78187136139519</c:v>
                </c:pt>
                <c:pt idx="26">
                  <c:v>493.69969313379147</c:v>
                </c:pt>
                <c:pt idx="27">
                  <c:v>501.98924948314749</c:v>
                </c:pt>
                <c:pt idx="28">
                  <c:v>510.42093774983601</c:v>
                </c:pt>
                <c:pt idx="29">
                  <c:v>518.53042627517857</c:v>
                </c:pt>
                <c:pt idx="30">
                  <c:v>526.70523779418181</c:v>
                </c:pt>
                <c:pt idx="31">
                  <c:v>536.85213227210966</c:v>
                </c:pt>
                <c:pt idx="32">
                  <c:v>546.80396674309054</c:v>
                </c:pt>
                <c:pt idx="33">
                  <c:v>556.89398926670583</c:v>
                </c:pt>
                <c:pt idx="34">
                  <c:v>567.09237875851568</c:v>
                </c:pt>
                <c:pt idx="35">
                  <c:v>577.21790128661667</c:v>
                </c:pt>
                <c:pt idx="36">
                  <c:v>586.59820778418066</c:v>
                </c:pt>
                <c:pt idx="37">
                  <c:v>595.77187209828355</c:v>
                </c:pt>
                <c:pt idx="38">
                  <c:v>605.40308151532315</c:v>
                </c:pt>
                <c:pt idx="39">
                  <c:v>614.42888927231411</c:v>
                </c:pt>
                <c:pt idx="40">
                  <c:v>623.88238648364813</c:v>
                </c:pt>
              </c:numCache>
            </c:numRef>
          </c:val>
        </c:ser>
        <c:dLbls>
          <c:showLegendKey val="0"/>
          <c:showVal val="0"/>
          <c:showCatName val="0"/>
          <c:showSerName val="0"/>
          <c:showPercent val="0"/>
          <c:showBubbleSize val="0"/>
        </c:dLbls>
        <c:axId val="305198336"/>
        <c:axId val="305203232"/>
      </c:areaChart>
      <c:catAx>
        <c:axId val="30519833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203232"/>
        <c:crosses val="autoZero"/>
        <c:auto val="1"/>
        <c:lblAlgn val="ctr"/>
        <c:lblOffset val="100"/>
        <c:tickLblSkip val="10"/>
        <c:tickMarkSkip val="10"/>
        <c:noMultiLvlLbl val="0"/>
      </c:catAx>
      <c:valAx>
        <c:axId val="305203232"/>
        <c:scaling>
          <c:orientation val="minMax"/>
        </c:scaling>
        <c:delete val="0"/>
        <c:axPos val="l"/>
        <c:majorGridlines>
          <c:spPr>
            <a:ln w="9525" cap="flat" cmpd="sng" algn="ctr">
              <a:solidFill>
                <a:srgbClr val="FFFFFF">
                  <a:lumMod val="75000"/>
                </a:srgbClr>
              </a:solidFill>
              <a:round/>
            </a:ln>
            <a:effectLst/>
          </c:spPr>
        </c:majorGridlines>
        <c:numFmt formatCode="#,##0" sourceLinked="0"/>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198336"/>
        <c:crossesAt val="9"/>
        <c:crossBetween val="midCat"/>
        <c:majorUnit val="2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04868358548425E-2"/>
          <c:y val="7.082437741321411E-2"/>
          <c:w val="0.73216819012797074"/>
          <c:h val="0.83474121080271246"/>
        </c:manualLayout>
      </c:layout>
      <c:barChart>
        <c:barDir val="col"/>
        <c:grouping val="stacked"/>
        <c:varyColors val="0"/>
        <c:ser>
          <c:idx val="4"/>
          <c:order val="0"/>
          <c:tx>
            <c:strRef>
              <c:f>Sheet1!$B$1</c:f>
              <c:strCache>
                <c:ptCount val="1"/>
                <c:pt idx="0">
                  <c:v>Europe and Eurasia</c:v>
                </c:pt>
              </c:strCache>
            </c:strRef>
          </c:tx>
          <c:spPr>
            <a:solidFill>
              <a:srgbClr val="0096D7"/>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49.620433579733579</c:v>
                </c:pt>
                <c:pt idx="1">
                  <c:v>48.937891074990155</c:v>
                </c:pt>
                <c:pt idx="2">
                  <c:v>49.664478065230618</c:v>
                </c:pt>
                <c:pt idx="3">
                  <c:v>51.548864153843368</c:v>
                </c:pt>
                <c:pt idx="4">
                  <c:v>54.303391466444552</c:v>
                </c:pt>
              </c:numCache>
            </c:numRef>
          </c:val>
        </c:ser>
        <c:ser>
          <c:idx val="3"/>
          <c:order val="1"/>
          <c:tx>
            <c:strRef>
              <c:f>Sheet1!$C$1</c:f>
              <c:strCache>
                <c:ptCount val="1"/>
                <c:pt idx="0">
                  <c:v>Americas</c:v>
                </c:pt>
              </c:strCache>
            </c:strRef>
          </c:tx>
          <c:spPr>
            <a:solidFill>
              <a:srgbClr val="5D9732"/>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28.849237194218677</c:v>
                </c:pt>
                <c:pt idx="1">
                  <c:v>32.465516315726113</c:v>
                </c:pt>
                <c:pt idx="2">
                  <c:v>36.291707874817476</c:v>
                </c:pt>
                <c:pt idx="3">
                  <c:v>39.996878356587331</c:v>
                </c:pt>
                <c:pt idx="4">
                  <c:v>44.047219035609658</c:v>
                </c:pt>
              </c:numCache>
            </c:numRef>
          </c:val>
        </c:ser>
        <c:ser>
          <c:idx val="2"/>
          <c:order val="2"/>
          <c:tx>
            <c:strRef>
              <c:f>Sheet1!$D$1</c:f>
              <c:strCache>
                <c:ptCount val="1"/>
                <c:pt idx="0">
                  <c:v>Africa</c:v>
                </c:pt>
              </c:strCache>
            </c:strRef>
          </c:tx>
          <c:spPr>
            <a:solidFill>
              <a:srgbClr val="FFC702"/>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19.824240721456242</c:v>
                </c:pt>
                <c:pt idx="1">
                  <c:v>25.540917930230464</c:v>
                </c:pt>
                <c:pt idx="2">
                  <c:v>31.416347404344545</c:v>
                </c:pt>
                <c:pt idx="3">
                  <c:v>39.883253919555358</c:v>
                </c:pt>
                <c:pt idx="4">
                  <c:v>51.416527624252993</c:v>
                </c:pt>
              </c:numCache>
            </c:numRef>
          </c:val>
        </c:ser>
        <c:ser>
          <c:idx val="1"/>
          <c:order val="3"/>
          <c:tx>
            <c:strRef>
              <c:f>Sheet1!$E$1</c:f>
              <c:strCache>
                <c:ptCount val="1"/>
                <c:pt idx="0">
                  <c:v>Middle East</c:v>
                </c:pt>
              </c:strCache>
            </c:strRef>
          </c:tx>
          <c:spPr>
            <a:solidFill>
              <a:srgbClr val="BD732A"/>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29.196145507656038</c:v>
                </c:pt>
                <c:pt idx="1">
                  <c:v>38.688574722519924</c:v>
                </c:pt>
                <c:pt idx="2">
                  <c:v>44.953536010417615</c:v>
                </c:pt>
                <c:pt idx="3">
                  <c:v>50.756785342596615</c:v>
                </c:pt>
                <c:pt idx="4">
                  <c:v>57.764909977049442</c:v>
                </c:pt>
              </c:numCache>
            </c:numRef>
          </c:val>
        </c:ser>
        <c:ser>
          <c:idx val="0"/>
          <c:order val="4"/>
          <c:tx>
            <c:strRef>
              <c:f>Sheet1!$F$1</c:f>
              <c:strCache>
                <c:ptCount val="1"/>
                <c:pt idx="0">
                  <c:v>Asia</c:v>
                </c:pt>
              </c:strCache>
            </c:strRef>
          </c:tx>
          <c:spPr>
            <a:solidFill>
              <a:srgbClr val="A33340"/>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168.1011869485751</c:v>
                </c:pt>
                <c:pt idx="1">
                  <c:v>239.08667538009493</c:v>
                </c:pt>
                <c:pt idx="2">
                  <c:v>285.5995587184251</c:v>
                </c:pt>
                <c:pt idx="3">
                  <c:v>344.51945602159907</c:v>
                </c:pt>
                <c:pt idx="4">
                  <c:v>416.35033838029148</c:v>
                </c:pt>
              </c:numCache>
            </c:numRef>
          </c:val>
        </c:ser>
        <c:dLbls>
          <c:showLegendKey val="0"/>
          <c:showVal val="0"/>
          <c:showCatName val="0"/>
          <c:showSerName val="0"/>
          <c:showPercent val="0"/>
          <c:showBubbleSize val="0"/>
        </c:dLbls>
        <c:gapWidth val="150"/>
        <c:overlap val="100"/>
        <c:axId val="305202688"/>
        <c:axId val="305201056"/>
      </c:barChart>
      <c:catAx>
        <c:axId val="30520268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201056"/>
        <c:crosses val="autoZero"/>
        <c:auto val="1"/>
        <c:lblAlgn val="ctr"/>
        <c:lblOffset val="100"/>
        <c:noMultiLvlLbl val="0"/>
      </c:catAx>
      <c:valAx>
        <c:axId val="3052010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202688"/>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2127993861558"/>
          <c:y val="0.17076594914799739"/>
          <c:w val="0.58045417176681224"/>
          <c:h val="0.7492947514687599"/>
        </c:manualLayout>
      </c:layout>
      <c:areaChart>
        <c:grouping val="stacked"/>
        <c:varyColors val="0"/>
        <c:ser>
          <c:idx val="1"/>
          <c:order val="0"/>
          <c:tx>
            <c:strRef>
              <c:f>Sheet1!$B$1</c:f>
              <c:strCache>
                <c:ptCount val="1"/>
                <c:pt idx="0">
                  <c:v>Industrial</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71.561552475337692</c:v>
                </c:pt>
                <c:pt idx="1">
                  <c:v>72.232948840450959</c:v>
                </c:pt>
                <c:pt idx="2">
                  <c:v>72.875871370356137</c:v>
                </c:pt>
                <c:pt idx="3">
                  <c:v>73.25860087423554</c:v>
                </c:pt>
                <c:pt idx="4">
                  <c:v>73.036505820157259</c:v>
                </c:pt>
                <c:pt idx="5">
                  <c:v>73.188203193957932</c:v>
                </c:pt>
                <c:pt idx="6">
                  <c:v>73.400787255090023</c:v>
                </c:pt>
                <c:pt idx="7">
                  <c:v>74.338627188893128</c:v>
                </c:pt>
                <c:pt idx="8">
                  <c:v>75.422608967869863</c:v>
                </c:pt>
                <c:pt idx="9">
                  <c:v>75.213527359949012</c:v>
                </c:pt>
                <c:pt idx="10">
                  <c:v>75.693751788253763</c:v>
                </c:pt>
                <c:pt idx="11">
                  <c:v>76.413830465391854</c:v>
                </c:pt>
                <c:pt idx="12">
                  <c:v>76.706883693790118</c:v>
                </c:pt>
                <c:pt idx="13">
                  <c:v>77.028676336018393</c:v>
                </c:pt>
                <c:pt idx="14">
                  <c:v>77.340740483156154</c:v>
                </c:pt>
                <c:pt idx="15">
                  <c:v>77.693764635053284</c:v>
                </c:pt>
                <c:pt idx="16">
                  <c:v>77.775687090215925</c:v>
                </c:pt>
                <c:pt idx="17">
                  <c:v>78.169050740232308</c:v>
                </c:pt>
                <c:pt idx="18">
                  <c:v>78.57093524872532</c:v>
                </c:pt>
                <c:pt idx="19">
                  <c:v>78.982736046750489</c:v>
                </c:pt>
                <c:pt idx="20">
                  <c:v>79.283235333288872</c:v>
                </c:pt>
                <c:pt idx="21">
                  <c:v>79.631539190460202</c:v>
                </c:pt>
                <c:pt idx="22">
                  <c:v>79.791271478067301</c:v>
                </c:pt>
                <c:pt idx="23">
                  <c:v>80.079999807709441</c:v>
                </c:pt>
                <c:pt idx="24">
                  <c:v>80.371656685969782</c:v>
                </c:pt>
                <c:pt idx="25">
                  <c:v>80.814848212786472</c:v>
                </c:pt>
                <c:pt idx="26">
                  <c:v>81.200077449472417</c:v>
                </c:pt>
                <c:pt idx="27">
                  <c:v>81.512029641014308</c:v>
                </c:pt>
                <c:pt idx="28">
                  <c:v>81.765678686784739</c:v>
                </c:pt>
                <c:pt idx="29">
                  <c:v>82.227370970278088</c:v>
                </c:pt>
                <c:pt idx="30">
                  <c:v>82.761281551959939</c:v>
                </c:pt>
                <c:pt idx="31">
                  <c:v>83.116057032854883</c:v>
                </c:pt>
                <c:pt idx="32">
                  <c:v>83.58290415914972</c:v>
                </c:pt>
                <c:pt idx="33">
                  <c:v>83.881562902239537</c:v>
                </c:pt>
                <c:pt idx="34">
                  <c:v>84.172745870362235</c:v>
                </c:pt>
                <c:pt idx="35">
                  <c:v>84.636778997167241</c:v>
                </c:pt>
                <c:pt idx="36">
                  <c:v>85.157706916849122</c:v>
                </c:pt>
                <c:pt idx="37">
                  <c:v>85.677107282499065</c:v>
                </c:pt>
                <c:pt idx="38">
                  <c:v>86.111658202288879</c:v>
                </c:pt>
                <c:pt idx="39">
                  <c:v>86.542047774680881</c:v>
                </c:pt>
                <c:pt idx="40">
                  <c:v>87.088442005391983</c:v>
                </c:pt>
              </c:numCache>
            </c:numRef>
          </c:val>
        </c:ser>
        <c:ser>
          <c:idx val="0"/>
          <c:order val="1"/>
          <c:tx>
            <c:strRef>
              <c:f>Sheet1!$C$1</c:f>
              <c:strCache>
                <c:ptCount val="1"/>
                <c:pt idx="0">
                  <c:v>Transportation</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57.074272695921366</c:v>
                </c:pt>
                <c:pt idx="1">
                  <c:v>56.589058926323425</c:v>
                </c:pt>
                <c:pt idx="2">
                  <c:v>55.660166883559896</c:v>
                </c:pt>
                <c:pt idx="3">
                  <c:v>55.901211375476791</c:v>
                </c:pt>
                <c:pt idx="4">
                  <c:v>56.821246440358458</c:v>
                </c:pt>
                <c:pt idx="5">
                  <c:v>57.661799878040327</c:v>
                </c:pt>
                <c:pt idx="6">
                  <c:v>58.871853231273583</c:v>
                </c:pt>
                <c:pt idx="7">
                  <c:v>59.617414547404124</c:v>
                </c:pt>
                <c:pt idx="8">
                  <c:v>59.830476898735363</c:v>
                </c:pt>
                <c:pt idx="9">
                  <c:v>60.078709574148171</c:v>
                </c:pt>
                <c:pt idx="10">
                  <c:v>59.908019802861944</c:v>
                </c:pt>
                <c:pt idx="11">
                  <c:v>59.688822650049794</c:v>
                </c:pt>
                <c:pt idx="12">
                  <c:v>59.4684260377906</c:v>
                </c:pt>
                <c:pt idx="13">
                  <c:v>59.091656704245146</c:v>
                </c:pt>
                <c:pt idx="14">
                  <c:v>58.675761585503416</c:v>
                </c:pt>
                <c:pt idx="15">
                  <c:v>58.241913655962136</c:v>
                </c:pt>
                <c:pt idx="16">
                  <c:v>57.841665050447858</c:v>
                </c:pt>
                <c:pt idx="17">
                  <c:v>57.424590713854343</c:v>
                </c:pt>
                <c:pt idx="18">
                  <c:v>57.053295948129019</c:v>
                </c:pt>
                <c:pt idx="19">
                  <c:v>56.682202038923201</c:v>
                </c:pt>
                <c:pt idx="20">
                  <c:v>56.294421634187749</c:v>
                </c:pt>
                <c:pt idx="21">
                  <c:v>55.954727714482843</c:v>
                </c:pt>
                <c:pt idx="22">
                  <c:v>55.664432160636736</c:v>
                </c:pt>
                <c:pt idx="23">
                  <c:v>55.411509385871234</c:v>
                </c:pt>
                <c:pt idx="24">
                  <c:v>55.257111107433253</c:v>
                </c:pt>
                <c:pt idx="25">
                  <c:v>55.157128072512918</c:v>
                </c:pt>
                <c:pt idx="26">
                  <c:v>55.143509812609999</c:v>
                </c:pt>
                <c:pt idx="27">
                  <c:v>55.164079711605808</c:v>
                </c:pt>
                <c:pt idx="28">
                  <c:v>55.245251511490139</c:v>
                </c:pt>
                <c:pt idx="29">
                  <c:v>55.349788119818626</c:v>
                </c:pt>
                <c:pt idx="30">
                  <c:v>55.501511767762793</c:v>
                </c:pt>
                <c:pt idx="31">
                  <c:v>55.756601882970415</c:v>
                </c:pt>
                <c:pt idx="32">
                  <c:v>56.01106819177339</c:v>
                </c:pt>
                <c:pt idx="33">
                  <c:v>56.352954338020332</c:v>
                </c:pt>
                <c:pt idx="34">
                  <c:v>56.708412940926813</c:v>
                </c:pt>
                <c:pt idx="35">
                  <c:v>57.07267874276134</c:v>
                </c:pt>
                <c:pt idx="36">
                  <c:v>57.428411791760986</c:v>
                </c:pt>
                <c:pt idx="37">
                  <c:v>57.858691639514994</c:v>
                </c:pt>
                <c:pt idx="38">
                  <c:v>58.272708448031842</c:v>
                </c:pt>
                <c:pt idx="39">
                  <c:v>58.690904007432557</c:v>
                </c:pt>
                <c:pt idx="40">
                  <c:v>59.151972643232298</c:v>
                </c:pt>
              </c:numCache>
            </c:numRef>
          </c:val>
        </c:ser>
        <c:ser>
          <c:idx val="2"/>
          <c:order val="2"/>
          <c:tx>
            <c:strRef>
              <c:f>Sheet1!$D$1</c:f>
              <c:strCache>
                <c:ptCount val="1"/>
                <c:pt idx="0">
                  <c:v>Commercial</c:v>
                </c:pt>
              </c:strCache>
            </c:strRef>
          </c:tx>
          <c:spPr>
            <a:solidFill>
              <a:schemeClr val="accent5">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19.943412446362647</c:v>
                </c:pt>
                <c:pt idx="1">
                  <c:v>19.64386843598108</c:v>
                </c:pt>
                <c:pt idx="2">
                  <c:v>19.312776589419805</c:v>
                </c:pt>
                <c:pt idx="3">
                  <c:v>20.043980205215998</c:v>
                </c:pt>
                <c:pt idx="4">
                  <c:v>19.915492685501231</c:v>
                </c:pt>
                <c:pt idx="5">
                  <c:v>20.311388193333329</c:v>
                </c:pt>
                <c:pt idx="6">
                  <c:v>20.261414832444146</c:v>
                </c:pt>
                <c:pt idx="7">
                  <c:v>20.608679297590864</c:v>
                </c:pt>
                <c:pt idx="8">
                  <c:v>20.978994967174476</c:v>
                </c:pt>
                <c:pt idx="9">
                  <c:v>21.119236625513814</c:v>
                </c:pt>
                <c:pt idx="10">
                  <c:v>21.215125827696106</c:v>
                </c:pt>
                <c:pt idx="11">
                  <c:v>21.327058036158157</c:v>
                </c:pt>
                <c:pt idx="12">
                  <c:v>21.44860253921221</c:v>
                </c:pt>
                <c:pt idx="13">
                  <c:v>21.567025818231325</c:v>
                </c:pt>
                <c:pt idx="14">
                  <c:v>21.686625711175726</c:v>
                </c:pt>
                <c:pt idx="15">
                  <c:v>21.807625190054001</c:v>
                </c:pt>
                <c:pt idx="16">
                  <c:v>21.951184189768288</c:v>
                </c:pt>
                <c:pt idx="17">
                  <c:v>22.103327189307269</c:v>
                </c:pt>
                <c:pt idx="18">
                  <c:v>22.267521437069046</c:v>
                </c:pt>
                <c:pt idx="19">
                  <c:v>22.442518498439775</c:v>
                </c:pt>
                <c:pt idx="20">
                  <c:v>22.605607759752179</c:v>
                </c:pt>
                <c:pt idx="21">
                  <c:v>22.746072061347757</c:v>
                </c:pt>
                <c:pt idx="22">
                  <c:v>22.881790346481672</c:v>
                </c:pt>
                <c:pt idx="23">
                  <c:v>23.017202352053616</c:v>
                </c:pt>
                <c:pt idx="24">
                  <c:v>23.174306445532899</c:v>
                </c:pt>
                <c:pt idx="25">
                  <c:v>23.335217908055338</c:v>
                </c:pt>
                <c:pt idx="26">
                  <c:v>23.495316914068532</c:v>
                </c:pt>
                <c:pt idx="27">
                  <c:v>23.656775414035245</c:v>
                </c:pt>
                <c:pt idx="28">
                  <c:v>23.818293623922202</c:v>
                </c:pt>
                <c:pt idx="29">
                  <c:v>23.99670741284433</c:v>
                </c:pt>
                <c:pt idx="30">
                  <c:v>24.170876583175428</c:v>
                </c:pt>
                <c:pt idx="31">
                  <c:v>24.357210463312761</c:v>
                </c:pt>
                <c:pt idx="32">
                  <c:v>24.538804608884014</c:v>
                </c:pt>
                <c:pt idx="33">
                  <c:v>24.736092245333325</c:v>
                </c:pt>
                <c:pt idx="34">
                  <c:v>24.93082073169521</c:v>
                </c:pt>
                <c:pt idx="35">
                  <c:v>25.135881335907751</c:v>
                </c:pt>
                <c:pt idx="36">
                  <c:v>25.353829188078237</c:v>
                </c:pt>
                <c:pt idx="37">
                  <c:v>25.58698878291062</c:v>
                </c:pt>
                <c:pt idx="38">
                  <c:v>25.822532371134557</c:v>
                </c:pt>
                <c:pt idx="39">
                  <c:v>26.049365126608414</c:v>
                </c:pt>
                <c:pt idx="40">
                  <c:v>26.311848262411168</c:v>
                </c:pt>
              </c:numCache>
            </c:numRef>
          </c:val>
        </c:ser>
        <c:ser>
          <c:idx val="3"/>
          <c:order val="3"/>
          <c:tx>
            <c:strRef>
              <c:f>Sheet1!$E$1</c:f>
              <c:strCache>
                <c:ptCount val="1"/>
                <c:pt idx="0">
                  <c:v>Residential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28.648341043218469</c:v>
                </c:pt>
                <c:pt idx="1">
                  <c:v>27.233810794995314</c:v>
                </c:pt>
                <c:pt idx="2">
                  <c:v>26.564343397327043</c:v>
                </c:pt>
                <c:pt idx="3">
                  <c:v>27.765688700193376</c:v>
                </c:pt>
                <c:pt idx="4">
                  <c:v>26.740546315339394</c:v>
                </c:pt>
                <c:pt idx="5">
                  <c:v>26.459131799507137</c:v>
                </c:pt>
                <c:pt idx="6">
                  <c:v>26.322867164882325</c:v>
                </c:pt>
                <c:pt idx="7">
                  <c:v>26.525367751954434</c:v>
                </c:pt>
                <c:pt idx="8">
                  <c:v>27.374483816341563</c:v>
                </c:pt>
                <c:pt idx="9">
                  <c:v>27.368824734881468</c:v>
                </c:pt>
                <c:pt idx="10">
                  <c:v>27.144696696881098</c:v>
                </c:pt>
                <c:pt idx="11">
                  <c:v>27.085354515944097</c:v>
                </c:pt>
                <c:pt idx="12">
                  <c:v>27.057325987334334</c:v>
                </c:pt>
                <c:pt idx="13">
                  <c:v>27.068153650346726</c:v>
                </c:pt>
                <c:pt idx="14">
                  <c:v>27.096979128098571</c:v>
                </c:pt>
                <c:pt idx="15">
                  <c:v>27.110348354678386</c:v>
                </c:pt>
                <c:pt idx="16">
                  <c:v>27.171991357804476</c:v>
                </c:pt>
                <c:pt idx="17">
                  <c:v>27.237298603574047</c:v>
                </c:pt>
                <c:pt idx="18">
                  <c:v>27.309598875730273</c:v>
                </c:pt>
                <c:pt idx="19">
                  <c:v>27.422755537689984</c:v>
                </c:pt>
                <c:pt idx="20">
                  <c:v>27.514985635098721</c:v>
                </c:pt>
                <c:pt idx="21">
                  <c:v>27.581798131573635</c:v>
                </c:pt>
                <c:pt idx="22">
                  <c:v>27.645735481771638</c:v>
                </c:pt>
                <c:pt idx="23">
                  <c:v>27.702027601830963</c:v>
                </c:pt>
                <c:pt idx="24">
                  <c:v>27.793425207278538</c:v>
                </c:pt>
                <c:pt idx="25">
                  <c:v>27.881693711563344</c:v>
                </c:pt>
                <c:pt idx="26">
                  <c:v>27.969506114482723</c:v>
                </c:pt>
                <c:pt idx="27">
                  <c:v>28.055757948233875</c:v>
                </c:pt>
                <c:pt idx="28">
                  <c:v>28.135123215239364</c:v>
                </c:pt>
                <c:pt idx="29">
                  <c:v>28.230583215997889</c:v>
                </c:pt>
                <c:pt idx="30">
                  <c:v>28.324505578362317</c:v>
                </c:pt>
                <c:pt idx="31">
                  <c:v>28.434718962520453</c:v>
                </c:pt>
                <c:pt idx="32">
                  <c:v>28.521504168915708</c:v>
                </c:pt>
                <c:pt idx="33">
                  <c:v>28.624009548585182</c:v>
                </c:pt>
                <c:pt idx="34">
                  <c:v>28.718606984530261</c:v>
                </c:pt>
                <c:pt idx="35">
                  <c:v>28.815895357791945</c:v>
                </c:pt>
                <c:pt idx="36">
                  <c:v>28.910911617467509</c:v>
                </c:pt>
                <c:pt idx="37">
                  <c:v>29.014993011105847</c:v>
                </c:pt>
                <c:pt idx="38">
                  <c:v>29.123643508054169</c:v>
                </c:pt>
                <c:pt idx="39">
                  <c:v>29.205468567927344</c:v>
                </c:pt>
                <c:pt idx="40">
                  <c:v>29.336268180030196</c:v>
                </c:pt>
              </c:numCache>
            </c:numRef>
          </c:val>
        </c:ser>
        <c:dLbls>
          <c:showLegendKey val="0"/>
          <c:showVal val="0"/>
          <c:showCatName val="0"/>
          <c:showSerName val="0"/>
          <c:showPercent val="0"/>
          <c:showBubbleSize val="0"/>
        </c:dLbls>
        <c:axId val="305204320"/>
        <c:axId val="305197248"/>
      </c:areaChart>
      <c:catAx>
        <c:axId val="305204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5197248"/>
        <c:crosses val="autoZero"/>
        <c:auto val="1"/>
        <c:lblAlgn val="ctr"/>
        <c:lblOffset val="100"/>
        <c:tickLblSkip val="10"/>
        <c:tickMarkSkip val="10"/>
        <c:noMultiLvlLbl val="0"/>
      </c:catAx>
      <c:valAx>
        <c:axId val="305197248"/>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5204320"/>
        <c:crossesAt val="9"/>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60152487489956E-2"/>
          <c:y val="0.17016583638731861"/>
          <c:w val="0.60112760299967083"/>
          <c:h val="0.75060822505545943"/>
        </c:manualLayout>
      </c:layout>
      <c:areaChart>
        <c:grouping val="stacked"/>
        <c:varyColors val="0"/>
        <c:ser>
          <c:idx val="1"/>
          <c:order val="0"/>
          <c:tx>
            <c:strRef>
              <c:f>Sheet1!$B$1</c:f>
              <c:strCache>
                <c:ptCount val="1"/>
                <c:pt idx="0">
                  <c:v>Industrial</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142.3201072476659</c:v>
                </c:pt>
                <c:pt idx="1">
                  <c:v>150.3382350467318</c:v>
                </c:pt>
                <c:pt idx="2">
                  <c:v>157.4106093382959</c:v>
                </c:pt>
                <c:pt idx="3">
                  <c:v>158.87389637972788</c:v>
                </c:pt>
                <c:pt idx="4">
                  <c:v>162.71634673712828</c:v>
                </c:pt>
                <c:pt idx="5">
                  <c:v>163.17701272561186</c:v>
                </c:pt>
                <c:pt idx="6">
                  <c:v>163.52084153116775</c:v>
                </c:pt>
                <c:pt idx="7">
                  <c:v>161.63708641061189</c:v>
                </c:pt>
                <c:pt idx="8">
                  <c:v>163.39997578446591</c:v>
                </c:pt>
                <c:pt idx="9">
                  <c:v>163.43739271469906</c:v>
                </c:pt>
                <c:pt idx="10">
                  <c:v>164.42971256346127</c:v>
                </c:pt>
                <c:pt idx="11">
                  <c:v>165.7790081786822</c:v>
                </c:pt>
                <c:pt idx="12">
                  <c:v>166.33804027339639</c:v>
                </c:pt>
                <c:pt idx="13">
                  <c:v>167.05756098953816</c:v>
                </c:pt>
                <c:pt idx="14">
                  <c:v>168.03230946665366</c:v>
                </c:pt>
                <c:pt idx="15">
                  <c:v>169.57794955588611</c:v>
                </c:pt>
                <c:pt idx="16">
                  <c:v>170.78913726816415</c:v>
                </c:pt>
                <c:pt idx="17">
                  <c:v>172.49060410820235</c:v>
                </c:pt>
                <c:pt idx="18">
                  <c:v>174.218036279041</c:v>
                </c:pt>
                <c:pt idx="19">
                  <c:v>176.16502596043597</c:v>
                </c:pt>
                <c:pt idx="20">
                  <c:v>178.13698049832755</c:v>
                </c:pt>
                <c:pt idx="21">
                  <c:v>180.2989925659987</c:v>
                </c:pt>
                <c:pt idx="22">
                  <c:v>182.136195622255</c:v>
                </c:pt>
                <c:pt idx="23">
                  <c:v>184.34539682625686</c:v>
                </c:pt>
                <c:pt idx="24">
                  <c:v>186.28343133320587</c:v>
                </c:pt>
                <c:pt idx="25">
                  <c:v>188.72187615587609</c:v>
                </c:pt>
                <c:pt idx="26">
                  <c:v>190.96442487092065</c:v>
                </c:pt>
                <c:pt idx="27">
                  <c:v>193.48552601827581</c:v>
                </c:pt>
                <c:pt idx="28">
                  <c:v>196.04520376943418</c:v>
                </c:pt>
                <c:pt idx="29">
                  <c:v>198.3220155936624</c:v>
                </c:pt>
                <c:pt idx="30">
                  <c:v>200.6899943151505</c:v>
                </c:pt>
                <c:pt idx="31">
                  <c:v>203.69111036907813</c:v>
                </c:pt>
                <c:pt idx="32">
                  <c:v>206.52649062275339</c:v>
                </c:pt>
                <c:pt idx="33">
                  <c:v>209.39993947634684</c:v>
                </c:pt>
                <c:pt idx="34">
                  <c:v>212.383421075581</c:v>
                </c:pt>
                <c:pt idx="35">
                  <c:v>215.27741774278167</c:v>
                </c:pt>
                <c:pt idx="36">
                  <c:v>218.34287081774997</c:v>
                </c:pt>
                <c:pt idx="37">
                  <c:v>221.01739397853342</c:v>
                </c:pt>
                <c:pt idx="38">
                  <c:v>224.15569232290073</c:v>
                </c:pt>
                <c:pt idx="39">
                  <c:v>226.71086818911581</c:v>
                </c:pt>
                <c:pt idx="40">
                  <c:v>229.56879595483744</c:v>
                </c:pt>
              </c:numCache>
            </c:numRef>
          </c:val>
        </c:ser>
        <c:ser>
          <c:idx val="0"/>
          <c:order val="1"/>
          <c:tx>
            <c:strRef>
              <c:f>Sheet1!$C$1</c:f>
              <c:strCache>
                <c:ptCount val="1"/>
                <c:pt idx="0">
                  <c:v>Transportation</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45.377970577068623</c:v>
                </c:pt>
                <c:pt idx="1">
                  <c:v>47.790610160585494</c:v>
                </c:pt>
                <c:pt idx="2">
                  <c:v>49.832027839921416</c:v>
                </c:pt>
                <c:pt idx="3">
                  <c:v>51.68434632453323</c:v>
                </c:pt>
                <c:pt idx="4">
                  <c:v>53.691438955038791</c:v>
                </c:pt>
                <c:pt idx="5">
                  <c:v>56.01373149687052</c:v>
                </c:pt>
                <c:pt idx="6">
                  <c:v>58.523198680385946</c:v>
                </c:pt>
                <c:pt idx="7">
                  <c:v>59.669789962068215</c:v>
                </c:pt>
                <c:pt idx="8">
                  <c:v>61.071848639017304</c:v>
                </c:pt>
                <c:pt idx="9">
                  <c:v>62.368241190805634</c:v>
                </c:pt>
                <c:pt idx="10">
                  <c:v>63.844188505692394</c:v>
                </c:pt>
                <c:pt idx="11">
                  <c:v>65.409276236909619</c:v>
                </c:pt>
                <c:pt idx="12">
                  <c:v>67.025015186004481</c:v>
                </c:pt>
                <c:pt idx="13">
                  <c:v>68.610694097248413</c:v>
                </c:pt>
                <c:pt idx="14">
                  <c:v>70.227444955714532</c:v>
                </c:pt>
                <c:pt idx="15">
                  <c:v>71.799252180923446</c:v>
                </c:pt>
                <c:pt idx="16">
                  <c:v>73.291383258791853</c:v>
                </c:pt>
                <c:pt idx="17">
                  <c:v>74.735757276853292</c:v>
                </c:pt>
                <c:pt idx="18">
                  <c:v>76.071448797587564</c:v>
                </c:pt>
                <c:pt idx="19">
                  <c:v>77.379585140460193</c:v>
                </c:pt>
                <c:pt idx="20">
                  <c:v>78.654482195885961</c:v>
                </c:pt>
                <c:pt idx="21">
                  <c:v>79.846580606651173</c:v>
                </c:pt>
                <c:pt idx="22">
                  <c:v>80.950028186203454</c:v>
                </c:pt>
                <c:pt idx="23">
                  <c:v>82.091855794997741</c:v>
                </c:pt>
                <c:pt idx="24">
                  <c:v>83.316186724242499</c:v>
                </c:pt>
                <c:pt idx="25">
                  <c:v>84.675878840171492</c:v>
                </c:pt>
                <c:pt idx="26">
                  <c:v>85.992023653968673</c:v>
                </c:pt>
                <c:pt idx="27">
                  <c:v>87.404627883370779</c:v>
                </c:pt>
                <c:pt idx="28">
                  <c:v>88.825096151188703</c:v>
                </c:pt>
                <c:pt idx="29">
                  <c:v>90.309596741607663</c:v>
                </c:pt>
                <c:pt idx="30">
                  <c:v>91.678606372950526</c:v>
                </c:pt>
                <c:pt idx="31">
                  <c:v>93.255956451022655</c:v>
                </c:pt>
                <c:pt idx="32">
                  <c:v>94.781507380602264</c:v>
                </c:pt>
                <c:pt idx="33">
                  <c:v>96.42760238617268</c:v>
                </c:pt>
                <c:pt idx="34">
                  <c:v>98.096027716872797</c:v>
                </c:pt>
                <c:pt idx="35">
                  <c:v>99.783816570466158</c:v>
                </c:pt>
                <c:pt idx="36">
                  <c:v>101.36658432103168</c:v>
                </c:pt>
                <c:pt idx="37">
                  <c:v>103.01369079585309</c:v>
                </c:pt>
                <c:pt idx="38">
                  <c:v>104.67292046722649</c:v>
                </c:pt>
                <c:pt idx="39">
                  <c:v>106.31438476020118</c:v>
                </c:pt>
                <c:pt idx="40">
                  <c:v>108.04675199144359</c:v>
                </c:pt>
              </c:numCache>
            </c:numRef>
          </c:val>
        </c:ser>
        <c:ser>
          <c:idx val="2"/>
          <c:order val="2"/>
          <c:tx>
            <c:strRef>
              <c:f>Sheet1!$D$1</c:f>
              <c:strCache>
                <c:ptCount val="1"/>
                <c:pt idx="0">
                  <c:v>Commercial</c:v>
                </c:pt>
              </c:strCache>
            </c:strRef>
          </c:tx>
          <c:spPr>
            <a:solidFill>
              <a:schemeClr val="accent5">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8.8406033052901947</c:v>
                </c:pt>
                <c:pt idx="1">
                  <c:v>9.3013328474190704</c:v>
                </c:pt>
                <c:pt idx="2">
                  <c:v>9.7845156127856896</c:v>
                </c:pt>
                <c:pt idx="3">
                  <c:v>10.22033312161496</c:v>
                </c:pt>
                <c:pt idx="4">
                  <c:v>10.334610683065506</c:v>
                </c:pt>
                <c:pt idx="5">
                  <c:v>10.802559419586721</c:v>
                </c:pt>
                <c:pt idx="6">
                  <c:v>11.197905299781144</c:v>
                </c:pt>
                <c:pt idx="7">
                  <c:v>11.406611545230435</c:v>
                </c:pt>
                <c:pt idx="8">
                  <c:v>11.635835423084453</c:v>
                </c:pt>
                <c:pt idx="9">
                  <c:v>11.833192256460173</c:v>
                </c:pt>
                <c:pt idx="10">
                  <c:v>12.085390299820787</c:v>
                </c:pt>
                <c:pt idx="11">
                  <c:v>12.315000367018069</c:v>
                </c:pt>
                <c:pt idx="12">
                  <c:v>12.572658448706706</c:v>
                </c:pt>
                <c:pt idx="13">
                  <c:v>12.837434051280821</c:v>
                </c:pt>
                <c:pt idx="14">
                  <c:v>13.121637374354792</c:v>
                </c:pt>
                <c:pt idx="15">
                  <c:v>13.405522225833167</c:v>
                </c:pt>
                <c:pt idx="16">
                  <c:v>13.740982188084041</c:v>
                </c:pt>
                <c:pt idx="17">
                  <c:v>14.069558917405583</c:v>
                </c:pt>
                <c:pt idx="18">
                  <c:v>14.419098274535822</c:v>
                </c:pt>
                <c:pt idx="19">
                  <c:v>14.772273260824775</c:v>
                </c:pt>
                <c:pt idx="20">
                  <c:v>15.138499277512304</c:v>
                </c:pt>
                <c:pt idx="21">
                  <c:v>15.484953855645395</c:v>
                </c:pt>
                <c:pt idx="22">
                  <c:v>15.823118748841591</c:v>
                </c:pt>
                <c:pt idx="23">
                  <c:v>16.171881539067105</c:v>
                </c:pt>
                <c:pt idx="24">
                  <c:v>16.524744482338335</c:v>
                </c:pt>
                <c:pt idx="25">
                  <c:v>16.879873515454861</c:v>
                </c:pt>
                <c:pt idx="26">
                  <c:v>17.237736989919789</c:v>
                </c:pt>
                <c:pt idx="27">
                  <c:v>17.581950445970222</c:v>
                </c:pt>
                <c:pt idx="28">
                  <c:v>17.933319719534406</c:v>
                </c:pt>
                <c:pt idx="29">
                  <c:v>18.279658536842252</c:v>
                </c:pt>
                <c:pt idx="30">
                  <c:v>18.643418707785994</c:v>
                </c:pt>
                <c:pt idx="31">
                  <c:v>19.014654168052292</c:v>
                </c:pt>
                <c:pt idx="32">
                  <c:v>19.394297069370282</c:v>
                </c:pt>
                <c:pt idx="33">
                  <c:v>19.793984704974513</c:v>
                </c:pt>
                <c:pt idx="34">
                  <c:v>20.185425886466771</c:v>
                </c:pt>
                <c:pt idx="35">
                  <c:v>20.584654197353718</c:v>
                </c:pt>
                <c:pt idx="36">
                  <c:v>20.941079148214595</c:v>
                </c:pt>
                <c:pt idx="37">
                  <c:v>21.306431803120745</c:v>
                </c:pt>
                <c:pt idx="38">
                  <c:v>21.675136075695665</c:v>
                </c:pt>
                <c:pt idx="39">
                  <c:v>22.034524683454862</c:v>
                </c:pt>
                <c:pt idx="40">
                  <c:v>22.402457779489918</c:v>
                </c:pt>
              </c:numCache>
            </c:numRef>
          </c:val>
        </c:ser>
        <c:ser>
          <c:idx val="3"/>
          <c:order val="3"/>
          <c:tx>
            <c:strRef>
              <c:f>Sheet1!$E$1</c:f>
              <c:strCache>
                <c:ptCount val="1"/>
                <c:pt idx="0">
                  <c:v>Residential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23.879676404768951</c:v>
                </c:pt>
                <c:pt idx="1">
                  <c:v>25.220506667228037</c:v>
                </c:pt>
                <c:pt idx="2">
                  <c:v>25.808029457513726</c:v>
                </c:pt>
                <c:pt idx="3">
                  <c:v>26.731083058949146</c:v>
                </c:pt>
                <c:pt idx="4">
                  <c:v>27.698070549142912</c:v>
                </c:pt>
                <c:pt idx="5">
                  <c:v>28.384801041304215</c:v>
                </c:pt>
                <c:pt idx="6">
                  <c:v>29.660674182541424</c:v>
                </c:pt>
                <c:pt idx="7">
                  <c:v>30.898748719967454</c:v>
                </c:pt>
                <c:pt idx="8">
                  <c:v>31.510137138305947</c:v>
                </c:pt>
                <c:pt idx="9">
                  <c:v>32.06031849322062</c:v>
                </c:pt>
                <c:pt idx="10">
                  <c:v>32.663353984955656</c:v>
                </c:pt>
                <c:pt idx="11">
                  <c:v>33.202148318362688</c:v>
                </c:pt>
                <c:pt idx="12">
                  <c:v>33.820911768762713</c:v>
                </c:pt>
                <c:pt idx="13">
                  <c:v>34.49299353266926</c:v>
                </c:pt>
                <c:pt idx="14">
                  <c:v>35.229309161223306</c:v>
                </c:pt>
                <c:pt idx="15">
                  <c:v>35.96629457825766</c:v>
                </c:pt>
                <c:pt idx="16">
                  <c:v>36.881468574270784</c:v>
                </c:pt>
                <c:pt idx="17">
                  <c:v>37.768668343969615</c:v>
                </c:pt>
                <c:pt idx="18">
                  <c:v>38.691228964842722</c:v>
                </c:pt>
                <c:pt idx="19">
                  <c:v>39.657459988056885</c:v>
                </c:pt>
                <c:pt idx="20">
                  <c:v>40.659528416739654</c:v>
                </c:pt>
                <c:pt idx="21">
                  <c:v>41.528749509345545</c:v>
                </c:pt>
                <c:pt idx="22">
                  <c:v>42.434482958085567</c:v>
                </c:pt>
                <c:pt idx="23">
                  <c:v>43.373072125322537</c:v>
                </c:pt>
                <c:pt idx="24">
                  <c:v>44.340596199661945</c:v>
                </c:pt>
                <c:pt idx="25">
                  <c:v>45.312347717719206</c:v>
                </c:pt>
                <c:pt idx="26">
                  <c:v>46.242189420453215</c:v>
                </c:pt>
                <c:pt idx="27">
                  <c:v>47.179036038643773</c:v>
                </c:pt>
                <c:pt idx="28">
                  <c:v>48.127886883340402</c:v>
                </c:pt>
                <c:pt idx="29">
                  <c:v>49.056063931287049</c:v>
                </c:pt>
                <c:pt idx="30">
                  <c:v>50.051985050184129</c:v>
                </c:pt>
                <c:pt idx="31">
                  <c:v>51.175799282723922</c:v>
                </c:pt>
                <c:pt idx="32">
                  <c:v>52.343876548430956</c:v>
                </c:pt>
                <c:pt idx="33">
                  <c:v>53.569268404254828</c:v>
                </c:pt>
                <c:pt idx="34">
                  <c:v>54.818482002520767</c:v>
                </c:pt>
                <c:pt idx="35">
                  <c:v>56.072514612651958</c:v>
                </c:pt>
                <c:pt idx="36">
                  <c:v>57.092919437249925</c:v>
                </c:pt>
                <c:pt idx="37">
                  <c:v>58.121232252100484</c:v>
                </c:pt>
                <c:pt idx="38">
                  <c:v>59.153647456743485</c:v>
                </c:pt>
                <c:pt idx="39">
                  <c:v>60.145037390709327</c:v>
                </c:pt>
                <c:pt idx="40">
                  <c:v>61.215372839505619</c:v>
                </c:pt>
              </c:numCache>
            </c:numRef>
          </c:val>
        </c:ser>
        <c:dLbls>
          <c:showLegendKey val="0"/>
          <c:showVal val="0"/>
          <c:showCatName val="0"/>
          <c:showSerName val="0"/>
          <c:showPercent val="0"/>
          <c:showBubbleSize val="0"/>
        </c:dLbls>
        <c:axId val="305202144"/>
        <c:axId val="305197792"/>
      </c:areaChart>
      <c:catAx>
        <c:axId val="3052021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5197792"/>
        <c:crosses val="autoZero"/>
        <c:auto val="1"/>
        <c:lblAlgn val="ctr"/>
        <c:lblOffset val="100"/>
        <c:tickLblSkip val="10"/>
        <c:tickMarkSkip val="10"/>
        <c:noMultiLvlLbl val="0"/>
      </c:catAx>
      <c:valAx>
        <c:axId val="305197792"/>
        <c:scaling>
          <c:orientation val="minMax"/>
          <c:max val="4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5202144"/>
        <c:crossesAt val="9"/>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9560321781124"/>
          <c:y val="0.15549425903805367"/>
          <c:w val="0.56034419131483271"/>
          <c:h val="0.76527973476999589"/>
        </c:manualLayout>
      </c:layout>
      <c:lineChart>
        <c:grouping val="standard"/>
        <c:varyColors val="0"/>
        <c:ser>
          <c:idx val="0"/>
          <c:order val="0"/>
          <c:tx>
            <c:strRef>
              <c:f>Sheet1!$B$1</c:f>
              <c:strCache>
                <c:ptCount val="1"/>
                <c:pt idx="0">
                  <c:v>Transportation</c:v>
                </c:pt>
              </c:strCache>
            </c:strRef>
          </c:tx>
          <c:spPr>
            <a:ln w="22225" cap="rnd">
              <a:solidFill>
                <a:srgbClr val="0096D7"/>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102.45224327299</c:v>
                </c:pt>
                <c:pt idx="1">
                  <c:v>104.3796690869089</c:v>
                </c:pt>
                <c:pt idx="2">
                  <c:v>105.4921947234813</c:v>
                </c:pt>
                <c:pt idx="3">
                  <c:v>107.58555770001</c:v>
                </c:pt>
                <c:pt idx="4">
                  <c:v>110.5126853953972</c:v>
                </c:pt>
                <c:pt idx="5">
                  <c:v>113.6755313749108</c:v>
                </c:pt>
                <c:pt idx="6">
                  <c:v>117.39505191165949</c:v>
                </c:pt>
                <c:pt idx="7">
                  <c:v>119.2872045094724</c:v>
                </c:pt>
                <c:pt idx="8">
                  <c:v>120.9023255377527</c:v>
                </c:pt>
                <c:pt idx="9">
                  <c:v>122.4469507649538</c:v>
                </c:pt>
                <c:pt idx="10">
                  <c:v>123.7522083085544</c:v>
                </c:pt>
                <c:pt idx="11">
                  <c:v>125.09809888695941</c:v>
                </c:pt>
                <c:pt idx="12">
                  <c:v>126.4934412237951</c:v>
                </c:pt>
                <c:pt idx="13">
                  <c:v>127.70235080149359</c:v>
                </c:pt>
                <c:pt idx="14">
                  <c:v>128.90320654121791</c:v>
                </c:pt>
                <c:pt idx="15">
                  <c:v>130.0411658368856</c:v>
                </c:pt>
                <c:pt idx="16">
                  <c:v>131.13304830923971</c:v>
                </c:pt>
                <c:pt idx="17">
                  <c:v>132.16034799070761</c:v>
                </c:pt>
                <c:pt idx="18">
                  <c:v>133.12474474571661</c:v>
                </c:pt>
                <c:pt idx="19">
                  <c:v>134.0617871793834</c:v>
                </c:pt>
                <c:pt idx="20">
                  <c:v>134.9489038300737</c:v>
                </c:pt>
                <c:pt idx="21">
                  <c:v>135.801308321134</c:v>
                </c:pt>
                <c:pt idx="22">
                  <c:v>136.61446034684019</c:v>
                </c:pt>
                <c:pt idx="23">
                  <c:v>137.503365180869</c:v>
                </c:pt>
                <c:pt idx="24">
                  <c:v>138.57329783167569</c:v>
                </c:pt>
                <c:pt idx="25">
                  <c:v>139.8330069126844</c:v>
                </c:pt>
                <c:pt idx="26">
                  <c:v>141.13553346657869</c:v>
                </c:pt>
                <c:pt idx="27">
                  <c:v>142.56870759497659</c:v>
                </c:pt>
                <c:pt idx="28">
                  <c:v>144.07034766267881</c:v>
                </c:pt>
                <c:pt idx="29">
                  <c:v>145.6593848614263</c:v>
                </c:pt>
                <c:pt idx="30">
                  <c:v>147.18011814071329</c:v>
                </c:pt>
                <c:pt idx="31">
                  <c:v>149.0125583339931</c:v>
                </c:pt>
                <c:pt idx="32">
                  <c:v>150.7925755723756</c:v>
                </c:pt>
                <c:pt idx="33">
                  <c:v>152.78055672419299</c:v>
                </c:pt>
                <c:pt idx="34">
                  <c:v>154.8044406577996</c:v>
                </c:pt>
                <c:pt idx="35">
                  <c:v>156.8564953132275</c:v>
                </c:pt>
                <c:pt idx="36">
                  <c:v>158.7949961127926</c:v>
                </c:pt>
                <c:pt idx="37">
                  <c:v>160.87238243536811</c:v>
                </c:pt>
                <c:pt idx="38">
                  <c:v>162.94562891525831</c:v>
                </c:pt>
                <c:pt idx="39">
                  <c:v>165.00528876763369</c:v>
                </c:pt>
                <c:pt idx="40">
                  <c:v>167.1987246346759</c:v>
                </c:pt>
              </c:numCache>
            </c:numRef>
          </c:val>
          <c:smooth val="0"/>
        </c:ser>
        <c:ser>
          <c:idx val="1"/>
          <c:order val="1"/>
          <c:tx>
            <c:strRef>
              <c:f>Sheet1!$C$1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213.88165972300359</c:v>
                </c:pt>
                <c:pt idx="1">
                  <c:v>222.5711838871828</c:v>
                </c:pt>
                <c:pt idx="2">
                  <c:v>230.28648070865199</c:v>
                </c:pt>
                <c:pt idx="3">
                  <c:v>232.13249725396341</c:v>
                </c:pt>
                <c:pt idx="4">
                  <c:v>235.75285255728551</c:v>
                </c:pt>
                <c:pt idx="5">
                  <c:v>236.36521591956981</c:v>
                </c:pt>
                <c:pt idx="6">
                  <c:v>236.9216287862578</c:v>
                </c:pt>
                <c:pt idx="7">
                  <c:v>235.97571359950501</c:v>
                </c:pt>
                <c:pt idx="8">
                  <c:v>238.82258475233581</c:v>
                </c:pt>
                <c:pt idx="9">
                  <c:v>238.65092007464801</c:v>
                </c:pt>
                <c:pt idx="10">
                  <c:v>240.123464351715</c:v>
                </c:pt>
                <c:pt idx="11">
                  <c:v>242.19283864407399</c:v>
                </c:pt>
                <c:pt idx="12">
                  <c:v>243.04492396718649</c:v>
                </c:pt>
                <c:pt idx="13">
                  <c:v>244.08623732555651</c:v>
                </c:pt>
                <c:pt idx="14">
                  <c:v>245.3730499498098</c:v>
                </c:pt>
                <c:pt idx="15">
                  <c:v>247.27171419093941</c:v>
                </c:pt>
                <c:pt idx="16">
                  <c:v>248.56482435838009</c:v>
                </c:pt>
                <c:pt idx="17">
                  <c:v>250.6596548484346</c:v>
                </c:pt>
                <c:pt idx="18">
                  <c:v>252.78897152776631</c:v>
                </c:pt>
                <c:pt idx="19">
                  <c:v>255.14776200718649</c:v>
                </c:pt>
                <c:pt idx="20">
                  <c:v>257.42021583161642</c:v>
                </c:pt>
                <c:pt idx="21">
                  <c:v>259.93053175645889</c:v>
                </c:pt>
                <c:pt idx="22">
                  <c:v>261.9274671003223</c:v>
                </c:pt>
                <c:pt idx="23">
                  <c:v>264.42539663396627</c:v>
                </c:pt>
                <c:pt idx="24">
                  <c:v>266.65508801917571</c:v>
                </c:pt>
                <c:pt idx="25">
                  <c:v>269.53672436866248</c:v>
                </c:pt>
                <c:pt idx="26">
                  <c:v>272.16450232039313</c:v>
                </c:pt>
                <c:pt idx="27">
                  <c:v>274.99755565929007</c:v>
                </c:pt>
                <c:pt idx="28">
                  <c:v>277.81088245621902</c:v>
                </c:pt>
                <c:pt idx="29">
                  <c:v>280.54938656394052</c:v>
                </c:pt>
                <c:pt idx="30">
                  <c:v>283.4512758671105</c:v>
                </c:pt>
                <c:pt idx="31">
                  <c:v>286.80716740193299</c:v>
                </c:pt>
                <c:pt idx="32">
                  <c:v>290.10939478190312</c:v>
                </c:pt>
                <c:pt idx="33">
                  <c:v>293.28150237858642</c:v>
                </c:pt>
                <c:pt idx="34">
                  <c:v>296.55616694594318</c:v>
                </c:pt>
                <c:pt idx="35">
                  <c:v>299.91419673994892</c:v>
                </c:pt>
                <c:pt idx="36">
                  <c:v>303.50057773459912</c:v>
                </c:pt>
                <c:pt idx="37">
                  <c:v>306.69450126103249</c:v>
                </c:pt>
                <c:pt idx="38">
                  <c:v>310.26735052518961</c:v>
                </c:pt>
                <c:pt idx="39">
                  <c:v>313.25291596379668</c:v>
                </c:pt>
                <c:pt idx="40">
                  <c:v>316.65723796022928</c:v>
                </c:pt>
              </c:numCache>
            </c:numRef>
          </c:val>
          <c:smooth val="0"/>
        </c:ser>
        <c:ser>
          <c:idx val="2"/>
          <c:order val="2"/>
          <c:tx>
            <c:strRef>
              <c:f>Sheet1!$D$1</c:f>
              <c:strCache>
                <c:ptCount val="1"/>
                <c:pt idx="0">
                  <c:v>Commercial</c:v>
                </c:pt>
              </c:strCache>
            </c:strRef>
          </c:tx>
          <c:spPr>
            <a:ln w="22225" cap="rnd">
              <a:solidFill>
                <a:srgbClr val="A33340">
                  <a:lumMod val="60000"/>
                  <a:lumOff val="4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28.784015751652841</c:v>
                </c:pt>
                <c:pt idx="1">
                  <c:v>28.945201283400149</c:v>
                </c:pt>
                <c:pt idx="2">
                  <c:v>29.097292202205491</c:v>
                </c:pt>
                <c:pt idx="3">
                  <c:v>30.264313326830958</c:v>
                </c:pt>
                <c:pt idx="4">
                  <c:v>30.25010336856673</c:v>
                </c:pt>
                <c:pt idx="5">
                  <c:v>31.11394761292005</c:v>
                </c:pt>
                <c:pt idx="6">
                  <c:v>31.45932013222529</c:v>
                </c:pt>
                <c:pt idx="7">
                  <c:v>32.015290842821301</c:v>
                </c:pt>
                <c:pt idx="8">
                  <c:v>32.61483039025893</c:v>
                </c:pt>
                <c:pt idx="9">
                  <c:v>32.952428881973987</c:v>
                </c:pt>
                <c:pt idx="10">
                  <c:v>33.300516127516893</c:v>
                </c:pt>
                <c:pt idx="11">
                  <c:v>33.642058403176222</c:v>
                </c:pt>
                <c:pt idx="12">
                  <c:v>34.021260987918922</c:v>
                </c:pt>
                <c:pt idx="13">
                  <c:v>34.404459869512131</c:v>
                </c:pt>
                <c:pt idx="14">
                  <c:v>34.80826308553052</c:v>
                </c:pt>
                <c:pt idx="15">
                  <c:v>35.213147415887171</c:v>
                </c:pt>
                <c:pt idx="16">
                  <c:v>35.692166377852331</c:v>
                </c:pt>
                <c:pt idx="17">
                  <c:v>36.172886106712859</c:v>
                </c:pt>
                <c:pt idx="18">
                  <c:v>36.68661971160487</c:v>
                </c:pt>
                <c:pt idx="19">
                  <c:v>37.21479175926455</c:v>
                </c:pt>
                <c:pt idx="20">
                  <c:v>37.744107037264477</c:v>
                </c:pt>
                <c:pt idx="21">
                  <c:v>38.231025916993147</c:v>
                </c:pt>
                <c:pt idx="22">
                  <c:v>38.704909095323274</c:v>
                </c:pt>
                <c:pt idx="23">
                  <c:v>39.18908389112071</c:v>
                </c:pt>
                <c:pt idx="24">
                  <c:v>39.699050927871227</c:v>
                </c:pt>
                <c:pt idx="25">
                  <c:v>40.215091423510202</c:v>
                </c:pt>
                <c:pt idx="26">
                  <c:v>40.733053903988321</c:v>
                </c:pt>
                <c:pt idx="27">
                  <c:v>41.238725860005459</c:v>
                </c:pt>
                <c:pt idx="28">
                  <c:v>41.751613343456597</c:v>
                </c:pt>
                <c:pt idx="29">
                  <c:v>42.276365949686578</c:v>
                </c:pt>
                <c:pt idx="30">
                  <c:v>42.814295290961432</c:v>
                </c:pt>
                <c:pt idx="31">
                  <c:v>43.37186463136505</c:v>
                </c:pt>
                <c:pt idx="32">
                  <c:v>43.933101678254289</c:v>
                </c:pt>
                <c:pt idx="33">
                  <c:v>44.530076950307837</c:v>
                </c:pt>
                <c:pt idx="34">
                  <c:v>45.116246618161981</c:v>
                </c:pt>
                <c:pt idx="35">
                  <c:v>45.720535533261469</c:v>
                </c:pt>
                <c:pt idx="36">
                  <c:v>46.294908336292821</c:v>
                </c:pt>
                <c:pt idx="37">
                  <c:v>46.893420586031368</c:v>
                </c:pt>
                <c:pt idx="38">
                  <c:v>47.497668446830218</c:v>
                </c:pt>
                <c:pt idx="39">
                  <c:v>48.083889810063283</c:v>
                </c:pt>
                <c:pt idx="40">
                  <c:v>48.714306041901082</c:v>
                </c:pt>
              </c:numCache>
            </c:numRef>
          </c:val>
          <c:smooth val="0"/>
        </c:ser>
        <c:ser>
          <c:idx val="3"/>
          <c:order val="3"/>
          <c:tx>
            <c:strRef>
              <c:f>Sheet1!$E$1</c:f>
              <c:strCache>
                <c:ptCount val="1"/>
                <c:pt idx="0">
                  <c:v>Residential</c:v>
                </c:pt>
              </c:strCache>
            </c:strRef>
          </c:tx>
          <c:spPr>
            <a:ln w="22225" cap="rnd">
              <a:solidFill>
                <a:srgbClr val="A33340">
                  <a:lumMod val="5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52.528017447987423</c:v>
                </c:pt>
                <c:pt idx="1">
                  <c:v>52.454317462223351</c:v>
                </c:pt>
                <c:pt idx="2">
                  <c:v>52.372372854840783</c:v>
                </c:pt>
                <c:pt idx="3">
                  <c:v>54.496771759142511</c:v>
                </c:pt>
                <c:pt idx="4">
                  <c:v>54.438616864482313</c:v>
                </c:pt>
                <c:pt idx="5">
                  <c:v>54.843932840811362</c:v>
                </c:pt>
                <c:pt idx="6">
                  <c:v>55.983541347423753</c:v>
                </c:pt>
                <c:pt idx="7">
                  <c:v>57.424116471921899</c:v>
                </c:pt>
                <c:pt idx="8">
                  <c:v>58.884620954647502</c:v>
                </c:pt>
                <c:pt idx="9">
                  <c:v>59.429143228102078</c:v>
                </c:pt>
                <c:pt idx="10">
                  <c:v>59.808050681836747</c:v>
                </c:pt>
                <c:pt idx="11">
                  <c:v>60.287502834306792</c:v>
                </c:pt>
                <c:pt idx="12">
                  <c:v>60.87823775609705</c:v>
                </c:pt>
                <c:pt idx="13">
                  <c:v>61.56114718301599</c:v>
                </c:pt>
                <c:pt idx="14">
                  <c:v>62.326288289321873</c:v>
                </c:pt>
                <c:pt idx="15">
                  <c:v>63.076642932936053</c:v>
                </c:pt>
                <c:pt idx="16">
                  <c:v>64.053459932075256</c:v>
                </c:pt>
                <c:pt idx="17">
                  <c:v>65.005966947543683</c:v>
                </c:pt>
                <c:pt idx="18">
                  <c:v>66.000827840572981</c:v>
                </c:pt>
                <c:pt idx="19">
                  <c:v>67.080215525746851</c:v>
                </c:pt>
                <c:pt idx="20">
                  <c:v>68.174514051838372</c:v>
                </c:pt>
                <c:pt idx="21">
                  <c:v>69.110547640919179</c:v>
                </c:pt>
                <c:pt idx="22">
                  <c:v>70.080218439857205</c:v>
                </c:pt>
                <c:pt idx="23">
                  <c:v>71.0750997271535</c:v>
                </c:pt>
                <c:pt idx="24">
                  <c:v>72.134021406940477</c:v>
                </c:pt>
                <c:pt idx="25">
                  <c:v>73.194041429282549</c:v>
                </c:pt>
                <c:pt idx="26">
                  <c:v>74.211695534935956</c:v>
                </c:pt>
                <c:pt idx="27">
                  <c:v>75.234793986877634</c:v>
                </c:pt>
                <c:pt idx="28">
                  <c:v>76.263010098579755</c:v>
                </c:pt>
                <c:pt idx="29">
                  <c:v>77.286647147284953</c:v>
                </c:pt>
                <c:pt idx="30">
                  <c:v>78.376490628546435</c:v>
                </c:pt>
                <c:pt idx="31">
                  <c:v>79.610518245244407</c:v>
                </c:pt>
                <c:pt idx="32">
                  <c:v>80.865380717346653</c:v>
                </c:pt>
                <c:pt idx="33">
                  <c:v>82.193277952839992</c:v>
                </c:pt>
                <c:pt idx="34">
                  <c:v>83.537088987051035</c:v>
                </c:pt>
                <c:pt idx="35">
                  <c:v>84.888409970443902</c:v>
                </c:pt>
                <c:pt idx="36">
                  <c:v>86.003831054717438</c:v>
                </c:pt>
                <c:pt idx="37">
                  <c:v>87.136225263206327</c:v>
                </c:pt>
                <c:pt idx="38">
                  <c:v>88.277290964797629</c:v>
                </c:pt>
                <c:pt idx="39">
                  <c:v>89.35050595863666</c:v>
                </c:pt>
                <c:pt idx="40">
                  <c:v>90.551641019535808</c:v>
                </c:pt>
              </c:numCache>
            </c:numRef>
          </c:val>
          <c:smooth val="0"/>
        </c:ser>
        <c:dLbls>
          <c:showLegendKey val="0"/>
          <c:showVal val="0"/>
          <c:showCatName val="0"/>
          <c:showSerName val="0"/>
          <c:showPercent val="0"/>
          <c:showBubbleSize val="0"/>
        </c:dLbls>
        <c:smooth val="0"/>
        <c:axId val="305199424"/>
        <c:axId val="305200512"/>
      </c:lineChart>
      <c:catAx>
        <c:axId val="305199424"/>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200512"/>
        <c:crosses val="autoZero"/>
        <c:auto val="1"/>
        <c:lblAlgn val="ctr"/>
        <c:lblOffset val="100"/>
        <c:tickLblSkip val="10"/>
        <c:tickMarkSkip val="10"/>
        <c:noMultiLvlLbl val="0"/>
      </c:catAx>
      <c:valAx>
        <c:axId val="30520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199424"/>
        <c:crossesAt val="9"/>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1609664058823"/>
          <c:y val="0.16015333609614588"/>
          <c:w val="0.58995831461382642"/>
          <c:h val="0.76062065771190368"/>
        </c:manualLayout>
      </c:layout>
      <c:lineChart>
        <c:grouping val="standard"/>
        <c:varyColors val="0"/>
        <c:ser>
          <c:idx val="2"/>
          <c:order val="0"/>
          <c:tx>
            <c:strRef>
              <c:f>Sheet1!$B$1</c:f>
              <c:strCache>
                <c:ptCount val="1"/>
                <c:pt idx="0">
                  <c:v> Natural gas</c:v>
                </c:pt>
              </c:strCache>
            </c:strRef>
          </c:tx>
          <c:spPr>
            <a:ln w="2857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79.98884891402723</c:v>
                </c:pt>
                <c:pt idx="1">
                  <c:v>82.819909331560126</c:v>
                </c:pt>
                <c:pt idx="2">
                  <c:v>83.758150781989116</c:v>
                </c:pt>
                <c:pt idx="3">
                  <c:v>86.426415768623372</c:v>
                </c:pt>
                <c:pt idx="4">
                  <c:v>86.864084431648251</c:v>
                </c:pt>
                <c:pt idx="5">
                  <c:v>86.631451505184188</c:v>
                </c:pt>
                <c:pt idx="6">
                  <c:v>87.886923061609266</c:v>
                </c:pt>
                <c:pt idx="7">
                  <c:v>89.149843906490361</c:v>
                </c:pt>
                <c:pt idx="8">
                  <c:v>91.132205974024302</c:v>
                </c:pt>
                <c:pt idx="9">
                  <c:v>92.02103663753131</c:v>
                </c:pt>
                <c:pt idx="10">
                  <c:v>92.857098426778649</c:v>
                </c:pt>
                <c:pt idx="11">
                  <c:v>94.509207189224824</c:v>
                </c:pt>
                <c:pt idx="12">
                  <c:v>95.478211761170726</c:v>
                </c:pt>
                <c:pt idx="13">
                  <c:v>96.574055325492907</c:v>
                </c:pt>
                <c:pt idx="14">
                  <c:v>97.715599026406835</c:v>
                </c:pt>
                <c:pt idx="15">
                  <c:v>98.95333056651323</c:v>
                </c:pt>
                <c:pt idx="16">
                  <c:v>100.41568583329089</c:v>
                </c:pt>
                <c:pt idx="17">
                  <c:v>101.7379418902435</c:v>
                </c:pt>
                <c:pt idx="18">
                  <c:v>103.08144279801299</c:v>
                </c:pt>
                <c:pt idx="19">
                  <c:v>104.44353974614243</c:v>
                </c:pt>
                <c:pt idx="20">
                  <c:v>105.6493452842944</c:v>
                </c:pt>
                <c:pt idx="21">
                  <c:v>106.86817871239374</c:v>
                </c:pt>
                <c:pt idx="22">
                  <c:v>107.84727955535445</c:v>
                </c:pt>
                <c:pt idx="23">
                  <c:v>109.14962065511973</c:v>
                </c:pt>
                <c:pt idx="24">
                  <c:v>110.44881858835147</c:v>
                </c:pt>
                <c:pt idx="25">
                  <c:v>111.912791790932</c:v>
                </c:pt>
                <c:pt idx="26">
                  <c:v>113.07511557970257</c:v>
                </c:pt>
                <c:pt idx="27">
                  <c:v>114.47087340369706</c:v>
                </c:pt>
                <c:pt idx="28">
                  <c:v>115.88744252667296</c:v>
                </c:pt>
                <c:pt idx="29">
                  <c:v>117.33832055631095</c:v>
                </c:pt>
                <c:pt idx="30">
                  <c:v>118.8434333913611</c:v>
                </c:pt>
                <c:pt idx="31">
                  <c:v>120.42477363648614</c:v>
                </c:pt>
                <c:pt idx="32">
                  <c:v>121.9894855213372</c:v>
                </c:pt>
                <c:pt idx="33">
                  <c:v>123.58627359557929</c:v>
                </c:pt>
                <c:pt idx="34">
                  <c:v>125.20684245970082</c:v>
                </c:pt>
                <c:pt idx="35">
                  <c:v>126.88835853450513</c:v>
                </c:pt>
                <c:pt idx="36">
                  <c:v>128.53581685102083</c:v>
                </c:pt>
                <c:pt idx="37">
                  <c:v>130.12785011781793</c:v>
                </c:pt>
                <c:pt idx="38">
                  <c:v>131.85370954699226</c:v>
                </c:pt>
                <c:pt idx="39">
                  <c:v>133.43948529212736</c:v>
                </c:pt>
                <c:pt idx="40">
                  <c:v>135.27830870692182</c:v>
                </c:pt>
              </c:numCache>
            </c:numRef>
          </c:val>
          <c:smooth val="0"/>
          <c:extLst/>
        </c:ser>
        <c:ser>
          <c:idx val="4"/>
          <c:order val="1"/>
          <c:tx>
            <c:strRef>
              <c:f>Sheet1!$C$1</c:f>
              <c:strCache>
                <c:ptCount val="1"/>
                <c:pt idx="0">
                  <c:v> Liquids</c:v>
                </c:pt>
              </c:strCache>
            </c:strRef>
          </c:tx>
          <c:spPr>
            <a:ln w="28575" cap="rnd">
              <a:solidFill>
                <a:schemeClr val="accent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168.69023441753166</c:v>
                </c:pt>
                <c:pt idx="1">
                  <c:v>169.50625113400633</c:v>
                </c:pt>
                <c:pt idx="2">
                  <c:v>171.82234513583219</c:v>
                </c:pt>
                <c:pt idx="3">
                  <c:v>173.72233259999194</c:v>
                </c:pt>
                <c:pt idx="4">
                  <c:v>177.45354775721205</c:v>
                </c:pt>
                <c:pt idx="5">
                  <c:v>182.03563078655861</c:v>
                </c:pt>
                <c:pt idx="6">
                  <c:v>186.37215665046872</c:v>
                </c:pt>
                <c:pt idx="7">
                  <c:v>187.40167882992537</c:v>
                </c:pt>
                <c:pt idx="8">
                  <c:v>189.09420757656844</c:v>
                </c:pt>
                <c:pt idx="9">
                  <c:v>190.32099554600492</c:v>
                </c:pt>
                <c:pt idx="10">
                  <c:v>191.50935085454958</c:v>
                </c:pt>
                <c:pt idx="11">
                  <c:v>192.64905708025279</c:v>
                </c:pt>
                <c:pt idx="12">
                  <c:v>193.59424150175482</c:v>
                </c:pt>
                <c:pt idx="13">
                  <c:v>194.29675486349672</c:v>
                </c:pt>
                <c:pt idx="14">
                  <c:v>195.08771342473889</c:v>
                </c:pt>
                <c:pt idx="15">
                  <c:v>196.09337486207249</c:v>
                </c:pt>
                <c:pt idx="16">
                  <c:v>196.64805157358876</c:v>
                </c:pt>
                <c:pt idx="17">
                  <c:v>197.53203375395751</c:v>
                </c:pt>
                <c:pt idx="18">
                  <c:v>198.41129364889213</c:v>
                </c:pt>
                <c:pt idx="19">
                  <c:v>199.29386806840981</c:v>
                </c:pt>
                <c:pt idx="20">
                  <c:v>200.22064249269127</c:v>
                </c:pt>
                <c:pt idx="21">
                  <c:v>201.19002073635167</c:v>
                </c:pt>
                <c:pt idx="22">
                  <c:v>202.04980095519818</c:v>
                </c:pt>
                <c:pt idx="23">
                  <c:v>202.91555886521829</c:v>
                </c:pt>
                <c:pt idx="24">
                  <c:v>203.93256473910165</c:v>
                </c:pt>
                <c:pt idx="25">
                  <c:v>205.21831425225236</c:v>
                </c:pt>
                <c:pt idx="26">
                  <c:v>206.53304510761311</c:v>
                </c:pt>
                <c:pt idx="27">
                  <c:v>207.9471428007684</c:v>
                </c:pt>
                <c:pt idx="28">
                  <c:v>209.48911399645525</c:v>
                </c:pt>
                <c:pt idx="29">
                  <c:v>210.88220563884286</c:v>
                </c:pt>
                <c:pt idx="30">
                  <c:v>212.39793156716223</c:v>
                </c:pt>
                <c:pt idx="31">
                  <c:v>214.19453352246455</c:v>
                </c:pt>
                <c:pt idx="32">
                  <c:v>215.91720313111941</c:v>
                </c:pt>
                <c:pt idx="33">
                  <c:v>217.704789375925</c:v>
                </c:pt>
                <c:pt idx="34">
                  <c:v>219.48999686896656</c:v>
                </c:pt>
                <c:pt idx="35">
                  <c:v>221.32090811540419</c:v>
                </c:pt>
                <c:pt idx="36">
                  <c:v>223.17587748040131</c:v>
                </c:pt>
                <c:pt idx="37">
                  <c:v>225.10807347264642</c:v>
                </c:pt>
                <c:pt idx="38">
                  <c:v>227.16483649743355</c:v>
                </c:pt>
                <c:pt idx="39">
                  <c:v>228.89068518466803</c:v>
                </c:pt>
                <c:pt idx="40">
                  <c:v>230.92041333496442</c:v>
                </c:pt>
              </c:numCache>
            </c:numRef>
          </c:val>
          <c:smooth val="0"/>
          <c:extLst/>
        </c:ser>
        <c:ser>
          <c:idx val="1"/>
          <c:order val="2"/>
          <c:tx>
            <c:strRef>
              <c:f>Sheet1!$D$1</c:f>
              <c:strCache>
                <c:ptCount val="1"/>
                <c:pt idx="0">
                  <c:v> Coal</c:v>
                </c:pt>
              </c:strCache>
            </c:strRef>
          </c:tx>
          <c:spPr>
            <a:ln w="2857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68.242073018252853</c:v>
                </c:pt>
                <c:pt idx="1">
                  <c:v>72.553884687107058</c:v>
                </c:pt>
                <c:pt idx="2">
                  <c:v>75.827043046414857</c:v>
                </c:pt>
                <c:pt idx="3">
                  <c:v>75.4265762399137</c:v>
                </c:pt>
                <c:pt idx="4">
                  <c:v>75.663993940919624</c:v>
                </c:pt>
                <c:pt idx="5">
                  <c:v>74.250036946915088</c:v>
                </c:pt>
                <c:pt idx="6">
                  <c:v>70.769537833437326</c:v>
                </c:pt>
                <c:pt idx="7">
                  <c:v>69.496310778867738</c:v>
                </c:pt>
                <c:pt idx="8">
                  <c:v>69.128155475360359</c:v>
                </c:pt>
                <c:pt idx="9">
                  <c:v>68.118647600292789</c:v>
                </c:pt>
                <c:pt idx="10">
                  <c:v>67.663918666149755</c:v>
                </c:pt>
                <c:pt idx="11">
                  <c:v>67.186123768617804</c:v>
                </c:pt>
                <c:pt idx="12">
                  <c:v>66.824818019001526</c:v>
                </c:pt>
                <c:pt idx="13">
                  <c:v>66.63069352922308</c:v>
                </c:pt>
                <c:pt idx="14">
                  <c:v>66.5179477895731</c:v>
                </c:pt>
                <c:pt idx="15">
                  <c:v>66.458878823673729</c:v>
                </c:pt>
                <c:pt idx="16">
                  <c:v>66.352736861856457</c:v>
                </c:pt>
                <c:pt idx="17">
                  <c:v>66.447688164975588</c:v>
                </c:pt>
                <c:pt idx="18">
                  <c:v>66.567021595540311</c:v>
                </c:pt>
                <c:pt idx="19">
                  <c:v>66.792607099466693</c:v>
                </c:pt>
                <c:pt idx="20">
                  <c:v>67.046446398652208</c:v>
                </c:pt>
                <c:pt idx="21">
                  <c:v>67.370239185317686</c:v>
                </c:pt>
                <c:pt idx="22">
                  <c:v>67.63436930176465</c:v>
                </c:pt>
                <c:pt idx="23">
                  <c:v>68.034289286800202</c:v>
                </c:pt>
                <c:pt idx="24">
                  <c:v>68.398156199742928</c:v>
                </c:pt>
                <c:pt idx="25">
                  <c:v>68.90433760907159</c:v>
                </c:pt>
                <c:pt idx="26">
                  <c:v>69.503368853184881</c:v>
                </c:pt>
                <c:pt idx="27">
                  <c:v>70.106317001433226</c:v>
                </c:pt>
                <c:pt idx="28">
                  <c:v>70.735762571534266</c:v>
                </c:pt>
                <c:pt idx="29">
                  <c:v>71.44359004134617</c:v>
                </c:pt>
                <c:pt idx="30">
                  <c:v>72.137372184412968</c:v>
                </c:pt>
                <c:pt idx="31">
                  <c:v>73.034254746844553</c:v>
                </c:pt>
                <c:pt idx="32">
                  <c:v>73.943076015100004</c:v>
                </c:pt>
                <c:pt idx="33">
                  <c:v>74.899605496080838</c:v>
                </c:pt>
                <c:pt idx="34">
                  <c:v>75.90123395918188</c:v>
                </c:pt>
                <c:pt idx="35">
                  <c:v>76.922694763570803</c:v>
                </c:pt>
                <c:pt idx="36">
                  <c:v>77.954232878440223</c:v>
                </c:pt>
                <c:pt idx="37">
                  <c:v>78.91803131798477</c:v>
                </c:pt>
                <c:pt idx="38">
                  <c:v>79.935735365065057</c:v>
                </c:pt>
                <c:pt idx="39">
                  <c:v>80.892531607960308</c:v>
                </c:pt>
                <c:pt idx="40">
                  <c:v>81.860059766635118</c:v>
                </c:pt>
              </c:numCache>
            </c:numRef>
          </c:val>
          <c:smooth val="0"/>
          <c:extLst/>
        </c:ser>
        <c:ser>
          <c:idx val="3"/>
          <c:order val="3"/>
          <c:tx>
            <c:strRef>
              <c:f>Sheet1!$E$1</c:f>
              <c:strCache>
                <c:ptCount val="1"/>
                <c:pt idx="0">
                  <c:v>Renewables</c:v>
                </c:pt>
              </c:strCache>
            </c:strRef>
          </c:tx>
          <c:spPr>
            <a:ln w="2857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17.28028918634681</c:v>
                </c:pt>
                <c:pt idx="1">
                  <c:v>17.793914669978431</c:v>
                </c:pt>
                <c:pt idx="2">
                  <c:v>18.775882543033688</c:v>
                </c:pt>
                <c:pt idx="3">
                  <c:v>19.740108308734371</c:v>
                </c:pt>
                <c:pt idx="4">
                  <c:v>20.374481316639695</c:v>
                </c:pt>
                <c:pt idx="5">
                  <c:v>21.033578692592911</c:v>
                </c:pt>
                <c:pt idx="6">
                  <c:v>22.586995900013484</c:v>
                </c:pt>
                <c:pt idx="7">
                  <c:v>22.759249940729216</c:v>
                </c:pt>
                <c:pt idx="8">
                  <c:v>22.916536857044509</c:v>
                </c:pt>
                <c:pt idx="9">
                  <c:v>22.695047414141392</c:v>
                </c:pt>
                <c:pt idx="10">
                  <c:v>22.908068290875917</c:v>
                </c:pt>
                <c:pt idx="11">
                  <c:v>23.099343438517625</c:v>
                </c:pt>
                <c:pt idx="12">
                  <c:v>23.226543546293776</c:v>
                </c:pt>
                <c:pt idx="13">
                  <c:v>23.374162644576156</c:v>
                </c:pt>
                <c:pt idx="14">
                  <c:v>23.580809319980062</c:v>
                </c:pt>
                <c:pt idx="15">
                  <c:v>23.846431437639762</c:v>
                </c:pt>
                <c:pt idx="16">
                  <c:v>24.020509327653901</c:v>
                </c:pt>
                <c:pt idx="17">
                  <c:v>24.338995568781222</c:v>
                </c:pt>
                <c:pt idx="18">
                  <c:v>24.656621562162204</c:v>
                </c:pt>
                <c:pt idx="19">
                  <c:v>25.042768752706081</c:v>
                </c:pt>
                <c:pt idx="20">
                  <c:v>25.400958176469651</c:v>
                </c:pt>
                <c:pt idx="21">
                  <c:v>25.769931554186073</c:v>
                </c:pt>
                <c:pt idx="22">
                  <c:v>26.0903124210976</c:v>
                </c:pt>
                <c:pt idx="23">
                  <c:v>26.496958333067308</c:v>
                </c:pt>
                <c:pt idx="24">
                  <c:v>26.80873377153468</c:v>
                </c:pt>
                <c:pt idx="25">
                  <c:v>27.230756959163401</c:v>
                </c:pt>
                <c:pt idx="26">
                  <c:v>27.674479887551506</c:v>
                </c:pt>
                <c:pt idx="27">
                  <c:v>28.103077997553658</c:v>
                </c:pt>
                <c:pt idx="28">
                  <c:v>28.504903355126679</c:v>
                </c:pt>
                <c:pt idx="29">
                  <c:v>28.891849255076547</c:v>
                </c:pt>
                <c:pt idx="30">
                  <c:v>29.291092737283833</c:v>
                </c:pt>
                <c:pt idx="31">
                  <c:v>29.762352097098322</c:v>
                </c:pt>
                <c:pt idx="32">
                  <c:v>30.204947726831488</c:v>
                </c:pt>
                <c:pt idx="33">
                  <c:v>30.597252383816411</c:v>
                </c:pt>
                <c:pt idx="34">
                  <c:v>31.009798618692617</c:v>
                </c:pt>
                <c:pt idx="35">
                  <c:v>31.413041110747795</c:v>
                </c:pt>
                <c:pt idx="36">
                  <c:v>31.889515613805774</c:v>
                </c:pt>
                <c:pt idx="37">
                  <c:v>32.315622463956139</c:v>
                </c:pt>
                <c:pt idx="38">
                  <c:v>32.776885908618866</c:v>
                </c:pt>
                <c:pt idx="39">
                  <c:v>33.149375563430688</c:v>
                </c:pt>
                <c:pt idx="40">
                  <c:v>33.582091163784554</c:v>
                </c:pt>
              </c:numCache>
            </c:numRef>
          </c:val>
          <c:smooth val="0"/>
        </c:ser>
        <c:ser>
          <c:idx val="0"/>
          <c:order val="4"/>
          <c:tx>
            <c:strRef>
              <c:f>Sheet1!$F$1</c:f>
              <c:strCache>
                <c:ptCount val="1"/>
                <c:pt idx="0">
                  <c:v>Electricity</c:v>
                </c:pt>
              </c:strCache>
            </c:strRef>
          </c:tx>
          <c:spPr>
            <a:ln w="2857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63.444490659475321</c:v>
                </c:pt>
                <c:pt idx="1">
                  <c:v>65.676411897063261</c:v>
                </c:pt>
                <c:pt idx="2">
                  <c:v>67.064918981909756</c:v>
                </c:pt>
                <c:pt idx="3">
                  <c:v>69.163707122683519</c:v>
                </c:pt>
                <c:pt idx="4">
                  <c:v>70.598150739312175</c:v>
                </c:pt>
                <c:pt idx="5">
                  <c:v>72.047929816961272</c:v>
                </c:pt>
                <c:pt idx="6">
                  <c:v>74.143928732037551</c:v>
                </c:pt>
                <c:pt idx="7">
                  <c:v>75.895241967707875</c:v>
                </c:pt>
                <c:pt idx="8">
                  <c:v>78.953255751997247</c:v>
                </c:pt>
                <c:pt idx="9">
                  <c:v>80.323715751707553</c:v>
                </c:pt>
                <c:pt idx="10">
                  <c:v>82.045803231269119</c:v>
                </c:pt>
                <c:pt idx="11">
                  <c:v>83.776767291903482</c:v>
                </c:pt>
                <c:pt idx="12">
                  <c:v>85.314049106776721</c:v>
                </c:pt>
                <c:pt idx="13">
                  <c:v>86.878528816789412</c:v>
                </c:pt>
                <c:pt idx="14">
                  <c:v>88.508738305181268</c:v>
                </c:pt>
                <c:pt idx="15">
                  <c:v>90.250654686748959</c:v>
                </c:pt>
                <c:pt idx="16">
                  <c:v>92.006515381157385</c:v>
                </c:pt>
                <c:pt idx="17">
                  <c:v>93.942196515440926</c:v>
                </c:pt>
                <c:pt idx="18">
                  <c:v>95.884784221053138</c:v>
                </c:pt>
                <c:pt idx="19">
                  <c:v>97.931772804856308</c:v>
                </c:pt>
                <c:pt idx="20">
                  <c:v>99.970348398685431</c:v>
                </c:pt>
                <c:pt idx="21">
                  <c:v>101.87504344725609</c:v>
                </c:pt>
                <c:pt idx="22">
                  <c:v>103.70529274892806</c:v>
                </c:pt>
                <c:pt idx="23">
                  <c:v>105.59651829290388</c:v>
                </c:pt>
                <c:pt idx="24">
                  <c:v>107.47318488693236</c:v>
                </c:pt>
                <c:pt idx="25">
                  <c:v>109.51266352272035</c:v>
                </c:pt>
                <c:pt idx="26">
                  <c:v>111.45877579784393</c:v>
                </c:pt>
                <c:pt idx="27">
                  <c:v>113.41237189769744</c:v>
                </c:pt>
                <c:pt idx="28">
                  <c:v>115.27863111114503</c:v>
                </c:pt>
                <c:pt idx="29">
                  <c:v>117.21581903076172</c:v>
                </c:pt>
                <c:pt idx="30">
                  <c:v>119.15235004711153</c:v>
                </c:pt>
                <c:pt idx="31">
                  <c:v>121.38619460964203</c:v>
                </c:pt>
                <c:pt idx="32">
                  <c:v>123.64574035549164</c:v>
                </c:pt>
                <c:pt idx="33">
                  <c:v>125.99749315452576</c:v>
                </c:pt>
                <c:pt idx="34">
                  <c:v>128.40607130241392</c:v>
                </c:pt>
                <c:pt idx="35">
                  <c:v>130.83463503265381</c:v>
                </c:pt>
                <c:pt idx="36">
                  <c:v>133.03887041473388</c:v>
                </c:pt>
                <c:pt idx="37">
                  <c:v>135.12695217323301</c:v>
                </c:pt>
                <c:pt idx="38">
                  <c:v>137.25677153396606</c:v>
                </c:pt>
                <c:pt idx="39">
                  <c:v>139.32052285194393</c:v>
                </c:pt>
                <c:pt idx="40">
                  <c:v>141.48103668403621</c:v>
                </c:pt>
              </c:numCache>
            </c:numRef>
          </c:val>
          <c:smooth val="0"/>
          <c:extLst/>
        </c:ser>
        <c:dLbls>
          <c:showLegendKey val="0"/>
          <c:showVal val="0"/>
          <c:showCatName val="0"/>
          <c:showSerName val="0"/>
          <c:showPercent val="0"/>
          <c:showBubbleSize val="0"/>
        </c:dLbls>
        <c:smooth val="0"/>
        <c:axId val="305198880"/>
        <c:axId val="305201600"/>
      </c:lineChart>
      <c:catAx>
        <c:axId val="305198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5201600"/>
        <c:crosses val="autoZero"/>
        <c:auto val="1"/>
        <c:lblAlgn val="ctr"/>
        <c:lblOffset val="100"/>
        <c:tickLblSkip val="10"/>
        <c:tickMarkSkip val="10"/>
        <c:noMultiLvlLbl val="0"/>
      </c:catAx>
      <c:valAx>
        <c:axId val="305201600"/>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5198880"/>
        <c:crossesAt val="9"/>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2769911881664"/>
          <c:y val="0.22050973891421466"/>
          <c:w val="0.54438618606548894"/>
          <c:h val="0.6720911240584091"/>
        </c:manualLayout>
      </c:layout>
      <c:lineChart>
        <c:grouping val="standard"/>
        <c:varyColors val="0"/>
        <c:ser>
          <c:idx val="0"/>
          <c:order val="0"/>
          <c:tx>
            <c:strRef>
              <c:f>Sheet1!$B$1</c:f>
              <c:strCache>
                <c:ptCount val="1"/>
                <c:pt idx="0">
                  <c:v>petroleum and other liquids (including biofuels)</c:v>
                </c:pt>
              </c:strCache>
            </c:strRef>
          </c:tx>
          <c:spPr>
            <a:ln w="22225" cap="rnd">
              <a:solidFill>
                <a:srgbClr val="BD732A">
                  <a:lumMod val="5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177.11341818285359</c:v>
                </c:pt>
                <c:pt idx="1">
                  <c:v>178.1151256563943</c:v>
                </c:pt>
                <c:pt idx="2">
                  <c:v>180.90503427466194</c:v>
                </c:pt>
                <c:pt idx="3">
                  <c:v>182.53059996830862</c:v>
                </c:pt>
                <c:pt idx="4">
                  <c:v>185.17000134065003</c:v>
                </c:pt>
                <c:pt idx="5">
                  <c:v>189.23599387556874</c:v>
                </c:pt>
                <c:pt idx="6">
                  <c:v>192.30451405577358</c:v>
                </c:pt>
                <c:pt idx="7">
                  <c:v>196.37723029418876</c:v>
                </c:pt>
                <c:pt idx="8">
                  <c:v>198.90665348101894</c:v>
                </c:pt>
                <c:pt idx="9">
                  <c:v>201.41074570740034</c:v>
                </c:pt>
                <c:pt idx="10">
                  <c:v>203.34380520300346</c:v>
                </c:pt>
                <c:pt idx="11">
                  <c:v>204.24786983483787</c:v>
                </c:pt>
                <c:pt idx="12">
                  <c:v>204.99579652114753</c:v>
                </c:pt>
                <c:pt idx="13">
                  <c:v>205.49734716914475</c:v>
                </c:pt>
                <c:pt idx="14">
                  <c:v>206.09765523318003</c:v>
                </c:pt>
                <c:pt idx="15">
                  <c:v>206.92620016093107</c:v>
                </c:pt>
                <c:pt idx="16">
                  <c:v>207.39294731332708</c:v>
                </c:pt>
                <c:pt idx="17">
                  <c:v>208.20288789996002</c:v>
                </c:pt>
                <c:pt idx="18">
                  <c:v>209.00138718337857</c:v>
                </c:pt>
                <c:pt idx="19">
                  <c:v>209.80591527737093</c:v>
                </c:pt>
                <c:pt idx="20">
                  <c:v>210.65368081470427</c:v>
                </c:pt>
                <c:pt idx="21">
                  <c:v>211.61284765798325</c:v>
                </c:pt>
                <c:pt idx="22">
                  <c:v>212.45540068930021</c:v>
                </c:pt>
                <c:pt idx="23">
                  <c:v>213.30337204688601</c:v>
                </c:pt>
                <c:pt idx="24">
                  <c:v>214.30789626920583</c:v>
                </c:pt>
                <c:pt idx="25">
                  <c:v>215.59094146457946</c:v>
                </c:pt>
                <c:pt idx="26">
                  <c:v>216.92355972382882</c:v>
                </c:pt>
                <c:pt idx="27">
                  <c:v>218.36358756366104</c:v>
                </c:pt>
                <c:pt idx="28">
                  <c:v>219.93638228461373</c:v>
                </c:pt>
                <c:pt idx="29">
                  <c:v>221.34752285943685</c:v>
                </c:pt>
                <c:pt idx="30">
                  <c:v>222.88201506125694</c:v>
                </c:pt>
                <c:pt idx="31">
                  <c:v>224.77149056270019</c:v>
                </c:pt>
                <c:pt idx="32">
                  <c:v>226.58568255264487</c:v>
                </c:pt>
                <c:pt idx="33">
                  <c:v>228.45822668158883</c:v>
                </c:pt>
                <c:pt idx="34">
                  <c:v>230.33688457098481</c:v>
                </c:pt>
                <c:pt idx="35">
                  <c:v>232.26271890183691</c:v>
                </c:pt>
                <c:pt idx="36">
                  <c:v>234.23605681234179</c:v>
                </c:pt>
                <c:pt idx="37">
                  <c:v>236.29079159346628</c:v>
                </c:pt>
                <c:pt idx="38">
                  <c:v>238.47943296691705</c:v>
                </c:pt>
                <c:pt idx="39">
                  <c:v>240.32204064137576</c:v>
                </c:pt>
                <c:pt idx="40">
                  <c:v>242.47836097300518</c:v>
                </c:pt>
              </c:numCache>
            </c:numRef>
          </c:val>
          <c:smooth val="0"/>
        </c:ser>
        <c:ser>
          <c:idx val="1"/>
          <c:order val="1"/>
          <c:tx>
            <c:strRef>
              <c:f>Sheet1!$C$1</c:f>
              <c:strCache>
                <c:ptCount val="1"/>
                <c:pt idx="0">
                  <c:v>natural gas</c:v>
                </c:pt>
              </c:strCache>
            </c:strRef>
          </c:tx>
          <c:spPr>
            <a:ln w="22225" cap="rnd">
              <a:solidFill>
                <a:srgbClr val="00B0F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119.47388512074949</c:v>
                </c:pt>
                <c:pt idx="1">
                  <c:v>123.04068808770181</c:v>
                </c:pt>
                <c:pt idx="2">
                  <c:v>125.80307590723037</c:v>
                </c:pt>
                <c:pt idx="3">
                  <c:v>127.50777156734466</c:v>
                </c:pt>
                <c:pt idx="4">
                  <c:v>128.23414386034014</c:v>
                </c:pt>
                <c:pt idx="5">
                  <c:v>130.13150422906875</c:v>
                </c:pt>
                <c:pt idx="6">
                  <c:v>132.86515759968756</c:v>
                </c:pt>
                <c:pt idx="7">
                  <c:v>135.27573953089055</c:v>
                </c:pt>
                <c:pt idx="8">
                  <c:v>138.19024413185224</c:v>
                </c:pt>
                <c:pt idx="9">
                  <c:v>138.89320578603349</c:v>
                </c:pt>
                <c:pt idx="10">
                  <c:v>139.90522500237341</c:v>
                </c:pt>
                <c:pt idx="11">
                  <c:v>141.35055504856439</c:v>
                </c:pt>
                <c:pt idx="12">
                  <c:v>142.28707267596641</c:v>
                </c:pt>
                <c:pt idx="13">
                  <c:v>143.16387243289554</c:v>
                </c:pt>
                <c:pt idx="14">
                  <c:v>143.97124226369957</c:v>
                </c:pt>
                <c:pt idx="15">
                  <c:v>145.18207936557624</c:v>
                </c:pt>
                <c:pt idx="16">
                  <c:v>147.16650293211953</c:v>
                </c:pt>
                <c:pt idx="17">
                  <c:v>148.91793630612884</c:v>
                </c:pt>
                <c:pt idx="18">
                  <c:v>150.70072319747814</c:v>
                </c:pt>
                <c:pt idx="19">
                  <c:v>152.28094243020431</c:v>
                </c:pt>
                <c:pt idx="20">
                  <c:v>153.77427657143326</c:v>
                </c:pt>
                <c:pt idx="21">
                  <c:v>155.89438719117908</c:v>
                </c:pt>
                <c:pt idx="22">
                  <c:v>157.97045191249563</c:v>
                </c:pt>
                <c:pt idx="23">
                  <c:v>160.06019406767908</c:v>
                </c:pt>
                <c:pt idx="24">
                  <c:v>162.1918183191523</c:v>
                </c:pt>
                <c:pt idx="25">
                  <c:v>164.46189214182149</c:v>
                </c:pt>
                <c:pt idx="26">
                  <c:v>166.38722308111343</c:v>
                </c:pt>
                <c:pt idx="27">
                  <c:v>168.59644196289705</c:v>
                </c:pt>
                <c:pt idx="28">
                  <c:v>170.76335628118534</c:v>
                </c:pt>
                <c:pt idx="29">
                  <c:v>172.96083004035847</c:v>
                </c:pt>
                <c:pt idx="30">
                  <c:v>175.33179265048565</c:v>
                </c:pt>
                <c:pt idx="31">
                  <c:v>177.7107881942481</c:v>
                </c:pt>
                <c:pt idx="32">
                  <c:v>180.17767977809115</c:v>
                </c:pt>
                <c:pt idx="33">
                  <c:v>182.57187416414897</c:v>
                </c:pt>
                <c:pt idx="34">
                  <c:v>185.07937075473282</c:v>
                </c:pt>
                <c:pt idx="35">
                  <c:v>187.63814978291958</c:v>
                </c:pt>
                <c:pt idx="36">
                  <c:v>189.84042398272561</c:v>
                </c:pt>
                <c:pt idx="37">
                  <c:v>191.95140810874247</c:v>
                </c:pt>
                <c:pt idx="38">
                  <c:v>194.31521030054122</c:v>
                </c:pt>
                <c:pt idx="39">
                  <c:v>196.4473257978033</c:v>
                </c:pt>
                <c:pt idx="40">
                  <c:v>198.88132347246534</c:v>
                </c:pt>
              </c:numCache>
            </c:numRef>
          </c:val>
          <c:smooth val="0"/>
        </c:ser>
        <c:ser>
          <c:idx val="2"/>
          <c:order val="2"/>
          <c:tx>
            <c:strRef>
              <c:f>Sheet1!$D$1</c:f>
              <c:strCache>
                <c:ptCount val="1"/>
                <c:pt idx="0">
                  <c:v>coal</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155.18258867758516</c:v>
                </c:pt>
                <c:pt idx="1">
                  <c:v>164.84575241963196</c:v>
                </c:pt>
                <c:pt idx="2">
                  <c:v>170.91374104017018</c:v>
                </c:pt>
                <c:pt idx="3">
                  <c:v>173.78972753557565</c:v>
                </c:pt>
                <c:pt idx="4">
                  <c:v>173.07091107878085</c:v>
                </c:pt>
                <c:pt idx="5">
                  <c:v>168.76740181126448</c:v>
                </c:pt>
                <c:pt idx="6">
                  <c:v>162.59498997043076</c:v>
                </c:pt>
                <c:pt idx="7">
                  <c:v>161.3757280986124</c:v>
                </c:pt>
                <c:pt idx="8">
                  <c:v>160.08964099153229</c:v>
                </c:pt>
                <c:pt idx="9">
                  <c:v>158.14607442090988</c:v>
                </c:pt>
                <c:pt idx="10">
                  <c:v>156.7277809750988</c:v>
                </c:pt>
                <c:pt idx="11">
                  <c:v>155.96093047698258</c:v>
                </c:pt>
                <c:pt idx="12">
                  <c:v>155.60446879615839</c:v>
                </c:pt>
                <c:pt idx="13">
                  <c:v>155.52058644239025</c:v>
                </c:pt>
                <c:pt idx="14">
                  <c:v>155.61110050453934</c:v>
                </c:pt>
                <c:pt idx="15">
                  <c:v>155.60355293382057</c:v>
                </c:pt>
                <c:pt idx="16">
                  <c:v>155.29335964324537</c:v>
                </c:pt>
                <c:pt idx="17">
                  <c:v>155.20683164837774</c:v>
                </c:pt>
                <c:pt idx="18">
                  <c:v>155.20047581790377</c:v>
                </c:pt>
                <c:pt idx="19">
                  <c:v>155.54013330995306</c:v>
                </c:pt>
                <c:pt idx="20">
                  <c:v>155.76024013800475</c:v>
                </c:pt>
                <c:pt idx="21">
                  <c:v>156.05131688844131</c:v>
                </c:pt>
                <c:pt idx="22">
                  <c:v>156.13505249393236</c:v>
                </c:pt>
                <c:pt idx="23">
                  <c:v>156.66969725718408</c:v>
                </c:pt>
                <c:pt idx="24">
                  <c:v>157.03631519194641</c:v>
                </c:pt>
                <c:pt idx="25">
                  <c:v>157.65496179474377</c:v>
                </c:pt>
                <c:pt idx="26">
                  <c:v>158.29749601167322</c:v>
                </c:pt>
                <c:pt idx="27">
                  <c:v>158.86948404780378</c:v>
                </c:pt>
                <c:pt idx="28">
                  <c:v>159.52949972592407</c:v>
                </c:pt>
                <c:pt idx="29">
                  <c:v>160.27012968373188</c:v>
                </c:pt>
                <c:pt idx="30">
                  <c:v>161.01952628041792</c:v>
                </c:pt>
                <c:pt idx="31">
                  <c:v>162.38084906224782</c:v>
                </c:pt>
                <c:pt idx="32">
                  <c:v>163.79365429403927</c:v>
                </c:pt>
                <c:pt idx="33">
                  <c:v>165.23938397639301</c:v>
                </c:pt>
                <c:pt idx="34">
                  <c:v>166.78357322306488</c:v>
                </c:pt>
                <c:pt idx="35">
                  <c:v>168.36916233693282</c:v>
                </c:pt>
                <c:pt idx="36">
                  <c:v>170.55931478052437</c:v>
                </c:pt>
                <c:pt idx="37">
                  <c:v>172.70975599142886</c:v>
                </c:pt>
                <c:pt idx="38">
                  <c:v>174.92755107418634</c:v>
                </c:pt>
                <c:pt idx="39">
                  <c:v>177.06554390168276</c:v>
                </c:pt>
                <c:pt idx="40">
                  <c:v>179.21961193695955</c:v>
                </c:pt>
              </c:numCache>
            </c:numRef>
          </c:val>
          <c:smooth val="0"/>
        </c:ser>
        <c:ser>
          <c:idx val="3"/>
          <c:order val="3"/>
          <c:tx>
            <c:strRef>
              <c:f>Sheet1!$E$1</c:f>
              <c:strCache>
                <c:ptCount val="1"/>
                <c:pt idx="0">
                  <c:v>nuclear</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27.380732700347899</c:v>
                </c:pt>
                <c:pt idx="1">
                  <c:v>26.249131453990938</c:v>
                </c:pt>
                <c:pt idx="2">
                  <c:v>24.477965299606318</c:v>
                </c:pt>
                <c:pt idx="3">
                  <c:v>24.653493141174316</c:v>
                </c:pt>
                <c:pt idx="4">
                  <c:v>25.139220802307129</c:v>
                </c:pt>
                <c:pt idx="5">
                  <c:v>25.438978050231931</c:v>
                </c:pt>
                <c:pt idx="6">
                  <c:v>25.712934883117669</c:v>
                </c:pt>
                <c:pt idx="7">
                  <c:v>27.415037388760048</c:v>
                </c:pt>
                <c:pt idx="8">
                  <c:v>27.958549278808416</c:v>
                </c:pt>
                <c:pt idx="9">
                  <c:v>28.345967168856774</c:v>
                </c:pt>
                <c:pt idx="10">
                  <c:v>28.723483058905146</c:v>
                </c:pt>
                <c:pt idx="11">
                  <c:v>28.880906317205046</c:v>
                </c:pt>
                <c:pt idx="12">
                  <c:v>28.874123575504942</c:v>
                </c:pt>
                <c:pt idx="13">
                  <c:v>28.989567833804841</c:v>
                </c:pt>
                <c:pt idx="14">
                  <c:v>29.40507309210474</c:v>
                </c:pt>
                <c:pt idx="15">
                  <c:v>29.531891350404642</c:v>
                </c:pt>
                <c:pt idx="16">
                  <c:v>29.995449905119926</c:v>
                </c:pt>
                <c:pt idx="17">
                  <c:v>30.553537459835212</c:v>
                </c:pt>
                <c:pt idx="18">
                  <c:v>31.111625014550491</c:v>
                </c:pt>
                <c:pt idx="19">
                  <c:v>31.671835569265777</c:v>
                </c:pt>
                <c:pt idx="20">
                  <c:v>32.234050123981049</c:v>
                </c:pt>
                <c:pt idx="21">
                  <c:v>32.478240800748821</c:v>
                </c:pt>
                <c:pt idx="22">
                  <c:v>32.606590477516598</c:v>
                </c:pt>
                <c:pt idx="23">
                  <c:v>32.854903154284372</c:v>
                </c:pt>
                <c:pt idx="24">
                  <c:v>33.103216831052151</c:v>
                </c:pt>
                <c:pt idx="25">
                  <c:v>33.351530507819916</c:v>
                </c:pt>
                <c:pt idx="26">
                  <c:v>33.645401888211993</c:v>
                </c:pt>
                <c:pt idx="27">
                  <c:v>33.939272268604064</c:v>
                </c:pt>
                <c:pt idx="28">
                  <c:v>34.233142648996136</c:v>
                </c:pt>
                <c:pt idx="29">
                  <c:v>34.527014029388212</c:v>
                </c:pt>
                <c:pt idx="30">
                  <c:v>34.820884409780277</c:v>
                </c:pt>
                <c:pt idx="31">
                  <c:v>35.076903276680746</c:v>
                </c:pt>
                <c:pt idx="32">
                  <c:v>35.332924143581224</c:v>
                </c:pt>
                <c:pt idx="33">
                  <c:v>35.588939010481695</c:v>
                </c:pt>
                <c:pt idx="34">
                  <c:v>35.844957877382157</c:v>
                </c:pt>
                <c:pt idx="35">
                  <c:v>36.100978744282635</c:v>
                </c:pt>
                <c:pt idx="36">
                  <c:v>36.45545528939337</c:v>
                </c:pt>
                <c:pt idx="37">
                  <c:v>36.809933834504101</c:v>
                </c:pt>
                <c:pt idx="38">
                  <c:v>37.164412379614838</c:v>
                </c:pt>
                <c:pt idx="39">
                  <c:v>37.518891924725565</c:v>
                </c:pt>
                <c:pt idx="40">
                  <c:v>37.873082469836298</c:v>
                </c:pt>
              </c:numCache>
            </c:numRef>
          </c:val>
          <c:smooth val="0"/>
        </c:ser>
        <c:ser>
          <c:idx val="4"/>
          <c:order val="4"/>
          <c:tx>
            <c:strRef>
              <c:f>Sheet1!$F$1</c:f>
              <c:strCache>
                <c:ptCount val="1"/>
                <c:pt idx="0">
                  <c:v>renewable energy (excluding biofuels)</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58.346900649618831</c:v>
                </c:pt>
                <c:pt idx="1">
                  <c:v>60.768096763799903</c:v>
                </c:pt>
                <c:pt idx="2">
                  <c:v>63.896146853646037</c:v>
                </c:pt>
                <c:pt idx="3">
                  <c:v>68.142398406126532</c:v>
                </c:pt>
                <c:pt idx="4">
                  <c:v>71.119701129994013</c:v>
                </c:pt>
                <c:pt idx="5">
                  <c:v>72.680142251484341</c:v>
                </c:pt>
                <c:pt idx="6">
                  <c:v>77.506531141252239</c:v>
                </c:pt>
                <c:pt idx="7">
                  <c:v>89.092479932184261</c:v>
                </c:pt>
                <c:pt idx="8">
                  <c:v>94.843051542341044</c:v>
                </c:pt>
                <c:pt idx="9">
                  <c:v>100.18044077008611</c:v>
                </c:pt>
                <c:pt idx="10">
                  <c:v>106.33208434896294</c:v>
                </c:pt>
                <c:pt idx="11">
                  <c:v>110.93719948455876</c:v>
                </c:pt>
                <c:pt idx="12">
                  <c:v>115.12265958590427</c:v>
                </c:pt>
                <c:pt idx="13">
                  <c:v>119.32540368044157</c:v>
                </c:pt>
                <c:pt idx="14">
                  <c:v>123.46293534794997</c:v>
                </c:pt>
                <c:pt idx="15">
                  <c:v>127.6731834494134</c:v>
                </c:pt>
                <c:pt idx="16">
                  <c:v>132.49573241498575</c:v>
                </c:pt>
                <c:pt idx="17">
                  <c:v>137.50043872825327</c:v>
                </c:pt>
                <c:pt idx="18">
                  <c:v>142.51978678718268</c:v>
                </c:pt>
                <c:pt idx="19">
                  <c:v>147.67445805108753</c:v>
                </c:pt>
                <c:pt idx="20">
                  <c:v>152.75104555163</c:v>
                </c:pt>
                <c:pt idx="21">
                  <c:v>157.44005854194515</c:v>
                </c:pt>
                <c:pt idx="22">
                  <c:v>162.00829699069376</c:v>
                </c:pt>
                <c:pt idx="23">
                  <c:v>166.67377945935405</c:v>
                </c:pt>
                <c:pt idx="24">
                  <c:v>171.33134950187534</c:v>
                </c:pt>
                <c:pt idx="25">
                  <c:v>176.09706726889965</c:v>
                </c:pt>
                <c:pt idx="26">
                  <c:v>181.09322559683972</c:v>
                </c:pt>
                <c:pt idx="27">
                  <c:v>186.05441011420632</c:v>
                </c:pt>
                <c:pt idx="28">
                  <c:v>191.03102586107741</c:v>
                </c:pt>
                <c:pt idx="29">
                  <c:v>196.00374015105774</c:v>
                </c:pt>
                <c:pt idx="30">
                  <c:v>200.82424805063923</c:v>
                </c:pt>
                <c:pt idx="31">
                  <c:v>206.64579886616792</c:v>
                </c:pt>
                <c:pt idx="32">
                  <c:v>212.30153196748441</c:v>
                </c:pt>
                <c:pt idx="33">
                  <c:v>218.04126009922652</c:v>
                </c:pt>
                <c:pt idx="34">
                  <c:v>223.69038180837168</c:v>
                </c:pt>
                <c:pt idx="35">
                  <c:v>229.33288175785003</c:v>
                </c:pt>
                <c:pt idx="36">
                  <c:v>233.976091387032</c:v>
                </c:pt>
                <c:pt idx="37">
                  <c:v>238.60580538454664</c:v>
                </c:pt>
                <c:pt idx="38">
                  <c:v>243.12811392921046</c:v>
                </c:pt>
                <c:pt idx="39">
                  <c:v>247.6838637167381</c:v>
                </c:pt>
                <c:pt idx="40">
                  <c:v>252.24600845542312</c:v>
                </c:pt>
              </c:numCache>
            </c:numRef>
          </c:val>
          <c:smooth val="0"/>
        </c:ser>
        <c:dLbls>
          <c:showLegendKey val="0"/>
          <c:showVal val="0"/>
          <c:showCatName val="0"/>
          <c:showSerName val="0"/>
          <c:showPercent val="0"/>
          <c:showBubbleSize val="0"/>
        </c:dLbls>
        <c:smooth val="0"/>
        <c:axId val="307149072"/>
        <c:axId val="307147440"/>
      </c:lineChart>
      <c:catAx>
        <c:axId val="307149072"/>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7147440"/>
        <c:crosses val="autoZero"/>
        <c:auto val="1"/>
        <c:lblAlgn val="ctr"/>
        <c:lblOffset val="100"/>
        <c:tickLblSkip val="10"/>
        <c:tickMarkSkip val="10"/>
        <c:noMultiLvlLbl val="0"/>
      </c:catAx>
      <c:valAx>
        <c:axId val="30714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7149072"/>
        <c:crossesAt val="9"/>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29525195342024E-2"/>
          <c:y val="3.901685934413545E-2"/>
          <c:w val="0.6886055459962247"/>
          <c:h val="0.85901631341151719"/>
        </c:manualLayout>
      </c:layout>
      <c:lineChart>
        <c:grouping val="standard"/>
        <c:varyColors val="0"/>
        <c:ser>
          <c:idx val="0"/>
          <c:order val="0"/>
          <c:tx>
            <c:strRef>
              <c:f>Sheet1!$B$1</c:f>
              <c:strCache>
                <c:ptCount val="1"/>
                <c:pt idx="0">
                  <c:v>series0</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241.90628137951532</c:v>
                </c:pt>
                <c:pt idx="1">
                  <c:v>239.87705896470877</c:v>
                </c:pt>
                <c:pt idx="2">
                  <c:v>237.38921863763221</c:v>
                </c:pt>
                <c:pt idx="3">
                  <c:v>239.90061630151607</c:v>
                </c:pt>
                <c:pt idx="4">
                  <c:v>238.7761631974131</c:v>
                </c:pt>
                <c:pt idx="5">
                  <c:v>239.12206652856062</c:v>
                </c:pt>
                <c:pt idx="6">
                  <c:v>240.39928520960362</c:v>
                </c:pt>
                <c:pt idx="7">
                  <c:v>246.53962127439573</c:v>
                </c:pt>
                <c:pt idx="8">
                  <c:v>249.4171478077368</c:v>
                </c:pt>
                <c:pt idx="9">
                  <c:v>249.7915666329699</c:v>
                </c:pt>
                <c:pt idx="10">
                  <c:v>250.31280316478217</c:v>
                </c:pt>
                <c:pt idx="11">
                  <c:v>251.07276304877445</c:v>
                </c:pt>
                <c:pt idx="12">
                  <c:v>251.50027387168635</c:v>
                </c:pt>
                <c:pt idx="13">
                  <c:v>251.89389585682349</c:v>
                </c:pt>
                <c:pt idx="14">
                  <c:v>252.41764049679858</c:v>
                </c:pt>
                <c:pt idx="15">
                  <c:v>252.81753415877395</c:v>
                </c:pt>
                <c:pt idx="16">
                  <c:v>253.36043578123554</c:v>
                </c:pt>
                <c:pt idx="17">
                  <c:v>254.22936055026949</c:v>
                </c:pt>
                <c:pt idx="18">
                  <c:v>255.23742844261395</c:v>
                </c:pt>
                <c:pt idx="19">
                  <c:v>256.36900867660694</c:v>
                </c:pt>
                <c:pt idx="20">
                  <c:v>257.24766512651786</c:v>
                </c:pt>
                <c:pt idx="21">
                  <c:v>257.99536500552733</c:v>
                </c:pt>
                <c:pt idx="22">
                  <c:v>258.49178052813227</c:v>
                </c:pt>
                <c:pt idx="23">
                  <c:v>259.27226957633474</c:v>
                </c:pt>
                <c:pt idx="24">
                  <c:v>260.19964606686943</c:v>
                </c:pt>
                <c:pt idx="25">
                  <c:v>261.3745218164691</c:v>
                </c:pt>
                <c:pt idx="26">
                  <c:v>262.6472131678758</c:v>
                </c:pt>
                <c:pt idx="27">
                  <c:v>263.8339464740248</c:v>
                </c:pt>
                <c:pt idx="28">
                  <c:v>265.0724690519607</c:v>
                </c:pt>
                <c:pt idx="29">
                  <c:v>266.57881048879455</c:v>
                </c:pt>
                <c:pt idx="30">
                  <c:v>268.17322865839827</c:v>
                </c:pt>
                <c:pt idx="31">
                  <c:v>269.73369768993518</c:v>
                </c:pt>
                <c:pt idx="32">
                  <c:v>271.3875059927505</c:v>
                </c:pt>
                <c:pt idx="33">
                  <c:v>273.00569466513298</c:v>
                </c:pt>
                <c:pt idx="34">
                  <c:v>274.64278947602048</c:v>
                </c:pt>
                <c:pt idx="35">
                  <c:v>276.4859902372051</c:v>
                </c:pt>
                <c:pt idx="36">
                  <c:v>278.4691344678364</c:v>
                </c:pt>
                <c:pt idx="37">
                  <c:v>280.59582281440476</c:v>
                </c:pt>
                <c:pt idx="38">
                  <c:v>282.61163913514679</c:v>
                </c:pt>
                <c:pt idx="39">
                  <c:v>284.60877671001134</c:v>
                </c:pt>
                <c:pt idx="40">
                  <c:v>286.81600082404128</c:v>
                </c:pt>
              </c:numCache>
            </c:numRef>
          </c:val>
          <c:smooth val="0"/>
        </c:ser>
        <c:ser>
          <c:idx val="1"/>
          <c:order val="1"/>
          <c:tx>
            <c:strRef>
              <c:f>Sheet1!$C$1</c:f>
              <c:strCache>
                <c:ptCount val="1"/>
                <c:pt idx="0">
                  <c:v>series1</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241.90628137951532</c:v>
                </c:pt>
                <c:pt idx="1">
                  <c:v>239.87705896470877</c:v>
                </c:pt>
                <c:pt idx="2">
                  <c:v>237.38921863763221</c:v>
                </c:pt>
                <c:pt idx="3">
                  <c:v>239.90013334749079</c:v>
                </c:pt>
                <c:pt idx="4">
                  <c:v>238.77589222134651</c:v>
                </c:pt>
                <c:pt idx="5">
                  <c:v>239.1175505373497</c:v>
                </c:pt>
                <c:pt idx="6">
                  <c:v>240.39875413984808</c:v>
                </c:pt>
                <c:pt idx="7">
                  <c:v>246.76733599112586</c:v>
                </c:pt>
                <c:pt idx="8">
                  <c:v>249.70460675631153</c:v>
                </c:pt>
                <c:pt idx="9">
                  <c:v>250.26251010647556</c:v>
                </c:pt>
                <c:pt idx="10">
                  <c:v>250.92606427157176</c:v>
                </c:pt>
                <c:pt idx="11">
                  <c:v>252.24391138231002</c:v>
                </c:pt>
                <c:pt idx="12">
                  <c:v>253.80668670546461</c:v>
                </c:pt>
                <c:pt idx="13">
                  <c:v>254.80618565101273</c:v>
                </c:pt>
                <c:pt idx="14">
                  <c:v>255.69303507394324</c:v>
                </c:pt>
                <c:pt idx="15">
                  <c:v>255.9359244675021</c:v>
                </c:pt>
                <c:pt idx="16">
                  <c:v>256.70016186128078</c:v>
                </c:pt>
                <c:pt idx="17">
                  <c:v>257.59278149263861</c:v>
                </c:pt>
                <c:pt idx="18">
                  <c:v>258.75824470326074</c:v>
                </c:pt>
                <c:pt idx="19">
                  <c:v>260.40281066426144</c:v>
                </c:pt>
                <c:pt idx="20">
                  <c:v>262.06375006583971</c:v>
                </c:pt>
                <c:pt idx="21">
                  <c:v>263.87241747223055</c:v>
                </c:pt>
                <c:pt idx="22">
                  <c:v>265.79517214567426</c:v>
                </c:pt>
                <c:pt idx="23">
                  <c:v>267.99028161707241</c:v>
                </c:pt>
                <c:pt idx="24">
                  <c:v>269.97367551629958</c:v>
                </c:pt>
                <c:pt idx="25">
                  <c:v>272.14712734416673</c:v>
                </c:pt>
                <c:pt idx="26">
                  <c:v>274.18788649317679</c:v>
                </c:pt>
                <c:pt idx="27">
                  <c:v>276.22753985922628</c:v>
                </c:pt>
                <c:pt idx="28">
                  <c:v>278.25361525405452</c:v>
                </c:pt>
                <c:pt idx="29">
                  <c:v>280.65154875670697</c:v>
                </c:pt>
                <c:pt idx="30">
                  <c:v>282.98029586399332</c:v>
                </c:pt>
                <c:pt idx="31">
                  <c:v>285.76031912921246</c:v>
                </c:pt>
                <c:pt idx="32">
                  <c:v>288.46558951823715</c:v>
                </c:pt>
                <c:pt idx="33">
                  <c:v>291.5175275040412</c:v>
                </c:pt>
                <c:pt idx="34">
                  <c:v>294.55882815276493</c:v>
                </c:pt>
                <c:pt idx="35">
                  <c:v>297.56719244139111</c:v>
                </c:pt>
                <c:pt idx="36">
                  <c:v>301.93471999216843</c:v>
                </c:pt>
                <c:pt idx="37">
                  <c:v>306.95412056448612</c:v>
                </c:pt>
                <c:pt idx="38">
                  <c:v>312.04483626643184</c:v>
                </c:pt>
                <c:pt idx="39">
                  <c:v>317.27982996736813</c:v>
                </c:pt>
                <c:pt idx="40">
                  <c:v>322.69627724288188</c:v>
                </c:pt>
              </c:numCache>
            </c:numRef>
          </c:val>
          <c:smooth val="0"/>
        </c:ser>
        <c:ser>
          <c:idx val="2"/>
          <c:order val="2"/>
          <c:tx>
            <c:strRef>
              <c:f>Sheet1!$D$1</c:f>
              <c:strCache>
                <c:ptCount val="1"/>
                <c:pt idx="0">
                  <c:v>series2</c:v>
                </c:pt>
              </c:strCache>
            </c:strRef>
          </c:tx>
          <c:spPr>
            <a:ln w="28575" cap="rnd">
              <a:solidFill>
                <a:schemeClr val="tx2">
                  <a:lumMod val="90000"/>
                  <a:lumOff val="1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241.90628137951532</c:v>
                </c:pt>
                <c:pt idx="1">
                  <c:v>239.87705896470877</c:v>
                </c:pt>
                <c:pt idx="2">
                  <c:v>237.38921863763221</c:v>
                </c:pt>
                <c:pt idx="3">
                  <c:v>239.90013334749079</c:v>
                </c:pt>
                <c:pt idx="4">
                  <c:v>238.77589222134651</c:v>
                </c:pt>
                <c:pt idx="5">
                  <c:v>239.11791153264238</c:v>
                </c:pt>
                <c:pt idx="6">
                  <c:v>240.40020220846688</c:v>
                </c:pt>
                <c:pt idx="7">
                  <c:v>246.78320534240572</c:v>
                </c:pt>
                <c:pt idx="8">
                  <c:v>249.49559323381635</c:v>
                </c:pt>
                <c:pt idx="9">
                  <c:v>249.56589345400047</c:v>
                </c:pt>
                <c:pt idx="10">
                  <c:v>249.6016818426512</c:v>
                </c:pt>
                <c:pt idx="11">
                  <c:v>250.00124962095441</c:v>
                </c:pt>
                <c:pt idx="12">
                  <c:v>250.19887758636116</c:v>
                </c:pt>
                <c:pt idx="13">
                  <c:v>250.41306347137717</c:v>
                </c:pt>
                <c:pt idx="14">
                  <c:v>250.58733498013777</c:v>
                </c:pt>
                <c:pt idx="15">
                  <c:v>250.5086269214425</c:v>
                </c:pt>
                <c:pt idx="16">
                  <c:v>250.73277490243873</c:v>
                </c:pt>
                <c:pt idx="17">
                  <c:v>251.18951439829607</c:v>
                </c:pt>
                <c:pt idx="18">
                  <c:v>251.81262570004608</c:v>
                </c:pt>
                <c:pt idx="19">
                  <c:v>252.31681912692659</c:v>
                </c:pt>
                <c:pt idx="20">
                  <c:v>252.85798213985603</c:v>
                </c:pt>
                <c:pt idx="21">
                  <c:v>253.29384471088565</c:v>
                </c:pt>
                <c:pt idx="22">
                  <c:v>253.67811786625344</c:v>
                </c:pt>
                <c:pt idx="23">
                  <c:v>254.19357279956839</c:v>
                </c:pt>
                <c:pt idx="24">
                  <c:v>254.74840437092413</c:v>
                </c:pt>
                <c:pt idx="25">
                  <c:v>255.59760914521667</c:v>
                </c:pt>
                <c:pt idx="26">
                  <c:v>256.55556152664803</c:v>
                </c:pt>
                <c:pt idx="27">
                  <c:v>257.38250390364618</c:v>
                </c:pt>
                <c:pt idx="28">
                  <c:v>258.59856355143882</c:v>
                </c:pt>
                <c:pt idx="29">
                  <c:v>259.56623015027162</c:v>
                </c:pt>
                <c:pt idx="30">
                  <c:v>260.57886741490177</c:v>
                </c:pt>
                <c:pt idx="31">
                  <c:v>261.72415427715453</c:v>
                </c:pt>
                <c:pt idx="32">
                  <c:v>263.10617171604042</c:v>
                </c:pt>
                <c:pt idx="33">
                  <c:v>264.56445172616463</c:v>
                </c:pt>
                <c:pt idx="34">
                  <c:v>266.01652721557099</c:v>
                </c:pt>
                <c:pt idx="35">
                  <c:v>267.64350199304909</c:v>
                </c:pt>
                <c:pt idx="36">
                  <c:v>269.28833768753333</c:v>
                </c:pt>
                <c:pt idx="37">
                  <c:v>270.96116222554718</c:v>
                </c:pt>
                <c:pt idx="38">
                  <c:v>272.6757445239644</c:v>
                </c:pt>
                <c:pt idx="39">
                  <c:v>274.37893965687795</c:v>
                </c:pt>
                <c:pt idx="40">
                  <c:v>276.04425282686776</c:v>
                </c:pt>
              </c:numCache>
            </c:numRef>
          </c:val>
          <c:smooth val="0"/>
        </c:ser>
        <c:ser>
          <c:idx val="3"/>
          <c:order val="3"/>
          <c:tx>
            <c:strRef>
              <c:f>Sheet1!$E$1</c:f>
              <c:strCache>
                <c:ptCount val="1"/>
                <c:pt idx="0">
                  <c:v>series3</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362.99659397024016</c:v>
                </c:pt>
                <c:pt idx="8">
                  <c:v>370.57099161781611</c:v>
                </c:pt>
                <c:pt idx="9">
                  <c:v>377.18486722031662</c:v>
                </c:pt>
                <c:pt idx="10">
                  <c:v>384.71957542356154</c:v>
                </c:pt>
                <c:pt idx="11">
                  <c:v>390.30469811337406</c:v>
                </c:pt>
                <c:pt idx="12">
                  <c:v>395.38384728299513</c:v>
                </c:pt>
                <c:pt idx="13">
                  <c:v>400.60288170185345</c:v>
                </c:pt>
                <c:pt idx="14">
                  <c:v>406.13036594467496</c:v>
                </c:pt>
                <c:pt idx="15">
                  <c:v>412.09937310137184</c:v>
                </c:pt>
                <c:pt idx="16">
                  <c:v>418.98355642756206</c:v>
                </c:pt>
                <c:pt idx="17">
                  <c:v>426.15227149228554</c:v>
                </c:pt>
                <c:pt idx="18">
                  <c:v>433.29656955787971</c:v>
                </c:pt>
                <c:pt idx="19">
                  <c:v>440.60427596127465</c:v>
                </c:pt>
                <c:pt idx="20">
                  <c:v>447.92562807323532</c:v>
                </c:pt>
                <c:pt idx="21">
                  <c:v>455.4814860747702</c:v>
                </c:pt>
                <c:pt idx="22">
                  <c:v>462.68401203580623</c:v>
                </c:pt>
                <c:pt idx="23">
                  <c:v>470.28967640905284</c:v>
                </c:pt>
                <c:pt idx="24">
                  <c:v>477.77095004636249</c:v>
                </c:pt>
                <c:pt idx="25">
                  <c:v>485.78187136139519</c:v>
                </c:pt>
                <c:pt idx="26">
                  <c:v>493.69969313379147</c:v>
                </c:pt>
                <c:pt idx="27">
                  <c:v>501.98924948314749</c:v>
                </c:pt>
                <c:pt idx="28">
                  <c:v>510.42093774983601</c:v>
                </c:pt>
                <c:pt idx="29">
                  <c:v>518.53042627517857</c:v>
                </c:pt>
                <c:pt idx="30">
                  <c:v>526.70523779418181</c:v>
                </c:pt>
                <c:pt idx="31">
                  <c:v>536.85213227210966</c:v>
                </c:pt>
                <c:pt idx="32">
                  <c:v>546.80396674309054</c:v>
                </c:pt>
                <c:pt idx="33">
                  <c:v>556.89398926670583</c:v>
                </c:pt>
                <c:pt idx="34">
                  <c:v>567.09237875851568</c:v>
                </c:pt>
                <c:pt idx="35">
                  <c:v>577.21790128661667</c:v>
                </c:pt>
                <c:pt idx="36">
                  <c:v>586.59820778418066</c:v>
                </c:pt>
                <c:pt idx="37">
                  <c:v>595.77187209828355</c:v>
                </c:pt>
                <c:pt idx="38">
                  <c:v>605.40308151532315</c:v>
                </c:pt>
                <c:pt idx="39">
                  <c:v>614.42888927231411</c:v>
                </c:pt>
                <c:pt idx="40">
                  <c:v>623.88238648364813</c:v>
                </c:pt>
              </c:numCache>
            </c:numRef>
          </c:val>
          <c:smooth val="0"/>
        </c:ser>
        <c:ser>
          <c:idx val="4"/>
          <c:order val="4"/>
          <c:tx>
            <c:strRef>
              <c:f>Sheet1!$F$1</c:f>
              <c:strCache>
                <c:ptCount val="1"/>
                <c:pt idx="0">
                  <c:v>series4</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362.93074658075938</c:v>
                </c:pt>
                <c:pt idx="8">
                  <c:v>370.75604857300527</c:v>
                </c:pt>
                <c:pt idx="9">
                  <c:v>377.22122558371302</c:v>
                </c:pt>
                <c:pt idx="10">
                  <c:v>384.4321910223598</c:v>
                </c:pt>
                <c:pt idx="11">
                  <c:v>391.42050135094246</c:v>
                </c:pt>
                <c:pt idx="12">
                  <c:v>399.35135074863473</c:v>
                </c:pt>
                <c:pt idx="13">
                  <c:v>407.29822088107062</c:v>
                </c:pt>
                <c:pt idx="14">
                  <c:v>415.45254170293271</c:v>
                </c:pt>
                <c:pt idx="15">
                  <c:v>423.4133058120168</c:v>
                </c:pt>
                <c:pt idx="16">
                  <c:v>432.49279203163297</c:v>
                </c:pt>
                <c:pt idx="17">
                  <c:v>442.11592476012174</c:v>
                </c:pt>
                <c:pt idx="18">
                  <c:v>451.28051786527016</c:v>
                </c:pt>
                <c:pt idx="19">
                  <c:v>461.16160238930655</c:v>
                </c:pt>
                <c:pt idx="20">
                  <c:v>470.94459682115064</c:v>
                </c:pt>
                <c:pt idx="21">
                  <c:v>480.943318428765</c:v>
                </c:pt>
                <c:pt idx="22">
                  <c:v>490.39067597178632</c:v>
                </c:pt>
                <c:pt idx="23">
                  <c:v>500.34502524032933</c:v>
                </c:pt>
                <c:pt idx="24">
                  <c:v>509.44042277086419</c:v>
                </c:pt>
                <c:pt idx="25">
                  <c:v>519.84117510621252</c:v>
                </c:pt>
                <c:pt idx="26">
                  <c:v>532.23344278461707</c:v>
                </c:pt>
                <c:pt idx="27">
                  <c:v>544.57773288523299</c:v>
                </c:pt>
                <c:pt idx="28">
                  <c:v>557.29055350954786</c:v>
                </c:pt>
                <c:pt idx="29">
                  <c:v>569.61589196176385</c:v>
                </c:pt>
                <c:pt idx="30">
                  <c:v>582.96690733556454</c:v>
                </c:pt>
                <c:pt idx="31">
                  <c:v>597.13247592485322</c:v>
                </c:pt>
                <c:pt idx="32">
                  <c:v>611.35453622867522</c:v>
                </c:pt>
                <c:pt idx="33">
                  <c:v>625.45140004700022</c:v>
                </c:pt>
                <c:pt idx="34">
                  <c:v>640.09873950743031</c:v>
                </c:pt>
                <c:pt idx="35">
                  <c:v>654.69295998806547</c:v>
                </c:pt>
                <c:pt idx="36">
                  <c:v>669.1357744690664</c:v>
                </c:pt>
                <c:pt idx="37">
                  <c:v>684.47542026565782</c:v>
                </c:pt>
                <c:pt idx="38">
                  <c:v>700.45102344391478</c:v>
                </c:pt>
                <c:pt idx="39">
                  <c:v>716.36750785492563</c:v>
                </c:pt>
                <c:pt idx="40">
                  <c:v>732.70989109246761</c:v>
                </c:pt>
              </c:numCache>
            </c:numRef>
          </c:val>
          <c:smooth val="0"/>
        </c:ser>
        <c:ser>
          <c:idx val="5"/>
          <c:order val="5"/>
          <c:tx>
            <c:strRef>
              <c:f>Sheet1!$G$1</c:f>
              <c:strCache>
                <c:ptCount val="1"/>
                <c:pt idx="0">
                  <c:v>series5</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362.82740013446011</c:v>
                </c:pt>
                <c:pt idx="8">
                  <c:v>370.25965858393005</c:v>
                </c:pt>
                <c:pt idx="9">
                  <c:v>376.21162532702061</c:v>
                </c:pt>
                <c:pt idx="10">
                  <c:v>383.04217629434197</c:v>
                </c:pt>
                <c:pt idx="11">
                  <c:v>387.33910787132982</c:v>
                </c:pt>
                <c:pt idx="12">
                  <c:v>391.23184787051406</c:v>
                </c:pt>
                <c:pt idx="13">
                  <c:v>395.34515528937152</c:v>
                </c:pt>
                <c:pt idx="14">
                  <c:v>399.05599852494805</c:v>
                </c:pt>
                <c:pt idx="15">
                  <c:v>403.31372917198041</c:v>
                </c:pt>
                <c:pt idx="16">
                  <c:v>408.73343603748293</c:v>
                </c:pt>
                <c:pt idx="17">
                  <c:v>414.44225639778972</c:v>
                </c:pt>
                <c:pt idx="18">
                  <c:v>420.13782967233999</c:v>
                </c:pt>
                <c:pt idx="19">
                  <c:v>425.70117242165179</c:v>
                </c:pt>
                <c:pt idx="20">
                  <c:v>431.36272635873547</c:v>
                </c:pt>
                <c:pt idx="21">
                  <c:v>437.50740530138995</c:v>
                </c:pt>
                <c:pt idx="22">
                  <c:v>443.58543692349036</c:v>
                </c:pt>
                <c:pt idx="23">
                  <c:v>450.04816630391758</c:v>
                </c:pt>
                <c:pt idx="24">
                  <c:v>456.18696259807075</c:v>
                </c:pt>
                <c:pt idx="25">
                  <c:v>462.47355801131386</c:v>
                </c:pt>
                <c:pt idx="26">
                  <c:v>469.48718250431011</c:v>
                </c:pt>
                <c:pt idx="27">
                  <c:v>476.24555674305697</c:v>
                </c:pt>
                <c:pt idx="28">
                  <c:v>483.19576496888146</c:v>
                </c:pt>
                <c:pt idx="29">
                  <c:v>490.1405453537044</c:v>
                </c:pt>
                <c:pt idx="30">
                  <c:v>497.31755969866231</c:v>
                </c:pt>
                <c:pt idx="31">
                  <c:v>504.59824294822647</c:v>
                </c:pt>
                <c:pt idx="32">
                  <c:v>512.11742288999699</c:v>
                </c:pt>
                <c:pt idx="33">
                  <c:v>519.41385634488915</c:v>
                </c:pt>
                <c:pt idx="34">
                  <c:v>527.04319917755004</c:v>
                </c:pt>
                <c:pt idx="35">
                  <c:v>534.46049607443672</c:v>
                </c:pt>
                <c:pt idx="36">
                  <c:v>542.62308636234775</c:v>
                </c:pt>
                <c:pt idx="37">
                  <c:v>551.15445933542242</c:v>
                </c:pt>
                <c:pt idx="38">
                  <c:v>559.79315574472412</c:v>
                </c:pt>
                <c:pt idx="39">
                  <c:v>568.39750683099476</c:v>
                </c:pt>
                <c:pt idx="40">
                  <c:v>577.1428193659674</c:v>
                </c:pt>
              </c:numCache>
            </c:numRef>
          </c:val>
          <c:smooth val="0"/>
        </c:ser>
        <c:dLbls>
          <c:showLegendKey val="0"/>
          <c:showVal val="0"/>
          <c:showCatName val="0"/>
          <c:showSerName val="0"/>
          <c:showPercent val="0"/>
          <c:showBubbleSize val="0"/>
        </c:dLbls>
        <c:smooth val="0"/>
        <c:axId val="2068644384"/>
        <c:axId val="2068643296"/>
      </c:lineChart>
      <c:catAx>
        <c:axId val="20686443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68643296"/>
        <c:crosses val="autoZero"/>
        <c:auto val="1"/>
        <c:lblAlgn val="ctr"/>
        <c:lblOffset val="100"/>
        <c:tickLblSkip val="10"/>
        <c:tickMarkSkip val="10"/>
        <c:noMultiLvlLbl val="0"/>
      </c:catAx>
      <c:valAx>
        <c:axId val="206864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68644384"/>
        <c:crossesAt val="9"/>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5377734746266"/>
          <c:y val="0.21897686550791065"/>
          <c:w val="0.56727065578744473"/>
          <c:h val="0.6608707735062529"/>
        </c:manualLayout>
      </c:layout>
      <c:barChart>
        <c:barDir val="col"/>
        <c:grouping val="percentStacked"/>
        <c:varyColors val="0"/>
        <c:ser>
          <c:idx val="3"/>
          <c:order val="0"/>
          <c:tx>
            <c:strRef>
              <c:f>Sheet1!$B$1</c:f>
              <c:strCache>
                <c:ptCount val="1"/>
                <c:pt idx="0">
                  <c:v> Nuclear</c:v>
                </c:pt>
              </c:strCache>
            </c:strRef>
          </c:tx>
          <c:spPr>
            <a:solidFill>
              <a:schemeClr val="accent5"/>
            </a:solidFill>
            <a:ln>
              <a:noFill/>
            </a:ln>
            <a:effectLst/>
          </c:spPr>
          <c:invertIfNegative val="0"/>
          <c:cat>
            <c:strRef>
              <c:f>Sheet1!$A$2:$A$3</c:f>
              <c:strCache>
                <c:ptCount val="2"/>
                <c:pt idx="0">
                  <c:v>2018</c:v>
                </c:pt>
                <c:pt idx="1">
                  <c:v>2050</c:v>
                </c:pt>
              </c:strCache>
            </c:strRef>
          </c:cat>
          <c:val>
            <c:numRef>
              <c:f>Sheet1!$B$2:$B$3</c:f>
              <c:numCache>
                <c:formatCode>General</c:formatCode>
                <c:ptCount val="2"/>
                <c:pt idx="0">
                  <c:v>27.958549278808416</c:v>
                </c:pt>
                <c:pt idx="1">
                  <c:v>37.873082469836298</c:v>
                </c:pt>
              </c:numCache>
            </c:numRef>
          </c:val>
        </c:ser>
        <c:ser>
          <c:idx val="1"/>
          <c:order val="1"/>
          <c:tx>
            <c:strRef>
              <c:f>Sheet1!$C$1</c:f>
              <c:strCache>
                <c:ptCount val="1"/>
                <c:pt idx="0">
                  <c:v> Natural gas</c:v>
                </c:pt>
              </c:strCache>
            </c:strRef>
          </c:tx>
          <c:spPr>
            <a:solidFill>
              <a:schemeClr val="accent1"/>
            </a:solidFill>
            <a:ln>
              <a:noFill/>
            </a:ln>
            <a:effectLst/>
          </c:spPr>
          <c:invertIfNegative val="0"/>
          <c:cat>
            <c:strRef>
              <c:f>Sheet1!$A$2:$A$3</c:f>
              <c:strCache>
                <c:ptCount val="2"/>
                <c:pt idx="0">
                  <c:v>2018</c:v>
                </c:pt>
                <c:pt idx="1">
                  <c:v>2050</c:v>
                </c:pt>
              </c:strCache>
            </c:strRef>
          </c:cat>
          <c:val>
            <c:numRef>
              <c:f>Sheet1!$C$2:$C$3</c:f>
              <c:numCache>
                <c:formatCode>General</c:formatCode>
                <c:ptCount val="2"/>
                <c:pt idx="0">
                  <c:v>138.19024413185224</c:v>
                </c:pt>
                <c:pt idx="1">
                  <c:v>198.88132347246534</c:v>
                </c:pt>
              </c:numCache>
            </c:numRef>
          </c:val>
          <c:extLst/>
        </c:ser>
        <c:ser>
          <c:idx val="2"/>
          <c:order val="2"/>
          <c:tx>
            <c:strRef>
              <c:f>Sheet1!$D$1</c:f>
              <c:strCache>
                <c:ptCount val="1"/>
                <c:pt idx="0">
                  <c:v> Coal</c:v>
                </c:pt>
              </c:strCache>
            </c:strRef>
          </c:tx>
          <c:spPr>
            <a:solidFill>
              <a:schemeClr val="tx1"/>
            </a:solidFill>
            <a:ln>
              <a:noFill/>
            </a:ln>
            <a:effectLst/>
          </c:spPr>
          <c:invertIfNegative val="0"/>
          <c:cat>
            <c:strRef>
              <c:f>Sheet1!$A$2:$A$3</c:f>
              <c:strCache>
                <c:ptCount val="2"/>
                <c:pt idx="0">
                  <c:v>2018</c:v>
                </c:pt>
                <c:pt idx="1">
                  <c:v>2050</c:v>
                </c:pt>
              </c:strCache>
            </c:strRef>
          </c:cat>
          <c:val>
            <c:numRef>
              <c:f>Sheet1!$D$2:$D$3</c:f>
              <c:numCache>
                <c:formatCode>General</c:formatCode>
                <c:ptCount val="2"/>
                <c:pt idx="0">
                  <c:v>160.08964099153229</c:v>
                </c:pt>
                <c:pt idx="1">
                  <c:v>179.21961193695955</c:v>
                </c:pt>
              </c:numCache>
            </c:numRef>
          </c:val>
          <c:extLst/>
        </c:ser>
        <c:ser>
          <c:idx val="0"/>
          <c:order val="3"/>
          <c:tx>
            <c:strRef>
              <c:f>Sheet1!$E$1</c:f>
              <c:strCache>
                <c:ptCount val="1"/>
                <c:pt idx="0">
                  <c:v> Liquids</c:v>
                </c:pt>
              </c:strCache>
            </c:strRef>
          </c:tx>
          <c:spPr>
            <a:solidFill>
              <a:schemeClr val="accent2"/>
            </a:solidFill>
            <a:ln>
              <a:noFill/>
            </a:ln>
            <a:effectLst/>
          </c:spPr>
          <c:invertIfNegative val="0"/>
          <c:cat>
            <c:strRef>
              <c:f>Sheet1!$A$2:$A$3</c:f>
              <c:strCache>
                <c:ptCount val="2"/>
                <c:pt idx="0">
                  <c:v>2018</c:v>
                </c:pt>
                <c:pt idx="1">
                  <c:v>2050</c:v>
                </c:pt>
              </c:strCache>
            </c:strRef>
          </c:cat>
          <c:val>
            <c:numRef>
              <c:f>Sheet1!$E$2:$E$3</c:f>
              <c:numCache>
                <c:formatCode>General</c:formatCode>
                <c:ptCount val="2"/>
                <c:pt idx="0">
                  <c:v>198.90665348101894</c:v>
                </c:pt>
                <c:pt idx="1">
                  <c:v>242.47836097300518</c:v>
                </c:pt>
              </c:numCache>
            </c:numRef>
          </c:val>
          <c:extLst/>
        </c:ser>
        <c:ser>
          <c:idx val="4"/>
          <c:order val="4"/>
          <c:tx>
            <c:strRef>
              <c:f>Sheet1!$F$1</c:f>
              <c:strCache>
                <c:ptCount val="1"/>
                <c:pt idx="0">
                  <c:v>Renewables</c:v>
                </c:pt>
              </c:strCache>
            </c:strRef>
          </c:tx>
          <c:spPr>
            <a:solidFill>
              <a:schemeClr val="accent3"/>
            </a:solidFill>
            <a:ln>
              <a:noFill/>
            </a:ln>
            <a:effectLst/>
          </c:spPr>
          <c:invertIfNegative val="0"/>
          <c:cat>
            <c:strRef>
              <c:f>Sheet1!$A$2:$A$3</c:f>
              <c:strCache>
                <c:ptCount val="2"/>
                <c:pt idx="0">
                  <c:v>2018</c:v>
                </c:pt>
                <c:pt idx="1">
                  <c:v>2050</c:v>
                </c:pt>
              </c:strCache>
            </c:strRef>
          </c:cat>
          <c:val>
            <c:numRef>
              <c:f>Sheet1!$F$2:$F$3</c:f>
              <c:numCache>
                <c:formatCode>General</c:formatCode>
                <c:ptCount val="2"/>
                <c:pt idx="0">
                  <c:v>94.843051542341044</c:v>
                </c:pt>
                <c:pt idx="1">
                  <c:v>252.24600845542312</c:v>
                </c:pt>
              </c:numCache>
            </c:numRef>
          </c:val>
          <c:extLst/>
        </c:ser>
        <c:dLbls>
          <c:showLegendKey val="0"/>
          <c:showVal val="0"/>
          <c:showCatName val="0"/>
          <c:showSerName val="0"/>
          <c:showPercent val="0"/>
          <c:showBubbleSize val="0"/>
        </c:dLbls>
        <c:gapWidth val="150"/>
        <c:overlap val="100"/>
        <c:axId val="307153968"/>
        <c:axId val="307150160"/>
      </c:barChart>
      <c:catAx>
        <c:axId val="30715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50160"/>
        <c:crosses val="autoZero"/>
        <c:auto val="1"/>
        <c:lblAlgn val="ctr"/>
        <c:lblOffset val="100"/>
        <c:noMultiLvlLbl val="0"/>
      </c:catAx>
      <c:valAx>
        <c:axId val="30715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5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3483140593504"/>
          <c:y val="0.15790741327612687"/>
          <c:w val="0.79552453855101057"/>
          <c:h val="0.71611516052753477"/>
        </c:manualLayout>
      </c:layout>
      <c:lineChart>
        <c:grouping val="standard"/>
        <c:varyColors val="0"/>
        <c:ser>
          <c:idx val="0"/>
          <c:order val="0"/>
          <c:tx>
            <c:strRef>
              <c:f>Sheet1!$B$1</c:f>
              <c:strCache>
                <c:ptCount val="1"/>
                <c:pt idx="0">
                  <c:v>OECD</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0.12163009140171144</c:v>
                </c:pt>
                <c:pt idx="1">
                  <c:v>8.3754018338601188E-2</c:v>
                </c:pt>
                <c:pt idx="2">
                  <c:v>5.7445311356817852E-2</c:v>
                </c:pt>
                <c:pt idx="3">
                  <c:v>6.397751038486188E-2</c:v>
                </c:pt>
                <c:pt idx="4">
                  <c:v>6.0670184521065318E-2</c:v>
                </c:pt>
                <c:pt idx="5">
                  <c:v>4.8548367545864002E-2</c:v>
                </c:pt>
                <c:pt idx="6">
                  <c:v>5.4382463458372721E-2</c:v>
                </c:pt>
                <c:pt idx="7">
                  <c:v>4.9457741573364578E-2</c:v>
                </c:pt>
                <c:pt idx="8">
                  <c:v>4.9590719173914222E-2</c:v>
                </c:pt>
                <c:pt idx="9">
                  <c:v>3.7344968861870331E-2</c:v>
                </c:pt>
                <c:pt idx="10">
                  <c:v>4.3389210286011615E-2</c:v>
                </c:pt>
                <c:pt idx="11">
                  <c:v>4.3619946794370312E-2</c:v>
                </c:pt>
                <c:pt idx="12">
                  <c:v>4.0437972126665001E-2</c:v>
                </c:pt>
                <c:pt idx="13">
                  <c:v>3.8156554976698231E-2</c:v>
                </c:pt>
                <c:pt idx="14">
                  <c:v>3.7024500256556792E-2</c:v>
                </c:pt>
                <c:pt idx="15">
                  <c:v>3.6468529143289574E-2</c:v>
                </c:pt>
                <c:pt idx="16">
                  <c:v>3.556594334399299E-2</c:v>
                </c:pt>
                <c:pt idx="17">
                  <c:v>3.479314962318214E-2</c:v>
                </c:pt>
                <c:pt idx="18">
                  <c:v>3.4310579856751344E-2</c:v>
                </c:pt>
                <c:pt idx="19">
                  <c:v>3.3425790998988569E-2</c:v>
                </c:pt>
                <c:pt idx="20">
                  <c:v>3.2940242861385194E-2</c:v>
                </c:pt>
                <c:pt idx="21">
                  <c:v>3.1857346431077627E-2</c:v>
                </c:pt>
                <c:pt idx="22">
                  <c:v>3.0655960256760872E-2</c:v>
                </c:pt>
                <c:pt idx="23">
                  <c:v>3.018684933008009E-2</c:v>
                </c:pt>
                <c:pt idx="24">
                  <c:v>2.9913908527473998E-2</c:v>
                </c:pt>
                <c:pt idx="25">
                  <c:v>2.9623220957287755E-2</c:v>
                </c:pt>
                <c:pt idx="26">
                  <c:v>2.9428069464796813E-2</c:v>
                </c:pt>
                <c:pt idx="27">
                  <c:v>2.9038414856340067E-2</c:v>
                </c:pt>
                <c:pt idx="28">
                  <c:v>2.8195390148360477E-2</c:v>
                </c:pt>
                <c:pt idx="29">
                  <c:v>2.759912028145961E-2</c:v>
                </c:pt>
                <c:pt idx="30">
                  <c:v>2.7588713759961081E-2</c:v>
                </c:pt>
                <c:pt idx="31">
                  <c:v>2.7313970576993807E-2</c:v>
                </c:pt>
                <c:pt idx="32">
                  <c:v>2.7492552584628127E-2</c:v>
                </c:pt>
                <c:pt idx="33">
                  <c:v>2.7316265918713167E-2</c:v>
                </c:pt>
                <c:pt idx="34">
                  <c:v>2.7043962764658147E-2</c:v>
                </c:pt>
                <c:pt idx="35">
                  <c:v>2.6746953231613801E-2</c:v>
                </c:pt>
                <c:pt idx="36">
                  <c:v>2.5908526321126502E-2</c:v>
                </c:pt>
                <c:pt idx="37">
                  <c:v>2.5217098591175491E-2</c:v>
                </c:pt>
                <c:pt idx="38">
                  <c:v>2.4677550348524147E-2</c:v>
                </c:pt>
                <c:pt idx="39">
                  <c:v>2.3934656188979497E-2</c:v>
                </c:pt>
                <c:pt idx="40">
                  <c:v>2.3671541478709646E-2</c:v>
                </c:pt>
              </c:numCache>
            </c:numRef>
          </c:val>
          <c:smooth val="0"/>
        </c:ser>
        <c:ser>
          <c:idx val="2"/>
          <c:order val="1"/>
          <c:tx>
            <c:strRef>
              <c:f>Sheet1!$C$1</c:f>
              <c:strCache>
                <c:ptCount val="1"/>
                <c:pt idx="0">
                  <c:v>non-OECD</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5.9127409418798127E-2</c:v>
                </c:pt>
                <c:pt idx="1">
                  <c:v>4.7620080018303312E-2</c:v>
                </c:pt>
                <c:pt idx="2">
                  <c:v>6.2821814166746925E-3</c:v>
                </c:pt>
                <c:pt idx="3">
                  <c:v>1.540438865708138E-2</c:v>
                </c:pt>
                <c:pt idx="4">
                  <c:v>2.6973521011896873E-2</c:v>
                </c:pt>
                <c:pt idx="5">
                  <c:v>-6.9963298508286531E-3</c:v>
                </c:pt>
                <c:pt idx="6">
                  <c:v>6.3850005379186836E-3</c:v>
                </c:pt>
                <c:pt idx="7">
                  <c:v>3.694052624177746E-2</c:v>
                </c:pt>
                <c:pt idx="8">
                  <c:v>2.1592187309358968E-2</c:v>
                </c:pt>
                <c:pt idx="9">
                  <c:v>1.1560843597933301E-2</c:v>
                </c:pt>
                <c:pt idx="10">
                  <c:v>1.4873434570226607E-2</c:v>
                </c:pt>
                <c:pt idx="11">
                  <c:v>1.7304228449370074E-2</c:v>
                </c:pt>
                <c:pt idx="12">
                  <c:v>1.7799305317734992E-2</c:v>
                </c:pt>
                <c:pt idx="13">
                  <c:v>1.6139063446040769E-2</c:v>
                </c:pt>
                <c:pt idx="14">
                  <c:v>1.5489236666126338E-2</c:v>
                </c:pt>
                <c:pt idx="15">
                  <c:v>1.5650781278849335E-2</c:v>
                </c:pt>
                <c:pt idx="16">
                  <c:v>1.5823659427826042E-2</c:v>
                </c:pt>
                <c:pt idx="17">
                  <c:v>1.577920848230363E-2</c:v>
                </c:pt>
                <c:pt idx="18">
                  <c:v>1.5438807176263225E-2</c:v>
                </c:pt>
                <c:pt idx="19">
                  <c:v>1.5234458607769508E-2</c:v>
                </c:pt>
                <c:pt idx="20">
                  <c:v>1.4680036647326755E-2</c:v>
                </c:pt>
                <c:pt idx="21">
                  <c:v>1.367863091006094E-2</c:v>
                </c:pt>
                <c:pt idx="22">
                  <c:v>1.2598132938571149E-2</c:v>
                </c:pt>
                <c:pt idx="23">
                  <c:v>1.2578667418612799E-2</c:v>
                </c:pt>
                <c:pt idx="24">
                  <c:v>1.3156042725449124E-2</c:v>
                </c:pt>
                <c:pt idx="25">
                  <c:v>1.3442366099661207E-2</c:v>
                </c:pt>
                <c:pt idx="26">
                  <c:v>1.3150964471241089E-2</c:v>
                </c:pt>
                <c:pt idx="27">
                  <c:v>1.2942519772080274E-2</c:v>
                </c:pt>
                <c:pt idx="28">
                  <c:v>1.2525244449104855E-2</c:v>
                </c:pt>
                <c:pt idx="29">
                  <c:v>1.2628944883476878E-2</c:v>
                </c:pt>
                <c:pt idx="30">
                  <c:v>1.2989556305838645E-2</c:v>
                </c:pt>
                <c:pt idx="31">
                  <c:v>1.3011808968668603E-2</c:v>
                </c:pt>
                <c:pt idx="32">
                  <c:v>1.3209169577896196E-2</c:v>
                </c:pt>
                <c:pt idx="33">
                  <c:v>1.2899619040231514E-2</c:v>
                </c:pt>
                <c:pt idx="34">
                  <c:v>1.256222323831091E-2</c:v>
                </c:pt>
                <c:pt idx="35">
                  <c:v>1.2755038602276336E-2</c:v>
                </c:pt>
                <c:pt idx="36">
                  <c:v>1.2595313793878349E-2</c:v>
                </c:pt>
                <c:pt idx="37">
                  <c:v>1.2308295135241343E-2</c:v>
                </c:pt>
                <c:pt idx="38">
                  <c:v>1.1991180802564116E-2</c:v>
                </c:pt>
                <c:pt idx="39">
                  <c:v>1.2047298304204368E-2</c:v>
                </c:pt>
                <c:pt idx="40">
                  <c:v>1.2612766982903922E-2</c:v>
                </c:pt>
              </c:numCache>
            </c:numRef>
          </c:val>
          <c:smooth val="0"/>
        </c:ser>
        <c:dLbls>
          <c:showLegendKey val="0"/>
          <c:showVal val="0"/>
          <c:showCatName val="0"/>
          <c:showSerName val="0"/>
          <c:showPercent val="0"/>
          <c:showBubbleSize val="0"/>
        </c:dLbls>
        <c:smooth val="0"/>
        <c:axId val="307147984"/>
        <c:axId val="307150704"/>
      </c:lineChart>
      <c:catAx>
        <c:axId val="307147984"/>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50704"/>
        <c:crosses val="autoZero"/>
        <c:auto val="1"/>
        <c:lblAlgn val="ctr"/>
        <c:lblOffset val="100"/>
        <c:tickLblSkip val="10"/>
        <c:tickMarkSkip val="10"/>
        <c:noMultiLvlLbl val="0"/>
      </c:catAx>
      <c:valAx>
        <c:axId val="307150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47984"/>
        <c:crossesAt val="9"/>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b="0"/>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252803077035"/>
          <c:y val="0.15539333512103556"/>
          <c:w val="0.65188432091149906"/>
          <c:h val="0.70537797713366313"/>
        </c:manualLayout>
      </c:layout>
      <c:barChart>
        <c:barDir val="col"/>
        <c:grouping val="stacked"/>
        <c:varyColors val="0"/>
        <c:ser>
          <c:idx val="2"/>
          <c:order val="0"/>
          <c:tx>
            <c:strRef>
              <c:f>Sheet1!$B$1</c:f>
              <c:strCache>
                <c:ptCount val="1"/>
                <c:pt idx="0">
                  <c:v>OECD</c:v>
                </c:pt>
              </c:strCache>
            </c:strRef>
          </c:tx>
          <c:spPr>
            <a:solidFill>
              <a:schemeClr val="tx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71.561552475337692</c:v>
                </c:pt>
                <c:pt idx="1">
                  <c:v>75.693751788253763</c:v>
                </c:pt>
                <c:pt idx="2">
                  <c:v>79.283235333288872</c:v>
                </c:pt>
                <c:pt idx="3">
                  <c:v>82.761281551959939</c:v>
                </c:pt>
                <c:pt idx="4">
                  <c:v>87.088442005391983</c:v>
                </c:pt>
              </c:numCache>
            </c:numRef>
          </c:val>
        </c:ser>
        <c:ser>
          <c:idx val="4"/>
          <c:order val="1"/>
          <c:tx>
            <c:strRef>
              <c:f>Sheet1!$C$1</c:f>
              <c:strCache>
                <c:ptCount val="1"/>
                <c:pt idx="0">
                  <c:v>non-OECD</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142.3201072476659</c:v>
                </c:pt>
                <c:pt idx="1">
                  <c:v>164.42971256346127</c:v>
                </c:pt>
                <c:pt idx="2">
                  <c:v>178.13698049832755</c:v>
                </c:pt>
                <c:pt idx="3">
                  <c:v>200.6899943151505</c:v>
                </c:pt>
                <c:pt idx="4">
                  <c:v>229.56879595483744</c:v>
                </c:pt>
              </c:numCache>
            </c:numRef>
          </c:val>
        </c:ser>
        <c:dLbls>
          <c:showLegendKey val="0"/>
          <c:showVal val="0"/>
          <c:showCatName val="0"/>
          <c:showSerName val="0"/>
          <c:showPercent val="0"/>
          <c:showBubbleSize val="0"/>
        </c:dLbls>
        <c:gapWidth val="184"/>
        <c:overlap val="100"/>
        <c:axId val="307151248"/>
        <c:axId val="307148528"/>
        <c:extLst/>
      </c:barChart>
      <c:catAx>
        <c:axId val="30715124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48528"/>
        <c:crosses val="autoZero"/>
        <c:auto val="1"/>
        <c:lblAlgn val="ctr"/>
        <c:lblOffset val="100"/>
        <c:noMultiLvlLbl val="0"/>
      </c:catAx>
      <c:valAx>
        <c:axId val="307148528"/>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51248"/>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18280850399236"/>
          <c:y val="0.180826910409224"/>
          <c:w val="0.46767150498799365"/>
          <c:h val="0.73366974550315178"/>
        </c:manualLayout>
      </c:layout>
      <c:areaChart>
        <c:grouping val="stacked"/>
        <c:varyColors val="0"/>
        <c:ser>
          <c:idx val="2"/>
          <c:order val="0"/>
          <c:tx>
            <c:strRef>
              <c:f>Sheet1!$B$1</c:f>
              <c:strCache>
                <c:ptCount val="1"/>
                <c:pt idx="0">
                  <c:v>non-manufacturing</c:v>
                </c:pt>
              </c:strCache>
            </c:strRef>
          </c:tx>
          <c:spPr>
            <a:solidFill>
              <a:srgbClr val="5D9732">
                <a:lumMod val="50000"/>
              </a:srgb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29215.661743164059</c:v>
                </c:pt>
                <c:pt idx="1">
                  <c:v>30558.79833984375</c:v>
                </c:pt>
                <c:pt idx="2">
                  <c:v>31335.348022460941</c:v>
                </c:pt>
                <c:pt idx="3">
                  <c:v>32527.874145507809</c:v>
                </c:pt>
                <c:pt idx="4">
                  <c:v>33872.7265625</c:v>
                </c:pt>
                <c:pt idx="5">
                  <c:v>34956.292602539063</c:v>
                </c:pt>
                <c:pt idx="6">
                  <c:v>36184.303344726563</c:v>
                </c:pt>
                <c:pt idx="7">
                  <c:v>37142.094791210002</c:v>
                </c:pt>
                <c:pt idx="8">
                  <c:v>38243.89835684</c:v>
                </c:pt>
                <c:pt idx="9">
                  <c:v>39224.769697930002</c:v>
                </c:pt>
                <c:pt idx="10">
                  <c:v>40411.91257914</c:v>
                </c:pt>
                <c:pt idx="11">
                  <c:v>41705.039876909999</c:v>
                </c:pt>
                <c:pt idx="12">
                  <c:v>42935.936909199998</c:v>
                </c:pt>
                <c:pt idx="13">
                  <c:v>44155.877740589996</c:v>
                </c:pt>
                <c:pt idx="14">
                  <c:v>45410.770832299997</c:v>
                </c:pt>
                <c:pt idx="15">
                  <c:v>46681.493642699999</c:v>
                </c:pt>
                <c:pt idx="16">
                  <c:v>47927.782316099998</c:v>
                </c:pt>
                <c:pt idx="17">
                  <c:v>49201.631269700003</c:v>
                </c:pt>
                <c:pt idx="18">
                  <c:v>50513.121130899999</c:v>
                </c:pt>
                <c:pt idx="19">
                  <c:v>51843.9342923</c:v>
                </c:pt>
                <c:pt idx="20">
                  <c:v>53185.654322000002</c:v>
                </c:pt>
                <c:pt idx="21">
                  <c:v>54486.956564799999</c:v>
                </c:pt>
                <c:pt idx="22">
                  <c:v>55782.528465900003</c:v>
                </c:pt>
                <c:pt idx="23">
                  <c:v>57121.035935799999</c:v>
                </c:pt>
                <c:pt idx="24">
                  <c:v>58502.512836799993</c:v>
                </c:pt>
                <c:pt idx="25">
                  <c:v>59911.765112600013</c:v>
                </c:pt>
                <c:pt idx="26">
                  <c:v>61359.150027800009</c:v>
                </c:pt>
                <c:pt idx="27">
                  <c:v>62829.424338100012</c:v>
                </c:pt>
                <c:pt idx="28">
                  <c:v>64305.888043599989</c:v>
                </c:pt>
                <c:pt idx="29">
                  <c:v>65816.3692113</c:v>
                </c:pt>
                <c:pt idx="30">
                  <c:v>67389.839721199998</c:v>
                </c:pt>
                <c:pt idx="31">
                  <c:v>68966.917415200005</c:v>
                </c:pt>
                <c:pt idx="32">
                  <c:v>70614.691348299981</c:v>
                </c:pt>
                <c:pt idx="33">
                  <c:v>72281.44835240001</c:v>
                </c:pt>
                <c:pt idx="34">
                  <c:v>73979.803147700004</c:v>
                </c:pt>
                <c:pt idx="35">
                  <c:v>75709.264355000007</c:v>
                </c:pt>
                <c:pt idx="36">
                  <c:v>77448.5833766</c:v>
                </c:pt>
                <c:pt idx="37">
                  <c:v>79215.95893719999</c:v>
                </c:pt>
                <c:pt idx="38">
                  <c:v>80996.278110999992</c:v>
                </c:pt>
                <c:pt idx="39">
                  <c:v>82796.967294800008</c:v>
                </c:pt>
                <c:pt idx="40">
                  <c:v>84687.4051205</c:v>
                </c:pt>
              </c:numCache>
            </c:numRef>
          </c:val>
        </c:ser>
        <c:ser>
          <c:idx val="0"/>
          <c:order val="1"/>
          <c:tx>
            <c:strRef>
              <c:f>Sheet1!$C$1</c:f>
              <c:strCache>
                <c:ptCount val="1"/>
                <c:pt idx="0">
                  <c:v>non-energy-intensive</c:v>
                </c:pt>
              </c:strCache>
            </c:strRef>
          </c:tx>
          <c:spPr>
            <a:solidFill>
              <a:srgbClr val="5D973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35277.456298828118</c:v>
                </c:pt>
                <c:pt idx="1">
                  <c:v>38401.04248046875</c:v>
                </c:pt>
                <c:pt idx="2">
                  <c:v>40290.74169921875</c:v>
                </c:pt>
                <c:pt idx="3">
                  <c:v>42517.21630859375</c:v>
                </c:pt>
                <c:pt idx="4">
                  <c:v>45251.15966796875</c:v>
                </c:pt>
                <c:pt idx="5">
                  <c:v>47207.24853515625</c:v>
                </c:pt>
                <c:pt idx="6">
                  <c:v>49656.68603515625</c:v>
                </c:pt>
                <c:pt idx="7">
                  <c:v>53182.253490000003</c:v>
                </c:pt>
                <c:pt idx="8">
                  <c:v>56018.223420000009</c:v>
                </c:pt>
                <c:pt idx="9">
                  <c:v>57774.369800000008</c:v>
                </c:pt>
                <c:pt idx="10">
                  <c:v>60116.676829999997</c:v>
                </c:pt>
                <c:pt idx="11">
                  <c:v>62557.701000000001</c:v>
                </c:pt>
                <c:pt idx="12">
                  <c:v>64970.698439999993</c:v>
                </c:pt>
                <c:pt idx="13">
                  <c:v>67275.227550000011</c:v>
                </c:pt>
                <c:pt idx="14">
                  <c:v>69559.054089999991</c:v>
                </c:pt>
                <c:pt idx="15">
                  <c:v>71911.887109999996</c:v>
                </c:pt>
                <c:pt idx="16">
                  <c:v>74326.571800000005</c:v>
                </c:pt>
                <c:pt idx="17">
                  <c:v>76761.51463000002</c:v>
                </c:pt>
                <c:pt idx="18">
                  <c:v>79230.584749999995</c:v>
                </c:pt>
                <c:pt idx="19">
                  <c:v>81702.157080000004</c:v>
                </c:pt>
                <c:pt idx="20">
                  <c:v>84208.54363</c:v>
                </c:pt>
                <c:pt idx="21">
                  <c:v>86711.56839</c:v>
                </c:pt>
                <c:pt idx="22">
                  <c:v>89168.87745</c:v>
                </c:pt>
                <c:pt idx="23">
                  <c:v>91640.74437</c:v>
                </c:pt>
                <c:pt idx="24">
                  <c:v>94164.897300000011</c:v>
                </c:pt>
                <c:pt idx="25">
                  <c:v>96738.036869999982</c:v>
                </c:pt>
                <c:pt idx="26">
                  <c:v>99350.565830000007</c:v>
                </c:pt>
                <c:pt idx="27">
                  <c:v>101995.32059</c:v>
                </c:pt>
                <c:pt idx="28">
                  <c:v>104632.04272</c:v>
                </c:pt>
                <c:pt idx="29">
                  <c:v>107263.11076</c:v>
                </c:pt>
                <c:pt idx="30">
                  <c:v>109941.13469000001</c:v>
                </c:pt>
                <c:pt idx="31">
                  <c:v>112670.46544</c:v>
                </c:pt>
                <c:pt idx="32">
                  <c:v>115475.56653</c:v>
                </c:pt>
                <c:pt idx="33">
                  <c:v>118338.24837</c:v>
                </c:pt>
                <c:pt idx="34">
                  <c:v>121227.33288</c:v>
                </c:pt>
                <c:pt idx="35">
                  <c:v>124160.05419</c:v>
                </c:pt>
                <c:pt idx="36">
                  <c:v>127067.20681</c:v>
                </c:pt>
                <c:pt idx="37">
                  <c:v>129944.98191</c:v>
                </c:pt>
                <c:pt idx="38">
                  <c:v>132812.24228999999</c:v>
                </c:pt>
                <c:pt idx="39">
                  <c:v>135647.69647</c:v>
                </c:pt>
                <c:pt idx="40">
                  <c:v>138479.68445999999</c:v>
                </c:pt>
              </c:numCache>
            </c:numRef>
          </c:val>
        </c:ser>
        <c:ser>
          <c:idx val="1"/>
          <c:order val="2"/>
          <c:tx>
            <c:strRef>
              <c:f>Sheet1!$D$1</c:f>
              <c:strCache>
                <c:ptCount val="1"/>
                <c:pt idx="0">
                  <c:v>energy-intensive</c:v>
                </c:pt>
              </c:strCache>
            </c:strRef>
          </c:tx>
          <c:spPr>
            <a:solidFill>
              <a:srgbClr val="5D9732">
                <a:lumMod val="60000"/>
                <a:lumOff val="40000"/>
              </a:srgb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25625.462036132809</c:v>
                </c:pt>
                <c:pt idx="1">
                  <c:v>27629.06005859375</c:v>
                </c:pt>
                <c:pt idx="2">
                  <c:v>28913.112548828121</c:v>
                </c:pt>
                <c:pt idx="3">
                  <c:v>30399.45703125</c:v>
                </c:pt>
                <c:pt idx="4">
                  <c:v>31642.431884765621</c:v>
                </c:pt>
                <c:pt idx="5">
                  <c:v>32159.5302734375</c:v>
                </c:pt>
                <c:pt idx="6">
                  <c:v>33136.88671875</c:v>
                </c:pt>
                <c:pt idx="7">
                  <c:v>34127.854799000001</c:v>
                </c:pt>
                <c:pt idx="8">
                  <c:v>35410.675553900001</c:v>
                </c:pt>
                <c:pt idx="9">
                  <c:v>36621.513706599988</c:v>
                </c:pt>
                <c:pt idx="10">
                  <c:v>37888.752706799998</c:v>
                </c:pt>
                <c:pt idx="11">
                  <c:v>39254.842791000003</c:v>
                </c:pt>
                <c:pt idx="12">
                  <c:v>40594.0341348</c:v>
                </c:pt>
                <c:pt idx="13">
                  <c:v>41923.673495500007</c:v>
                </c:pt>
                <c:pt idx="14">
                  <c:v>43255.640820200002</c:v>
                </c:pt>
                <c:pt idx="15">
                  <c:v>44609.9459499</c:v>
                </c:pt>
                <c:pt idx="16">
                  <c:v>45990.238519600003</c:v>
                </c:pt>
                <c:pt idx="17">
                  <c:v>47388.517291299999</c:v>
                </c:pt>
                <c:pt idx="18">
                  <c:v>48802.953642200009</c:v>
                </c:pt>
                <c:pt idx="19">
                  <c:v>50231.771382799998</c:v>
                </c:pt>
                <c:pt idx="20">
                  <c:v>51686.434165600003</c:v>
                </c:pt>
                <c:pt idx="21">
                  <c:v>53147.173142600011</c:v>
                </c:pt>
                <c:pt idx="22">
                  <c:v>54588.342439500011</c:v>
                </c:pt>
                <c:pt idx="23">
                  <c:v>56047.276677799993</c:v>
                </c:pt>
                <c:pt idx="24">
                  <c:v>57541.509722400013</c:v>
                </c:pt>
                <c:pt idx="25">
                  <c:v>59075.198904599987</c:v>
                </c:pt>
                <c:pt idx="26">
                  <c:v>60638.8277113</c:v>
                </c:pt>
                <c:pt idx="27">
                  <c:v>62225.225152999992</c:v>
                </c:pt>
                <c:pt idx="28">
                  <c:v>63797.675590199993</c:v>
                </c:pt>
                <c:pt idx="29">
                  <c:v>65386.717836800002</c:v>
                </c:pt>
                <c:pt idx="30">
                  <c:v>67030.129095700002</c:v>
                </c:pt>
                <c:pt idx="31">
                  <c:v>68719.333948399988</c:v>
                </c:pt>
                <c:pt idx="32">
                  <c:v>70462.615185500006</c:v>
                </c:pt>
                <c:pt idx="33">
                  <c:v>72238.889613900014</c:v>
                </c:pt>
                <c:pt idx="34">
                  <c:v>74045.562705899996</c:v>
                </c:pt>
                <c:pt idx="35">
                  <c:v>75885.941686199993</c:v>
                </c:pt>
                <c:pt idx="36">
                  <c:v>77710.182180399992</c:v>
                </c:pt>
                <c:pt idx="37">
                  <c:v>79520.488370699997</c:v>
                </c:pt>
                <c:pt idx="38">
                  <c:v>81338.792596700005</c:v>
                </c:pt>
                <c:pt idx="39">
                  <c:v>83142.88425589999</c:v>
                </c:pt>
                <c:pt idx="40">
                  <c:v>84971.988090300001</c:v>
                </c:pt>
              </c:numCache>
            </c:numRef>
          </c:val>
        </c:ser>
        <c:ser>
          <c:idx val="3"/>
          <c:order val="3"/>
          <c:tx>
            <c:strRef>
              <c:f>Sheet1!$E$1</c:f>
              <c:strCache>
                <c:ptCount val="1"/>
                <c:pt idx="0">
                  <c:v>services</c:v>
                </c:pt>
              </c:strCache>
            </c:strRef>
          </c:tx>
          <c:spPr>
            <a:solidFill>
              <a:schemeClr val="bg1">
                <a:lumMod val="8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88907.5390625</c:v>
                </c:pt>
                <c:pt idx="1">
                  <c:v>92731.1015625</c:v>
                </c:pt>
                <c:pt idx="2">
                  <c:v>96133.484375</c:v>
                </c:pt>
                <c:pt idx="3">
                  <c:v>99134.7578125</c:v>
                </c:pt>
                <c:pt idx="4">
                  <c:v>102287.3203125</c:v>
                </c:pt>
                <c:pt idx="5">
                  <c:v>105601.8125</c:v>
                </c:pt>
                <c:pt idx="6">
                  <c:v>109193.1796875</c:v>
                </c:pt>
                <c:pt idx="7">
                  <c:v>113961.386</c:v>
                </c:pt>
                <c:pt idx="8">
                  <c:v>118903.63400000001</c:v>
                </c:pt>
                <c:pt idx="9">
                  <c:v>123008.478</c:v>
                </c:pt>
                <c:pt idx="10">
                  <c:v>127486.38800000001</c:v>
                </c:pt>
                <c:pt idx="11">
                  <c:v>132250.731</c:v>
                </c:pt>
                <c:pt idx="12">
                  <c:v>137098.48000000001</c:v>
                </c:pt>
                <c:pt idx="13">
                  <c:v>141939.08900000001</c:v>
                </c:pt>
                <c:pt idx="14">
                  <c:v>146961.17000000001</c:v>
                </c:pt>
                <c:pt idx="15">
                  <c:v>152146.40299999999</c:v>
                </c:pt>
                <c:pt idx="16">
                  <c:v>157403.56599999999</c:v>
                </c:pt>
                <c:pt idx="17">
                  <c:v>162810.886</c:v>
                </c:pt>
                <c:pt idx="18">
                  <c:v>168394.761</c:v>
                </c:pt>
                <c:pt idx="19">
                  <c:v>174142.25899999999</c:v>
                </c:pt>
                <c:pt idx="20">
                  <c:v>180053.43700000001</c:v>
                </c:pt>
                <c:pt idx="21">
                  <c:v>186096.28700000001</c:v>
                </c:pt>
                <c:pt idx="22">
                  <c:v>192111.285</c:v>
                </c:pt>
                <c:pt idx="23">
                  <c:v>198311.81199999989</c:v>
                </c:pt>
                <c:pt idx="24">
                  <c:v>204679.79800000001</c:v>
                </c:pt>
                <c:pt idx="25">
                  <c:v>211210.99600000001</c:v>
                </c:pt>
                <c:pt idx="26">
                  <c:v>217845.079</c:v>
                </c:pt>
                <c:pt idx="27">
                  <c:v>224555.89899999989</c:v>
                </c:pt>
                <c:pt idx="28">
                  <c:v>231352.095</c:v>
                </c:pt>
                <c:pt idx="29">
                  <c:v>238287.48699999999</c:v>
                </c:pt>
                <c:pt idx="30">
                  <c:v>245438.546</c:v>
                </c:pt>
                <c:pt idx="31">
                  <c:v>252748.81700000001</c:v>
                </c:pt>
                <c:pt idx="32">
                  <c:v>260306.63399999999</c:v>
                </c:pt>
                <c:pt idx="33">
                  <c:v>268008.88199999998</c:v>
                </c:pt>
                <c:pt idx="34">
                  <c:v>275881.22399999999</c:v>
                </c:pt>
                <c:pt idx="35">
                  <c:v>283897.52899999998</c:v>
                </c:pt>
                <c:pt idx="36">
                  <c:v>291917.84100000001</c:v>
                </c:pt>
                <c:pt idx="37">
                  <c:v>300042.64199999999</c:v>
                </c:pt>
                <c:pt idx="38">
                  <c:v>308250.95400000003</c:v>
                </c:pt>
                <c:pt idx="39">
                  <c:v>316520.103</c:v>
                </c:pt>
                <c:pt idx="40">
                  <c:v>324942.08100000001</c:v>
                </c:pt>
              </c:numCache>
            </c:numRef>
          </c:val>
        </c:ser>
        <c:dLbls>
          <c:showLegendKey val="0"/>
          <c:showVal val="0"/>
          <c:showCatName val="0"/>
          <c:showSerName val="0"/>
          <c:showPercent val="0"/>
          <c:showBubbleSize val="0"/>
        </c:dLbls>
        <c:axId val="307146896"/>
        <c:axId val="307149616"/>
      </c:areaChart>
      <c:catAx>
        <c:axId val="30714689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7149616"/>
        <c:crosses val="autoZero"/>
        <c:auto val="1"/>
        <c:lblAlgn val="ctr"/>
        <c:lblOffset val="100"/>
        <c:tickLblSkip val="10"/>
        <c:tickMarkSkip val="10"/>
        <c:noMultiLvlLbl val="0"/>
      </c:catAx>
      <c:valAx>
        <c:axId val="30714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dash"/>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07146896"/>
        <c:crossesAt val="9"/>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8178955364638"/>
          <c:y val="0.20381194997684113"/>
          <c:w val="0.55964238089750495"/>
          <c:h val="0.70559640184295846"/>
        </c:manualLayout>
      </c:layout>
      <c:barChart>
        <c:barDir val="col"/>
        <c:grouping val="stacked"/>
        <c:varyColors val="0"/>
        <c:ser>
          <c:idx val="2"/>
          <c:order val="0"/>
          <c:tx>
            <c:strRef>
              <c:f>Sheet1!$B$1</c:f>
              <c:strCache>
                <c:ptCount val="1"/>
                <c:pt idx="0">
                  <c:v>non-manufacturing</c:v>
                </c:pt>
              </c:strCache>
            </c:strRef>
          </c:tx>
          <c:spPr>
            <a:solidFill>
              <a:schemeClr val="accent3">
                <a:lumMod val="7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23.632899999999999</c:v>
                </c:pt>
                <c:pt idx="1">
                  <c:v>30.744540903095331</c:v>
                </c:pt>
                <c:pt idx="2">
                  <c:v>32.318094170124219</c:v>
                </c:pt>
                <c:pt idx="3">
                  <c:v>34.612246783298517</c:v>
                </c:pt>
                <c:pt idx="4">
                  <c:v>36.842124764360783</c:v>
                </c:pt>
              </c:numCache>
            </c:numRef>
          </c:val>
        </c:ser>
        <c:ser>
          <c:idx val="0"/>
          <c:order val="1"/>
          <c:tx>
            <c:strRef>
              <c:f>Sheet1!$C$1</c:f>
              <c:strCache>
                <c:ptCount val="1"/>
                <c:pt idx="0">
                  <c:v>non-energy-intensive manufacturing and non-manufacturing</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81.951800000000006</c:v>
                </c:pt>
                <c:pt idx="1">
                  <c:v>83.811326667815464</c:v>
                </c:pt>
                <c:pt idx="2">
                  <c:v>92.115912426647441</c:v>
                </c:pt>
                <c:pt idx="3">
                  <c:v>105.1322865906872</c:v>
                </c:pt>
                <c:pt idx="4">
                  <c:v>120.0989423523113</c:v>
                </c:pt>
              </c:numCache>
            </c:numRef>
          </c:val>
        </c:ser>
        <c:ser>
          <c:idx val="1"/>
          <c:order val="2"/>
          <c:tx>
            <c:strRef>
              <c:f>Sheet1!$D$1</c:f>
              <c:strCache>
                <c:ptCount val="1"/>
                <c:pt idx="0">
                  <c:v>energy-intensive manufacturing</c:v>
                </c:pt>
              </c:strCache>
            </c:strRef>
          </c:tx>
          <c:spPr>
            <a:solidFill>
              <a:schemeClr val="accent3">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107.82129999999999</c:v>
                </c:pt>
                <c:pt idx="1">
                  <c:v>125.6263933581878</c:v>
                </c:pt>
                <c:pt idx="2">
                  <c:v>133.03348392392579</c:v>
                </c:pt>
                <c:pt idx="3">
                  <c:v>143.7540069189921</c:v>
                </c:pt>
                <c:pt idx="4">
                  <c:v>159.76342338410811</c:v>
                </c:pt>
              </c:numCache>
            </c:numRef>
          </c:val>
        </c:ser>
        <c:dLbls>
          <c:showLegendKey val="0"/>
          <c:showVal val="0"/>
          <c:showCatName val="0"/>
          <c:showSerName val="0"/>
          <c:showPercent val="0"/>
          <c:showBubbleSize val="0"/>
        </c:dLbls>
        <c:gapWidth val="219"/>
        <c:overlap val="100"/>
        <c:axId val="307152336"/>
        <c:axId val="307152880"/>
        <c:extLst/>
      </c:barChart>
      <c:catAx>
        <c:axId val="3071523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7152880"/>
        <c:crosses val="autoZero"/>
        <c:auto val="1"/>
        <c:lblAlgn val="ctr"/>
        <c:lblOffset val="100"/>
        <c:noMultiLvlLbl val="0"/>
      </c:catAx>
      <c:valAx>
        <c:axId val="30715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mn-lt"/>
                <a:ea typeface="+mn-ea"/>
                <a:cs typeface="+mn-cs"/>
              </a:defRPr>
            </a:pPr>
            <a:endParaRPr lang="en-US"/>
          </a:p>
        </c:txPr>
        <c:crossAx val="307152336"/>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23602491616979E-2"/>
          <c:y val="0.19534067916433046"/>
          <c:w val="0.75435003422234759"/>
          <c:h val="0.72077886935959623"/>
        </c:manualLayout>
      </c:layout>
      <c:barChart>
        <c:barDir val="col"/>
        <c:grouping val="percentStacked"/>
        <c:varyColors val="0"/>
        <c:ser>
          <c:idx val="2"/>
          <c:order val="0"/>
          <c:tx>
            <c:strRef>
              <c:f>Sheet1!$B$1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838.1226806640625</c:v>
                </c:pt>
                <c:pt idx="1">
                  <c:v>1035.2190000000001</c:v>
                </c:pt>
                <c:pt idx="2">
                  <c:v>1531.8579999999999</c:v>
                </c:pt>
                <c:pt idx="3">
                  <c:v>2249.502</c:v>
                </c:pt>
                <c:pt idx="4">
                  <c:v>3225.404</c:v>
                </c:pt>
              </c:numCache>
            </c:numRef>
          </c:val>
        </c:ser>
        <c:ser>
          <c:idx val="3"/>
          <c:order val="1"/>
          <c:tx>
            <c:strRef>
              <c:f>Sheet1!$C$1</c:f>
              <c:strCache>
                <c:ptCount val="1"/>
                <c:pt idx="0">
                  <c:v>Other 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2175.388916015625</c:v>
                </c:pt>
                <c:pt idx="1">
                  <c:v>3239.6219999999998</c:v>
                </c:pt>
                <c:pt idx="2">
                  <c:v>4753.9309999999996</c:v>
                </c:pt>
                <c:pt idx="3">
                  <c:v>6564.5240000000003</c:v>
                </c:pt>
                <c:pt idx="4">
                  <c:v>8720.0210000000006</c:v>
                </c:pt>
              </c:numCache>
            </c:numRef>
          </c:val>
        </c:ser>
        <c:ser>
          <c:idx val="0"/>
          <c:order val="2"/>
          <c:tx>
            <c:strRef>
              <c:f>Sheet1!$D$1</c:f>
              <c:strCache>
                <c:ptCount val="1"/>
                <c:pt idx="0">
                  <c:v>China</c:v>
                </c:pt>
              </c:strCache>
            </c:strRef>
          </c:tx>
          <c:spPr>
            <a:solidFill>
              <a:schemeClr val="accent5">
                <a:lumMod val="5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8064.16015625</c:v>
                </c:pt>
                <c:pt idx="1">
                  <c:v>16000.02</c:v>
                </c:pt>
                <c:pt idx="2">
                  <c:v>21073.59</c:v>
                </c:pt>
                <c:pt idx="3">
                  <c:v>25646.799999999999</c:v>
                </c:pt>
                <c:pt idx="4">
                  <c:v>30021.46</c:v>
                </c:pt>
              </c:numCache>
            </c:numRef>
          </c:val>
        </c:ser>
        <c:ser>
          <c:idx val="1"/>
          <c:order val="3"/>
          <c:tx>
            <c:strRef>
              <c:f>Sheet1!$E$1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2033.806030273438</c:v>
                </c:pt>
                <c:pt idx="1">
                  <c:v>4130.51</c:v>
                </c:pt>
                <c:pt idx="2">
                  <c:v>8004.02</c:v>
                </c:pt>
                <c:pt idx="3">
                  <c:v>13672.5</c:v>
                </c:pt>
                <c:pt idx="4">
                  <c:v>21399</c:v>
                </c:pt>
              </c:numCache>
            </c:numRef>
          </c:val>
        </c:ser>
        <c:ser>
          <c:idx val="4"/>
          <c:order val="4"/>
          <c:tx>
            <c:strRef>
              <c:f>Sheet1!$F$1</c:f>
              <c:strCache>
                <c:ptCount val="1"/>
                <c:pt idx="0">
                  <c:v>Rest Of World</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12513.984399999999</c:v>
                </c:pt>
                <c:pt idx="1">
                  <c:v>13483.381799999999</c:v>
                </c:pt>
                <c:pt idx="2">
                  <c:v>16323.035099999999</c:v>
                </c:pt>
                <c:pt idx="3">
                  <c:v>18896.803100000001</c:v>
                </c:pt>
                <c:pt idx="4">
                  <c:v>21606.1031</c:v>
                </c:pt>
              </c:numCache>
            </c:numRef>
          </c:val>
        </c:ser>
        <c:dLbls>
          <c:showLegendKey val="0"/>
          <c:showVal val="0"/>
          <c:showCatName val="0"/>
          <c:showSerName val="0"/>
          <c:showPercent val="0"/>
          <c:showBubbleSize val="0"/>
        </c:dLbls>
        <c:gapWidth val="150"/>
        <c:overlap val="100"/>
        <c:axId val="307151792"/>
        <c:axId val="307153424"/>
      </c:barChart>
      <c:catAx>
        <c:axId val="307151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7153424"/>
        <c:crosses val="autoZero"/>
        <c:auto val="1"/>
        <c:lblAlgn val="ctr"/>
        <c:lblOffset val="100"/>
        <c:noMultiLvlLbl val="0"/>
      </c:catAx>
      <c:valAx>
        <c:axId val="30715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715179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23.660814907141781</c:v>
                </c:pt>
                <c:pt idx="1">
                  <c:v>22.665663668802409</c:v>
                </c:pt>
                <c:pt idx="2">
                  <c:v>22.500041810449439</c:v>
                </c:pt>
                <c:pt idx="3">
                  <c:v>23.00328215661353</c:v>
                </c:pt>
                <c:pt idx="4">
                  <c:v>23.581434987072441</c:v>
                </c:pt>
              </c:numCache>
            </c:numRef>
          </c:val>
        </c:ser>
        <c:ser>
          <c:idx val="0"/>
          <c:order val="1"/>
          <c:tx>
            <c:strRef>
              <c:f>Sheet1!$C$1</c:f>
              <c:strCache>
                <c:ptCount val="1"/>
                <c:pt idx="0">
                  <c:v>America</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33.072322803050277</c:v>
                </c:pt>
                <c:pt idx="1">
                  <c:v>37.045929565065798</c:v>
                </c:pt>
                <c:pt idx="2">
                  <c:v>40.266215317957503</c:v>
                </c:pt>
                <c:pt idx="3">
                  <c:v>42.961499683927038</c:v>
                </c:pt>
                <c:pt idx="4">
                  <c:v>45.974764319194428</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14.828414765145631</c:v>
                </c:pt>
                <c:pt idx="1">
                  <c:v>15.982158554385551</c:v>
                </c:pt>
                <c:pt idx="2">
                  <c:v>16.516978204881941</c:v>
                </c:pt>
                <c:pt idx="3">
                  <c:v>16.796499711419361</c:v>
                </c:pt>
                <c:pt idx="4">
                  <c:v>17.53224269912511</c:v>
                </c:pt>
              </c:numCache>
            </c:numRef>
          </c:val>
        </c:ser>
        <c:dLbls>
          <c:showLegendKey val="0"/>
          <c:showVal val="0"/>
          <c:showCatName val="0"/>
          <c:showSerName val="0"/>
          <c:showPercent val="0"/>
          <c:showBubbleSize val="0"/>
        </c:dLbls>
        <c:gapWidth val="150"/>
        <c:overlap val="100"/>
        <c:axId val="298755744"/>
        <c:axId val="298755200"/>
      </c:barChart>
      <c:catAx>
        <c:axId val="2987557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8755200"/>
        <c:crosses val="autoZero"/>
        <c:auto val="1"/>
        <c:lblAlgn val="ctr"/>
        <c:lblOffset val="100"/>
        <c:noMultiLvlLbl val="0"/>
      </c:catAx>
      <c:valAx>
        <c:axId val="298755200"/>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8755744"/>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Sheet1!$B$1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18.870224578350285</c:v>
                </c:pt>
                <c:pt idx="1">
                  <c:v>19.566443759529083</c:v>
                </c:pt>
                <c:pt idx="2">
                  <c:v>19.945069391642892</c:v>
                </c:pt>
                <c:pt idx="3">
                  <c:v>20.530621154870133</c:v>
                </c:pt>
                <c:pt idx="4">
                  <c:v>20.967739875033175</c:v>
                </c:pt>
              </c:numCache>
            </c:numRef>
          </c:val>
        </c:ser>
        <c:ser>
          <c:idx val="6"/>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12.301495945990087</c:v>
                </c:pt>
                <c:pt idx="1">
                  <c:v>11.964008919000626</c:v>
                </c:pt>
                <c:pt idx="2">
                  <c:v>13.417615857243536</c:v>
                </c:pt>
                <c:pt idx="3">
                  <c:v>14.53929276716709</c:v>
                </c:pt>
                <c:pt idx="4">
                  <c:v>15.49458551955223</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9.1496548113392482</c:v>
                </c:pt>
                <c:pt idx="1">
                  <c:v>10.616373827427712</c:v>
                </c:pt>
                <c:pt idx="2">
                  <c:v>12.549196803183992</c:v>
                </c:pt>
                <c:pt idx="3">
                  <c:v>16.060957586512313</c:v>
                </c:pt>
                <c:pt idx="4">
                  <c:v>20.506388653949976</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13.9774924216941</c:v>
                </c:pt>
                <c:pt idx="1">
                  <c:v>17.306792143404483</c:v>
                </c:pt>
                <c:pt idx="2">
                  <c:v>18.755610775262117</c:v>
                </c:pt>
                <c:pt idx="3">
                  <c:v>20.473916448742152</c:v>
                </c:pt>
                <c:pt idx="4">
                  <c:v>23.058720802307132</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14.685591570734978</c:v>
                </c:pt>
                <c:pt idx="1">
                  <c:v>17.385731242656707</c:v>
                </c:pt>
                <c:pt idx="2">
                  <c:v>19.701006673812866</c:v>
                </c:pt>
                <c:pt idx="3">
                  <c:v>23.18879613208771</c:v>
                </c:pt>
                <c:pt idx="4">
                  <c:v>26.826847848892214</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11.837723652601243</c:v>
                </c:pt>
                <c:pt idx="1">
                  <c:v>16.665208588361743</c:v>
                </c:pt>
                <c:pt idx="2">
                  <c:v>23.218384620666502</c:v>
                </c:pt>
                <c:pt idx="3">
                  <c:v>33.817152839660643</c:v>
                </c:pt>
                <c:pt idx="4">
                  <c:v>47.336261219978333</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61.497924266955955</c:v>
                </c:pt>
                <c:pt idx="1">
                  <c:v>70.925154083080898</c:v>
                </c:pt>
                <c:pt idx="2">
                  <c:v>70.55009637651564</c:v>
                </c:pt>
                <c:pt idx="3">
                  <c:v>72.079257386110484</c:v>
                </c:pt>
                <c:pt idx="4">
                  <c:v>75.378252035124362</c:v>
                </c:pt>
              </c:numCache>
            </c:numRef>
          </c:val>
        </c:ser>
        <c:dLbls>
          <c:showLegendKey val="0"/>
          <c:showVal val="0"/>
          <c:showCatName val="0"/>
          <c:showSerName val="0"/>
          <c:showPercent val="0"/>
          <c:showBubbleSize val="0"/>
        </c:dLbls>
        <c:gapWidth val="150"/>
        <c:overlap val="100"/>
        <c:axId val="298754112"/>
        <c:axId val="298753024"/>
      </c:barChart>
      <c:catAx>
        <c:axId val="2987541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8753024"/>
        <c:crosses val="autoZero"/>
        <c:auto val="1"/>
        <c:lblAlgn val="ctr"/>
        <c:lblOffset val="100"/>
        <c:noMultiLvlLbl val="0"/>
      </c:catAx>
      <c:valAx>
        <c:axId val="29875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875411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3411829901774"/>
          <c:y val="0.17605836035201483"/>
          <c:w val="0.78255342212153878"/>
          <c:h val="0.71415153214207361"/>
        </c:manualLayout>
      </c:layout>
      <c:areaChart>
        <c:grouping val="stacked"/>
        <c:varyColors val="0"/>
        <c:ser>
          <c:idx val="2"/>
          <c:order val="0"/>
          <c:tx>
            <c:strRef>
              <c:f>Sheet1!$B$1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8.7222649238733538</c:v>
                </c:pt>
                <c:pt idx="1">
                  <c:v>8.9175335695265616</c:v>
                </c:pt>
                <c:pt idx="2">
                  <c:v>8.7234297240279268</c:v>
                </c:pt>
                <c:pt idx="3">
                  <c:v>8.6704238867611956</c:v>
                </c:pt>
                <c:pt idx="4">
                  <c:v>8.7746518005177876</c:v>
                </c:pt>
                <c:pt idx="5">
                  <c:v>8.6419365704662443</c:v>
                </c:pt>
                <c:pt idx="6">
                  <c:v>8.2310993066001092</c:v>
                </c:pt>
                <c:pt idx="7">
                  <c:v>8.3766500966120105</c:v>
                </c:pt>
                <c:pt idx="8">
                  <c:v>8.3433455185859202</c:v>
                </c:pt>
                <c:pt idx="9">
                  <c:v>8.2146961612507923</c:v>
                </c:pt>
                <c:pt idx="10">
                  <c:v>8.152742646613147</c:v>
                </c:pt>
                <c:pt idx="11">
                  <c:v>8.1492212792432426</c:v>
                </c:pt>
                <c:pt idx="12">
                  <c:v>8.1584939026993215</c:v>
                </c:pt>
                <c:pt idx="13">
                  <c:v>8.164858931343117</c:v>
                </c:pt>
                <c:pt idx="14">
                  <c:v>8.1704485706709473</c:v>
                </c:pt>
                <c:pt idx="15">
                  <c:v>8.1834397506304661</c:v>
                </c:pt>
                <c:pt idx="16">
                  <c:v>8.1806415504323926</c:v>
                </c:pt>
                <c:pt idx="17">
                  <c:v>8.1951966727784775</c:v>
                </c:pt>
                <c:pt idx="18">
                  <c:v>8.2116776084261929</c:v>
                </c:pt>
                <c:pt idx="19">
                  <c:v>8.2341387986384831</c:v>
                </c:pt>
                <c:pt idx="20">
                  <c:v>8.2517913318321252</c:v>
                </c:pt>
                <c:pt idx="21">
                  <c:v>8.2673105212068609</c:v>
                </c:pt>
                <c:pt idx="22">
                  <c:v>8.2630269932705218</c:v>
                </c:pt>
                <c:pt idx="23">
                  <c:v>8.2709368962328984</c:v>
                </c:pt>
                <c:pt idx="24">
                  <c:v>8.2732918347328752</c:v>
                </c:pt>
                <c:pt idx="25">
                  <c:v>8.2877220826923494</c:v>
                </c:pt>
                <c:pt idx="26">
                  <c:v>8.3067394895869811</c:v>
                </c:pt>
                <c:pt idx="27">
                  <c:v>8.3287621286270781</c:v>
                </c:pt>
                <c:pt idx="28">
                  <c:v>8.3468912838256326</c:v>
                </c:pt>
                <c:pt idx="29">
                  <c:v>8.3624425615927436</c:v>
                </c:pt>
                <c:pt idx="30">
                  <c:v>8.3771721347006398</c:v>
                </c:pt>
                <c:pt idx="31">
                  <c:v>8.4063835250495753</c:v>
                </c:pt>
                <c:pt idx="32">
                  <c:v>8.4360717458411667</c:v>
                </c:pt>
                <c:pt idx="33">
                  <c:v>8.4632186311227393</c:v>
                </c:pt>
                <c:pt idx="34">
                  <c:v>8.4906895322096307</c:v>
                </c:pt>
                <c:pt idx="35">
                  <c:v>8.5269398366805795</c:v>
                </c:pt>
                <c:pt idx="36">
                  <c:v>8.5630636693563886</c:v>
                </c:pt>
                <c:pt idx="37">
                  <c:v>8.6040341573279004</c:v>
                </c:pt>
                <c:pt idx="38">
                  <c:v>8.647127144422635</c:v>
                </c:pt>
                <c:pt idx="39">
                  <c:v>8.6856449656108428</c:v>
                </c:pt>
                <c:pt idx="40">
                  <c:v>8.7272319402565497</c:v>
                </c:pt>
              </c:numCache>
            </c:numRef>
          </c:val>
        </c:ser>
        <c:ser>
          <c:idx val="1"/>
          <c:order val="1"/>
          <c:tx>
            <c:strRef>
              <c:f>Sheet1!$C$1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25.810625155178073</c:v>
                </c:pt>
                <c:pt idx="1">
                  <c:v>25.663760536308821</c:v>
                </c:pt>
                <c:pt idx="2">
                  <c:v>25.736346693516179</c:v>
                </c:pt>
                <c:pt idx="3">
                  <c:v>25.346444620719566</c:v>
                </c:pt>
                <c:pt idx="4">
                  <c:v>24.656316862116473</c:v>
                </c:pt>
                <c:pt idx="5">
                  <c:v>24.901233295060717</c:v>
                </c:pt>
                <c:pt idx="6">
                  <c:v>25.053712396968386</c:v>
                </c:pt>
                <c:pt idx="7">
                  <c:v>25.121866307316889</c:v>
                </c:pt>
                <c:pt idx="8">
                  <c:v>25.538297662057445</c:v>
                </c:pt>
                <c:pt idx="9">
                  <c:v>25.508108074812956</c:v>
                </c:pt>
                <c:pt idx="10">
                  <c:v>25.430748349419339</c:v>
                </c:pt>
                <c:pt idx="11">
                  <c:v>25.602970427925897</c:v>
                </c:pt>
                <c:pt idx="12">
                  <c:v>25.603453228559193</c:v>
                </c:pt>
                <c:pt idx="13">
                  <c:v>25.629485975025965</c:v>
                </c:pt>
                <c:pt idx="14">
                  <c:v>25.659438169524655</c:v>
                </c:pt>
                <c:pt idx="15">
                  <c:v>25.788396156426348</c:v>
                </c:pt>
                <c:pt idx="16">
                  <c:v>25.751144356851761</c:v>
                </c:pt>
                <c:pt idx="17">
                  <c:v>25.918618375072406</c:v>
                </c:pt>
                <c:pt idx="18">
                  <c:v>26.059697011709552</c:v>
                </c:pt>
                <c:pt idx="19">
                  <c:v>26.215873591209796</c:v>
                </c:pt>
                <c:pt idx="20">
                  <c:v>26.367267573564931</c:v>
                </c:pt>
                <c:pt idx="21">
                  <c:v>26.557028625800161</c:v>
                </c:pt>
                <c:pt idx="22">
                  <c:v>26.668542497661367</c:v>
                </c:pt>
                <c:pt idx="23">
                  <c:v>26.778211023437439</c:v>
                </c:pt>
                <c:pt idx="24">
                  <c:v>26.870926801454722</c:v>
                </c:pt>
                <c:pt idx="25">
                  <c:v>27.013466571983198</c:v>
                </c:pt>
                <c:pt idx="26">
                  <c:v>27.138130827202591</c:v>
                </c:pt>
                <c:pt idx="27">
                  <c:v>27.305172880010062</c:v>
                </c:pt>
                <c:pt idx="28">
                  <c:v>27.479914043459161</c:v>
                </c:pt>
                <c:pt idx="29">
                  <c:v>27.55680969598356</c:v>
                </c:pt>
                <c:pt idx="30">
                  <c:v>27.678630717479624</c:v>
                </c:pt>
                <c:pt idx="31">
                  <c:v>27.855926363102135</c:v>
                </c:pt>
                <c:pt idx="32">
                  <c:v>28.00045515636636</c:v>
                </c:pt>
                <c:pt idx="33">
                  <c:v>28.09346325783363</c:v>
                </c:pt>
                <c:pt idx="34">
                  <c:v>28.254874452359704</c:v>
                </c:pt>
                <c:pt idx="35">
                  <c:v>28.394968881622017</c:v>
                </c:pt>
                <c:pt idx="36">
                  <c:v>28.586769224021694</c:v>
                </c:pt>
                <c:pt idx="37">
                  <c:v>28.730451559069245</c:v>
                </c:pt>
                <c:pt idx="38">
                  <c:v>28.94560099678948</c:v>
                </c:pt>
                <c:pt idx="39">
                  <c:v>29.023183615159034</c:v>
                </c:pt>
                <c:pt idx="40">
                  <c:v>29.194054751126483</c:v>
                </c:pt>
              </c:numCache>
            </c:numRef>
          </c:val>
        </c:ser>
        <c:ser>
          <c:idx val="4"/>
          <c:order val="2"/>
          <c:tx>
            <c:strRef>
              <c:f>Sheet1!$D$1</c:f>
              <c:strCache>
                <c:ptCount val="1"/>
                <c:pt idx="0">
                  <c:v>series0</c:v>
                </c:pt>
              </c:strCache>
            </c:strRef>
          </c:tx>
          <c:spPr>
            <a:solidFill>
              <a:srgbClr val="FFC715"/>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11.190648712158204</c:v>
                </c:pt>
                <c:pt idx="1">
                  <c:v>11.347540618896485</c:v>
                </c:pt>
                <c:pt idx="2">
                  <c:v>11.236718170166018</c:v>
                </c:pt>
                <c:pt idx="3">
                  <c:v>11.098918731689453</c:v>
                </c:pt>
                <c:pt idx="4">
                  <c:v>11.085605834960937</c:v>
                </c:pt>
                <c:pt idx="5">
                  <c:v>10.912258270263672</c:v>
                </c:pt>
                <c:pt idx="6">
                  <c:v>11.094468566894532</c:v>
                </c:pt>
                <c:pt idx="7">
                  <c:v>11.104855712890625</c:v>
                </c:pt>
                <c:pt idx="8">
                  <c:v>11.179677093505861</c:v>
                </c:pt>
                <c:pt idx="9">
                  <c:v>11.135272430419922</c:v>
                </c:pt>
                <c:pt idx="10">
                  <c:v>11.281854949951173</c:v>
                </c:pt>
                <c:pt idx="11">
                  <c:v>11.406941680908202</c:v>
                </c:pt>
                <c:pt idx="12">
                  <c:v>11.467234893798828</c:v>
                </c:pt>
                <c:pt idx="13">
                  <c:v>11.530749694824216</c:v>
                </c:pt>
                <c:pt idx="14">
                  <c:v>11.607107055664063</c:v>
                </c:pt>
                <c:pt idx="15">
                  <c:v>11.704979766845701</c:v>
                </c:pt>
                <c:pt idx="16">
                  <c:v>11.763778869628906</c:v>
                </c:pt>
                <c:pt idx="17">
                  <c:v>11.851075622558595</c:v>
                </c:pt>
                <c:pt idx="18">
                  <c:v>11.934606689453126</c:v>
                </c:pt>
                <c:pt idx="19">
                  <c:v>12.024812377929686</c:v>
                </c:pt>
                <c:pt idx="20">
                  <c:v>12.091445617675781</c:v>
                </c:pt>
                <c:pt idx="21">
                  <c:v>12.159825927734374</c:v>
                </c:pt>
                <c:pt idx="22">
                  <c:v>12.201109344482422</c:v>
                </c:pt>
                <c:pt idx="23">
                  <c:v>12.244606506347656</c:v>
                </c:pt>
                <c:pt idx="24">
                  <c:v>12.277168060302735</c:v>
                </c:pt>
                <c:pt idx="25">
                  <c:v>12.342384033203125</c:v>
                </c:pt>
                <c:pt idx="26">
                  <c:v>12.401251708984374</c:v>
                </c:pt>
                <c:pt idx="27">
                  <c:v>12.469657623291017</c:v>
                </c:pt>
                <c:pt idx="28">
                  <c:v>12.522447265625001</c:v>
                </c:pt>
                <c:pt idx="29">
                  <c:v>12.573932159423828</c:v>
                </c:pt>
                <c:pt idx="30">
                  <c:v>12.632127777099608</c:v>
                </c:pt>
                <c:pt idx="31">
                  <c:v>12.702169281005858</c:v>
                </c:pt>
                <c:pt idx="32">
                  <c:v>12.763742919921876</c:v>
                </c:pt>
                <c:pt idx="33">
                  <c:v>12.824661987304689</c:v>
                </c:pt>
                <c:pt idx="34">
                  <c:v>12.885921020507812</c:v>
                </c:pt>
                <c:pt idx="35">
                  <c:v>12.944910522460937</c:v>
                </c:pt>
                <c:pt idx="36">
                  <c:v>13.019579498291014</c:v>
                </c:pt>
                <c:pt idx="37">
                  <c:v>13.076706298828125</c:v>
                </c:pt>
                <c:pt idx="38">
                  <c:v>13.144588287353514</c:v>
                </c:pt>
                <c:pt idx="39">
                  <c:v>13.199220703124999</c:v>
                </c:pt>
                <c:pt idx="40">
                  <c:v>13.264713012695312</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20.412577064073293</c:v>
                </c:pt>
                <c:pt idx="1">
                  <c:v>20.756170151245176</c:v>
                </c:pt>
                <c:pt idx="2">
                  <c:v>21.320173474056261</c:v>
                </c:pt>
                <c:pt idx="3">
                  <c:v>22.077644273801802</c:v>
                </c:pt>
                <c:pt idx="4">
                  <c:v>22.226552863846067</c:v>
                </c:pt>
                <c:pt idx="5">
                  <c:v>22.243312377492206</c:v>
                </c:pt>
                <c:pt idx="6">
                  <c:v>22.568238779364275</c:v>
                </c:pt>
                <c:pt idx="7">
                  <c:v>23.118469551687568</c:v>
                </c:pt>
                <c:pt idx="8">
                  <c:v>23.749029042565127</c:v>
                </c:pt>
                <c:pt idx="9">
                  <c:v>23.86196784273643</c:v>
                </c:pt>
                <c:pt idx="10">
                  <c:v>24.299411218148578</c:v>
                </c:pt>
                <c:pt idx="11">
                  <c:v>24.712046600792277</c:v>
                </c:pt>
                <c:pt idx="12">
                  <c:v>24.929446077416092</c:v>
                </c:pt>
                <c:pt idx="13">
                  <c:v>25.147808528447101</c:v>
                </c:pt>
                <c:pt idx="14">
                  <c:v>25.333905493797957</c:v>
                </c:pt>
                <c:pt idx="15">
                  <c:v>25.420263083484191</c:v>
                </c:pt>
                <c:pt idx="16">
                  <c:v>25.482514290596427</c:v>
                </c:pt>
                <c:pt idx="17">
                  <c:v>25.586946374185832</c:v>
                </c:pt>
                <c:pt idx="18">
                  <c:v>25.72509050109398</c:v>
                </c:pt>
                <c:pt idx="19">
                  <c:v>25.838054309780986</c:v>
                </c:pt>
                <c:pt idx="20">
                  <c:v>25.88048545933664</c:v>
                </c:pt>
                <c:pt idx="21">
                  <c:v>25.944073373912648</c:v>
                </c:pt>
                <c:pt idx="22">
                  <c:v>25.953664427794969</c:v>
                </c:pt>
                <c:pt idx="23">
                  <c:v>26.062563421692776</c:v>
                </c:pt>
                <c:pt idx="24">
                  <c:v>26.216341430682814</c:v>
                </c:pt>
                <c:pt idx="25">
                  <c:v>26.405363460273993</c:v>
                </c:pt>
                <c:pt idx="26">
                  <c:v>26.558140474453335</c:v>
                </c:pt>
                <c:pt idx="27">
                  <c:v>26.58250011981152</c:v>
                </c:pt>
                <c:pt idx="28">
                  <c:v>26.565910489889955</c:v>
                </c:pt>
                <c:pt idx="29">
                  <c:v>26.866558400695258</c:v>
                </c:pt>
                <c:pt idx="30">
                  <c:v>27.188409779921688</c:v>
                </c:pt>
                <c:pt idx="31">
                  <c:v>27.235304288740863</c:v>
                </c:pt>
                <c:pt idx="32">
                  <c:v>27.445282678848258</c:v>
                </c:pt>
                <c:pt idx="33">
                  <c:v>27.549304200732635</c:v>
                </c:pt>
                <c:pt idx="34">
                  <c:v>27.568077859276755</c:v>
                </c:pt>
                <c:pt idx="35">
                  <c:v>27.773043799269207</c:v>
                </c:pt>
                <c:pt idx="36">
                  <c:v>27.961600746567051</c:v>
                </c:pt>
                <c:pt idx="37">
                  <c:v>28.214096024333223</c:v>
                </c:pt>
                <c:pt idx="38">
                  <c:v>28.293223258113375</c:v>
                </c:pt>
                <c:pt idx="39">
                  <c:v>28.531845209320984</c:v>
                </c:pt>
                <c:pt idx="40">
                  <c:v>28.780053395338289</c:v>
                </c:pt>
              </c:numCache>
            </c:numRef>
          </c:val>
        </c:ser>
        <c:ser>
          <c:idx val="3"/>
          <c:order val="4"/>
          <c:tx>
            <c:strRef>
              <c:f>Sheet1!$F$1</c:f>
              <c:strCache>
                <c:ptCount val="1"/>
                <c:pt idx="0">
                  <c:v>series4</c:v>
                </c:pt>
              </c:strCache>
            </c:strRef>
          </c:tx>
          <c:spPr>
            <a:solidFill>
              <a:srgbClr val="009900"/>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5.425436620054767</c:v>
                </c:pt>
                <c:pt idx="1">
                  <c:v>5.5479439644739035</c:v>
                </c:pt>
                <c:pt idx="2">
                  <c:v>5.8592033085897564</c:v>
                </c:pt>
                <c:pt idx="3">
                  <c:v>6.0651693612635134</c:v>
                </c:pt>
                <c:pt idx="4">
                  <c:v>6.2933784587159751</c:v>
                </c:pt>
                <c:pt idx="5">
                  <c:v>6.4894626806750892</c:v>
                </c:pt>
                <c:pt idx="6">
                  <c:v>6.453268205262721</c:v>
                </c:pt>
                <c:pt idx="7">
                  <c:v>6.616785520386018</c:v>
                </c:pt>
                <c:pt idx="8">
                  <c:v>6.6122596511555134</c:v>
                </c:pt>
                <c:pt idx="9">
                  <c:v>6.4934828507289195</c:v>
                </c:pt>
                <c:pt idx="10">
                  <c:v>6.5289946241215402</c:v>
                </c:pt>
                <c:pt idx="11">
                  <c:v>6.5426504765222306</c:v>
                </c:pt>
                <c:pt idx="12">
                  <c:v>6.548255591316682</c:v>
                </c:pt>
                <c:pt idx="13">
                  <c:v>6.555773206378003</c:v>
                </c:pt>
                <c:pt idx="14">
                  <c:v>6.5698411934985295</c:v>
                </c:pt>
                <c:pt idx="15">
                  <c:v>6.5966858776665758</c:v>
                </c:pt>
                <c:pt idx="16">
                  <c:v>6.5976080227064342</c:v>
                </c:pt>
                <c:pt idx="17">
                  <c:v>6.6172136956369965</c:v>
                </c:pt>
                <c:pt idx="18">
                  <c:v>6.6398634380424655</c:v>
                </c:pt>
                <c:pt idx="19">
                  <c:v>6.6698569691915566</c:v>
                </c:pt>
                <c:pt idx="20">
                  <c:v>6.6922453508793938</c:v>
                </c:pt>
                <c:pt idx="21">
                  <c:v>6.7033007418061574</c:v>
                </c:pt>
                <c:pt idx="22">
                  <c:v>6.704928214858036</c:v>
                </c:pt>
                <c:pt idx="23">
                  <c:v>6.7236819599986628</c:v>
                </c:pt>
                <c:pt idx="24">
                  <c:v>6.7339285587966291</c:v>
                </c:pt>
                <c:pt idx="25">
                  <c:v>6.7659120646337811</c:v>
                </c:pt>
                <c:pt idx="26">
                  <c:v>6.7958149492451323</c:v>
                </c:pt>
                <c:pt idx="27">
                  <c:v>6.8259368892746153</c:v>
                </c:pt>
                <c:pt idx="28">
                  <c:v>6.8505156039849862</c:v>
                </c:pt>
                <c:pt idx="29">
                  <c:v>6.8676281525826921</c:v>
                </c:pt>
                <c:pt idx="30">
                  <c:v>6.8849411427583664</c:v>
                </c:pt>
                <c:pt idx="31">
                  <c:v>6.9162735749564677</c:v>
                </c:pt>
                <c:pt idx="32">
                  <c:v>6.9373516581720711</c:v>
                </c:pt>
                <c:pt idx="33">
                  <c:v>6.9509148252458441</c:v>
                </c:pt>
                <c:pt idx="34">
                  <c:v>6.9731830060083366</c:v>
                </c:pt>
                <c:pt idx="35">
                  <c:v>6.9969159571344894</c:v>
                </c:pt>
                <c:pt idx="36">
                  <c:v>7.0266937786129589</c:v>
                </c:pt>
                <c:pt idx="37">
                  <c:v>7.0518192429405717</c:v>
                </c:pt>
                <c:pt idx="38">
                  <c:v>7.0811185156098713</c:v>
                </c:pt>
                <c:pt idx="39">
                  <c:v>7.1021532814650321</c:v>
                </c:pt>
                <c:pt idx="40">
                  <c:v>7.1223889059753569</c:v>
                </c:pt>
              </c:numCache>
            </c:numRef>
          </c:val>
        </c:ser>
        <c:dLbls>
          <c:showLegendKey val="0"/>
          <c:showVal val="0"/>
          <c:showCatName val="0"/>
          <c:showSerName val="0"/>
          <c:showPercent val="0"/>
          <c:showBubbleSize val="0"/>
        </c:dLbls>
        <c:axId val="298756288"/>
        <c:axId val="298753568"/>
      </c:areaChart>
      <c:catAx>
        <c:axId val="298756288"/>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298753568"/>
        <c:crosses val="autoZero"/>
        <c:auto val="1"/>
        <c:lblAlgn val="ctr"/>
        <c:lblOffset val="100"/>
        <c:tickLblSkip val="10"/>
        <c:tickMarkSkip val="10"/>
        <c:noMultiLvlLbl val="0"/>
      </c:catAx>
      <c:valAx>
        <c:axId val="298753568"/>
        <c:scaling>
          <c:orientation val="minMax"/>
          <c:max val="25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298756288"/>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684455749"/>
          <c:y val="0.15748250895882596"/>
          <c:w val="0.65594067404964229"/>
          <c:h val="0.72343945783866803"/>
        </c:manualLayout>
      </c:layout>
      <c:areaChart>
        <c:grouping val="stacked"/>
        <c:varyColors val="0"/>
        <c:ser>
          <c:idx val="2"/>
          <c:order val="0"/>
          <c:tx>
            <c:strRef>
              <c:f>Sheet1!$B$1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53.523212389290833</c:v>
                </c:pt>
                <c:pt idx="1">
                  <c:v>57.509491405327637</c:v>
                </c:pt>
                <c:pt idx="2">
                  <c:v>60.611869365393211</c:v>
                </c:pt>
                <c:pt idx="3">
                  <c:v>60.46449127395109</c:v>
                </c:pt>
                <c:pt idx="4">
                  <c:v>60.769614669063102</c:v>
                </c:pt>
                <c:pt idx="5">
                  <c:v>59.518952134120248</c:v>
                </c:pt>
                <c:pt idx="6">
                  <c:v>56.650137961539059</c:v>
                </c:pt>
                <c:pt idx="7">
                  <c:v>55.580915472244918</c:v>
                </c:pt>
                <c:pt idx="8">
                  <c:v>55.340216981646606</c:v>
                </c:pt>
                <c:pt idx="9">
                  <c:v>54.539582049425803</c:v>
                </c:pt>
                <c:pt idx="10">
                  <c:v>54.211568808222495</c:v>
                </c:pt>
                <c:pt idx="11">
                  <c:v>53.806515149009151</c:v>
                </c:pt>
                <c:pt idx="12">
                  <c:v>53.486798162703714</c:v>
                </c:pt>
                <c:pt idx="13">
                  <c:v>53.330736271620005</c:v>
                </c:pt>
                <c:pt idx="14">
                  <c:v>53.256375183089446</c:v>
                </c:pt>
                <c:pt idx="15">
                  <c:v>53.222224549107686</c:v>
                </c:pt>
                <c:pt idx="16">
                  <c:v>53.15447812012156</c:v>
                </c:pt>
                <c:pt idx="17">
                  <c:v>53.266147745972241</c:v>
                </c:pt>
                <c:pt idx="18">
                  <c:v>53.408724663964499</c:v>
                </c:pt>
                <c:pt idx="19">
                  <c:v>53.649203594063728</c:v>
                </c:pt>
                <c:pt idx="20">
                  <c:v>53.920814546472883</c:v>
                </c:pt>
                <c:pt idx="21">
                  <c:v>54.259481587557858</c:v>
                </c:pt>
                <c:pt idx="22">
                  <c:v>54.558735539544159</c:v>
                </c:pt>
                <c:pt idx="23">
                  <c:v>54.978582651633388</c:v>
                </c:pt>
                <c:pt idx="24">
                  <c:v>55.367022651423554</c:v>
                </c:pt>
                <c:pt idx="25">
                  <c:v>55.881760234086379</c:v>
                </c:pt>
                <c:pt idx="26">
                  <c:v>56.483637493505825</c:v>
                </c:pt>
                <c:pt idx="27">
                  <c:v>57.089114033023762</c:v>
                </c:pt>
                <c:pt idx="28">
                  <c:v>57.724718281098198</c:v>
                </c:pt>
                <c:pt idx="29">
                  <c:v>58.436293071055616</c:v>
                </c:pt>
                <c:pt idx="30">
                  <c:v>59.137025882373337</c:v>
                </c:pt>
                <c:pt idx="31">
                  <c:v>60.020955846036372</c:v>
                </c:pt>
                <c:pt idx="32">
                  <c:v>60.917670074073243</c:v>
                </c:pt>
                <c:pt idx="33">
                  <c:v>61.858717441878753</c:v>
                </c:pt>
                <c:pt idx="34">
                  <c:v>62.843030858811247</c:v>
                </c:pt>
                <c:pt idx="35">
                  <c:v>63.835468721198524</c:v>
                </c:pt>
                <c:pt idx="36">
                  <c:v>64.845922437066918</c:v>
                </c:pt>
                <c:pt idx="37">
                  <c:v>65.781808089599892</c:v>
                </c:pt>
                <c:pt idx="38">
                  <c:v>66.767041441856094</c:v>
                </c:pt>
                <c:pt idx="39">
                  <c:v>67.695740678743817</c:v>
                </c:pt>
                <c:pt idx="40">
                  <c:v>68.629467750989846</c:v>
                </c:pt>
              </c:numCache>
            </c:numRef>
          </c:val>
        </c:ser>
        <c:ser>
          <c:idx val="1"/>
          <c:order val="1"/>
          <c:tx>
            <c:strRef>
              <c:f>Sheet1!$C$1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32.602738965093437</c:v>
                </c:pt>
                <c:pt idx="1">
                  <c:v>32.380459610992418</c:v>
                </c:pt>
                <c:pt idx="2">
                  <c:v>33.471682403732324</c:v>
                </c:pt>
                <c:pt idx="3">
                  <c:v>33.478717090971607</c:v>
                </c:pt>
                <c:pt idx="4">
                  <c:v>35.429196877857876</c:v>
                </c:pt>
                <c:pt idx="5">
                  <c:v>36.227662599852664</c:v>
                </c:pt>
                <c:pt idx="6">
                  <c:v>37.095137109304041</c:v>
                </c:pt>
                <c:pt idx="7">
                  <c:v>36.578240342475453</c:v>
                </c:pt>
                <c:pt idx="8">
                  <c:v>36.871121204436044</c:v>
                </c:pt>
                <c:pt idx="9">
                  <c:v>37.126890387358458</c:v>
                </c:pt>
                <c:pt idx="10">
                  <c:v>37.71972680971853</c:v>
                </c:pt>
                <c:pt idx="11">
                  <c:v>38.155455623096778</c:v>
                </c:pt>
                <c:pt idx="12">
                  <c:v>38.412470684125097</c:v>
                </c:pt>
                <c:pt idx="13">
                  <c:v>38.594511092168979</c:v>
                </c:pt>
                <c:pt idx="14">
                  <c:v>38.857886392812922</c:v>
                </c:pt>
                <c:pt idx="15">
                  <c:v>39.361704294255716</c:v>
                </c:pt>
                <c:pt idx="16">
                  <c:v>39.556564786550126</c:v>
                </c:pt>
                <c:pt idx="17">
                  <c:v>40.0291181252367</c:v>
                </c:pt>
                <c:pt idx="18">
                  <c:v>40.450688260406572</c:v>
                </c:pt>
                <c:pt idx="19">
                  <c:v>40.960731125131367</c:v>
                </c:pt>
                <c:pt idx="20">
                  <c:v>41.485402555377661</c:v>
                </c:pt>
                <c:pt idx="21">
                  <c:v>42.038012588086303</c:v>
                </c:pt>
                <c:pt idx="22">
                  <c:v>42.508228314945555</c:v>
                </c:pt>
                <c:pt idx="23">
                  <c:v>43.033979457422838</c:v>
                </c:pt>
                <c:pt idx="24">
                  <c:v>43.523251322438654</c:v>
                </c:pt>
                <c:pt idx="25">
                  <c:v>44.135366638896215</c:v>
                </c:pt>
                <c:pt idx="26">
                  <c:v>44.636998789784109</c:v>
                </c:pt>
                <c:pt idx="27">
                  <c:v>45.194316263948608</c:v>
                </c:pt>
                <c:pt idx="28">
                  <c:v>45.812194610429565</c:v>
                </c:pt>
                <c:pt idx="29">
                  <c:v>46.256037666080879</c:v>
                </c:pt>
                <c:pt idx="30">
                  <c:v>46.800190378295724</c:v>
                </c:pt>
                <c:pt idx="31">
                  <c:v>47.452866767896403</c:v>
                </c:pt>
                <c:pt idx="32">
                  <c:v>48.086310187611708</c:v>
                </c:pt>
                <c:pt idx="33">
                  <c:v>48.596764502926298</c:v>
                </c:pt>
                <c:pt idx="34">
                  <c:v>49.192242221487433</c:v>
                </c:pt>
                <c:pt idx="35">
                  <c:v>49.7659603341367</c:v>
                </c:pt>
                <c:pt idx="36">
                  <c:v>50.411771570317306</c:v>
                </c:pt>
                <c:pt idx="37">
                  <c:v>50.965434803676168</c:v>
                </c:pt>
                <c:pt idx="38">
                  <c:v>51.596116249848478</c:v>
                </c:pt>
                <c:pt idx="39">
                  <c:v>52.084301772665775</c:v>
                </c:pt>
                <c:pt idx="40">
                  <c:v>52.707033625423527</c:v>
                </c:pt>
              </c:numCache>
            </c:numRef>
          </c:val>
        </c:ser>
        <c:ser>
          <c:idx val="4"/>
          <c:order val="2"/>
          <c:tx>
            <c:strRef>
              <c:f>Sheet1!$D$1</c:f>
              <c:strCache>
                <c:ptCount val="1"/>
                <c:pt idx="0">
                  <c:v>series0</c:v>
                </c:pt>
              </c:strCache>
            </c:strRef>
          </c:tx>
          <c:spPr>
            <a:solidFill>
              <a:srgbClr val="FFC715"/>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18.622124511718745</c:v>
                </c:pt>
                <c:pt idx="1">
                  <c:v>20.217300354003903</c:v>
                </c:pt>
                <c:pt idx="2">
                  <c:v>21.038564208984376</c:v>
                </c:pt>
                <c:pt idx="3">
                  <c:v>22.121169677734372</c:v>
                </c:pt>
                <c:pt idx="4">
                  <c:v>22.944730712890625</c:v>
                </c:pt>
                <c:pt idx="5">
                  <c:v>23.143852722167967</c:v>
                </c:pt>
                <c:pt idx="6">
                  <c:v>23.867341674804688</c:v>
                </c:pt>
                <c:pt idx="7">
                  <c:v>23.949210876464843</c:v>
                </c:pt>
                <c:pt idx="8">
                  <c:v>25.494513916015624</c:v>
                </c:pt>
                <c:pt idx="9">
                  <c:v>26.082844421386717</c:v>
                </c:pt>
                <c:pt idx="10">
                  <c:v>26.616499267578131</c:v>
                </c:pt>
                <c:pt idx="11">
                  <c:v>27.178885925292963</c:v>
                </c:pt>
                <c:pt idx="12">
                  <c:v>27.583569396972656</c:v>
                </c:pt>
                <c:pt idx="13">
                  <c:v>27.992461059570314</c:v>
                </c:pt>
                <c:pt idx="14">
                  <c:v>28.400327453613279</c:v>
                </c:pt>
                <c:pt idx="15">
                  <c:v>28.842539428710943</c:v>
                </c:pt>
                <c:pt idx="16">
                  <c:v>29.204804443359368</c:v>
                </c:pt>
                <c:pt idx="17">
                  <c:v>29.657579223632812</c:v>
                </c:pt>
                <c:pt idx="18">
                  <c:v>30.078307983398442</c:v>
                </c:pt>
                <c:pt idx="19">
                  <c:v>30.526525878906252</c:v>
                </c:pt>
                <c:pt idx="20">
                  <c:v>30.957691955566403</c:v>
                </c:pt>
                <c:pt idx="21">
                  <c:v>31.380885314941413</c:v>
                </c:pt>
                <c:pt idx="22">
                  <c:v>31.739219726562499</c:v>
                </c:pt>
                <c:pt idx="23">
                  <c:v>32.113664733886722</c:v>
                </c:pt>
                <c:pt idx="24">
                  <c:v>32.429687744140622</c:v>
                </c:pt>
                <c:pt idx="25">
                  <c:v>32.822529357910156</c:v>
                </c:pt>
                <c:pt idx="26">
                  <c:v>33.209893188476556</c:v>
                </c:pt>
                <c:pt idx="27">
                  <c:v>33.584917297363283</c:v>
                </c:pt>
                <c:pt idx="28">
                  <c:v>33.882697021484375</c:v>
                </c:pt>
                <c:pt idx="29">
                  <c:v>34.209785888671874</c:v>
                </c:pt>
                <c:pt idx="30">
                  <c:v>34.498906921386713</c:v>
                </c:pt>
                <c:pt idx="31">
                  <c:v>34.878525634765623</c:v>
                </c:pt>
                <c:pt idx="32">
                  <c:v>35.227355407714846</c:v>
                </c:pt>
                <c:pt idx="33">
                  <c:v>35.6233637084961</c:v>
                </c:pt>
                <c:pt idx="34">
                  <c:v>36.00805310058594</c:v>
                </c:pt>
                <c:pt idx="35">
                  <c:v>36.378003784179683</c:v>
                </c:pt>
                <c:pt idx="36">
                  <c:v>36.763767150878905</c:v>
                </c:pt>
                <c:pt idx="37">
                  <c:v>37.046890502929692</c:v>
                </c:pt>
                <c:pt idx="38">
                  <c:v>37.358780151367192</c:v>
                </c:pt>
                <c:pt idx="39">
                  <c:v>37.62029473876953</c:v>
                </c:pt>
                <c:pt idx="40">
                  <c:v>37.900559875488284</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26.868572272489825</c:v>
                </c:pt>
                <c:pt idx="1">
                  <c:v>29.236291440391359</c:v>
                </c:pt>
                <c:pt idx="2">
                  <c:v>30.589782376500978</c:v>
                </c:pt>
                <c:pt idx="3">
                  <c:v>30.735672944417061</c:v>
                </c:pt>
                <c:pt idx="4">
                  <c:v>31.164807433440139</c:v>
                </c:pt>
                <c:pt idx="5">
                  <c:v>31.351859482791411</c:v>
                </c:pt>
                <c:pt idx="6">
                  <c:v>31.800959768702452</c:v>
                </c:pt>
                <c:pt idx="7">
                  <c:v>31.421440450958489</c:v>
                </c:pt>
                <c:pt idx="8">
                  <c:v>31.508802069550516</c:v>
                </c:pt>
                <c:pt idx="9">
                  <c:v>31.628432965541759</c:v>
                </c:pt>
                <c:pt idx="10">
                  <c:v>31.643903268270368</c:v>
                </c:pt>
                <c:pt idx="11">
                  <c:v>32.230467552111051</c:v>
                </c:pt>
                <c:pt idx="12">
                  <c:v>32.332804993453856</c:v>
                </c:pt>
                <c:pt idx="13">
                  <c:v>32.485408665190214</c:v>
                </c:pt>
                <c:pt idx="14">
                  <c:v>32.681563265555113</c:v>
                </c:pt>
                <c:pt idx="15">
                  <c:v>33.088260435685918</c:v>
                </c:pt>
                <c:pt idx="16">
                  <c:v>33.648719368449193</c:v>
                </c:pt>
                <c:pt idx="17">
                  <c:v>34.027174044070932</c:v>
                </c:pt>
                <c:pt idx="18">
                  <c:v>34.486262438033833</c:v>
                </c:pt>
                <c:pt idx="19">
                  <c:v>34.889947737859998</c:v>
                </c:pt>
                <c:pt idx="20">
                  <c:v>35.309069306817065</c:v>
                </c:pt>
                <c:pt idx="21">
                  <c:v>35.808940028165374</c:v>
                </c:pt>
                <c:pt idx="22">
                  <c:v>36.209904986950164</c:v>
                </c:pt>
                <c:pt idx="23">
                  <c:v>36.722039369082708</c:v>
                </c:pt>
                <c:pt idx="24">
                  <c:v>37.174939845601649</c:v>
                </c:pt>
                <c:pt idx="25">
                  <c:v>37.713815141643785</c:v>
                </c:pt>
                <c:pt idx="26">
                  <c:v>38.062683963264405</c:v>
                </c:pt>
                <c:pt idx="27">
                  <c:v>38.657637199977408</c:v>
                </c:pt>
                <c:pt idx="28">
                  <c:v>39.29917394711422</c:v>
                </c:pt>
                <c:pt idx="29">
                  <c:v>39.734367069442058</c:v>
                </c:pt>
                <c:pt idx="30">
                  <c:v>40.197558666184356</c:v>
                </c:pt>
                <c:pt idx="31">
                  <c:v>40.853617120387817</c:v>
                </c:pt>
                <c:pt idx="32">
                  <c:v>41.400175089030462</c:v>
                </c:pt>
                <c:pt idx="33">
                  <c:v>42.058905386370554</c:v>
                </c:pt>
                <c:pt idx="34">
                  <c:v>42.698969679167362</c:v>
                </c:pt>
                <c:pt idx="35">
                  <c:v>43.289036327549255</c:v>
                </c:pt>
                <c:pt idx="36">
                  <c:v>43.877625867986737</c:v>
                </c:pt>
                <c:pt idx="37">
                  <c:v>44.390430039824466</c:v>
                </c:pt>
                <c:pt idx="38">
                  <c:v>45.181219406204796</c:v>
                </c:pt>
                <c:pt idx="39">
                  <c:v>45.718710718828788</c:v>
                </c:pt>
                <c:pt idx="40">
                  <c:v>46.339696222924992</c:v>
                </c:pt>
              </c:numCache>
            </c:numRef>
          </c:val>
        </c:ser>
        <c:ser>
          <c:idx val="3"/>
          <c:order val="4"/>
          <c:tx>
            <c:strRef>
              <c:f>Sheet1!$F$1</c:f>
              <c:strCache>
                <c:ptCount val="1"/>
                <c:pt idx="0">
                  <c:v>series4</c:v>
                </c:pt>
              </c:strCache>
            </c:strRef>
          </c:tx>
          <c:spPr>
            <a:solidFill>
              <a:srgbClr val="009900"/>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10.703459109073041</c:v>
                </c:pt>
                <c:pt idx="1">
                  <c:v>10.994692236016505</c:v>
                </c:pt>
                <c:pt idx="2">
                  <c:v>11.698710983684984</c:v>
                </c:pt>
                <c:pt idx="3">
                  <c:v>12.073845392653716</c:v>
                </c:pt>
                <c:pt idx="4">
                  <c:v>12.407997043876561</c:v>
                </c:pt>
                <c:pt idx="5">
                  <c:v>12.934685786679619</c:v>
                </c:pt>
                <c:pt idx="6">
                  <c:v>14.107265016817488</c:v>
                </c:pt>
                <c:pt idx="7">
                  <c:v>14.107279268468179</c:v>
                </c:pt>
                <c:pt idx="8">
                  <c:v>14.185321612817113</c:v>
                </c:pt>
                <c:pt idx="9">
                  <c:v>14.059642890986309</c:v>
                </c:pt>
                <c:pt idx="10">
                  <c:v>14.238014409671731</c:v>
                </c:pt>
                <c:pt idx="11">
                  <c:v>14.407683929172247</c:v>
                </c:pt>
                <c:pt idx="12">
                  <c:v>14.522397036141099</c:v>
                </c:pt>
                <c:pt idx="13">
                  <c:v>14.654443900988642</c:v>
                </c:pt>
                <c:pt idx="14">
                  <c:v>14.83615717158294</c:v>
                </c:pt>
                <c:pt idx="15">
                  <c:v>15.063220848125884</c:v>
                </c:pt>
                <c:pt idx="16">
                  <c:v>15.224570549683902</c:v>
                </c:pt>
                <c:pt idx="17">
                  <c:v>15.510584969289619</c:v>
                </c:pt>
                <c:pt idx="18">
                  <c:v>15.794052933237646</c:v>
                </c:pt>
                <c:pt idx="19">
                  <c:v>16.138617624474666</c:v>
                </c:pt>
                <c:pt idx="20">
                  <c:v>16.464002134093526</c:v>
                </c:pt>
                <c:pt idx="21">
                  <c:v>16.811673047247726</c:v>
                </c:pt>
                <c:pt idx="22">
                  <c:v>17.120107054252603</c:v>
                </c:pt>
                <c:pt idx="23">
                  <c:v>17.497130614231189</c:v>
                </c:pt>
                <c:pt idx="24">
                  <c:v>17.788529769601357</c:v>
                </c:pt>
                <c:pt idx="25">
                  <c:v>18.168404783339543</c:v>
                </c:pt>
                <c:pt idx="26">
                  <c:v>18.571211435889762</c:v>
                </c:pt>
                <c:pt idx="27">
                  <c:v>18.959541223962717</c:v>
                </c:pt>
                <c:pt idx="28">
                  <c:v>19.326419909307866</c:v>
                </c:pt>
                <c:pt idx="29">
                  <c:v>19.685531898411963</c:v>
                </c:pt>
                <c:pt idx="30">
                  <c:v>20.05631246691037</c:v>
                </c:pt>
                <c:pt idx="31">
                  <c:v>20.485144999991935</c:v>
                </c:pt>
                <c:pt idx="32">
                  <c:v>20.89497986432313</c:v>
                </c:pt>
                <c:pt idx="33">
                  <c:v>21.262188436675135</c:v>
                </c:pt>
                <c:pt idx="34">
                  <c:v>21.641125215528998</c:v>
                </c:pt>
                <c:pt idx="35">
                  <c:v>22.008948575717433</c:v>
                </c:pt>
                <c:pt idx="36">
                  <c:v>22.443783791500106</c:v>
                </c:pt>
                <c:pt idx="37">
                  <c:v>22.832830542503231</c:v>
                </c:pt>
                <c:pt idx="38">
                  <c:v>23.25253507362418</c:v>
                </c:pt>
                <c:pt idx="39">
                  <c:v>23.5918202801079</c:v>
                </c:pt>
                <c:pt idx="40">
                  <c:v>23.992038480010788</c:v>
                </c:pt>
              </c:numCache>
            </c:numRef>
          </c:val>
        </c:ser>
        <c:dLbls>
          <c:showLegendKey val="0"/>
          <c:showVal val="0"/>
          <c:showCatName val="0"/>
          <c:showSerName val="0"/>
          <c:showPercent val="0"/>
          <c:showBubbleSize val="0"/>
        </c:dLbls>
        <c:axId val="298754656"/>
        <c:axId val="339817344"/>
      </c:areaChart>
      <c:catAx>
        <c:axId val="298754656"/>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39817344"/>
        <c:crosses val="autoZero"/>
        <c:auto val="1"/>
        <c:lblAlgn val="ctr"/>
        <c:lblOffset val="100"/>
        <c:tickLblSkip val="10"/>
        <c:tickMarkSkip val="10"/>
        <c:noMultiLvlLbl val="0"/>
      </c:catAx>
      <c:valAx>
        <c:axId val="339817344"/>
        <c:scaling>
          <c:orientation val="minMax"/>
          <c:max val="25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298754656"/>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smtClean="0">
                <a:solidFill>
                  <a:schemeClr val="tx1"/>
                </a:solidFill>
              </a:rPr>
              <a:t>Low</a:t>
            </a:r>
            <a:r>
              <a:rPr lang="en-US" sz="1200" baseline="0" dirty="0" smtClean="0">
                <a:solidFill>
                  <a:schemeClr val="tx1"/>
                </a:solidFill>
              </a:rPr>
              <a:t> Oil  Price case</a:t>
            </a:r>
            <a:endParaRPr lang="en-US" sz="1200" dirty="0">
              <a:solidFill>
                <a:schemeClr val="tx1"/>
              </a:solidFill>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025897837203447"/>
          <c:y val="0.17788520991994633"/>
          <c:w val="0.77948204325593107"/>
          <c:h val="0.72496678312102558"/>
        </c:manualLayout>
      </c:layout>
      <c:barChart>
        <c:barDir val="col"/>
        <c:grouping val="stacked"/>
        <c:varyColors val="0"/>
        <c:ser>
          <c:idx val="3"/>
          <c:order val="0"/>
          <c:tx>
            <c:strRef>
              <c:f>Sheet1!$B$1</c:f>
              <c:strCache>
                <c:ptCount val="1"/>
                <c:pt idx="0">
                  <c:v>NGPL</c:v>
                </c:pt>
              </c:strCache>
            </c:strRef>
          </c:tx>
          <c:spPr>
            <a:solidFill>
              <a:schemeClr val="accent3"/>
            </a:solidFill>
            <a:ln>
              <a:noFill/>
            </a:ln>
            <a:effectLst/>
          </c:spPr>
          <c:invertIfNegative val="0"/>
          <c:cat>
            <c:strRef>
              <c:f>Sheet1!$A$2:$A$2</c:f>
              <c:strCache>
                <c:ptCount val="1"/>
                <c:pt idx="0">
                  <c:v>2050</c:v>
                </c:pt>
              </c:strCache>
            </c:strRef>
          </c:cat>
          <c:val>
            <c:numRef>
              <c:f>Sheet1!$B$2:$B$2</c:f>
              <c:numCache>
                <c:formatCode>General</c:formatCode>
                <c:ptCount val="1"/>
                <c:pt idx="0">
                  <c:v>20.5</c:v>
                </c:pt>
              </c:numCache>
            </c:numRef>
          </c:val>
        </c:ser>
        <c:ser>
          <c:idx val="2"/>
          <c:order val="1"/>
          <c:tx>
            <c:strRef>
              <c:f>Sheet1!$C$1</c:f>
              <c:strCache>
                <c:ptCount val="1"/>
                <c:pt idx="0">
                  <c:v>non-OPEC</c:v>
                </c:pt>
              </c:strCache>
            </c:strRef>
          </c:tx>
          <c:spPr>
            <a:solidFill>
              <a:schemeClr val="accent2"/>
            </a:solidFill>
            <a:ln>
              <a:noFill/>
            </a:ln>
            <a:effectLst/>
          </c:spPr>
          <c:invertIfNegative val="0"/>
          <c:cat>
            <c:strRef>
              <c:f>Sheet1!$A$2:$A$2</c:f>
              <c:strCache>
                <c:ptCount val="1"/>
                <c:pt idx="0">
                  <c:v>2050</c:v>
                </c:pt>
              </c:strCache>
            </c:strRef>
          </c:cat>
          <c:val>
            <c:numRef>
              <c:f>Sheet1!$C$2:$C$2</c:f>
              <c:numCache>
                <c:formatCode>General</c:formatCode>
                <c:ptCount val="1"/>
                <c:pt idx="0">
                  <c:v>51.4</c:v>
                </c:pt>
              </c:numCache>
            </c:numRef>
          </c:val>
        </c:ser>
        <c:ser>
          <c:idx val="1"/>
          <c:order val="2"/>
          <c:tx>
            <c:strRef>
              <c:f>Sheet1!$D$1</c:f>
              <c:strCache>
                <c:ptCount val="1"/>
                <c:pt idx="0">
                  <c:v>OPEC</c:v>
                </c:pt>
              </c:strCache>
            </c:strRef>
          </c:tx>
          <c:spPr>
            <a:solidFill>
              <a:schemeClr val="accent1"/>
            </a:solidFill>
            <a:ln>
              <a:noFill/>
            </a:ln>
            <a:effectLst/>
          </c:spPr>
          <c:invertIfNegative val="0"/>
          <c:cat>
            <c:strRef>
              <c:f>Sheet1!$A$2:$A$2</c:f>
              <c:strCache>
                <c:ptCount val="1"/>
                <c:pt idx="0">
                  <c:v>2050</c:v>
                </c:pt>
              </c:strCache>
            </c:strRef>
          </c:cat>
          <c:val>
            <c:numRef>
              <c:f>Sheet1!$D$2:$D$2</c:f>
              <c:numCache>
                <c:formatCode>General</c:formatCode>
                <c:ptCount val="1"/>
                <c:pt idx="0">
                  <c:v>50.7</c:v>
                </c:pt>
              </c:numCache>
            </c:numRef>
          </c:val>
        </c:ser>
        <c:dLbls>
          <c:showLegendKey val="0"/>
          <c:showVal val="0"/>
          <c:showCatName val="0"/>
          <c:showSerName val="0"/>
          <c:showPercent val="0"/>
          <c:showBubbleSize val="0"/>
        </c:dLbls>
        <c:gapWidth val="397"/>
        <c:overlap val="100"/>
        <c:axId val="2068646560"/>
        <c:axId val="2068642208"/>
      </c:barChart>
      <c:catAx>
        <c:axId val="20686465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68642208"/>
        <c:crosses val="autoZero"/>
        <c:auto val="1"/>
        <c:lblAlgn val="ctr"/>
        <c:lblOffset val="100"/>
        <c:noMultiLvlLbl val="0"/>
      </c:catAx>
      <c:valAx>
        <c:axId val="2068642208"/>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206864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0.16043343653250774"/>
          <c:w val="0.66068022239679447"/>
          <c:h val="0.74486068111455095"/>
        </c:manualLayout>
      </c:layout>
      <c:areaChart>
        <c:grouping val="stacked"/>
        <c:varyColors val="0"/>
        <c:ser>
          <c:idx val="2"/>
          <c:order val="0"/>
          <c:tx>
            <c:strRef>
              <c:f>Sheet1!$B$1</c:f>
              <c:strCache>
                <c:ptCount val="1"/>
                <c:pt idx="0">
                  <c:v>Other non-OECD Asia</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2.9124658203124998</c:v>
                </c:pt>
                <c:pt idx="1">
                  <c:v>2.8322519531250001</c:v>
                </c:pt>
                <c:pt idx="2">
                  <c:v>2.7777749023437499</c:v>
                </c:pt>
                <c:pt idx="3">
                  <c:v>2.8020683593750002</c:v>
                </c:pt>
                <c:pt idx="4">
                  <c:v>3.0680734863281249</c:v>
                </c:pt>
                <c:pt idx="5">
                  <c:v>3.1807414550781248</c:v>
                </c:pt>
                <c:pt idx="6">
                  <c:v>3.2990224609375001</c:v>
                </c:pt>
                <c:pt idx="7">
                  <c:v>3.4121406250000001</c:v>
                </c:pt>
                <c:pt idx="8">
                  <c:v>3.5036450195312501</c:v>
                </c:pt>
                <c:pt idx="9">
                  <c:v>3.5004868164062501</c:v>
                </c:pt>
                <c:pt idx="10">
                  <c:v>3.5550739746093751</c:v>
                </c:pt>
                <c:pt idx="11">
                  <c:v>3.6141062011718752</c:v>
                </c:pt>
                <c:pt idx="12">
                  <c:v>3.6463281250000001</c:v>
                </c:pt>
                <c:pt idx="13">
                  <c:v>3.66986083984375</c:v>
                </c:pt>
                <c:pt idx="14">
                  <c:v>3.7038999023437502</c:v>
                </c:pt>
                <c:pt idx="15">
                  <c:v>3.75405908203125</c:v>
                </c:pt>
                <c:pt idx="16">
                  <c:v>3.7902670898437498</c:v>
                </c:pt>
                <c:pt idx="17">
                  <c:v>3.856643798828125</c:v>
                </c:pt>
                <c:pt idx="18">
                  <c:v>3.9221098632812499</c:v>
                </c:pt>
                <c:pt idx="19">
                  <c:v>3.9978405761718752</c:v>
                </c:pt>
                <c:pt idx="20">
                  <c:v>4.0651513671875001</c:v>
                </c:pt>
                <c:pt idx="21">
                  <c:v>4.1351513671875004</c:v>
                </c:pt>
                <c:pt idx="22">
                  <c:v>4.1933232421874997</c:v>
                </c:pt>
                <c:pt idx="23">
                  <c:v>4.2699741210937496</c:v>
                </c:pt>
                <c:pt idx="24">
                  <c:v>4.3274638671875003</c:v>
                </c:pt>
                <c:pt idx="25">
                  <c:v>4.3956074218749999</c:v>
                </c:pt>
                <c:pt idx="26">
                  <c:v>4.4792001953125</c:v>
                </c:pt>
                <c:pt idx="27">
                  <c:v>4.5622998046875001</c:v>
                </c:pt>
                <c:pt idx="28">
                  <c:v>4.6505556640624999</c:v>
                </c:pt>
                <c:pt idx="29">
                  <c:v>4.7339990234374998</c:v>
                </c:pt>
                <c:pt idx="30">
                  <c:v>4.8248686523437501</c:v>
                </c:pt>
                <c:pt idx="31">
                  <c:v>4.92069775390625</c:v>
                </c:pt>
                <c:pt idx="32">
                  <c:v>5.0114648437499998</c:v>
                </c:pt>
                <c:pt idx="33">
                  <c:v>5.0928896484374997</c:v>
                </c:pt>
                <c:pt idx="34">
                  <c:v>5.1812148437500003</c:v>
                </c:pt>
                <c:pt idx="35">
                  <c:v>5.2624282226562498</c:v>
                </c:pt>
                <c:pt idx="36">
                  <c:v>5.350681640625</c:v>
                </c:pt>
                <c:pt idx="37">
                  <c:v>5.44550439453125</c:v>
                </c:pt>
                <c:pt idx="38">
                  <c:v>5.5160605468749999</c:v>
                </c:pt>
                <c:pt idx="39">
                  <c:v>5.5933090820312499</c:v>
                </c:pt>
                <c:pt idx="40">
                  <c:v>5.69082666015625</c:v>
                </c:pt>
              </c:numCache>
            </c:numRef>
          </c:val>
        </c:ser>
        <c:ser>
          <c:idx val="0"/>
          <c:order val="1"/>
          <c:tx>
            <c:strRef>
              <c:f>Sheet1!$C$1</c:f>
              <c:strCache>
                <c:ptCount val="1"/>
                <c:pt idx="0">
                  <c:v>China</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39.894811248083947</c:v>
                </c:pt>
                <c:pt idx="1">
                  <c:v>43.243395099393638</c:v>
                </c:pt>
                <c:pt idx="2">
                  <c:v>45.753634261734391</c:v>
                </c:pt>
                <c:pt idx="3">
                  <c:v>45.72449723928051</c:v>
                </c:pt>
                <c:pt idx="4">
                  <c:v>45.345896033984566</c:v>
                </c:pt>
                <c:pt idx="5">
                  <c:v>43.961078108496729</c:v>
                </c:pt>
                <c:pt idx="6">
                  <c:v>40.730021941412318</c:v>
                </c:pt>
                <c:pt idx="7">
                  <c:v>39.579518105773658</c:v>
                </c:pt>
                <c:pt idx="8">
                  <c:v>39.016957956086358</c:v>
                </c:pt>
                <c:pt idx="9">
                  <c:v>38.190702981088869</c:v>
                </c:pt>
                <c:pt idx="10">
                  <c:v>37.605705845984154</c:v>
                </c:pt>
                <c:pt idx="11">
                  <c:v>36.836402886500849</c:v>
                </c:pt>
                <c:pt idx="12">
                  <c:v>36.194600182738242</c:v>
                </c:pt>
                <c:pt idx="13">
                  <c:v>35.693741957538691</c:v>
                </c:pt>
                <c:pt idx="14">
                  <c:v>35.243248369033054</c:v>
                </c:pt>
                <c:pt idx="15">
                  <c:v>34.778589574715468</c:v>
                </c:pt>
                <c:pt idx="16">
                  <c:v>34.295403490360712</c:v>
                </c:pt>
                <c:pt idx="17">
                  <c:v>33.903538371956522</c:v>
                </c:pt>
                <c:pt idx="18">
                  <c:v>33.525709654585818</c:v>
                </c:pt>
                <c:pt idx="19">
                  <c:v>33.197476850508878</c:v>
                </c:pt>
                <c:pt idx="20">
                  <c:v>32.903859308290691</c:v>
                </c:pt>
                <c:pt idx="21">
                  <c:v>32.646858926441098</c:v>
                </c:pt>
                <c:pt idx="22">
                  <c:v>32.382217495618541</c:v>
                </c:pt>
                <c:pt idx="23">
                  <c:v>32.188078159291948</c:v>
                </c:pt>
                <c:pt idx="24">
                  <c:v>31.988907693017392</c:v>
                </c:pt>
                <c:pt idx="25">
                  <c:v>31.868644570247238</c:v>
                </c:pt>
                <c:pt idx="26">
                  <c:v>31.779263773835815</c:v>
                </c:pt>
                <c:pt idx="27">
                  <c:v>31.704980435532224</c:v>
                </c:pt>
                <c:pt idx="28">
                  <c:v>31.631002215881601</c:v>
                </c:pt>
                <c:pt idx="29">
                  <c:v>31.641156708291522</c:v>
                </c:pt>
                <c:pt idx="30">
                  <c:v>31.590730451765857</c:v>
                </c:pt>
                <c:pt idx="31">
                  <c:v>31.681930017354428</c:v>
                </c:pt>
                <c:pt idx="32">
                  <c:v>31.755784940615477</c:v>
                </c:pt>
                <c:pt idx="33">
                  <c:v>31.902172981564995</c:v>
                </c:pt>
                <c:pt idx="34">
                  <c:v>32.059716254661808</c:v>
                </c:pt>
                <c:pt idx="35">
                  <c:v>32.24211958938416</c:v>
                </c:pt>
                <c:pt idx="36">
                  <c:v>32.378222070772203</c:v>
                </c:pt>
                <c:pt idx="37">
                  <c:v>32.477255951959286</c:v>
                </c:pt>
                <c:pt idx="38">
                  <c:v>32.604639122537456</c:v>
                </c:pt>
                <c:pt idx="39">
                  <c:v>32.671191421469267</c:v>
                </c:pt>
                <c:pt idx="40">
                  <c:v>32.756594709521259</c:v>
                </c:pt>
              </c:numCache>
            </c:numRef>
          </c:val>
        </c:ser>
        <c:ser>
          <c:idx val="1"/>
          <c:order val="2"/>
          <c:tx>
            <c:strRef>
              <c:f>Sheet1!$D$1</c:f>
              <c:strCache>
                <c:ptCount val="1"/>
                <c:pt idx="0">
                  <c:v>India</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4.47935693359375</c:v>
                </c:pt>
                <c:pt idx="1">
                  <c:v>4.8549389648437504</c:v>
                </c:pt>
                <c:pt idx="2">
                  <c:v>5.4253735351562504</c:v>
                </c:pt>
                <c:pt idx="3">
                  <c:v>5.6126640625000004</c:v>
                </c:pt>
                <c:pt idx="4">
                  <c:v>6.09130859375</c:v>
                </c:pt>
                <c:pt idx="5">
                  <c:v>5.9123901367187504</c:v>
                </c:pt>
                <c:pt idx="6">
                  <c:v>6.0240708007812502</c:v>
                </c:pt>
                <c:pt idx="7">
                  <c:v>6.0751445312500003</c:v>
                </c:pt>
                <c:pt idx="8">
                  <c:v>6.2465029296874999</c:v>
                </c:pt>
                <c:pt idx="9">
                  <c:v>6.2995747070312502</c:v>
                </c:pt>
                <c:pt idx="10">
                  <c:v>6.4490571289062499</c:v>
                </c:pt>
                <c:pt idx="11">
                  <c:v>6.6834160156250002</c:v>
                </c:pt>
                <c:pt idx="12">
                  <c:v>6.9113920898437504</c:v>
                </c:pt>
                <c:pt idx="13">
                  <c:v>7.1607031250000004</c:v>
                </c:pt>
                <c:pt idx="14">
                  <c:v>7.4423564453125</c:v>
                </c:pt>
                <c:pt idx="15">
                  <c:v>7.7603027343750002</c:v>
                </c:pt>
                <c:pt idx="16">
                  <c:v>8.089712890625</c:v>
                </c:pt>
                <c:pt idx="17">
                  <c:v>8.4717802734374992</c:v>
                </c:pt>
                <c:pt idx="18">
                  <c:v>8.8721914062499998</c:v>
                </c:pt>
                <c:pt idx="19">
                  <c:v>9.2911826171875003</c:v>
                </c:pt>
                <c:pt idx="20">
                  <c:v>9.7165712890625002</c:v>
                </c:pt>
                <c:pt idx="21">
                  <c:v>10.1683779296875</c:v>
                </c:pt>
                <c:pt idx="22">
                  <c:v>10.62504296875</c:v>
                </c:pt>
                <c:pt idx="23">
                  <c:v>11.103780273437501</c:v>
                </c:pt>
                <c:pt idx="24">
                  <c:v>11.578511718750001</c:v>
                </c:pt>
                <c:pt idx="25">
                  <c:v>12.071740234375</c:v>
                </c:pt>
                <c:pt idx="26">
                  <c:v>12.604393554687499</c:v>
                </c:pt>
                <c:pt idx="27">
                  <c:v>13.1292353515625</c:v>
                </c:pt>
                <c:pt idx="28">
                  <c:v>13.686859374999999</c:v>
                </c:pt>
                <c:pt idx="29">
                  <c:v>14.233934570312501</c:v>
                </c:pt>
                <c:pt idx="30">
                  <c:v>14.8301923828125</c:v>
                </c:pt>
                <c:pt idx="31">
                  <c:v>15.4564912109375</c:v>
                </c:pt>
                <c:pt idx="32">
                  <c:v>16.112287109375</c:v>
                </c:pt>
                <c:pt idx="33">
                  <c:v>16.750294921875</c:v>
                </c:pt>
                <c:pt idx="34">
                  <c:v>17.411998046874999</c:v>
                </c:pt>
                <c:pt idx="35">
                  <c:v>18.061292968749999</c:v>
                </c:pt>
                <c:pt idx="36">
                  <c:v>18.763421874999999</c:v>
                </c:pt>
                <c:pt idx="37">
                  <c:v>19.424166015625001</c:v>
                </c:pt>
                <c:pt idx="38">
                  <c:v>20.130841796875</c:v>
                </c:pt>
                <c:pt idx="39">
                  <c:v>20.849125000000001</c:v>
                </c:pt>
                <c:pt idx="40">
                  <c:v>21.542941406250002</c:v>
                </c:pt>
              </c:numCache>
            </c:numRef>
          </c:val>
        </c:ser>
        <c:ser>
          <c:idx val="3"/>
          <c:order val="3"/>
          <c:tx>
            <c:strRef>
              <c:f>Sheet1!$E$1</c:f>
              <c:strCache>
                <c:ptCount val="1"/>
                <c:pt idx="0">
                  <c:v>row</c:v>
                </c:pt>
              </c:strCache>
            </c:strRef>
          </c:tx>
          <c:spPr>
            <a:solidFill>
              <a:schemeClr val="bg1">
                <a:lumMod val="50000"/>
              </a:schemeClr>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14.958843311173997</c:v>
                </c:pt>
                <c:pt idx="1">
                  <c:v>15.49643895749181</c:v>
                </c:pt>
                <c:pt idx="2">
                  <c:v>15.378516390186748</c:v>
                </c:pt>
                <c:pt idx="3">
                  <c:v>14.995685499556776</c:v>
                </c:pt>
                <c:pt idx="4">
                  <c:v>15.038988355518203</c:v>
                </c:pt>
                <c:pt idx="5">
                  <c:v>15.106679004292889</c:v>
                </c:pt>
                <c:pt idx="6">
                  <c:v>14.828122065008106</c:v>
                </c:pt>
                <c:pt idx="7">
                  <c:v>14.89076230683327</c:v>
                </c:pt>
                <c:pt idx="8">
                  <c:v>14.916456594927418</c:v>
                </c:pt>
                <c:pt idx="9">
                  <c:v>14.763513706150235</c:v>
                </c:pt>
                <c:pt idx="10">
                  <c:v>14.754474505335864</c:v>
                </c:pt>
                <c:pt idx="11">
                  <c:v>14.821811324954673</c:v>
                </c:pt>
                <c:pt idx="12">
                  <c:v>14.892971667821042</c:v>
                </c:pt>
                <c:pt idx="13">
                  <c:v>14.971289280580688</c:v>
                </c:pt>
                <c:pt idx="14">
                  <c:v>15.037319037071093</c:v>
                </c:pt>
                <c:pt idx="15">
                  <c:v>15.112712908616436</c:v>
                </c:pt>
                <c:pt idx="16">
                  <c:v>15.159736199724499</c:v>
                </c:pt>
                <c:pt idx="17">
                  <c:v>15.229381974528579</c:v>
                </c:pt>
                <c:pt idx="18">
                  <c:v>15.300391348273617</c:v>
                </c:pt>
                <c:pt idx="19">
                  <c:v>15.396842348833955</c:v>
                </c:pt>
                <c:pt idx="20">
                  <c:v>15.487023913764313</c:v>
                </c:pt>
                <c:pt idx="21">
                  <c:v>15.576403885448618</c:v>
                </c:pt>
                <c:pt idx="22">
                  <c:v>15.621178826258635</c:v>
                </c:pt>
                <c:pt idx="23">
                  <c:v>15.687686994043082</c:v>
                </c:pt>
                <c:pt idx="24">
                  <c:v>15.745431207201539</c:v>
                </c:pt>
                <c:pt idx="25">
                  <c:v>15.83349009028149</c:v>
                </c:pt>
                <c:pt idx="26">
                  <c:v>15.927519459256992</c:v>
                </c:pt>
                <c:pt idx="27">
                  <c:v>16.021360569868616</c:v>
                </c:pt>
                <c:pt idx="28">
                  <c:v>16.103192309979729</c:v>
                </c:pt>
                <c:pt idx="29">
                  <c:v>16.189645330606837</c:v>
                </c:pt>
                <c:pt idx="30">
                  <c:v>16.268406530151875</c:v>
                </c:pt>
                <c:pt idx="31">
                  <c:v>16.368220388887771</c:v>
                </c:pt>
                <c:pt idx="32">
                  <c:v>16.474204926173936</c:v>
                </c:pt>
                <c:pt idx="33">
                  <c:v>16.576578521124013</c:v>
                </c:pt>
                <c:pt idx="34">
                  <c:v>16.680791245734071</c:v>
                </c:pt>
                <c:pt idx="35">
                  <c:v>16.796567777088701</c:v>
                </c:pt>
                <c:pt idx="36">
                  <c:v>16.916660520026113</c:v>
                </c:pt>
                <c:pt idx="37">
                  <c:v>17.038915884812258</c:v>
                </c:pt>
                <c:pt idx="38">
                  <c:v>17.162627119991274</c:v>
                </c:pt>
                <c:pt idx="39">
                  <c:v>17.267760140854147</c:v>
                </c:pt>
                <c:pt idx="40">
                  <c:v>17.36633691531889</c:v>
                </c:pt>
              </c:numCache>
            </c:numRef>
          </c:val>
        </c:ser>
        <c:dLbls>
          <c:showLegendKey val="0"/>
          <c:showVal val="0"/>
          <c:showCatName val="0"/>
          <c:showSerName val="0"/>
          <c:showPercent val="0"/>
          <c:showBubbleSize val="0"/>
        </c:dLbls>
        <c:axId val="339818432"/>
        <c:axId val="339815168"/>
      </c:areaChart>
      <c:catAx>
        <c:axId val="339818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5168"/>
        <c:crosses val="autoZero"/>
        <c:auto val="1"/>
        <c:lblAlgn val="ctr"/>
        <c:lblOffset val="100"/>
        <c:tickLblSkip val="10"/>
        <c:tickMarkSkip val="10"/>
        <c:noMultiLvlLbl val="0"/>
      </c:catAx>
      <c:valAx>
        <c:axId val="33981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8432"/>
        <c:crossesAt val="9"/>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0.16043343653250774"/>
          <c:w val="0.65139947993739766"/>
          <c:h val="0.74486068111455095"/>
        </c:manualLayout>
      </c:layout>
      <c:areaChart>
        <c:grouping val="stacked"/>
        <c:varyColors val="0"/>
        <c:ser>
          <c:idx val="3"/>
          <c:order val="0"/>
          <c:tx>
            <c:strRef>
              <c:f>Sheet1!$B$1</c:f>
              <c:strCache>
                <c:ptCount val="1"/>
                <c:pt idx="0">
                  <c:v>elec</c:v>
                </c:pt>
              </c:strCache>
            </c:strRef>
          </c:tx>
          <c:spPr>
            <a:solidFill>
              <a:schemeClr val="accent4"/>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1.4925902099609376</c:v>
                </c:pt>
                <c:pt idx="1">
                  <c:v>1.65097705078125</c:v>
                </c:pt>
                <c:pt idx="2">
                  <c:v>1.7229335937500001</c:v>
                </c:pt>
                <c:pt idx="3">
                  <c:v>1.819540771484375</c:v>
                </c:pt>
                <c:pt idx="4">
                  <c:v>1.975033203125</c:v>
                </c:pt>
                <c:pt idx="5">
                  <c:v>2.0358596191406249</c:v>
                </c:pt>
                <c:pt idx="6">
                  <c:v>2.0909562988281252</c:v>
                </c:pt>
                <c:pt idx="7">
                  <c:v>2.109194091796875</c:v>
                </c:pt>
                <c:pt idx="8">
                  <c:v>2.1617136230468752</c:v>
                </c:pt>
                <c:pt idx="9">
                  <c:v>2.1808684082031249</c:v>
                </c:pt>
                <c:pt idx="10">
                  <c:v>2.2227924804687502</c:v>
                </c:pt>
                <c:pt idx="11">
                  <c:v>2.275516845703125</c:v>
                </c:pt>
                <c:pt idx="12">
                  <c:v>2.3160429687500002</c:v>
                </c:pt>
                <c:pt idx="13">
                  <c:v>2.36495556640625</c:v>
                </c:pt>
                <c:pt idx="14">
                  <c:v>2.4254094238281252</c:v>
                </c:pt>
                <c:pt idx="15">
                  <c:v>2.4944475097656249</c:v>
                </c:pt>
                <c:pt idx="16">
                  <c:v>2.562000732421875</c:v>
                </c:pt>
                <c:pt idx="17">
                  <c:v>2.64341748046875</c:v>
                </c:pt>
                <c:pt idx="18">
                  <c:v>2.7279287109374999</c:v>
                </c:pt>
                <c:pt idx="19">
                  <c:v>2.8170444335937499</c:v>
                </c:pt>
                <c:pt idx="20">
                  <c:v>2.9087365722656249</c:v>
                </c:pt>
                <c:pt idx="21">
                  <c:v>3.0049782714843749</c:v>
                </c:pt>
                <c:pt idx="22">
                  <c:v>3.1024245605468752</c:v>
                </c:pt>
                <c:pt idx="23">
                  <c:v>3.2048198242187498</c:v>
                </c:pt>
                <c:pt idx="24">
                  <c:v>3.3045620117187502</c:v>
                </c:pt>
                <c:pt idx="25">
                  <c:v>3.4134316406249998</c:v>
                </c:pt>
                <c:pt idx="26">
                  <c:v>3.5281220703125</c:v>
                </c:pt>
                <c:pt idx="27">
                  <c:v>3.6439748535156249</c:v>
                </c:pt>
                <c:pt idx="28">
                  <c:v>3.7610415039062501</c:v>
                </c:pt>
                <c:pt idx="29">
                  <c:v>3.876530029296875</c:v>
                </c:pt>
                <c:pt idx="30">
                  <c:v>4.0025231933593748</c:v>
                </c:pt>
                <c:pt idx="31">
                  <c:v>4.1368779296874996</c:v>
                </c:pt>
                <c:pt idx="32">
                  <c:v>4.2754052734375003</c:v>
                </c:pt>
                <c:pt idx="33">
                  <c:v>4.4124829101562497</c:v>
                </c:pt>
                <c:pt idx="34">
                  <c:v>4.55444775390625</c:v>
                </c:pt>
                <c:pt idx="35">
                  <c:v>4.6939374999999997</c:v>
                </c:pt>
                <c:pt idx="36">
                  <c:v>4.8459716796874996</c:v>
                </c:pt>
                <c:pt idx="37">
                  <c:v>4.9821416015624997</c:v>
                </c:pt>
                <c:pt idx="38">
                  <c:v>5.1358896484374998</c:v>
                </c:pt>
                <c:pt idx="39">
                  <c:v>5.2871821289062497</c:v>
                </c:pt>
                <c:pt idx="40">
                  <c:v>5.4366650390625004</c:v>
                </c:pt>
              </c:numCache>
            </c:numRef>
          </c:val>
        </c:ser>
        <c:ser>
          <c:idx val="4"/>
          <c:order val="1"/>
          <c:tx>
            <c:strRef>
              <c:f>Sheet1!$C$1</c:f>
              <c:strCache>
                <c:ptCount val="1"/>
                <c:pt idx="0">
                  <c:v>renewables</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1.7623064148426055</c:v>
                </c:pt>
                <c:pt idx="1">
                  <c:v>1.8567460559606552</c:v>
                </c:pt>
                <c:pt idx="2">
                  <c:v>1.9367473118305207</c:v>
                </c:pt>
                <c:pt idx="3">
                  <c:v>2.0074970436096189</c:v>
                </c:pt>
                <c:pt idx="4">
                  <c:v>2.0714108114242551</c:v>
                </c:pt>
                <c:pt idx="5">
                  <c:v>2.1058982999324796</c:v>
                </c:pt>
                <c:pt idx="6">
                  <c:v>2.531730189561844</c:v>
                </c:pt>
                <c:pt idx="7">
                  <c:v>2.5095423471927645</c:v>
                </c:pt>
                <c:pt idx="8">
                  <c:v>2.5510960438251495</c:v>
                </c:pt>
                <c:pt idx="9">
                  <c:v>2.5071301064491269</c:v>
                </c:pt>
                <c:pt idx="10">
                  <c:v>2.5313803822994232</c:v>
                </c:pt>
                <c:pt idx="11">
                  <c:v>2.5765988628864291</c:v>
                </c:pt>
                <c:pt idx="12">
                  <c:v>2.6011089539527892</c:v>
                </c:pt>
                <c:pt idx="13">
                  <c:v>2.6397943520545959</c:v>
                </c:pt>
                <c:pt idx="14">
                  <c:v>2.6970474762916568</c:v>
                </c:pt>
                <c:pt idx="15">
                  <c:v>2.7735001301765441</c:v>
                </c:pt>
                <c:pt idx="16">
                  <c:v>2.8360803565979005</c:v>
                </c:pt>
                <c:pt idx="17">
                  <c:v>2.9274111733436583</c:v>
                </c:pt>
                <c:pt idx="18">
                  <c:v>3.0204403419494628</c:v>
                </c:pt>
                <c:pt idx="19">
                  <c:v>3.1295013632774351</c:v>
                </c:pt>
                <c:pt idx="20">
                  <c:v>3.2388817768096922</c:v>
                </c:pt>
                <c:pt idx="21">
                  <c:v>3.3547264413833617</c:v>
                </c:pt>
                <c:pt idx="22">
                  <c:v>3.4698141775131228</c:v>
                </c:pt>
                <c:pt idx="23">
                  <c:v>3.5925623898506167</c:v>
                </c:pt>
                <c:pt idx="24">
                  <c:v>3.700866219043732</c:v>
                </c:pt>
                <c:pt idx="25">
                  <c:v>3.831140751361847</c:v>
                </c:pt>
                <c:pt idx="26">
                  <c:v>3.9655075998306275</c:v>
                </c:pt>
                <c:pt idx="27">
                  <c:v>4.0992689514160157</c:v>
                </c:pt>
                <c:pt idx="28">
                  <c:v>4.2273049511909484</c:v>
                </c:pt>
                <c:pt idx="29">
                  <c:v>4.3477700967788691</c:v>
                </c:pt>
                <c:pt idx="30">
                  <c:v>4.4927270488739017</c:v>
                </c:pt>
                <c:pt idx="31">
                  <c:v>4.6426706819534296</c:v>
                </c:pt>
                <c:pt idx="32">
                  <c:v>4.7954633502960204</c:v>
                </c:pt>
                <c:pt idx="33">
                  <c:v>4.9280865354537964</c:v>
                </c:pt>
                <c:pt idx="34">
                  <c:v>5.0840451092720036</c:v>
                </c:pt>
                <c:pt idx="35">
                  <c:v>5.2101241979598996</c:v>
                </c:pt>
                <c:pt idx="36">
                  <c:v>5.3644517574310298</c:v>
                </c:pt>
                <c:pt idx="37">
                  <c:v>5.4768789405822753</c:v>
                </c:pt>
                <c:pt idx="38">
                  <c:v>5.6278918924331665</c:v>
                </c:pt>
                <c:pt idx="39">
                  <c:v>5.7764022560119628</c:v>
                </c:pt>
                <c:pt idx="40">
                  <c:v>5.9036027345657347</c:v>
                </c:pt>
              </c:numCache>
            </c:numRef>
          </c:val>
        </c:ser>
        <c:ser>
          <c:idx val="1"/>
          <c:order val="2"/>
          <c:tx>
            <c:strRef>
              <c:f>Sheet1!$D$1</c:f>
              <c:strCache>
                <c:ptCount val="1"/>
                <c:pt idx="0">
                  <c:v>gas</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1.4699356689453125</c:v>
                </c:pt>
                <c:pt idx="1">
                  <c:v>1.5114956054687501</c:v>
                </c:pt>
                <c:pt idx="2">
                  <c:v>1.5595950927734374</c:v>
                </c:pt>
                <c:pt idx="3">
                  <c:v>1.5901904296875</c:v>
                </c:pt>
                <c:pt idx="4">
                  <c:v>1.5832893066406251</c:v>
                </c:pt>
                <c:pt idx="5">
                  <c:v>1.5099361572265626</c:v>
                </c:pt>
                <c:pt idx="6">
                  <c:v>1.6477189941406249</c:v>
                </c:pt>
                <c:pt idx="7">
                  <c:v>1.6521068115234374</c:v>
                </c:pt>
                <c:pt idx="8">
                  <c:v>1.6807390136718749</c:v>
                </c:pt>
                <c:pt idx="9">
                  <c:v>1.68622265625</c:v>
                </c:pt>
                <c:pt idx="10">
                  <c:v>1.7395201416015624</c:v>
                </c:pt>
                <c:pt idx="11">
                  <c:v>1.8143773193359376</c:v>
                </c:pt>
                <c:pt idx="12">
                  <c:v>1.8881882324218751</c:v>
                </c:pt>
                <c:pt idx="13">
                  <c:v>1.9650490722656251</c:v>
                </c:pt>
                <c:pt idx="14">
                  <c:v>2.0469565429687502</c:v>
                </c:pt>
                <c:pt idx="15">
                  <c:v>2.1359008789062499</c:v>
                </c:pt>
                <c:pt idx="16">
                  <c:v>2.2288474121093751</c:v>
                </c:pt>
                <c:pt idx="17">
                  <c:v>2.3332187499999999</c:v>
                </c:pt>
                <c:pt idx="18">
                  <c:v>2.4413122558593749</c:v>
                </c:pt>
                <c:pt idx="19">
                  <c:v>2.551925537109375</c:v>
                </c:pt>
                <c:pt idx="20">
                  <c:v>2.666957275390625</c:v>
                </c:pt>
                <c:pt idx="21">
                  <c:v>2.7903952636718752</c:v>
                </c:pt>
                <c:pt idx="22">
                  <c:v>2.9199797363281248</c:v>
                </c:pt>
                <c:pt idx="23">
                  <c:v>3.0578842773437498</c:v>
                </c:pt>
                <c:pt idx="24">
                  <c:v>3.1983654785156248</c:v>
                </c:pt>
                <c:pt idx="25">
                  <c:v>3.3463195800781249</c:v>
                </c:pt>
                <c:pt idx="26">
                  <c:v>3.5022919921875002</c:v>
                </c:pt>
                <c:pt idx="27">
                  <c:v>3.6585644531249999</c:v>
                </c:pt>
                <c:pt idx="28">
                  <c:v>3.8281640625</c:v>
                </c:pt>
                <c:pt idx="29">
                  <c:v>3.9945703125000001</c:v>
                </c:pt>
                <c:pt idx="30">
                  <c:v>4.1691166992187503</c:v>
                </c:pt>
                <c:pt idx="31">
                  <c:v>4.3515590820312502</c:v>
                </c:pt>
                <c:pt idx="32">
                  <c:v>4.54259375</c:v>
                </c:pt>
                <c:pt idx="33">
                  <c:v>4.7342607421874998</c:v>
                </c:pt>
                <c:pt idx="34">
                  <c:v>4.9277426757812499</c:v>
                </c:pt>
                <c:pt idx="35">
                  <c:v>5.1238037109374996</c:v>
                </c:pt>
                <c:pt idx="36">
                  <c:v>5.3288383789062497</c:v>
                </c:pt>
                <c:pt idx="37">
                  <c:v>5.52816357421875</c:v>
                </c:pt>
                <c:pt idx="38">
                  <c:v>5.7333979492187499</c:v>
                </c:pt>
                <c:pt idx="39">
                  <c:v>5.9398476562500004</c:v>
                </c:pt>
                <c:pt idx="40">
                  <c:v>6.1467832031249996</c:v>
                </c:pt>
              </c:numCache>
            </c:numRef>
          </c:val>
        </c:ser>
        <c:ser>
          <c:idx val="0"/>
          <c:order val="3"/>
          <c:tx>
            <c:strRef>
              <c:f>Sheet1!$E$1</c:f>
              <c:strCache>
                <c:ptCount val="1"/>
                <c:pt idx="0">
                  <c:v>liquids</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2.6335344252586363</c:v>
                </c:pt>
                <c:pt idx="1">
                  <c:v>2.741182527065277</c:v>
                </c:pt>
                <c:pt idx="2">
                  <c:v>2.9762980308532718</c:v>
                </c:pt>
                <c:pt idx="3">
                  <c:v>2.9454486527442931</c:v>
                </c:pt>
                <c:pt idx="4">
                  <c:v>3.0660666284561158</c:v>
                </c:pt>
                <c:pt idx="5">
                  <c:v>3.4490839624404908</c:v>
                </c:pt>
                <c:pt idx="6">
                  <c:v>3.6881859626770015</c:v>
                </c:pt>
                <c:pt idx="7">
                  <c:v>3.6573990993499752</c:v>
                </c:pt>
                <c:pt idx="8">
                  <c:v>3.6956236782073972</c:v>
                </c:pt>
                <c:pt idx="9">
                  <c:v>3.6709449129104614</c:v>
                </c:pt>
                <c:pt idx="10">
                  <c:v>3.7224584550857545</c:v>
                </c:pt>
                <c:pt idx="11">
                  <c:v>3.7893961315155034</c:v>
                </c:pt>
                <c:pt idx="12">
                  <c:v>3.8383803787231443</c:v>
                </c:pt>
                <c:pt idx="13">
                  <c:v>3.898304759979248</c:v>
                </c:pt>
                <c:pt idx="14">
                  <c:v>3.9759578552246091</c:v>
                </c:pt>
                <c:pt idx="15">
                  <c:v>4.0886954650878904</c:v>
                </c:pt>
                <c:pt idx="16">
                  <c:v>4.1697014884948729</c:v>
                </c:pt>
                <c:pt idx="17">
                  <c:v>4.2870947980880736</c:v>
                </c:pt>
                <c:pt idx="18">
                  <c:v>4.4102096338272094</c:v>
                </c:pt>
                <c:pt idx="19">
                  <c:v>4.544460340499878</c:v>
                </c:pt>
                <c:pt idx="20">
                  <c:v>4.6872377071380615</c:v>
                </c:pt>
                <c:pt idx="21">
                  <c:v>4.8349041328430173</c:v>
                </c:pt>
                <c:pt idx="22">
                  <c:v>4.9825311870574955</c:v>
                </c:pt>
                <c:pt idx="23">
                  <c:v>5.1339291477203366</c:v>
                </c:pt>
                <c:pt idx="24">
                  <c:v>5.2860862083435052</c:v>
                </c:pt>
                <c:pt idx="25">
                  <c:v>5.45572677230835</c:v>
                </c:pt>
                <c:pt idx="26">
                  <c:v>5.6270180110931403</c:v>
                </c:pt>
                <c:pt idx="27">
                  <c:v>5.7965863246917726</c:v>
                </c:pt>
                <c:pt idx="28">
                  <c:v>5.9756455726623532</c:v>
                </c:pt>
                <c:pt idx="29">
                  <c:v>6.134942205429077</c:v>
                </c:pt>
                <c:pt idx="30">
                  <c:v>6.3225935153961181</c:v>
                </c:pt>
                <c:pt idx="31">
                  <c:v>6.5241324977874751</c:v>
                </c:pt>
                <c:pt idx="32">
                  <c:v>6.7290583877563472</c:v>
                </c:pt>
                <c:pt idx="33">
                  <c:v>6.9124795951843261</c:v>
                </c:pt>
                <c:pt idx="34">
                  <c:v>7.1167543544769298</c:v>
                </c:pt>
                <c:pt idx="35">
                  <c:v>7.3073082656860349</c:v>
                </c:pt>
                <c:pt idx="36">
                  <c:v>7.5197660446166994</c:v>
                </c:pt>
                <c:pt idx="37">
                  <c:v>7.6984153976440419</c:v>
                </c:pt>
                <c:pt idx="38">
                  <c:v>7.9110369529724123</c:v>
                </c:pt>
                <c:pt idx="39">
                  <c:v>8.1059805679321286</c:v>
                </c:pt>
                <c:pt idx="40">
                  <c:v>8.3062688369750965</c:v>
                </c:pt>
              </c:numCache>
            </c:numRef>
          </c:val>
        </c:ser>
        <c:ser>
          <c:idx val="2"/>
          <c:order val="4"/>
          <c:tx>
            <c:strRef>
              <c:f>Sheet1!$F$1</c:f>
              <c:strCache>
                <c:ptCount val="1"/>
                <c:pt idx="0">
                  <c:v>coal</c:v>
                </c:pt>
              </c:strCache>
            </c:strRef>
          </c:tx>
          <c:spPr>
            <a:solidFill>
              <a:schemeClr val="tx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4.47935693359375</c:v>
                </c:pt>
                <c:pt idx="1">
                  <c:v>4.8549389648437504</c:v>
                </c:pt>
                <c:pt idx="2">
                  <c:v>5.4253735351562504</c:v>
                </c:pt>
                <c:pt idx="3">
                  <c:v>5.6126640625000004</c:v>
                </c:pt>
                <c:pt idx="4">
                  <c:v>6.09130859375</c:v>
                </c:pt>
                <c:pt idx="5">
                  <c:v>5.9123901367187504</c:v>
                </c:pt>
                <c:pt idx="6">
                  <c:v>6.0240708007812502</c:v>
                </c:pt>
                <c:pt idx="7">
                  <c:v>6.0751445312500003</c:v>
                </c:pt>
                <c:pt idx="8">
                  <c:v>6.2465029296874999</c:v>
                </c:pt>
                <c:pt idx="9">
                  <c:v>6.2995747070312502</c:v>
                </c:pt>
                <c:pt idx="10">
                  <c:v>6.4490571289062499</c:v>
                </c:pt>
                <c:pt idx="11">
                  <c:v>6.6834160156250002</c:v>
                </c:pt>
                <c:pt idx="12">
                  <c:v>6.9113920898437504</c:v>
                </c:pt>
                <c:pt idx="13">
                  <c:v>7.1607031250000004</c:v>
                </c:pt>
                <c:pt idx="14">
                  <c:v>7.4423564453125</c:v>
                </c:pt>
                <c:pt idx="15">
                  <c:v>7.7603027343750002</c:v>
                </c:pt>
                <c:pt idx="16">
                  <c:v>8.089712890625</c:v>
                </c:pt>
                <c:pt idx="17">
                  <c:v>8.4717802734374992</c:v>
                </c:pt>
                <c:pt idx="18">
                  <c:v>8.8721914062499998</c:v>
                </c:pt>
                <c:pt idx="19">
                  <c:v>9.2911826171875003</c:v>
                </c:pt>
                <c:pt idx="20">
                  <c:v>9.7165712890625002</c:v>
                </c:pt>
                <c:pt idx="21">
                  <c:v>10.1683779296875</c:v>
                </c:pt>
                <c:pt idx="22">
                  <c:v>10.62504296875</c:v>
                </c:pt>
                <c:pt idx="23">
                  <c:v>11.103780273437501</c:v>
                </c:pt>
                <c:pt idx="24">
                  <c:v>11.578511718750001</c:v>
                </c:pt>
                <c:pt idx="25">
                  <c:v>12.071740234375</c:v>
                </c:pt>
                <c:pt idx="26">
                  <c:v>12.604393554687499</c:v>
                </c:pt>
                <c:pt idx="27">
                  <c:v>13.1292353515625</c:v>
                </c:pt>
                <c:pt idx="28">
                  <c:v>13.686859374999999</c:v>
                </c:pt>
                <c:pt idx="29">
                  <c:v>14.233934570312501</c:v>
                </c:pt>
                <c:pt idx="30">
                  <c:v>14.8301923828125</c:v>
                </c:pt>
                <c:pt idx="31">
                  <c:v>15.4564912109375</c:v>
                </c:pt>
                <c:pt idx="32">
                  <c:v>16.112287109375</c:v>
                </c:pt>
                <c:pt idx="33">
                  <c:v>16.750294921875</c:v>
                </c:pt>
                <c:pt idx="34">
                  <c:v>17.411998046874999</c:v>
                </c:pt>
                <c:pt idx="35">
                  <c:v>18.061292968749999</c:v>
                </c:pt>
                <c:pt idx="36">
                  <c:v>18.763421874999999</c:v>
                </c:pt>
                <c:pt idx="37">
                  <c:v>19.424166015625001</c:v>
                </c:pt>
                <c:pt idx="38">
                  <c:v>20.130841796875</c:v>
                </c:pt>
                <c:pt idx="39">
                  <c:v>20.849125000000001</c:v>
                </c:pt>
                <c:pt idx="40">
                  <c:v>21.542941406250002</c:v>
                </c:pt>
              </c:numCache>
            </c:numRef>
          </c:val>
        </c:ser>
        <c:dLbls>
          <c:showLegendKey val="0"/>
          <c:showVal val="0"/>
          <c:showCatName val="0"/>
          <c:showSerName val="0"/>
          <c:showPercent val="0"/>
          <c:showBubbleSize val="0"/>
        </c:dLbls>
        <c:axId val="339814080"/>
        <c:axId val="339812992"/>
      </c:areaChart>
      <c:catAx>
        <c:axId val="339814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2992"/>
        <c:crosses val="autoZero"/>
        <c:auto val="1"/>
        <c:lblAlgn val="ctr"/>
        <c:lblOffset val="100"/>
        <c:tickLblSkip val="10"/>
        <c:tickMarkSkip val="10"/>
        <c:noMultiLvlLbl val="0"/>
      </c:catAx>
      <c:valAx>
        <c:axId val="339812992"/>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4080"/>
        <c:crossesAt val="9"/>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Sheet1!$B$1</c:f>
              <c:strCache>
                <c:ptCount val="1"/>
                <c:pt idx="0">
                  <c:v>Renewables</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1E-4</c:v>
                </c:pt>
                <c:pt idx="1">
                  <c:v>2.0000000000000001E-4</c:v>
                </c:pt>
                <c:pt idx="2">
                  <c:v>3.0000000000000003E-4</c:v>
                </c:pt>
                <c:pt idx="3">
                  <c:v>4.0000000000000002E-4</c:v>
                </c:pt>
                <c:pt idx="4">
                  <c:v>3.0000000000000003E-4</c:v>
                </c:pt>
                <c:pt idx="5">
                  <c:v>2.0000000000000001E-4</c:v>
                </c:pt>
                <c:pt idx="6">
                  <c:v>0</c:v>
                </c:pt>
                <c:pt idx="7">
                  <c:v>2.1256756247930498E-3</c:v>
                </c:pt>
                <c:pt idx="8">
                  <c:v>2.1968479160652927E-3</c:v>
                </c:pt>
                <c:pt idx="9">
                  <c:v>2.1390090019309145E-3</c:v>
                </c:pt>
                <c:pt idx="10">
                  <c:v>2.1606413523150847E-3</c:v>
                </c:pt>
                <c:pt idx="11">
                  <c:v>2.1036944607356941E-3</c:v>
                </c:pt>
                <c:pt idx="12">
                  <c:v>2.036940476470689E-3</c:v>
                </c:pt>
                <c:pt idx="13">
                  <c:v>2.0004654787460609E-3</c:v>
                </c:pt>
                <c:pt idx="14">
                  <c:v>1.9447311482231864E-3</c:v>
                </c:pt>
                <c:pt idx="15">
                  <c:v>1.9001606429032418E-3</c:v>
                </c:pt>
                <c:pt idx="16">
                  <c:v>1.8956795458296193E-3</c:v>
                </c:pt>
                <c:pt idx="17">
                  <c:v>1.8916162979347401E-3</c:v>
                </c:pt>
                <c:pt idx="18">
                  <c:v>1.8107021646486903E-3</c:v>
                </c:pt>
                <c:pt idx="19">
                  <c:v>1.7365186007564455E-3</c:v>
                </c:pt>
                <c:pt idx="20">
                  <c:v>1.6681982992177496E-3</c:v>
                </c:pt>
                <c:pt idx="21">
                  <c:v>1.6192193668387127E-3</c:v>
                </c:pt>
                <c:pt idx="22">
                  <c:v>1.5648124620979414E-3</c:v>
                </c:pt>
                <c:pt idx="23">
                  <c:v>1.517107746930983E-3</c:v>
                </c:pt>
                <c:pt idx="24">
                  <c:v>1.4749000305480443E-3</c:v>
                </c:pt>
                <c:pt idx="25">
                  <c:v>1.4407559625714322E-3</c:v>
                </c:pt>
                <c:pt idx="26">
                  <c:v>1.4391468332136839E-3</c:v>
                </c:pt>
                <c:pt idx="27">
                  <c:v>1.392831384382526E-3</c:v>
                </c:pt>
                <c:pt idx="28">
                  <c:v>1.3471386502614481E-3</c:v>
                </c:pt>
                <c:pt idx="29">
                  <c:v>1.3075102713041541E-3</c:v>
                </c:pt>
                <c:pt idx="30">
                  <c:v>1.2709765164174755E-3</c:v>
                </c:pt>
                <c:pt idx="31">
                  <c:v>1.2311150747115287E-3</c:v>
                </c:pt>
                <c:pt idx="32">
                  <c:v>1.1928619844369579E-3</c:v>
                </c:pt>
                <c:pt idx="33">
                  <c:v>1.1566493650311943E-3</c:v>
                </c:pt>
                <c:pt idx="34">
                  <c:v>1.1244976739748658E-3</c:v>
                </c:pt>
                <c:pt idx="35">
                  <c:v>1.0948898635491449E-3</c:v>
                </c:pt>
                <c:pt idx="36">
                  <c:v>1.0706810534731872E-3</c:v>
                </c:pt>
                <c:pt idx="37">
                  <c:v>1.0481589513877409E-3</c:v>
                </c:pt>
                <c:pt idx="38">
                  <c:v>1.0312133999867267E-3</c:v>
                </c:pt>
                <c:pt idx="39">
                  <c:v>1.0190818626985695E-3</c:v>
                </c:pt>
                <c:pt idx="40">
                  <c:v>1.0034829780160358E-3</c:v>
                </c:pt>
              </c:numCache>
            </c:numRef>
          </c:val>
        </c:ser>
        <c:ser>
          <c:idx val="2"/>
          <c:order val="1"/>
          <c:tx>
            <c:strRef>
              <c:f>Sheet1!$C$1</c:f>
              <c:strCache>
                <c:ptCount val="1"/>
                <c:pt idx="0">
                  <c:v>Liquids</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8.879999999999999E-2</c:v>
                </c:pt>
                <c:pt idx="1">
                  <c:v>9.69E-2</c:v>
                </c:pt>
                <c:pt idx="2">
                  <c:v>7.0999999999999994E-2</c:v>
                </c:pt>
                <c:pt idx="3">
                  <c:v>6.0199999999999997E-2</c:v>
                </c:pt>
                <c:pt idx="4">
                  <c:v>5.5500000000000015E-2</c:v>
                </c:pt>
                <c:pt idx="5">
                  <c:v>4.3499999999999997E-2</c:v>
                </c:pt>
                <c:pt idx="6">
                  <c:v>4.0600000000000004E-2</c:v>
                </c:pt>
                <c:pt idx="7">
                  <c:v>4.6950188971254136E-2</c:v>
                </c:pt>
                <c:pt idx="8">
                  <c:v>4.7876988490041961E-2</c:v>
                </c:pt>
                <c:pt idx="9">
                  <c:v>4.8028717308946638E-2</c:v>
                </c:pt>
                <c:pt idx="10">
                  <c:v>4.8953571868353127E-2</c:v>
                </c:pt>
                <c:pt idx="11">
                  <c:v>4.970135514624336E-2</c:v>
                </c:pt>
                <c:pt idx="12">
                  <c:v>5.0375365608172219E-2</c:v>
                </c:pt>
                <c:pt idx="13">
                  <c:v>5.0907207646541407E-2</c:v>
                </c:pt>
                <c:pt idx="14">
                  <c:v>5.1097654667460385E-2</c:v>
                </c:pt>
                <c:pt idx="15">
                  <c:v>5.1580490344123861E-2</c:v>
                </c:pt>
                <c:pt idx="16">
                  <c:v>5.2067847053504757E-2</c:v>
                </c:pt>
                <c:pt idx="17">
                  <c:v>5.2694897276645315E-2</c:v>
                </c:pt>
                <c:pt idx="18">
                  <c:v>5.3142473583274376E-2</c:v>
                </c:pt>
                <c:pt idx="19">
                  <c:v>5.3640001395393565E-2</c:v>
                </c:pt>
                <c:pt idx="20">
                  <c:v>5.4157322582012592E-2</c:v>
                </c:pt>
                <c:pt idx="21">
                  <c:v>5.4660250576720804E-2</c:v>
                </c:pt>
                <c:pt idx="22">
                  <c:v>5.4996640173760818E-2</c:v>
                </c:pt>
                <c:pt idx="23">
                  <c:v>5.5374106541886778E-2</c:v>
                </c:pt>
                <c:pt idx="24">
                  <c:v>5.5710536201126412E-2</c:v>
                </c:pt>
                <c:pt idx="25">
                  <c:v>5.6154117161288791E-2</c:v>
                </c:pt>
                <c:pt idx="26">
                  <c:v>5.6613608364448176E-2</c:v>
                </c:pt>
                <c:pt idx="27">
                  <c:v>5.7048880666191251E-2</c:v>
                </c:pt>
                <c:pt idx="28">
                  <c:v>5.7311664430777572E-2</c:v>
                </c:pt>
                <c:pt idx="29">
                  <c:v>5.771172752337133E-2</c:v>
                </c:pt>
                <c:pt idx="30">
                  <c:v>5.7876183002116069E-2</c:v>
                </c:pt>
                <c:pt idx="31">
                  <c:v>5.8346497595384031E-2</c:v>
                </c:pt>
                <c:pt idx="32">
                  <c:v>5.8648453604980735E-2</c:v>
                </c:pt>
                <c:pt idx="33">
                  <c:v>5.9103965738989121E-2</c:v>
                </c:pt>
                <c:pt idx="34">
                  <c:v>5.9619316613348565E-2</c:v>
                </c:pt>
                <c:pt idx="35">
                  <c:v>6.0103437579935512E-2</c:v>
                </c:pt>
                <c:pt idx="36">
                  <c:v>6.0441593693970938E-2</c:v>
                </c:pt>
                <c:pt idx="37">
                  <c:v>6.0626358374370116E-2</c:v>
                </c:pt>
                <c:pt idx="38">
                  <c:v>6.0964907098649337E-2</c:v>
                </c:pt>
                <c:pt idx="39">
                  <c:v>6.1217193366022708E-2</c:v>
                </c:pt>
                <c:pt idx="40">
                  <c:v>6.1358923360465001E-2</c:v>
                </c:pt>
              </c:numCache>
            </c:numRef>
          </c:val>
        </c:ser>
        <c:ser>
          <c:idx val="3"/>
          <c:order val="2"/>
          <c:tx>
            <c:strRef>
              <c:f>Sheet1!$D$1</c:f>
              <c:strCache>
                <c:ptCount val="1"/>
                <c:pt idx="0">
                  <c:v>Natural Gas</c:v>
                </c:pt>
              </c:strCache>
            </c:strRef>
          </c:tx>
          <c:spPr>
            <a:solidFill>
              <a:schemeClr val="accent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0.115</c:v>
                </c:pt>
                <c:pt idx="1">
                  <c:v>0.1406</c:v>
                </c:pt>
                <c:pt idx="2">
                  <c:v>0.1807</c:v>
                </c:pt>
                <c:pt idx="3">
                  <c:v>0.1779</c:v>
                </c:pt>
                <c:pt idx="4">
                  <c:v>0.18840000000000001</c:v>
                </c:pt>
                <c:pt idx="5">
                  <c:v>0.18310000000000001</c:v>
                </c:pt>
                <c:pt idx="6">
                  <c:v>0.19270000000000001</c:v>
                </c:pt>
                <c:pt idx="7">
                  <c:v>0.23637313363054091</c:v>
                </c:pt>
                <c:pt idx="8">
                  <c:v>0.24350347752715917</c:v>
                </c:pt>
                <c:pt idx="9">
                  <c:v>0.24503226946717133</c:v>
                </c:pt>
                <c:pt idx="10">
                  <c:v>0.25123695515591893</c:v>
                </c:pt>
                <c:pt idx="11">
                  <c:v>0.25584263513176408</c:v>
                </c:pt>
                <c:pt idx="12">
                  <c:v>0.25839557174093269</c:v>
                </c:pt>
                <c:pt idx="13">
                  <c:v>0.26071658886265497</c:v>
                </c:pt>
                <c:pt idx="14">
                  <c:v>0.26161976702708262</c:v>
                </c:pt>
                <c:pt idx="15">
                  <c:v>0.26370448450520784</c:v>
                </c:pt>
                <c:pt idx="16">
                  <c:v>0.26658408157843844</c:v>
                </c:pt>
                <c:pt idx="17">
                  <c:v>0.27058822265746335</c:v>
                </c:pt>
                <c:pt idx="18">
                  <c:v>0.27468555934036898</c:v>
                </c:pt>
                <c:pt idx="19">
                  <c:v>0.2790005051238828</c:v>
                </c:pt>
                <c:pt idx="20">
                  <c:v>0.28332119494813063</c:v>
                </c:pt>
                <c:pt idx="21">
                  <c:v>0.28585451584647836</c:v>
                </c:pt>
                <c:pt idx="22">
                  <c:v>0.28749802398028346</c:v>
                </c:pt>
                <c:pt idx="23">
                  <c:v>0.28949262479660876</c:v>
                </c:pt>
                <c:pt idx="24">
                  <c:v>0.29121260699937052</c:v>
                </c:pt>
                <c:pt idx="25">
                  <c:v>0.29338785440864795</c:v>
                </c:pt>
                <c:pt idx="26">
                  <c:v>0.29752391828323882</c:v>
                </c:pt>
                <c:pt idx="27">
                  <c:v>0.30201131322147734</c:v>
                </c:pt>
                <c:pt idx="28">
                  <c:v>0.30598811966080169</c:v>
                </c:pt>
                <c:pt idx="29">
                  <c:v>0.31033725089551234</c:v>
                </c:pt>
                <c:pt idx="30">
                  <c:v>0.31385349617871483</c:v>
                </c:pt>
                <c:pt idx="31">
                  <c:v>0.31876409016329249</c:v>
                </c:pt>
                <c:pt idx="32">
                  <c:v>0.32328938527436046</c:v>
                </c:pt>
                <c:pt idx="33">
                  <c:v>0.32828060492072175</c:v>
                </c:pt>
                <c:pt idx="34">
                  <c:v>0.33337235803744109</c:v>
                </c:pt>
                <c:pt idx="35">
                  <c:v>0.33846174706438925</c:v>
                </c:pt>
                <c:pt idx="36">
                  <c:v>0.34311722292722563</c:v>
                </c:pt>
                <c:pt idx="37">
                  <c:v>0.34676127446472321</c:v>
                </c:pt>
                <c:pt idx="38">
                  <c:v>0.35103487805104133</c:v>
                </c:pt>
                <c:pt idx="39">
                  <c:v>0.35490924643488037</c:v>
                </c:pt>
                <c:pt idx="40">
                  <c:v>0.35867296172620672</c:v>
                </c:pt>
              </c:numCache>
            </c:numRef>
          </c:val>
        </c:ser>
        <c:ser>
          <c:idx val="4"/>
          <c:order val="3"/>
          <c:tx>
            <c:strRef>
              <c:f>Sheet1!$E$1</c:f>
              <c:strCache>
                <c:ptCount val="1"/>
                <c:pt idx="0">
                  <c:v>Coal</c:v>
                </c:pt>
              </c:strCache>
            </c:strRef>
          </c:tx>
          <c:spPr>
            <a:solidFill>
              <a:schemeClr val="tx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0.21090000000000003</c:v>
                </c:pt>
                <c:pt idx="1">
                  <c:v>0.19780000000000003</c:v>
                </c:pt>
                <c:pt idx="2">
                  <c:v>0.2162</c:v>
                </c:pt>
                <c:pt idx="3">
                  <c:v>0.20660000000000001</c:v>
                </c:pt>
                <c:pt idx="4">
                  <c:v>0.16060000000000002</c:v>
                </c:pt>
                <c:pt idx="5">
                  <c:v>0.13629999999999998</c:v>
                </c:pt>
                <c:pt idx="6">
                  <c:v>9.7800000000000012E-2</c:v>
                </c:pt>
                <c:pt idx="7">
                  <c:v>0.1343203477314385</c:v>
                </c:pt>
                <c:pt idx="8">
                  <c:v>0.1348148401618588</c:v>
                </c:pt>
                <c:pt idx="9">
                  <c:v>0.13451388640949047</c:v>
                </c:pt>
                <c:pt idx="10">
                  <c:v>0.13580188954280037</c:v>
                </c:pt>
                <c:pt idx="11">
                  <c:v>0.13633675294944878</c:v>
                </c:pt>
                <c:pt idx="12">
                  <c:v>0.13733905295139978</c:v>
                </c:pt>
                <c:pt idx="13">
                  <c:v>0.13801628092342924</c:v>
                </c:pt>
                <c:pt idx="14">
                  <c:v>0.13785323798329827</c:v>
                </c:pt>
                <c:pt idx="15">
                  <c:v>0.13862286456495843</c:v>
                </c:pt>
                <c:pt idx="16">
                  <c:v>0.13932193656231903</c:v>
                </c:pt>
                <c:pt idx="17">
                  <c:v>0.14044996369791901</c:v>
                </c:pt>
                <c:pt idx="18">
                  <c:v>0.14122728096406509</c:v>
                </c:pt>
                <c:pt idx="19">
                  <c:v>0.14212204363415934</c:v>
                </c:pt>
                <c:pt idx="20">
                  <c:v>0.14304574590939081</c:v>
                </c:pt>
                <c:pt idx="21">
                  <c:v>0.14384670443601777</c:v>
                </c:pt>
                <c:pt idx="22">
                  <c:v>0.1441676518103622</c:v>
                </c:pt>
                <c:pt idx="23">
                  <c:v>0.14460893333554703</c:v>
                </c:pt>
                <c:pt idx="24">
                  <c:v>0.14485796298200113</c:v>
                </c:pt>
                <c:pt idx="25">
                  <c:v>0.14547236357629256</c:v>
                </c:pt>
                <c:pt idx="26">
                  <c:v>0.14600485782714936</c:v>
                </c:pt>
                <c:pt idx="27">
                  <c:v>0.14653010228977048</c:v>
                </c:pt>
                <c:pt idx="28">
                  <c:v>0.14643409050265427</c:v>
                </c:pt>
                <c:pt idx="29">
                  <c:v>0.14691431018978529</c:v>
                </c:pt>
                <c:pt idx="30">
                  <c:v>0.14642008155915637</c:v>
                </c:pt>
                <c:pt idx="31">
                  <c:v>0.14715448624312494</c:v>
                </c:pt>
                <c:pt idx="32">
                  <c:v>0.14709717738589706</c:v>
                </c:pt>
                <c:pt idx="33">
                  <c:v>0.14774922481086675</c:v>
                </c:pt>
                <c:pt idx="34">
                  <c:v>0.14858316446681874</c:v>
                </c:pt>
                <c:pt idx="35">
                  <c:v>0.14934198046742089</c:v>
                </c:pt>
                <c:pt idx="36">
                  <c:v>0.14923243612678555</c:v>
                </c:pt>
                <c:pt idx="37">
                  <c:v>0.14873672057384638</c:v>
                </c:pt>
                <c:pt idx="38">
                  <c:v>0.14872740987430355</c:v>
                </c:pt>
                <c:pt idx="39">
                  <c:v>0.14834362630902609</c:v>
                </c:pt>
                <c:pt idx="40">
                  <c:v>0.14772177990089153</c:v>
                </c:pt>
              </c:numCache>
            </c:numRef>
          </c:val>
        </c:ser>
        <c:ser>
          <c:idx val="0"/>
          <c:order val="4"/>
          <c:tx>
            <c:strRef>
              <c:f>Sheet1!$F$1</c:f>
              <c:strCache>
                <c:ptCount val="1"/>
                <c:pt idx="0">
                  <c:v>Electricity</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0.41200000000000009</c:v>
                </c:pt>
                <c:pt idx="1">
                  <c:v>0.43969999999999992</c:v>
                </c:pt>
                <c:pt idx="2">
                  <c:v>0.42000000000000004</c:v>
                </c:pt>
                <c:pt idx="3">
                  <c:v>0.44900000000000001</c:v>
                </c:pt>
                <c:pt idx="4">
                  <c:v>0.4501</c:v>
                </c:pt>
                <c:pt idx="5">
                  <c:v>0.47919999999999996</c:v>
                </c:pt>
                <c:pt idx="6">
                  <c:v>0.5222</c:v>
                </c:pt>
                <c:pt idx="7">
                  <c:v>0.54459969764662541</c:v>
                </c:pt>
                <c:pt idx="8">
                  <c:v>0.55697676770649229</c:v>
                </c:pt>
                <c:pt idx="9">
                  <c:v>0.56197646370855914</c:v>
                </c:pt>
                <c:pt idx="10">
                  <c:v>0.57319605482466962</c:v>
                </c:pt>
                <c:pt idx="11">
                  <c:v>0.58403059375519262</c:v>
                </c:pt>
                <c:pt idx="12">
                  <c:v>0.5943941895988748</c:v>
                </c:pt>
                <c:pt idx="13">
                  <c:v>0.60277667818413516</c:v>
                </c:pt>
                <c:pt idx="14">
                  <c:v>0.60812469358149068</c:v>
                </c:pt>
                <c:pt idx="15">
                  <c:v>0.61672761815412536</c:v>
                </c:pt>
                <c:pt idx="16">
                  <c:v>0.6252028953364881</c:v>
                </c:pt>
                <c:pt idx="17">
                  <c:v>0.6354967625627389</c:v>
                </c:pt>
                <c:pt idx="18">
                  <c:v>0.64583045185181231</c:v>
                </c:pt>
                <c:pt idx="19">
                  <c:v>0.65668844839699569</c:v>
                </c:pt>
                <c:pt idx="20">
                  <c:v>0.66794794946016922</c:v>
                </c:pt>
                <c:pt idx="21">
                  <c:v>0.67918576095051686</c:v>
                </c:pt>
                <c:pt idx="22">
                  <c:v>0.68922108646851332</c:v>
                </c:pt>
                <c:pt idx="23">
                  <c:v>0.69983594370325297</c:v>
                </c:pt>
                <c:pt idx="24">
                  <c:v>0.7103774158053946</c:v>
                </c:pt>
                <c:pt idx="25">
                  <c:v>0.72215871667522824</c:v>
                </c:pt>
                <c:pt idx="26">
                  <c:v>0.73330117634588743</c:v>
                </c:pt>
                <c:pt idx="27">
                  <c:v>0.74540614418062645</c:v>
                </c:pt>
                <c:pt idx="28">
                  <c:v>0.75584383629112262</c:v>
                </c:pt>
                <c:pt idx="29">
                  <c:v>0.76820727637675834</c:v>
                </c:pt>
                <c:pt idx="30">
                  <c:v>0.77829813525081237</c:v>
                </c:pt>
                <c:pt idx="31">
                  <c:v>0.79226359327243268</c:v>
                </c:pt>
                <c:pt idx="32">
                  <c:v>0.80462100983782903</c:v>
                </c:pt>
                <c:pt idx="33">
                  <c:v>0.81902687474013713</c:v>
                </c:pt>
                <c:pt idx="34">
                  <c:v>0.83463451909611563</c:v>
                </c:pt>
                <c:pt idx="35">
                  <c:v>0.85015100323363746</c:v>
                </c:pt>
                <c:pt idx="36">
                  <c:v>0.86474010485975339</c:v>
                </c:pt>
                <c:pt idx="37">
                  <c:v>0.87799946881852298</c:v>
                </c:pt>
                <c:pt idx="38">
                  <c:v>0.89333334789350993</c:v>
                </c:pt>
                <c:pt idx="39">
                  <c:v>0.90796352458607099</c:v>
                </c:pt>
                <c:pt idx="40">
                  <c:v>0.92200266061150848</c:v>
                </c:pt>
              </c:numCache>
            </c:numRef>
          </c:val>
        </c:ser>
        <c:dLbls>
          <c:showLegendKey val="0"/>
          <c:showVal val="0"/>
          <c:showCatName val="0"/>
          <c:showSerName val="0"/>
          <c:showPercent val="0"/>
          <c:showBubbleSize val="0"/>
        </c:dLbls>
        <c:axId val="339818976"/>
        <c:axId val="339819520"/>
      </c:areaChart>
      <c:catAx>
        <c:axId val="339818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9520"/>
        <c:crosses val="autoZero"/>
        <c:auto val="1"/>
        <c:lblAlgn val="ctr"/>
        <c:lblOffset val="100"/>
        <c:tickLblSkip val="10"/>
        <c:tickMarkSkip val="10"/>
        <c:noMultiLvlLbl val="0"/>
      </c:catAx>
      <c:valAx>
        <c:axId val="33981952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8976"/>
        <c:crossesAt val="9"/>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Sheet1!$B$1</c:f>
              <c:strCache>
                <c:ptCount val="1"/>
                <c:pt idx="0">
                  <c:v>Renewables</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4.0000000000000002E-4</c:v>
                </c:pt>
                <c:pt idx="1">
                  <c:v>4.0000000000000002E-4</c:v>
                </c:pt>
                <c:pt idx="2">
                  <c:v>4.0000000000000002E-4</c:v>
                </c:pt>
                <c:pt idx="3">
                  <c:v>5.0000000000000001E-4</c:v>
                </c:pt>
                <c:pt idx="4">
                  <c:v>5.9999999999999995E-4</c:v>
                </c:pt>
                <c:pt idx="5">
                  <c:v>4.0000000000000002E-4</c:v>
                </c:pt>
                <c:pt idx="6">
                  <c:v>4.0000000000000002E-4</c:v>
                </c:pt>
                <c:pt idx="7">
                  <c:v>1.4214425588722174E-3</c:v>
                </c:pt>
                <c:pt idx="8">
                  <c:v>1.3391224658814028E-3</c:v>
                </c:pt>
                <c:pt idx="9">
                  <c:v>1.2548457573974075E-3</c:v>
                </c:pt>
                <c:pt idx="10">
                  <c:v>1.1867099721785881E-3</c:v>
                </c:pt>
                <c:pt idx="11">
                  <c:v>1.1673283644123098E-3</c:v>
                </c:pt>
                <c:pt idx="12">
                  <c:v>1.1338355475012962E-3</c:v>
                </c:pt>
                <c:pt idx="13">
                  <c:v>1.1044899784024471E-3</c:v>
                </c:pt>
                <c:pt idx="14">
                  <c:v>1.0773886467160885E-3</c:v>
                </c:pt>
                <c:pt idx="15">
                  <c:v>1.0546068783551799E-3</c:v>
                </c:pt>
                <c:pt idx="16">
                  <c:v>1.0302263442959619E-3</c:v>
                </c:pt>
                <c:pt idx="17">
                  <c:v>1.0106705049047662E-3</c:v>
                </c:pt>
                <c:pt idx="18">
                  <c:v>9.9370092991853511E-4</c:v>
                </c:pt>
                <c:pt idx="19">
                  <c:v>9.8165186716149154E-4</c:v>
                </c:pt>
                <c:pt idx="20">
                  <c:v>9.6801116250227494E-4</c:v>
                </c:pt>
                <c:pt idx="21">
                  <c:v>9.9586132274369181E-4</c:v>
                </c:pt>
                <c:pt idx="22">
                  <c:v>1.0320931858765862E-3</c:v>
                </c:pt>
                <c:pt idx="23">
                  <c:v>1.0741531404367382E-3</c:v>
                </c:pt>
                <c:pt idx="24">
                  <c:v>1.1256884723503699E-3</c:v>
                </c:pt>
                <c:pt idx="25">
                  <c:v>1.1833264909419845E-3</c:v>
                </c:pt>
                <c:pt idx="26">
                  <c:v>1.1887761576870408E-3</c:v>
                </c:pt>
                <c:pt idx="27">
                  <c:v>1.1765142630050097E-3</c:v>
                </c:pt>
                <c:pt idx="28">
                  <c:v>1.1605353856096257E-3</c:v>
                </c:pt>
                <c:pt idx="29">
                  <c:v>1.1515154327664944E-3</c:v>
                </c:pt>
                <c:pt idx="30">
                  <c:v>1.1437077364496754E-3</c:v>
                </c:pt>
                <c:pt idx="31">
                  <c:v>1.1230238048410596E-3</c:v>
                </c:pt>
                <c:pt idx="32">
                  <c:v>1.1008531242761022E-3</c:v>
                </c:pt>
                <c:pt idx="33">
                  <c:v>1.0776621126383466E-3</c:v>
                </c:pt>
                <c:pt idx="34">
                  <c:v>1.0567942063572553E-3</c:v>
                </c:pt>
                <c:pt idx="35">
                  <c:v>1.0360653136225442E-3</c:v>
                </c:pt>
                <c:pt idx="36">
                  <c:v>1.0275042879000105E-3</c:v>
                </c:pt>
                <c:pt idx="37">
                  <c:v>1.0205936983571965E-3</c:v>
                </c:pt>
                <c:pt idx="38">
                  <c:v>1.0203103797701272E-3</c:v>
                </c:pt>
                <c:pt idx="39">
                  <c:v>1.0228015564624948E-3</c:v>
                </c:pt>
                <c:pt idx="40">
                  <c:v>1.0174515681064512E-3</c:v>
                </c:pt>
              </c:numCache>
            </c:numRef>
          </c:val>
        </c:ser>
        <c:ser>
          <c:idx val="2"/>
          <c:order val="1"/>
          <c:tx>
            <c:strRef>
              <c:f>Sheet1!$C$1</c:f>
              <c:strCache>
                <c:ptCount val="1"/>
                <c:pt idx="0">
                  <c:v>Liquids</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0.23809999999999995</c:v>
                </c:pt>
                <c:pt idx="1">
                  <c:v>0.19500000000000001</c:v>
                </c:pt>
                <c:pt idx="2">
                  <c:v>0.17179999999999998</c:v>
                </c:pt>
                <c:pt idx="3">
                  <c:v>0.15669999999999998</c:v>
                </c:pt>
                <c:pt idx="4">
                  <c:v>0.15089999999999995</c:v>
                </c:pt>
                <c:pt idx="5">
                  <c:v>0.15359999999999999</c:v>
                </c:pt>
                <c:pt idx="6">
                  <c:v>0.1492</c:v>
                </c:pt>
                <c:pt idx="7">
                  <c:v>0.14889888202786139</c:v>
                </c:pt>
                <c:pt idx="8">
                  <c:v>0.14788105245615621</c:v>
                </c:pt>
                <c:pt idx="9">
                  <c:v>0.14695072538930262</c:v>
                </c:pt>
                <c:pt idx="10">
                  <c:v>0.14682759584752356</c:v>
                </c:pt>
                <c:pt idx="11">
                  <c:v>0.14776168226391925</c:v>
                </c:pt>
                <c:pt idx="12">
                  <c:v>0.14913225873294728</c:v>
                </c:pt>
                <c:pt idx="13">
                  <c:v>0.15042279713672146</c:v>
                </c:pt>
                <c:pt idx="14">
                  <c:v>0.15178397929168713</c:v>
                </c:pt>
                <c:pt idx="15">
                  <c:v>0.15311754638737696</c:v>
                </c:pt>
                <c:pt idx="16">
                  <c:v>0.15415010303582538</c:v>
                </c:pt>
                <c:pt idx="17">
                  <c:v>0.15527160593512659</c:v>
                </c:pt>
                <c:pt idx="18">
                  <c:v>0.15668152449971018</c:v>
                </c:pt>
                <c:pt idx="19">
                  <c:v>0.15813848809961206</c:v>
                </c:pt>
                <c:pt idx="20">
                  <c:v>0.15910407722985992</c:v>
                </c:pt>
                <c:pt idx="21">
                  <c:v>0.15950666109861583</c:v>
                </c:pt>
                <c:pt idx="22">
                  <c:v>0.16012314456249729</c:v>
                </c:pt>
                <c:pt idx="23">
                  <c:v>0.16088379074284057</c:v>
                </c:pt>
                <c:pt idx="24">
                  <c:v>0.16171424181833824</c:v>
                </c:pt>
                <c:pt idx="25">
                  <c:v>0.16268763923326399</c:v>
                </c:pt>
                <c:pt idx="26">
                  <c:v>0.16374596512861656</c:v>
                </c:pt>
                <c:pt idx="27">
                  <c:v>0.16482787075359559</c:v>
                </c:pt>
                <c:pt idx="28">
                  <c:v>0.16579282741583704</c:v>
                </c:pt>
                <c:pt idx="29">
                  <c:v>0.16682357118755825</c:v>
                </c:pt>
                <c:pt idx="30">
                  <c:v>0.16785026196195316</c:v>
                </c:pt>
                <c:pt idx="31">
                  <c:v>0.1690957478050133</c:v>
                </c:pt>
                <c:pt idx="32">
                  <c:v>0.17042081042049773</c:v>
                </c:pt>
                <c:pt idx="33">
                  <c:v>0.1716596216205766</c:v>
                </c:pt>
                <c:pt idx="34">
                  <c:v>0.17298166754898009</c:v>
                </c:pt>
                <c:pt idx="35">
                  <c:v>0.17425532996924437</c:v>
                </c:pt>
                <c:pt idx="36">
                  <c:v>0.17549650989140714</c:v>
                </c:pt>
                <c:pt idx="37">
                  <c:v>0.17665096881321635</c:v>
                </c:pt>
                <c:pt idx="38">
                  <c:v>0.17781995995270808</c:v>
                </c:pt>
                <c:pt idx="39">
                  <c:v>0.17886228805401611</c:v>
                </c:pt>
                <c:pt idx="40">
                  <c:v>0.1798243837596869</c:v>
                </c:pt>
              </c:numCache>
            </c:numRef>
          </c:val>
        </c:ser>
        <c:ser>
          <c:idx val="3"/>
          <c:order val="2"/>
          <c:tx>
            <c:strRef>
              <c:f>Sheet1!$D$1</c:f>
              <c:strCache>
                <c:ptCount val="1"/>
                <c:pt idx="0">
                  <c:v>Natural Gas</c:v>
                </c:pt>
              </c:strCache>
            </c:strRef>
          </c:tx>
          <c:spPr>
            <a:solidFill>
              <a:schemeClr val="accent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0.1258</c:v>
                </c:pt>
                <c:pt idx="1">
                  <c:v>0.1416</c:v>
                </c:pt>
                <c:pt idx="2">
                  <c:v>0.17279999999999998</c:v>
                </c:pt>
                <c:pt idx="3">
                  <c:v>0.20319999999999999</c:v>
                </c:pt>
                <c:pt idx="4">
                  <c:v>0.22940000000000002</c:v>
                </c:pt>
                <c:pt idx="5">
                  <c:v>0.2268</c:v>
                </c:pt>
                <c:pt idx="6">
                  <c:v>0.22310000000000002</c:v>
                </c:pt>
                <c:pt idx="7">
                  <c:v>0.2261950878461241</c:v>
                </c:pt>
                <c:pt idx="8">
                  <c:v>0.22311512104341996</c:v>
                </c:pt>
                <c:pt idx="9">
                  <c:v>0.2166808738306579</c:v>
                </c:pt>
                <c:pt idx="10">
                  <c:v>0.2144641519815485</c:v>
                </c:pt>
                <c:pt idx="11">
                  <c:v>0.21442898299822774</c:v>
                </c:pt>
                <c:pt idx="12">
                  <c:v>0.21208667961216909</c:v>
                </c:pt>
                <c:pt idx="13">
                  <c:v>0.20978499636095857</c:v>
                </c:pt>
                <c:pt idx="14">
                  <c:v>0.20727805945062508</c:v>
                </c:pt>
                <c:pt idx="15">
                  <c:v>0.20441104310435293</c:v>
                </c:pt>
                <c:pt idx="16">
                  <c:v>0.20147020207655966</c:v>
                </c:pt>
                <c:pt idx="17">
                  <c:v>0.19881980843296965</c:v>
                </c:pt>
                <c:pt idx="18">
                  <c:v>0.1965139944925694</c:v>
                </c:pt>
                <c:pt idx="19">
                  <c:v>0.19448871163100664</c:v>
                </c:pt>
                <c:pt idx="20">
                  <c:v>0.1923327466816932</c:v>
                </c:pt>
                <c:pt idx="21">
                  <c:v>0.19079397207524612</c:v>
                </c:pt>
                <c:pt idx="22">
                  <c:v>0.18946063790357814</c:v>
                </c:pt>
                <c:pt idx="23">
                  <c:v>0.18837885357448042</c:v>
                </c:pt>
                <c:pt idx="24">
                  <c:v>0.18744289509169196</c:v>
                </c:pt>
                <c:pt idx="25">
                  <c:v>0.18668670875250595</c:v>
                </c:pt>
                <c:pt idx="26">
                  <c:v>0.18532609283955898</c:v>
                </c:pt>
                <c:pt idx="27">
                  <c:v>0.18397839732558832</c:v>
                </c:pt>
                <c:pt idx="28">
                  <c:v>0.18248652360845535</c:v>
                </c:pt>
                <c:pt idx="29">
                  <c:v>0.1812015571345546</c:v>
                </c:pt>
                <c:pt idx="30">
                  <c:v>0.17995891491454774</c:v>
                </c:pt>
                <c:pt idx="31">
                  <c:v>0.17881043614338685</c:v>
                </c:pt>
                <c:pt idx="32">
                  <c:v>0.17791360283471716</c:v>
                </c:pt>
                <c:pt idx="33">
                  <c:v>0.1769733129828952</c:v>
                </c:pt>
                <c:pt idx="34">
                  <c:v>0.17619701389175066</c:v>
                </c:pt>
                <c:pt idx="35">
                  <c:v>0.17543662529551418</c:v>
                </c:pt>
                <c:pt idx="36">
                  <c:v>0.17481647484569027</c:v>
                </c:pt>
                <c:pt idx="37">
                  <c:v>0.17402942060145532</c:v>
                </c:pt>
                <c:pt idx="38">
                  <c:v>0.17327755178441884</c:v>
                </c:pt>
                <c:pt idx="39">
                  <c:v>0.1723886119760917</c:v>
                </c:pt>
                <c:pt idx="40">
                  <c:v>0.17117764178089606</c:v>
                </c:pt>
              </c:numCache>
            </c:numRef>
          </c:val>
        </c:ser>
        <c:ser>
          <c:idx val="4"/>
          <c:order val="3"/>
          <c:tx>
            <c:strRef>
              <c:f>Sheet1!$E$1</c:f>
              <c:strCache>
                <c:ptCount val="1"/>
                <c:pt idx="0">
                  <c:v>Coal</c:v>
                </c:pt>
              </c:strCache>
            </c:strRef>
          </c:tx>
          <c:spPr>
            <a:solidFill>
              <a:schemeClr val="tx1"/>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0.89789999999999992</c:v>
                </c:pt>
                <c:pt idx="1">
                  <c:v>0.9042</c:v>
                </c:pt>
                <c:pt idx="2">
                  <c:v>0.87329999999999997</c:v>
                </c:pt>
                <c:pt idx="3">
                  <c:v>0.95800000000000007</c:v>
                </c:pt>
                <c:pt idx="4">
                  <c:v>1.0257000000000001</c:v>
                </c:pt>
                <c:pt idx="5">
                  <c:v>1.0243</c:v>
                </c:pt>
                <c:pt idx="6">
                  <c:v>0.96630000000000005</c:v>
                </c:pt>
                <c:pt idx="7">
                  <c:v>1.0201340823028331</c:v>
                </c:pt>
                <c:pt idx="8">
                  <c:v>0.99685312539012361</c:v>
                </c:pt>
                <c:pt idx="9">
                  <c:v>0.97225208238114391</c:v>
                </c:pt>
                <c:pt idx="10">
                  <c:v>0.95318004175858018</c:v>
                </c:pt>
                <c:pt idx="11">
                  <c:v>0.93707437309182062</c:v>
                </c:pt>
                <c:pt idx="12">
                  <c:v>0.92397181762955116</c:v>
                </c:pt>
                <c:pt idx="13">
                  <c:v>0.91099467084199837</c:v>
                </c:pt>
                <c:pt idx="14">
                  <c:v>0.89875482123158956</c:v>
                </c:pt>
                <c:pt idx="15">
                  <c:v>0.888012330566192</c:v>
                </c:pt>
                <c:pt idx="16">
                  <c:v>0.87803671651519266</c:v>
                </c:pt>
                <c:pt idx="17">
                  <c:v>0.86965033326645513</c:v>
                </c:pt>
                <c:pt idx="18">
                  <c:v>0.86263927783127681</c:v>
                </c:pt>
                <c:pt idx="19">
                  <c:v>0.85678189851822684</c:v>
                </c:pt>
                <c:pt idx="20">
                  <c:v>0.85143805805532136</c:v>
                </c:pt>
                <c:pt idx="21">
                  <c:v>0.84654879784314074</c:v>
                </c:pt>
                <c:pt idx="22">
                  <c:v>0.84208337014927404</c:v>
                </c:pt>
                <c:pt idx="23">
                  <c:v>0.83894412987272493</c:v>
                </c:pt>
                <c:pt idx="24">
                  <c:v>0.83668651569604147</c:v>
                </c:pt>
                <c:pt idx="25">
                  <c:v>0.83560771353685293</c:v>
                </c:pt>
                <c:pt idx="26">
                  <c:v>0.8357025867181872</c:v>
                </c:pt>
                <c:pt idx="27">
                  <c:v>0.83622731281128393</c:v>
                </c:pt>
                <c:pt idx="28">
                  <c:v>0.83712593236642996</c:v>
                </c:pt>
                <c:pt idx="29">
                  <c:v>0.83933602169048194</c:v>
                </c:pt>
                <c:pt idx="30">
                  <c:v>0.84198211011346846</c:v>
                </c:pt>
                <c:pt idx="31">
                  <c:v>0.84612970423892697</c:v>
                </c:pt>
                <c:pt idx="32">
                  <c:v>0.85114897358157482</c:v>
                </c:pt>
                <c:pt idx="33">
                  <c:v>0.85692050344021375</c:v>
                </c:pt>
                <c:pt idx="34">
                  <c:v>0.86341597951606164</c:v>
                </c:pt>
                <c:pt idx="35">
                  <c:v>0.87058342943587552</c:v>
                </c:pt>
                <c:pt idx="36">
                  <c:v>0.87795046367407348</c:v>
                </c:pt>
                <c:pt idx="37">
                  <c:v>0.8847898872746659</c:v>
                </c:pt>
                <c:pt idx="38">
                  <c:v>0.89179529144624892</c:v>
                </c:pt>
                <c:pt idx="39">
                  <c:v>0.89839875153821547</c:v>
                </c:pt>
                <c:pt idx="40">
                  <c:v>0.90486004660820885</c:v>
                </c:pt>
              </c:numCache>
            </c:numRef>
          </c:val>
        </c:ser>
        <c:ser>
          <c:idx val="0"/>
          <c:order val="4"/>
          <c:tx>
            <c:strRef>
              <c:f>Sheet1!$F$1</c:f>
              <c:strCache>
                <c:ptCount val="1"/>
                <c:pt idx="0">
                  <c:v>Electricity</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1.8464</c:v>
                </c:pt>
                <c:pt idx="1">
                  <c:v>2.0046999999999997</c:v>
                </c:pt>
                <c:pt idx="2">
                  <c:v>2.1013000000000002</c:v>
                </c:pt>
                <c:pt idx="3">
                  <c:v>2.2233999999999998</c:v>
                </c:pt>
                <c:pt idx="4">
                  <c:v>2.3452999999999995</c:v>
                </c:pt>
                <c:pt idx="5">
                  <c:v>2.8041</c:v>
                </c:pt>
                <c:pt idx="6">
                  <c:v>2.9260000000000006</c:v>
                </c:pt>
                <c:pt idx="7">
                  <c:v>2.9157463378294142</c:v>
                </c:pt>
                <c:pt idx="8">
                  <c:v>3.0552249372555647</c:v>
                </c:pt>
                <c:pt idx="9">
                  <c:v>3.2161018476853163</c:v>
                </c:pt>
                <c:pt idx="10">
                  <c:v>3.2819495068869196</c:v>
                </c:pt>
                <c:pt idx="11">
                  <c:v>3.369480632483286</c:v>
                </c:pt>
                <c:pt idx="12">
                  <c:v>3.4491090427712572</c:v>
                </c:pt>
                <c:pt idx="13">
                  <c:v>3.5152890527888121</c:v>
                </c:pt>
                <c:pt idx="14">
                  <c:v>3.5820742168816508</c:v>
                </c:pt>
                <c:pt idx="15">
                  <c:v>3.6497166690401133</c:v>
                </c:pt>
                <c:pt idx="16">
                  <c:v>3.7205311760953905</c:v>
                </c:pt>
                <c:pt idx="17">
                  <c:v>3.787695762389367</c:v>
                </c:pt>
                <c:pt idx="18">
                  <c:v>3.8549018468900926</c:v>
                </c:pt>
                <c:pt idx="19">
                  <c:v>3.917689116339711</c:v>
                </c:pt>
                <c:pt idx="20">
                  <c:v>3.9791599704331064</c:v>
                </c:pt>
                <c:pt idx="21">
                  <c:v>4.0386377557132702</c:v>
                </c:pt>
                <c:pt idx="22">
                  <c:v>4.089474658796183</c:v>
                </c:pt>
                <c:pt idx="23">
                  <c:v>4.1354874442559106</c:v>
                </c:pt>
                <c:pt idx="24">
                  <c:v>4.1816811265133893</c:v>
                </c:pt>
                <c:pt idx="25">
                  <c:v>4.2264499370670334</c:v>
                </c:pt>
                <c:pt idx="26">
                  <c:v>4.2681341436425715</c:v>
                </c:pt>
                <c:pt idx="27">
                  <c:v>4.2953256921188787</c:v>
                </c:pt>
                <c:pt idx="28">
                  <c:v>4.3074244618627668</c:v>
                </c:pt>
                <c:pt idx="29">
                  <c:v>4.3125205922239083</c:v>
                </c:pt>
                <c:pt idx="30">
                  <c:v>4.3120180184765946</c:v>
                </c:pt>
                <c:pt idx="31">
                  <c:v>4.31056048334883</c:v>
                </c:pt>
                <c:pt idx="32">
                  <c:v>4.3152305744210695</c:v>
                </c:pt>
                <c:pt idx="33">
                  <c:v>4.3229197861288382</c:v>
                </c:pt>
                <c:pt idx="34">
                  <c:v>4.3291928686256531</c:v>
                </c:pt>
                <c:pt idx="35">
                  <c:v>4.3363851405635341</c:v>
                </c:pt>
                <c:pt idx="36">
                  <c:v>4.3418176929181937</c:v>
                </c:pt>
                <c:pt idx="37">
                  <c:v>4.3305953853969719</c:v>
                </c:pt>
                <c:pt idx="38">
                  <c:v>4.3196153646388584</c:v>
                </c:pt>
                <c:pt idx="39">
                  <c:v>4.3062504792605178</c:v>
                </c:pt>
                <c:pt idx="40">
                  <c:v>4.2911825531383769</c:v>
                </c:pt>
              </c:numCache>
            </c:numRef>
          </c:val>
        </c:ser>
        <c:dLbls>
          <c:showLegendKey val="0"/>
          <c:showVal val="0"/>
          <c:showCatName val="0"/>
          <c:showSerName val="0"/>
          <c:showPercent val="0"/>
          <c:showBubbleSize val="0"/>
        </c:dLbls>
        <c:axId val="339812448"/>
        <c:axId val="339813536"/>
      </c:areaChart>
      <c:catAx>
        <c:axId val="3398124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3536"/>
        <c:crosses val="autoZero"/>
        <c:auto val="1"/>
        <c:lblAlgn val="ctr"/>
        <c:lblOffset val="100"/>
        <c:tickLblSkip val="10"/>
        <c:tickMarkSkip val="10"/>
        <c:noMultiLvlLbl val="0"/>
      </c:catAx>
      <c:valAx>
        <c:axId val="3398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2448"/>
        <c:crossesAt val="9"/>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565287217"/>
          <c:y val="8.6275135608048975E-2"/>
          <c:w val="0.81658292450262293"/>
          <c:h val="0.79464678915135611"/>
        </c:manualLayout>
      </c:layout>
      <c:areaChart>
        <c:grouping val="stacked"/>
        <c:varyColors val="0"/>
        <c:ser>
          <c:idx val="0"/>
          <c:order val="0"/>
          <c:tx>
            <c:strRef>
              <c:f>Sheet1!$B$1</c:f>
              <c:strCache>
                <c:ptCount val="1"/>
                <c:pt idx="0">
                  <c:v>commercial</c:v>
                </c:pt>
              </c:strCache>
            </c:strRef>
          </c:tx>
          <c:spPr>
            <a:solidFill>
              <a:schemeClr val="accent5">
                <a:lumMod val="60000"/>
                <a:lumOff val="40000"/>
              </a:scheme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19.943412446362647</c:v>
                </c:pt>
                <c:pt idx="1">
                  <c:v>19.64386843598108</c:v>
                </c:pt>
                <c:pt idx="2">
                  <c:v>19.312776589419805</c:v>
                </c:pt>
                <c:pt idx="3">
                  <c:v>20.043980205215998</c:v>
                </c:pt>
                <c:pt idx="4">
                  <c:v>19.915492685501231</c:v>
                </c:pt>
                <c:pt idx="5">
                  <c:v>20.311388193333329</c:v>
                </c:pt>
                <c:pt idx="6">
                  <c:v>20.261414832444146</c:v>
                </c:pt>
                <c:pt idx="7">
                  <c:v>20.608679297590864</c:v>
                </c:pt>
                <c:pt idx="8">
                  <c:v>20.978994967174476</c:v>
                </c:pt>
                <c:pt idx="9">
                  <c:v>21.119236625513814</c:v>
                </c:pt>
                <c:pt idx="10">
                  <c:v>21.215125827696106</c:v>
                </c:pt>
                <c:pt idx="11">
                  <c:v>21.327058036158157</c:v>
                </c:pt>
                <c:pt idx="12">
                  <c:v>21.44860253921221</c:v>
                </c:pt>
                <c:pt idx="13">
                  <c:v>21.567025818231325</c:v>
                </c:pt>
                <c:pt idx="14">
                  <c:v>21.686625711175726</c:v>
                </c:pt>
                <c:pt idx="15">
                  <c:v>21.807625190054001</c:v>
                </c:pt>
                <c:pt idx="16">
                  <c:v>21.951184189768288</c:v>
                </c:pt>
                <c:pt idx="17">
                  <c:v>22.103327189307269</c:v>
                </c:pt>
                <c:pt idx="18">
                  <c:v>22.267521437069046</c:v>
                </c:pt>
                <c:pt idx="19">
                  <c:v>22.442518498439775</c:v>
                </c:pt>
                <c:pt idx="20">
                  <c:v>22.605607759752179</c:v>
                </c:pt>
                <c:pt idx="21">
                  <c:v>22.746072061347757</c:v>
                </c:pt>
                <c:pt idx="22">
                  <c:v>22.881790346481672</c:v>
                </c:pt>
                <c:pt idx="23">
                  <c:v>23.017202352053616</c:v>
                </c:pt>
                <c:pt idx="24">
                  <c:v>23.174306445532899</c:v>
                </c:pt>
                <c:pt idx="25">
                  <c:v>23.335217908055338</c:v>
                </c:pt>
                <c:pt idx="26">
                  <c:v>23.495316914068532</c:v>
                </c:pt>
                <c:pt idx="27">
                  <c:v>23.656775414035245</c:v>
                </c:pt>
                <c:pt idx="28">
                  <c:v>23.818293623922202</c:v>
                </c:pt>
                <c:pt idx="29">
                  <c:v>23.99670741284433</c:v>
                </c:pt>
                <c:pt idx="30">
                  <c:v>24.170876583175428</c:v>
                </c:pt>
                <c:pt idx="31">
                  <c:v>24.357210463312761</c:v>
                </c:pt>
                <c:pt idx="32">
                  <c:v>24.538804608884014</c:v>
                </c:pt>
                <c:pt idx="33">
                  <c:v>24.736092245333325</c:v>
                </c:pt>
                <c:pt idx="34">
                  <c:v>24.93082073169521</c:v>
                </c:pt>
                <c:pt idx="35">
                  <c:v>25.135881335907751</c:v>
                </c:pt>
                <c:pt idx="36">
                  <c:v>25.353829188078237</c:v>
                </c:pt>
                <c:pt idx="37">
                  <c:v>25.58698878291062</c:v>
                </c:pt>
                <c:pt idx="38">
                  <c:v>25.822532371134557</c:v>
                </c:pt>
                <c:pt idx="39">
                  <c:v>26.049365126608414</c:v>
                </c:pt>
                <c:pt idx="40">
                  <c:v>26.311848262411168</c:v>
                </c:pt>
              </c:numCache>
            </c:numRef>
          </c:val>
        </c:ser>
        <c:ser>
          <c:idx val="4"/>
          <c:order val="1"/>
          <c:tx>
            <c:strRef>
              <c:f>Sheet1!$C$1</c:f>
              <c:strCache>
                <c:ptCount val="1"/>
                <c:pt idx="0">
                  <c:v>residential</c:v>
                </c:pt>
              </c:strCache>
            </c:strRef>
          </c:tx>
          <c:spPr>
            <a:solidFill>
              <a:schemeClr val="accent5">
                <a:lumMod val="50000"/>
              </a:scheme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28.648341043218469</c:v>
                </c:pt>
                <c:pt idx="1">
                  <c:v>27.233810794995314</c:v>
                </c:pt>
                <c:pt idx="2">
                  <c:v>26.564343397327043</c:v>
                </c:pt>
                <c:pt idx="3">
                  <c:v>27.765688700193376</c:v>
                </c:pt>
                <c:pt idx="4">
                  <c:v>26.740546315339394</c:v>
                </c:pt>
                <c:pt idx="5">
                  <c:v>26.459131799507137</c:v>
                </c:pt>
                <c:pt idx="6">
                  <c:v>26.322867164882325</c:v>
                </c:pt>
                <c:pt idx="7">
                  <c:v>26.525367751954434</c:v>
                </c:pt>
                <c:pt idx="8">
                  <c:v>27.374483816341563</c:v>
                </c:pt>
                <c:pt idx="9">
                  <c:v>27.368824734881468</c:v>
                </c:pt>
                <c:pt idx="10">
                  <c:v>27.144696696881098</c:v>
                </c:pt>
                <c:pt idx="11">
                  <c:v>27.085354515944097</c:v>
                </c:pt>
                <c:pt idx="12">
                  <c:v>27.057325987334334</c:v>
                </c:pt>
                <c:pt idx="13">
                  <c:v>27.068153650346726</c:v>
                </c:pt>
                <c:pt idx="14">
                  <c:v>27.096979128098571</c:v>
                </c:pt>
                <c:pt idx="15">
                  <c:v>27.110348354678386</c:v>
                </c:pt>
                <c:pt idx="16">
                  <c:v>27.171991357804476</c:v>
                </c:pt>
                <c:pt idx="17">
                  <c:v>27.237298603574047</c:v>
                </c:pt>
                <c:pt idx="18">
                  <c:v>27.309598875730273</c:v>
                </c:pt>
                <c:pt idx="19">
                  <c:v>27.422755537689984</c:v>
                </c:pt>
                <c:pt idx="20">
                  <c:v>27.514985635098721</c:v>
                </c:pt>
                <c:pt idx="21">
                  <c:v>27.581798131573635</c:v>
                </c:pt>
                <c:pt idx="22">
                  <c:v>27.645735481771638</c:v>
                </c:pt>
                <c:pt idx="23">
                  <c:v>27.702027601830963</c:v>
                </c:pt>
                <c:pt idx="24">
                  <c:v>27.793425207278538</c:v>
                </c:pt>
                <c:pt idx="25">
                  <c:v>27.881693711563344</c:v>
                </c:pt>
                <c:pt idx="26">
                  <c:v>27.969506114482723</c:v>
                </c:pt>
                <c:pt idx="27">
                  <c:v>28.055757948233875</c:v>
                </c:pt>
                <c:pt idx="28">
                  <c:v>28.135123215239364</c:v>
                </c:pt>
                <c:pt idx="29">
                  <c:v>28.230583215997889</c:v>
                </c:pt>
                <c:pt idx="30">
                  <c:v>28.324505578362317</c:v>
                </c:pt>
                <c:pt idx="31">
                  <c:v>28.434718962520453</c:v>
                </c:pt>
                <c:pt idx="32">
                  <c:v>28.521504168915708</c:v>
                </c:pt>
                <c:pt idx="33">
                  <c:v>28.624009548585182</c:v>
                </c:pt>
                <c:pt idx="34">
                  <c:v>28.718606984530261</c:v>
                </c:pt>
                <c:pt idx="35">
                  <c:v>28.815895357791945</c:v>
                </c:pt>
                <c:pt idx="36">
                  <c:v>28.910911617467509</c:v>
                </c:pt>
                <c:pt idx="37">
                  <c:v>29.014993011105847</c:v>
                </c:pt>
                <c:pt idx="38">
                  <c:v>29.123643508054169</c:v>
                </c:pt>
                <c:pt idx="39">
                  <c:v>29.205468567927344</c:v>
                </c:pt>
                <c:pt idx="40">
                  <c:v>29.336268180030196</c:v>
                </c:pt>
              </c:numCache>
            </c:numRef>
          </c:val>
        </c:ser>
        <c:dLbls>
          <c:showLegendKey val="0"/>
          <c:showVal val="0"/>
          <c:showCatName val="0"/>
          <c:showSerName val="0"/>
          <c:showPercent val="0"/>
          <c:showBubbleSize val="0"/>
        </c:dLbls>
        <c:axId val="339814624"/>
        <c:axId val="339815712"/>
      </c:areaChart>
      <c:catAx>
        <c:axId val="339814624"/>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39815712"/>
        <c:crosses val="autoZero"/>
        <c:auto val="1"/>
        <c:lblAlgn val="ctr"/>
        <c:lblOffset val="100"/>
        <c:tickLblSkip val="10"/>
        <c:tickMarkSkip val="10"/>
        <c:noMultiLvlLbl val="0"/>
      </c:catAx>
      <c:valAx>
        <c:axId val="339815712"/>
        <c:scaling>
          <c:orientation val="minMax"/>
          <c:max val="10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39814624"/>
        <c:crossesAt val="9"/>
        <c:crossBetween val="midCat"/>
        <c:majorUnit val="20"/>
      </c:valAx>
      <c:spPr>
        <a:noFill/>
        <a:ln w="25400">
          <a:noFill/>
        </a:ln>
      </c:spPr>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565287217"/>
          <c:y val="8.6275135608048975E-2"/>
          <c:w val="0.81658292450262293"/>
          <c:h val="0.79464678915135611"/>
        </c:manualLayout>
      </c:layout>
      <c:areaChart>
        <c:grouping val="stacked"/>
        <c:varyColors val="0"/>
        <c:ser>
          <c:idx val="0"/>
          <c:order val="0"/>
          <c:tx>
            <c:strRef>
              <c:f>Sheet1!$B$1</c:f>
              <c:strCache>
                <c:ptCount val="1"/>
                <c:pt idx="0">
                  <c:v>commercial</c:v>
                </c:pt>
              </c:strCache>
            </c:strRef>
          </c:tx>
          <c:spPr>
            <a:solidFill>
              <a:schemeClr val="accent5">
                <a:lumMod val="60000"/>
                <a:lumOff val="40000"/>
              </a:scheme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8.8406033052901947</c:v>
                </c:pt>
                <c:pt idx="1">
                  <c:v>9.3013328474190704</c:v>
                </c:pt>
                <c:pt idx="2">
                  <c:v>9.7845156127856896</c:v>
                </c:pt>
                <c:pt idx="3">
                  <c:v>10.22033312161496</c:v>
                </c:pt>
                <c:pt idx="4">
                  <c:v>10.334610683065506</c:v>
                </c:pt>
                <c:pt idx="5">
                  <c:v>10.802559419586721</c:v>
                </c:pt>
                <c:pt idx="6">
                  <c:v>11.197905299781144</c:v>
                </c:pt>
                <c:pt idx="7">
                  <c:v>11.406611545230435</c:v>
                </c:pt>
                <c:pt idx="8">
                  <c:v>11.635835423084453</c:v>
                </c:pt>
                <c:pt idx="9">
                  <c:v>11.833192256460173</c:v>
                </c:pt>
                <c:pt idx="10">
                  <c:v>12.085390299820787</c:v>
                </c:pt>
                <c:pt idx="11">
                  <c:v>12.315000367018069</c:v>
                </c:pt>
                <c:pt idx="12">
                  <c:v>12.572658448706706</c:v>
                </c:pt>
                <c:pt idx="13">
                  <c:v>12.837434051280821</c:v>
                </c:pt>
                <c:pt idx="14">
                  <c:v>13.121637374354792</c:v>
                </c:pt>
                <c:pt idx="15">
                  <c:v>13.405522225833167</c:v>
                </c:pt>
                <c:pt idx="16">
                  <c:v>13.740982188084041</c:v>
                </c:pt>
                <c:pt idx="17">
                  <c:v>14.069558917405583</c:v>
                </c:pt>
                <c:pt idx="18">
                  <c:v>14.419098274535822</c:v>
                </c:pt>
                <c:pt idx="19">
                  <c:v>14.772273260824775</c:v>
                </c:pt>
                <c:pt idx="20">
                  <c:v>15.138499277512304</c:v>
                </c:pt>
                <c:pt idx="21">
                  <c:v>15.484953855645395</c:v>
                </c:pt>
                <c:pt idx="22">
                  <c:v>15.823118748841591</c:v>
                </c:pt>
                <c:pt idx="23">
                  <c:v>16.171881539067105</c:v>
                </c:pt>
                <c:pt idx="24">
                  <c:v>16.524744482338335</c:v>
                </c:pt>
                <c:pt idx="25">
                  <c:v>16.879873515454861</c:v>
                </c:pt>
                <c:pt idx="26">
                  <c:v>17.237736989919789</c:v>
                </c:pt>
                <c:pt idx="27">
                  <c:v>17.581950445970222</c:v>
                </c:pt>
                <c:pt idx="28">
                  <c:v>17.933319719534406</c:v>
                </c:pt>
                <c:pt idx="29">
                  <c:v>18.279658536842252</c:v>
                </c:pt>
                <c:pt idx="30">
                  <c:v>18.643418707785994</c:v>
                </c:pt>
                <c:pt idx="31">
                  <c:v>19.014654168052292</c:v>
                </c:pt>
                <c:pt idx="32">
                  <c:v>19.394297069370282</c:v>
                </c:pt>
                <c:pt idx="33">
                  <c:v>19.793984704974513</c:v>
                </c:pt>
                <c:pt idx="34">
                  <c:v>20.185425886466771</c:v>
                </c:pt>
                <c:pt idx="35">
                  <c:v>20.584654197353718</c:v>
                </c:pt>
                <c:pt idx="36">
                  <c:v>20.941079148214595</c:v>
                </c:pt>
                <c:pt idx="37">
                  <c:v>21.306431803120745</c:v>
                </c:pt>
                <c:pt idx="38">
                  <c:v>21.675136075695665</c:v>
                </c:pt>
                <c:pt idx="39">
                  <c:v>22.034524683454862</c:v>
                </c:pt>
                <c:pt idx="40">
                  <c:v>22.402457779489918</c:v>
                </c:pt>
              </c:numCache>
            </c:numRef>
          </c:val>
        </c:ser>
        <c:ser>
          <c:idx val="4"/>
          <c:order val="1"/>
          <c:tx>
            <c:strRef>
              <c:f>Sheet1!$C$1</c:f>
              <c:strCache>
                <c:ptCount val="1"/>
                <c:pt idx="0">
                  <c:v>residential</c:v>
                </c:pt>
              </c:strCache>
            </c:strRef>
          </c:tx>
          <c:spPr>
            <a:solidFill>
              <a:schemeClr val="accent5">
                <a:lumMod val="50000"/>
              </a:scheme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23.879676404768951</c:v>
                </c:pt>
                <c:pt idx="1">
                  <c:v>25.220506667228037</c:v>
                </c:pt>
                <c:pt idx="2">
                  <c:v>25.808029457513726</c:v>
                </c:pt>
                <c:pt idx="3">
                  <c:v>26.731083058949146</c:v>
                </c:pt>
                <c:pt idx="4">
                  <c:v>27.698070549142912</c:v>
                </c:pt>
                <c:pt idx="5">
                  <c:v>28.384801041304215</c:v>
                </c:pt>
                <c:pt idx="6">
                  <c:v>29.660674182541424</c:v>
                </c:pt>
                <c:pt idx="7">
                  <c:v>30.898748719967454</c:v>
                </c:pt>
                <c:pt idx="8">
                  <c:v>31.510137138305947</c:v>
                </c:pt>
                <c:pt idx="9">
                  <c:v>32.06031849322062</c:v>
                </c:pt>
                <c:pt idx="10">
                  <c:v>32.663353984955656</c:v>
                </c:pt>
                <c:pt idx="11">
                  <c:v>33.202148318362688</c:v>
                </c:pt>
                <c:pt idx="12">
                  <c:v>33.820911768762713</c:v>
                </c:pt>
                <c:pt idx="13">
                  <c:v>34.49299353266926</c:v>
                </c:pt>
                <c:pt idx="14">
                  <c:v>35.229309161223306</c:v>
                </c:pt>
                <c:pt idx="15">
                  <c:v>35.96629457825766</c:v>
                </c:pt>
                <c:pt idx="16">
                  <c:v>36.881468574270784</c:v>
                </c:pt>
                <c:pt idx="17">
                  <c:v>37.768668343969615</c:v>
                </c:pt>
                <c:pt idx="18">
                  <c:v>38.691228964842722</c:v>
                </c:pt>
                <c:pt idx="19">
                  <c:v>39.657459988056885</c:v>
                </c:pt>
                <c:pt idx="20">
                  <c:v>40.659528416739654</c:v>
                </c:pt>
                <c:pt idx="21">
                  <c:v>41.528749509345545</c:v>
                </c:pt>
                <c:pt idx="22">
                  <c:v>42.434482958085567</c:v>
                </c:pt>
                <c:pt idx="23">
                  <c:v>43.373072125322537</c:v>
                </c:pt>
                <c:pt idx="24">
                  <c:v>44.340596199661945</c:v>
                </c:pt>
                <c:pt idx="25">
                  <c:v>45.312347717719206</c:v>
                </c:pt>
                <c:pt idx="26">
                  <c:v>46.242189420453215</c:v>
                </c:pt>
                <c:pt idx="27">
                  <c:v>47.179036038643773</c:v>
                </c:pt>
                <c:pt idx="28">
                  <c:v>48.127886883340402</c:v>
                </c:pt>
                <c:pt idx="29">
                  <c:v>49.056063931287049</c:v>
                </c:pt>
                <c:pt idx="30">
                  <c:v>50.051985050184129</c:v>
                </c:pt>
                <c:pt idx="31">
                  <c:v>51.175799282723922</c:v>
                </c:pt>
                <c:pt idx="32">
                  <c:v>52.343876548430956</c:v>
                </c:pt>
                <c:pt idx="33">
                  <c:v>53.569268404254828</c:v>
                </c:pt>
                <c:pt idx="34">
                  <c:v>54.818482002520767</c:v>
                </c:pt>
                <c:pt idx="35">
                  <c:v>56.072514612651958</c:v>
                </c:pt>
                <c:pt idx="36">
                  <c:v>57.092919437249925</c:v>
                </c:pt>
                <c:pt idx="37">
                  <c:v>58.121232252100484</c:v>
                </c:pt>
                <c:pt idx="38">
                  <c:v>59.153647456743485</c:v>
                </c:pt>
                <c:pt idx="39">
                  <c:v>60.145037390709327</c:v>
                </c:pt>
                <c:pt idx="40">
                  <c:v>61.215372839505619</c:v>
                </c:pt>
              </c:numCache>
            </c:numRef>
          </c:val>
        </c:ser>
        <c:dLbls>
          <c:showLegendKey val="0"/>
          <c:showVal val="0"/>
          <c:showCatName val="0"/>
          <c:showSerName val="0"/>
          <c:showPercent val="0"/>
          <c:showBubbleSize val="0"/>
        </c:dLbls>
        <c:axId val="339816256"/>
        <c:axId val="339816800"/>
      </c:areaChart>
      <c:catAx>
        <c:axId val="339816256"/>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39816800"/>
        <c:crosses val="autoZero"/>
        <c:auto val="1"/>
        <c:lblAlgn val="ctr"/>
        <c:lblOffset val="100"/>
        <c:tickLblSkip val="10"/>
        <c:tickMarkSkip val="10"/>
        <c:noMultiLvlLbl val="0"/>
      </c:catAx>
      <c:valAx>
        <c:axId val="339816800"/>
        <c:scaling>
          <c:orientation val="minMax"/>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39816256"/>
        <c:crossesAt val="9"/>
        <c:crossBetween val="midCat"/>
        <c:majorUnit val="20"/>
      </c:valAx>
      <c:spPr>
        <a:noFill/>
        <a:ln w="25400">
          <a:noFill/>
        </a:ln>
      </c:spPr>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2050</c:v>
                </c:pt>
              </c:strCache>
            </c:strRef>
          </c:tx>
          <c:spPr>
            <a:solidFill>
              <a:schemeClr val="tx2"/>
            </a:solidFill>
            <a:ln>
              <a:noFill/>
            </a:ln>
            <a:effectLst/>
          </c:spPr>
          <c:invertIfNegative val="0"/>
          <c:cat>
            <c:strRef>
              <c:f>Sheet1!$A$2:$A$9</c:f>
              <c:strCache>
                <c:ptCount val="8"/>
                <c:pt idx="0">
                  <c:v>Mexico and Chile</c:v>
                </c:pt>
                <c:pt idx="1">
                  <c:v>Japan</c:v>
                </c:pt>
                <c:pt idx="2">
                  <c:v>South Korea</c:v>
                </c:pt>
                <c:pt idx="3">
                  <c:v>Australia and New Zealand</c:v>
                </c:pt>
                <c:pt idx="4">
                  <c:v>OECD Europe</c:v>
                </c:pt>
                <c:pt idx="5">
                  <c:v>United States</c:v>
                </c:pt>
                <c:pt idx="6">
                  <c:v>Canada</c:v>
                </c:pt>
                <c:pt idx="7">
                  <c:v>OECD</c:v>
                </c:pt>
              </c:strCache>
            </c:strRef>
          </c:cat>
          <c:val>
            <c:numRef>
              <c:f>Sheet1!$B$2:$B$9</c:f>
              <c:numCache>
                <c:formatCode>General</c:formatCode>
                <c:ptCount val="8"/>
                <c:pt idx="0">
                  <c:v>4.5996900993041399</c:v>
                </c:pt>
                <c:pt idx="1">
                  <c:v>17.161513203622036</c:v>
                </c:pt>
                <c:pt idx="2">
                  <c:v>19.376700017363518</c:v>
                </c:pt>
                <c:pt idx="3">
                  <c:v>19.817184910154062</c:v>
                </c:pt>
                <c:pt idx="4">
                  <c:v>19.565970445764165</c:v>
                </c:pt>
                <c:pt idx="5">
                  <c:v>28.57470201414392</c:v>
                </c:pt>
                <c:pt idx="6">
                  <c:v>35.452231725986998</c:v>
                </c:pt>
                <c:pt idx="7">
                  <c:v>20.414370777844621</c:v>
                </c:pt>
              </c:numCache>
            </c:numRef>
          </c:val>
        </c:ser>
        <c:ser>
          <c:idx val="0"/>
          <c:order val="1"/>
          <c:tx>
            <c:strRef>
              <c:f>Sheet1!$C$1</c:f>
              <c:strCache>
                <c:ptCount val="1"/>
                <c:pt idx="0">
                  <c:v>2018</c:v>
                </c:pt>
              </c:strCache>
            </c:strRef>
          </c:tx>
          <c:spPr>
            <a:solidFill>
              <a:schemeClr val="accent1"/>
            </a:solidFill>
            <a:ln>
              <a:noFill/>
            </a:ln>
            <a:effectLst/>
          </c:spPr>
          <c:invertIfNegative val="0"/>
          <c:cat>
            <c:strRef>
              <c:f>Sheet1!$A$2:$A$9</c:f>
              <c:strCache>
                <c:ptCount val="8"/>
                <c:pt idx="0">
                  <c:v>Mexico and Chile</c:v>
                </c:pt>
                <c:pt idx="1">
                  <c:v>Japan</c:v>
                </c:pt>
                <c:pt idx="2">
                  <c:v>South Korea</c:v>
                </c:pt>
                <c:pt idx="3">
                  <c:v>Australia and New Zealand</c:v>
                </c:pt>
                <c:pt idx="4">
                  <c:v>OECD Europe</c:v>
                </c:pt>
                <c:pt idx="5">
                  <c:v>United States</c:v>
                </c:pt>
                <c:pt idx="6">
                  <c:v>Canada</c:v>
                </c:pt>
                <c:pt idx="7">
                  <c:v>OECD</c:v>
                </c:pt>
              </c:strCache>
            </c:strRef>
          </c:cat>
          <c:val>
            <c:numRef>
              <c:f>Sheet1!$C$2:$C$9</c:f>
              <c:numCache>
                <c:formatCode>General</c:formatCode>
                <c:ptCount val="8"/>
                <c:pt idx="0">
                  <c:v>4.0465851901932366</c:v>
                </c:pt>
                <c:pt idx="1">
                  <c:v>14.650211178594988</c:v>
                </c:pt>
                <c:pt idx="2">
                  <c:v>15.719693090634705</c:v>
                </c:pt>
                <c:pt idx="3">
                  <c:v>17.532470358105996</c:v>
                </c:pt>
                <c:pt idx="4">
                  <c:v>18.511284846179862</c:v>
                </c:pt>
                <c:pt idx="5">
                  <c:v>34.809280099570039</c:v>
                </c:pt>
                <c:pt idx="6">
                  <c:v>36.50950338314869</c:v>
                </c:pt>
                <c:pt idx="7">
                  <c:v>20.958838141239124</c:v>
                </c:pt>
              </c:numCache>
            </c:numRef>
          </c:val>
        </c:ser>
        <c:dLbls>
          <c:showLegendKey val="0"/>
          <c:showVal val="0"/>
          <c:showCatName val="0"/>
          <c:showSerName val="0"/>
          <c:showPercent val="0"/>
          <c:showBubbleSize val="0"/>
        </c:dLbls>
        <c:gapWidth val="182"/>
        <c:axId val="339817888"/>
        <c:axId val="340636304"/>
      </c:barChart>
      <c:catAx>
        <c:axId val="33981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340636304"/>
        <c:crosses val="autoZero"/>
        <c:auto val="1"/>
        <c:lblAlgn val="ctr"/>
        <c:lblOffset val="100"/>
        <c:noMultiLvlLbl val="0"/>
      </c:catAx>
      <c:valAx>
        <c:axId val="34063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1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2050</c:v>
                </c:pt>
              </c:strCache>
            </c:strRef>
          </c:tx>
          <c:spPr>
            <a:solidFill>
              <a:schemeClr val="accent5"/>
            </a:solidFill>
            <a:ln>
              <a:noFill/>
            </a:ln>
            <a:effectLst/>
          </c:spPr>
          <c:invertIfNegative val="0"/>
          <c:cat>
            <c:strRef>
              <c:f>Sheet1!$A$2:$A$11</c:f>
              <c:strCache>
                <c:ptCount val="10"/>
                <c:pt idx="0">
                  <c:v>Africa</c:v>
                </c:pt>
                <c:pt idx="1">
                  <c:v>other Asia</c:v>
                </c:pt>
                <c:pt idx="2">
                  <c:v>Brazil</c:v>
                </c:pt>
                <c:pt idx="3">
                  <c:v>other Americas</c:v>
                </c:pt>
                <c:pt idx="4">
                  <c:v>India</c:v>
                </c:pt>
                <c:pt idx="5">
                  <c:v>other Europe and Eurasia</c:v>
                </c:pt>
                <c:pt idx="6">
                  <c:v>China</c:v>
                </c:pt>
                <c:pt idx="7">
                  <c:v>Middle East</c:v>
                </c:pt>
                <c:pt idx="8">
                  <c:v>Russia</c:v>
                </c:pt>
                <c:pt idx="9">
                  <c:v>non-OECD</c:v>
                </c:pt>
              </c:strCache>
            </c:strRef>
          </c:cat>
          <c:val>
            <c:numRef>
              <c:f>Sheet1!$B$2:$B$11</c:f>
              <c:numCache>
                <c:formatCode>General</c:formatCode>
                <c:ptCount val="10"/>
                <c:pt idx="0">
                  <c:v>1.8524014730051717</c:v>
                </c:pt>
                <c:pt idx="1">
                  <c:v>3.2515476188666517</c:v>
                </c:pt>
                <c:pt idx="2">
                  <c:v>5.3445578682189323</c:v>
                </c:pt>
                <c:pt idx="3">
                  <c:v>5.679689094076589</c:v>
                </c:pt>
                <c:pt idx="4">
                  <c:v>6.935747611677864</c:v>
                </c:pt>
                <c:pt idx="5">
                  <c:v>16.313978154387353</c:v>
                </c:pt>
                <c:pt idx="6">
                  <c:v>16.180845488580605</c:v>
                </c:pt>
                <c:pt idx="7">
                  <c:v>20.90158285419114</c:v>
                </c:pt>
                <c:pt idx="8">
                  <c:v>36.866149718191799</c:v>
                </c:pt>
                <c:pt idx="9">
                  <c:v>7.45252472097902</c:v>
                </c:pt>
              </c:numCache>
            </c:numRef>
          </c:val>
        </c:ser>
        <c:ser>
          <c:idx val="0"/>
          <c:order val="1"/>
          <c:tx>
            <c:strRef>
              <c:f>Sheet1!$C$1</c:f>
              <c:strCache>
                <c:ptCount val="1"/>
                <c:pt idx="0">
                  <c:v>2018</c:v>
                </c:pt>
              </c:strCache>
            </c:strRef>
          </c:tx>
          <c:spPr>
            <a:solidFill>
              <a:schemeClr val="accent5">
                <a:lumMod val="40000"/>
                <a:lumOff val="60000"/>
              </a:schemeClr>
            </a:solidFill>
            <a:ln>
              <a:noFill/>
            </a:ln>
            <a:effectLst/>
          </c:spPr>
          <c:invertIfNegative val="0"/>
          <c:cat>
            <c:strRef>
              <c:f>Sheet1!$A$2:$A$11</c:f>
              <c:strCache>
                <c:ptCount val="10"/>
                <c:pt idx="0">
                  <c:v>Africa</c:v>
                </c:pt>
                <c:pt idx="1">
                  <c:v>other Asia</c:v>
                </c:pt>
                <c:pt idx="2">
                  <c:v>Brazil</c:v>
                </c:pt>
                <c:pt idx="3">
                  <c:v>other Americas</c:v>
                </c:pt>
                <c:pt idx="4">
                  <c:v>India</c:v>
                </c:pt>
                <c:pt idx="5">
                  <c:v>other Europe and Eurasia</c:v>
                </c:pt>
                <c:pt idx="6">
                  <c:v>China</c:v>
                </c:pt>
                <c:pt idx="7">
                  <c:v>Middle East</c:v>
                </c:pt>
                <c:pt idx="8">
                  <c:v>Russia</c:v>
                </c:pt>
                <c:pt idx="9">
                  <c:v>non-OECD</c:v>
                </c:pt>
              </c:strCache>
            </c:strRef>
          </c:cat>
          <c:val>
            <c:numRef>
              <c:f>Sheet1!$C$2:$C$11</c:f>
              <c:numCache>
                <c:formatCode>General</c:formatCode>
                <c:ptCount val="10"/>
                <c:pt idx="0">
                  <c:v>1.5969177742735861</c:v>
                </c:pt>
                <c:pt idx="1">
                  <c:v>2.2389713048483246</c:v>
                </c:pt>
                <c:pt idx="2">
                  <c:v>4.1462126933733536</c:v>
                </c:pt>
                <c:pt idx="3">
                  <c:v>4.9181401737440744</c:v>
                </c:pt>
                <c:pt idx="4">
                  <c:v>2.0131483981100424</c:v>
                </c:pt>
                <c:pt idx="5">
                  <c:v>11.855077377447008</c:v>
                </c:pt>
                <c:pt idx="6">
                  <c:v>8.0706272926160594</c:v>
                </c:pt>
                <c:pt idx="7">
                  <c:v>16.48760383698972</c:v>
                </c:pt>
                <c:pt idx="8">
                  <c:v>27.823262740596146</c:v>
                </c:pt>
                <c:pt idx="9">
                  <c:v>4.9638034645027913</c:v>
                </c:pt>
              </c:numCache>
            </c:numRef>
          </c:val>
        </c:ser>
        <c:dLbls>
          <c:showLegendKey val="0"/>
          <c:showVal val="0"/>
          <c:showCatName val="0"/>
          <c:showSerName val="0"/>
          <c:showPercent val="0"/>
          <c:showBubbleSize val="0"/>
        </c:dLbls>
        <c:gapWidth val="182"/>
        <c:axId val="340637392"/>
        <c:axId val="340641744"/>
      </c:barChart>
      <c:catAx>
        <c:axId val="34063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0641744"/>
        <c:crosses val="autoZero"/>
        <c:auto val="1"/>
        <c:lblAlgn val="ctr"/>
        <c:lblOffset val="100"/>
        <c:noMultiLvlLbl val="0"/>
      </c:catAx>
      <c:valAx>
        <c:axId val="340641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3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1837392135728"/>
          <c:y val="0.16662538699690402"/>
          <c:w val="0.67481813033231641"/>
          <c:h val="0.74949416152702275"/>
        </c:manualLayout>
      </c:layout>
      <c:barChart>
        <c:barDir val="col"/>
        <c:grouping val="stacked"/>
        <c:varyColors val="0"/>
        <c:ser>
          <c:idx val="1"/>
          <c:order val="0"/>
          <c:tx>
            <c:strRef>
              <c:f>Sheet1!$B$1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11.905653726852485</c:v>
                </c:pt>
                <c:pt idx="1">
                  <c:v>10.891215709066538</c:v>
                </c:pt>
                <c:pt idx="2">
                  <c:v>11.263924893067919</c:v>
                </c:pt>
                <c:pt idx="3">
                  <c:v>11.614488621408332</c:v>
                </c:pt>
                <c:pt idx="4">
                  <c:v>12.034163333970856</c:v>
                </c:pt>
              </c:numCache>
            </c:numRef>
          </c:val>
        </c:ser>
        <c:ser>
          <c:idx val="0"/>
          <c:order val="1"/>
          <c:tx>
            <c:strRef>
              <c:f>Sheet1!$C$1</c:f>
              <c:strCache>
                <c:ptCount val="1"/>
                <c:pt idx="0">
                  <c:v>America</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13.327736497685315</c:v>
                </c:pt>
                <c:pt idx="1">
                  <c:v>13.042949781760575</c:v>
                </c:pt>
                <c:pt idx="2">
                  <c:v>12.877164625070989</c:v>
                </c:pt>
                <c:pt idx="3">
                  <c:v>13.187479959279298</c:v>
                </c:pt>
                <c:pt idx="4">
                  <c:v>13.627094636246561</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3.4149508186806674</c:v>
                </c:pt>
                <c:pt idx="1">
                  <c:v>3.2105312060539877</c:v>
                </c:pt>
                <c:pt idx="2">
                  <c:v>3.3738961169598105</c:v>
                </c:pt>
                <c:pt idx="3">
                  <c:v>3.5225369976746888</c:v>
                </c:pt>
                <c:pt idx="4">
                  <c:v>3.6750102098127795</c:v>
                </c:pt>
              </c:numCache>
            </c:numRef>
          </c:val>
        </c:ser>
        <c:dLbls>
          <c:showLegendKey val="0"/>
          <c:showVal val="0"/>
          <c:showCatName val="0"/>
          <c:showSerName val="0"/>
          <c:showPercent val="0"/>
          <c:showBubbleSize val="0"/>
        </c:dLbls>
        <c:gapWidth val="150"/>
        <c:overlap val="100"/>
        <c:axId val="340637936"/>
        <c:axId val="340641200"/>
      </c:barChart>
      <c:catAx>
        <c:axId val="3406379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641200"/>
        <c:crosses val="autoZero"/>
        <c:auto val="1"/>
        <c:lblAlgn val="ctr"/>
        <c:lblOffset val="100"/>
        <c:noMultiLvlLbl val="0"/>
      </c:catAx>
      <c:valAx>
        <c:axId val="340641200"/>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3793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9689514617126"/>
          <c:y val="0.19139318885448917"/>
          <c:w val="0.65107565483681995"/>
          <c:h val="0.72782233490163573"/>
        </c:manualLayout>
      </c:layout>
      <c:barChart>
        <c:barDir val="col"/>
        <c:grouping val="stacked"/>
        <c:varyColors val="0"/>
        <c:ser>
          <c:idx val="3"/>
          <c:order val="0"/>
          <c:tx>
            <c:strRef>
              <c:f>Sheet1!$B$1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6.5869765310657051</c:v>
                </c:pt>
                <c:pt idx="1">
                  <c:v>6.2689213270829995</c:v>
                </c:pt>
                <c:pt idx="2">
                  <c:v>6.8020760159148574</c:v>
                </c:pt>
                <c:pt idx="3">
                  <c:v>7.2540859287311026</c:v>
                </c:pt>
                <c:pt idx="4">
                  <c:v>7.8319699017507247</c:v>
                </c:pt>
              </c:numCache>
            </c:numRef>
          </c:val>
        </c:ser>
        <c:ser>
          <c:idx val="6"/>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1.8667202749252318</c:v>
                </c:pt>
                <c:pt idx="1">
                  <c:v>2.279497566342354</c:v>
                </c:pt>
                <c:pt idx="2">
                  <c:v>2.5023198722004891</c:v>
                </c:pt>
                <c:pt idx="3">
                  <c:v>2.8409801685810088</c:v>
                </c:pt>
                <c:pt idx="4">
                  <c:v>3.2152547209262847</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1.538996376497995</c:v>
                </c:pt>
                <c:pt idx="1">
                  <c:v>2.1217149087628222</c:v>
                </c:pt>
                <c:pt idx="2">
                  <c:v>2.6705273496637969</c:v>
                </c:pt>
                <c:pt idx="3">
                  <c:v>3.4709114806315045</c:v>
                </c:pt>
                <c:pt idx="4">
                  <c:v>4.4329020983250116</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3.2932964612841604</c:v>
                </c:pt>
                <c:pt idx="1">
                  <c:v>4.1760682787597183</c:v>
                </c:pt>
                <c:pt idx="2">
                  <c:v>5.0708666721880444</c:v>
                </c:pt>
                <c:pt idx="3">
                  <c:v>6.0637666065990921</c:v>
                </c:pt>
                <c:pt idx="4">
                  <c:v>7.065610794305802</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2.0383463637828827</c:v>
                </c:pt>
                <c:pt idx="1">
                  <c:v>2.9123093198537826</c:v>
                </c:pt>
                <c:pt idx="2">
                  <c:v>3.6197219722270968</c:v>
                </c:pt>
                <c:pt idx="3">
                  <c:v>4.308074493050575</c:v>
                </c:pt>
                <c:pt idx="4">
                  <c:v>5.09570817887783</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1.8097078886032103</c:v>
                </c:pt>
                <c:pt idx="1">
                  <c:v>2.9469020061492919</c:v>
                </c:pt>
                <c:pt idx="2">
                  <c:v>5.0941929054260253</c:v>
                </c:pt>
                <c:pt idx="3">
                  <c:v>7.8406987609863279</c:v>
                </c:pt>
                <c:pt idx="4">
                  <c:v>11.50935331916809</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6.7456325086097673</c:v>
                </c:pt>
                <c:pt idx="1">
                  <c:v>11.957940578004685</c:v>
                </c:pt>
                <c:pt idx="2">
                  <c:v>14.899823629119336</c:v>
                </c:pt>
                <c:pt idx="3">
                  <c:v>18.273467611604516</c:v>
                </c:pt>
                <c:pt idx="4">
                  <c:v>22.064573826151882</c:v>
                </c:pt>
              </c:numCache>
            </c:numRef>
          </c:val>
        </c:ser>
        <c:dLbls>
          <c:showLegendKey val="0"/>
          <c:showVal val="0"/>
          <c:showCatName val="0"/>
          <c:showSerName val="0"/>
          <c:showPercent val="0"/>
          <c:showBubbleSize val="0"/>
        </c:dLbls>
        <c:gapWidth val="150"/>
        <c:overlap val="100"/>
        <c:axId val="340635760"/>
        <c:axId val="340638480"/>
      </c:barChart>
      <c:catAx>
        <c:axId val="3406357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0638480"/>
        <c:crosses val="autoZero"/>
        <c:auto val="1"/>
        <c:lblAlgn val="ctr"/>
        <c:lblOffset val="100"/>
        <c:noMultiLvlLbl val="0"/>
      </c:catAx>
      <c:valAx>
        <c:axId val="340638480"/>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3576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dirty="0" smtClean="0">
                <a:solidFill>
                  <a:schemeClr val="tx1"/>
                </a:solidFill>
                <a:latin typeface="+mn-lt"/>
                <a:ea typeface="+mn-ea"/>
                <a:cs typeface="+mn-cs"/>
              </a:defRPr>
            </a:pPr>
            <a:r>
              <a:rPr lang="en-US" sz="1200" dirty="0" smtClean="0">
                <a:solidFill>
                  <a:schemeClr val="tx1"/>
                </a:solidFill>
              </a:rPr>
              <a:t>High Oil Price case</a:t>
            </a:r>
          </a:p>
        </c:rich>
      </c:tx>
      <c:layout>
        <c:manualLayout>
          <c:xMode val="edge"/>
          <c:yMode val="edge"/>
          <c:x val="0.30319938838817795"/>
          <c:y val="2.1514034660747389E-2"/>
        </c:manualLayout>
      </c:layout>
      <c:overlay val="0"/>
      <c:spPr>
        <a:noFill/>
        <a:ln>
          <a:noFill/>
        </a:ln>
        <a:effectLst/>
      </c:spPr>
      <c:txPr>
        <a:bodyPr rot="0" spcFirstLastPara="1" vertOverflow="ellipsis" vert="horz" wrap="square" anchor="ctr" anchorCtr="1"/>
        <a:lstStyle/>
        <a:p>
          <a:pPr>
            <a:defRPr lang="en-US" sz="1200" b="0"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0.22525881840899417"/>
          <c:y val="0.18034153671192144"/>
          <c:w val="0.66087901268377292"/>
          <c:h val="0.72251045632905064"/>
        </c:manualLayout>
      </c:layout>
      <c:barChart>
        <c:barDir val="col"/>
        <c:grouping val="stacked"/>
        <c:varyColors val="0"/>
        <c:ser>
          <c:idx val="3"/>
          <c:order val="0"/>
          <c:tx>
            <c:strRef>
              <c:f>Sheet1!$B$1</c:f>
              <c:strCache>
                <c:ptCount val="1"/>
                <c:pt idx="0">
                  <c:v>NGPL</c:v>
                </c:pt>
              </c:strCache>
            </c:strRef>
          </c:tx>
          <c:spPr>
            <a:solidFill>
              <a:schemeClr val="accent3"/>
            </a:solidFill>
            <a:ln>
              <a:noFill/>
            </a:ln>
            <a:effectLst/>
          </c:spPr>
          <c:invertIfNegative val="0"/>
          <c:cat>
            <c:strRef>
              <c:f>Sheet1!$A$2:$A$2</c:f>
              <c:strCache>
                <c:ptCount val="1"/>
                <c:pt idx="0">
                  <c:v>2050</c:v>
                </c:pt>
              </c:strCache>
            </c:strRef>
          </c:cat>
          <c:val>
            <c:numRef>
              <c:f>Sheet1!$B$2:$B$2</c:f>
              <c:numCache>
                <c:formatCode>General</c:formatCode>
                <c:ptCount val="1"/>
                <c:pt idx="0">
                  <c:v>22.2</c:v>
                </c:pt>
              </c:numCache>
            </c:numRef>
          </c:val>
        </c:ser>
        <c:ser>
          <c:idx val="2"/>
          <c:order val="1"/>
          <c:tx>
            <c:strRef>
              <c:f>Sheet1!$C$1</c:f>
              <c:strCache>
                <c:ptCount val="1"/>
                <c:pt idx="0">
                  <c:v>non-OPEC</c:v>
                </c:pt>
              </c:strCache>
            </c:strRef>
          </c:tx>
          <c:spPr>
            <a:solidFill>
              <a:schemeClr val="accent2"/>
            </a:solidFill>
            <a:ln>
              <a:noFill/>
            </a:ln>
            <a:effectLst/>
          </c:spPr>
          <c:invertIfNegative val="0"/>
          <c:cat>
            <c:strRef>
              <c:f>Sheet1!$A$2:$A$2</c:f>
              <c:strCache>
                <c:ptCount val="1"/>
                <c:pt idx="0">
                  <c:v>2050</c:v>
                </c:pt>
              </c:strCache>
            </c:strRef>
          </c:cat>
          <c:val>
            <c:numRef>
              <c:f>Sheet1!$C$2:$C$2</c:f>
              <c:numCache>
                <c:formatCode>General</c:formatCode>
                <c:ptCount val="1"/>
                <c:pt idx="0">
                  <c:v>60.5</c:v>
                </c:pt>
              </c:numCache>
            </c:numRef>
          </c:val>
        </c:ser>
        <c:ser>
          <c:idx val="1"/>
          <c:order val="2"/>
          <c:tx>
            <c:strRef>
              <c:f>Sheet1!$D$1</c:f>
              <c:strCache>
                <c:ptCount val="1"/>
                <c:pt idx="0">
                  <c:v>OPEC</c:v>
                </c:pt>
              </c:strCache>
            </c:strRef>
          </c:tx>
          <c:spPr>
            <a:solidFill>
              <a:schemeClr val="accent1"/>
            </a:solidFill>
            <a:ln>
              <a:noFill/>
            </a:ln>
            <a:effectLst/>
          </c:spPr>
          <c:invertIfNegative val="0"/>
          <c:cat>
            <c:strRef>
              <c:f>Sheet1!$A$2:$A$2</c:f>
              <c:strCache>
                <c:ptCount val="1"/>
                <c:pt idx="0">
                  <c:v>2050</c:v>
                </c:pt>
              </c:strCache>
            </c:strRef>
          </c:cat>
          <c:val>
            <c:numRef>
              <c:f>Sheet1!$D$2:$D$2</c:f>
              <c:numCache>
                <c:formatCode>General</c:formatCode>
                <c:ptCount val="1"/>
                <c:pt idx="0">
                  <c:v>43.2</c:v>
                </c:pt>
              </c:numCache>
            </c:numRef>
          </c:val>
        </c:ser>
        <c:dLbls>
          <c:showLegendKey val="0"/>
          <c:showVal val="0"/>
          <c:showCatName val="0"/>
          <c:showSerName val="0"/>
          <c:showPercent val="0"/>
          <c:showBubbleSize val="0"/>
        </c:dLbls>
        <c:gapWidth val="343"/>
        <c:overlap val="100"/>
        <c:axId val="2068647104"/>
        <c:axId val="2068647648"/>
      </c:barChart>
      <c:catAx>
        <c:axId val="20686471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68647648"/>
        <c:crosses val="autoZero"/>
        <c:auto val="1"/>
        <c:lblAlgn val="ctr"/>
        <c:lblOffset val="100"/>
        <c:noMultiLvlLbl val="0"/>
      </c:catAx>
      <c:valAx>
        <c:axId val="2068647648"/>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68647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684455749"/>
          <c:y val="8.6275135608048975E-2"/>
          <c:w val="0.81658292450262293"/>
          <c:h val="0.79464678915135611"/>
        </c:manualLayout>
      </c:layout>
      <c:areaChart>
        <c:grouping val="stacked"/>
        <c:varyColors val="0"/>
        <c:ser>
          <c:idx val="1"/>
          <c:order val="0"/>
          <c:tx>
            <c:strRef>
              <c:f>Sheet1!$B$1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4.3406709420416547</c:v>
                </c:pt>
                <c:pt idx="1">
                  <c:v>3.9445084917653896</c:v>
                </c:pt>
                <c:pt idx="2">
                  <c:v>3.8050525453371433</c:v>
                </c:pt>
                <c:pt idx="3">
                  <c:v>3.839021367812689</c:v>
                </c:pt>
                <c:pt idx="4">
                  <c:v>3.6303097650276461</c:v>
                </c:pt>
                <c:pt idx="5">
                  <c:v>3.6003681003389065</c:v>
                </c:pt>
                <c:pt idx="6">
                  <c:v>3.3952603902704848</c:v>
                </c:pt>
                <c:pt idx="7">
                  <c:v>3.5393392545096809</c:v>
                </c:pt>
                <c:pt idx="8">
                  <c:v>3.4935419809197552</c:v>
                </c:pt>
                <c:pt idx="9">
                  <c:v>3.443499528539534</c:v>
                </c:pt>
                <c:pt idx="10">
                  <c:v>3.3588195555260318</c:v>
                </c:pt>
                <c:pt idx="11">
                  <c:v>3.2815310303183822</c:v>
                </c:pt>
                <c:pt idx="12">
                  <c:v>3.2377898340062305</c:v>
                </c:pt>
                <c:pt idx="13">
                  <c:v>3.208252225336103</c:v>
                </c:pt>
                <c:pt idx="14">
                  <c:v>3.1882648792228694</c:v>
                </c:pt>
                <c:pt idx="15">
                  <c:v>3.1569491547659374</c:v>
                </c:pt>
                <c:pt idx="16">
                  <c:v>3.1419119813670484</c:v>
                </c:pt>
                <c:pt idx="17">
                  <c:v>3.1210732633146674</c:v>
                </c:pt>
                <c:pt idx="18">
                  <c:v>3.1117294332112801</c:v>
                </c:pt>
                <c:pt idx="19">
                  <c:v>3.1000796635607064</c:v>
                </c:pt>
                <c:pt idx="20">
                  <c:v>3.0983929757837103</c:v>
                </c:pt>
                <c:pt idx="21">
                  <c:v>3.0905457753446837</c:v>
                </c:pt>
                <c:pt idx="22">
                  <c:v>3.0809466150579308</c:v>
                </c:pt>
                <c:pt idx="23">
                  <c:v>3.062543236711083</c:v>
                </c:pt>
                <c:pt idx="24">
                  <c:v>3.0585497109416009</c:v>
                </c:pt>
                <c:pt idx="25">
                  <c:v>3.0481400976086528</c:v>
                </c:pt>
                <c:pt idx="26">
                  <c:v>3.0413410367532037</c:v>
                </c:pt>
                <c:pt idx="27">
                  <c:v>3.0317575504423453</c:v>
                </c:pt>
                <c:pt idx="28">
                  <c:v>3.0159977224127199</c:v>
                </c:pt>
                <c:pt idx="29">
                  <c:v>3.0162413871361387</c:v>
                </c:pt>
                <c:pt idx="30">
                  <c:v>3.0072446284716383</c:v>
                </c:pt>
                <c:pt idx="31">
                  <c:v>3.0033219517778211</c:v>
                </c:pt>
                <c:pt idx="32">
                  <c:v>2.9905567154961497</c:v>
                </c:pt>
                <c:pt idx="33">
                  <c:v>2.9917266043492714</c:v>
                </c:pt>
                <c:pt idx="34">
                  <c:v>2.9796491948158645</c:v>
                </c:pt>
                <c:pt idx="35">
                  <c:v>2.9761138312473192</c:v>
                </c:pt>
                <c:pt idx="36">
                  <c:v>2.9589698052268361</c:v>
                </c:pt>
                <c:pt idx="37">
                  <c:v>2.9596055735549904</c:v>
                </c:pt>
                <c:pt idx="38">
                  <c:v>2.9575242905851402</c:v>
                </c:pt>
                <c:pt idx="39">
                  <c:v>2.9469630113014156</c:v>
                </c:pt>
                <c:pt idx="40">
                  <c:v>2.9412542561570976</c:v>
                </c:pt>
              </c:numCache>
            </c:numRef>
          </c:val>
        </c:ser>
        <c:ser>
          <c:idx val="3"/>
          <c:order val="1"/>
          <c:tx>
            <c:strRef>
              <c:f>Sheet1!$C$1</c:f>
              <c:strCache>
                <c:ptCount val="1"/>
                <c:pt idx="0">
                  <c:v>series4</c:v>
                </c:pt>
              </c:strCache>
            </c:strRef>
          </c:tx>
          <c:spPr>
            <a:solidFill>
              <a:srgbClr val="009900"/>
            </a:solidFill>
            <a:ln w="25400">
              <a:solidFill>
                <a:schemeClr val="accent3"/>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0.67505989384651199</c:v>
                </c:pt>
                <c:pt idx="1">
                  <c:v>0.6681344512701034</c:v>
                </c:pt>
                <c:pt idx="2">
                  <c:v>0.55563713705539697</c:v>
                </c:pt>
                <c:pt idx="3">
                  <c:v>0.69461102825403198</c:v>
                </c:pt>
                <c:pt idx="4">
                  <c:v>0.70652044254541413</c:v>
                </c:pt>
                <c:pt idx="5">
                  <c:v>0.54827164179086696</c:v>
                </c:pt>
                <c:pt idx="6">
                  <c:v>0.59617010217905053</c:v>
                </c:pt>
                <c:pt idx="7">
                  <c:v>0.58528323459625242</c:v>
                </c:pt>
                <c:pt idx="8">
                  <c:v>0.65858319723606107</c:v>
                </c:pt>
                <c:pt idx="9">
                  <c:v>0.67099606287479407</c:v>
                </c:pt>
                <c:pt idx="10">
                  <c:v>0.65949494916200646</c:v>
                </c:pt>
                <c:pt idx="11">
                  <c:v>0.65672096621990206</c:v>
                </c:pt>
                <c:pt idx="12">
                  <c:v>0.65279328083991994</c:v>
                </c:pt>
                <c:pt idx="13">
                  <c:v>0.64995192301273341</c:v>
                </c:pt>
                <c:pt idx="14">
                  <c:v>0.64983407819271088</c:v>
                </c:pt>
                <c:pt idx="15">
                  <c:v>0.65047683823108671</c:v>
                </c:pt>
                <c:pt idx="16">
                  <c:v>0.65112328034639366</c:v>
                </c:pt>
                <c:pt idx="17">
                  <c:v>0.65274060124158861</c:v>
                </c:pt>
                <c:pt idx="18">
                  <c:v>0.65290984642505645</c:v>
                </c:pt>
                <c:pt idx="19">
                  <c:v>0.65306918698549277</c:v>
                </c:pt>
                <c:pt idx="20">
                  <c:v>0.65196468788385398</c:v>
                </c:pt>
                <c:pt idx="21">
                  <c:v>0.65059855437278746</c:v>
                </c:pt>
                <c:pt idx="22">
                  <c:v>0.64921183121204373</c:v>
                </c:pt>
                <c:pt idx="23">
                  <c:v>0.64828067207336426</c:v>
                </c:pt>
                <c:pt idx="24">
                  <c:v>0.64651620167493817</c:v>
                </c:pt>
                <c:pt idx="25">
                  <c:v>0.64469156032800679</c:v>
                </c:pt>
                <c:pt idx="26">
                  <c:v>0.64361980998516088</c:v>
                </c:pt>
                <c:pt idx="27">
                  <c:v>0.64158416461944578</c:v>
                </c:pt>
                <c:pt idx="28">
                  <c:v>0.63967271488904953</c:v>
                </c:pt>
                <c:pt idx="29">
                  <c:v>0.6380165665745734</c:v>
                </c:pt>
                <c:pt idx="30">
                  <c:v>0.63668988817930228</c:v>
                </c:pt>
                <c:pt idx="31">
                  <c:v>0.63520780289173129</c:v>
                </c:pt>
                <c:pt idx="32">
                  <c:v>0.63421341323852531</c:v>
                </c:pt>
                <c:pt idx="33">
                  <c:v>0.63296690237522124</c:v>
                </c:pt>
                <c:pt idx="34">
                  <c:v>0.63142839181423183</c:v>
                </c:pt>
                <c:pt idx="35">
                  <c:v>0.63013094711303708</c:v>
                </c:pt>
                <c:pt idx="36">
                  <c:v>0.62890479314327241</c:v>
                </c:pt>
                <c:pt idx="37">
                  <c:v>0.62764706367254264</c:v>
                </c:pt>
                <c:pt idx="38">
                  <c:v>0.62660884803533545</c:v>
                </c:pt>
                <c:pt idx="39">
                  <c:v>0.62537430167198182</c:v>
                </c:pt>
                <c:pt idx="40">
                  <c:v>0.62412459927797326</c:v>
                </c:pt>
              </c:numCache>
            </c:numRef>
          </c:val>
        </c:ser>
        <c:ser>
          <c:idx val="2"/>
          <c:order val="2"/>
          <c:tx>
            <c:strRef>
              <c:f>Sheet1!$D$1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0.75955274442044207</c:v>
                </c:pt>
                <c:pt idx="1">
                  <c:v>0.67868584179393299</c:v>
                </c:pt>
                <c:pt idx="2">
                  <c:v>0.69035573036959896</c:v>
                </c:pt>
                <c:pt idx="3">
                  <c:v>0.63470449567056109</c:v>
                </c:pt>
                <c:pt idx="4">
                  <c:v>0.56607356656784868</c:v>
                </c:pt>
                <c:pt idx="5">
                  <c:v>0.56124507249687816</c:v>
                </c:pt>
                <c:pt idx="6">
                  <c:v>0.57056777355097454</c:v>
                </c:pt>
                <c:pt idx="7">
                  <c:v>0.55964766610443273</c:v>
                </c:pt>
                <c:pt idx="8">
                  <c:v>0.54805251485105566</c:v>
                </c:pt>
                <c:pt idx="9">
                  <c:v>0.53916302033265495</c:v>
                </c:pt>
                <c:pt idx="10">
                  <c:v>0.53178571771865291</c:v>
                </c:pt>
                <c:pt idx="11">
                  <c:v>0.52906113558249435</c:v>
                </c:pt>
                <c:pt idx="12">
                  <c:v>0.52613269488143943</c:v>
                </c:pt>
                <c:pt idx="13">
                  <c:v>0.52315295960534747</c:v>
                </c:pt>
                <c:pt idx="14">
                  <c:v>0.52017527752403581</c:v>
                </c:pt>
                <c:pt idx="15">
                  <c:v>0.51809332113956263</c:v>
                </c:pt>
                <c:pt idx="16">
                  <c:v>0.51477316060770095</c:v>
                </c:pt>
                <c:pt idx="17">
                  <c:v>0.5121679384340414</c:v>
                </c:pt>
                <c:pt idx="18">
                  <c:v>0.50943135811869389</c:v>
                </c:pt>
                <c:pt idx="19">
                  <c:v>0.50707781288875553</c:v>
                </c:pt>
                <c:pt idx="20">
                  <c:v>0.50379442731459767</c:v>
                </c:pt>
                <c:pt idx="21">
                  <c:v>0.50061169328151001</c:v>
                </c:pt>
                <c:pt idx="22">
                  <c:v>0.49760814265603154</c:v>
                </c:pt>
                <c:pt idx="23">
                  <c:v>0.49463028340214332</c:v>
                </c:pt>
                <c:pt idx="24">
                  <c:v>0.4918029235886025</c:v>
                </c:pt>
                <c:pt idx="25">
                  <c:v>0.48900277821900545</c:v>
                </c:pt>
                <c:pt idx="26">
                  <c:v>0.48631773709269033</c:v>
                </c:pt>
                <c:pt idx="27">
                  <c:v>0.48375263032493987</c:v>
                </c:pt>
                <c:pt idx="28">
                  <c:v>0.48133142218222263</c:v>
                </c:pt>
                <c:pt idx="29">
                  <c:v>0.47903226510302443</c:v>
                </c:pt>
                <c:pt idx="30">
                  <c:v>0.4768681218440336</c:v>
                </c:pt>
                <c:pt idx="31">
                  <c:v>0.47474192922726932</c:v>
                </c:pt>
                <c:pt idx="32">
                  <c:v>0.47277023976162891</c:v>
                </c:pt>
                <c:pt idx="33">
                  <c:v>0.47089993838963318</c:v>
                </c:pt>
                <c:pt idx="34">
                  <c:v>0.46918545908207965</c:v>
                </c:pt>
                <c:pt idx="35">
                  <c:v>0.46758019097155362</c:v>
                </c:pt>
                <c:pt idx="36">
                  <c:v>0.46602767006773144</c:v>
                </c:pt>
                <c:pt idx="37">
                  <c:v>0.46460436872705657</c:v>
                </c:pt>
                <c:pt idx="38">
                  <c:v>0.46331165053267886</c:v>
                </c:pt>
                <c:pt idx="39">
                  <c:v>0.46215014490910838</c:v>
                </c:pt>
                <c:pt idx="40">
                  <c:v>0.46113154005670437</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12.177571638324896</c:v>
                </c:pt>
                <c:pt idx="1">
                  <c:v>11.417486923495968</c:v>
                </c:pt>
                <c:pt idx="2">
                  <c:v>11.119736400092249</c:v>
                </c:pt>
                <c:pt idx="3">
                  <c:v>12.101129014876994</c:v>
                </c:pt>
                <c:pt idx="4">
                  <c:v>11.438263268737545</c:v>
                </c:pt>
                <c:pt idx="5">
                  <c:v>11.251713278215446</c:v>
                </c:pt>
                <c:pt idx="6">
                  <c:v>11.228413317216775</c:v>
                </c:pt>
                <c:pt idx="7">
                  <c:v>11.487573503116133</c:v>
                </c:pt>
                <c:pt idx="8">
                  <c:v>11.96025399931125</c:v>
                </c:pt>
                <c:pt idx="9">
                  <c:v>12.024069031459677</c:v>
                </c:pt>
                <c:pt idx="10">
                  <c:v>11.850970223253706</c:v>
                </c:pt>
                <c:pt idx="11">
                  <c:v>11.831358293613359</c:v>
                </c:pt>
                <c:pt idx="12">
                  <c:v>11.800402017206356</c:v>
                </c:pt>
                <c:pt idx="13">
                  <c:v>11.788572116123014</c:v>
                </c:pt>
                <c:pt idx="14">
                  <c:v>11.782410703705827</c:v>
                </c:pt>
                <c:pt idx="15">
                  <c:v>11.770544036879688</c:v>
                </c:pt>
                <c:pt idx="16">
                  <c:v>11.776501416928648</c:v>
                </c:pt>
                <c:pt idx="17">
                  <c:v>11.785417020310312</c:v>
                </c:pt>
                <c:pt idx="18">
                  <c:v>11.784801736510399</c:v>
                </c:pt>
                <c:pt idx="19">
                  <c:v>11.816621128893706</c:v>
                </c:pt>
                <c:pt idx="20">
                  <c:v>11.824133562427102</c:v>
                </c:pt>
                <c:pt idx="21">
                  <c:v>11.824333642998479</c:v>
                </c:pt>
                <c:pt idx="22">
                  <c:v>11.827940145287037</c:v>
                </c:pt>
                <c:pt idx="23">
                  <c:v>11.831627822486169</c:v>
                </c:pt>
                <c:pt idx="24">
                  <c:v>11.846056828837071</c:v>
                </c:pt>
                <c:pt idx="25">
                  <c:v>11.860862784929161</c:v>
                </c:pt>
                <c:pt idx="26">
                  <c:v>11.872284171276666</c:v>
                </c:pt>
                <c:pt idx="27">
                  <c:v>11.886057035464333</c:v>
                </c:pt>
                <c:pt idx="28">
                  <c:v>11.899224901897952</c:v>
                </c:pt>
                <c:pt idx="29">
                  <c:v>11.909957334342357</c:v>
                </c:pt>
                <c:pt idx="30">
                  <c:v>11.926426450609531</c:v>
                </c:pt>
                <c:pt idx="31">
                  <c:v>11.95464759600644</c:v>
                </c:pt>
                <c:pt idx="32">
                  <c:v>11.967563440311981</c:v>
                </c:pt>
                <c:pt idx="33">
                  <c:v>11.98093072139098</c:v>
                </c:pt>
                <c:pt idx="34">
                  <c:v>11.998523015966521</c:v>
                </c:pt>
                <c:pt idx="35">
                  <c:v>12.011010024690501</c:v>
                </c:pt>
                <c:pt idx="36">
                  <c:v>12.023968852203495</c:v>
                </c:pt>
                <c:pt idx="37">
                  <c:v>12.030699176537974</c:v>
                </c:pt>
                <c:pt idx="38">
                  <c:v>12.045106372709611</c:v>
                </c:pt>
                <c:pt idx="39">
                  <c:v>12.042641327329996</c:v>
                </c:pt>
                <c:pt idx="40">
                  <c:v>12.071548739128266</c:v>
                </c:pt>
              </c:numCache>
            </c:numRef>
          </c:val>
        </c:ser>
        <c:ser>
          <c:idx val="4"/>
          <c:order val="4"/>
          <c:tx>
            <c:strRef>
              <c:f>Sheet1!$F$1</c:f>
              <c:strCache>
                <c:ptCount val="1"/>
                <c:pt idx="0">
                  <c:v>series0</c:v>
                </c:pt>
              </c:strCache>
            </c:strRef>
          </c:tx>
          <c:spPr>
            <a:solidFill>
              <a:srgbClr val="FFC715"/>
            </a:solidFill>
            <a:ln>
              <a:solidFill>
                <a:schemeClr val="accent4"/>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10.695485824584962</c:v>
                </c:pt>
                <c:pt idx="1">
                  <c:v>10.524995086669923</c:v>
                </c:pt>
                <c:pt idx="2">
                  <c:v>10.393561584472655</c:v>
                </c:pt>
                <c:pt idx="3">
                  <c:v>10.496222793579104</c:v>
                </c:pt>
                <c:pt idx="4">
                  <c:v>10.399379272460939</c:v>
                </c:pt>
                <c:pt idx="5">
                  <c:v>10.497533706665038</c:v>
                </c:pt>
                <c:pt idx="6">
                  <c:v>10.532455581665038</c:v>
                </c:pt>
                <c:pt idx="7">
                  <c:v>10.35352409362793</c:v>
                </c:pt>
                <c:pt idx="8">
                  <c:v>10.714052124023437</c:v>
                </c:pt>
                <c:pt idx="9">
                  <c:v>10.691097091674804</c:v>
                </c:pt>
                <c:pt idx="10">
                  <c:v>10.743626251220702</c:v>
                </c:pt>
                <c:pt idx="11">
                  <c:v>10.78668309020996</c:v>
                </c:pt>
                <c:pt idx="12">
                  <c:v>10.84020816040039</c:v>
                </c:pt>
                <c:pt idx="13">
                  <c:v>10.898224426269531</c:v>
                </c:pt>
                <c:pt idx="14">
                  <c:v>10.956294189453125</c:v>
                </c:pt>
                <c:pt idx="15">
                  <c:v>11.014285003662112</c:v>
                </c:pt>
                <c:pt idx="16">
                  <c:v>11.087681518554687</c:v>
                </c:pt>
                <c:pt idx="17">
                  <c:v>11.165899780273437</c:v>
                </c:pt>
                <c:pt idx="18">
                  <c:v>11.250726501464845</c:v>
                </c:pt>
                <c:pt idx="19">
                  <c:v>11.345907745361329</c:v>
                </c:pt>
                <c:pt idx="20">
                  <c:v>11.436699981689454</c:v>
                </c:pt>
                <c:pt idx="21">
                  <c:v>11.515708465576173</c:v>
                </c:pt>
                <c:pt idx="22">
                  <c:v>11.590028747558595</c:v>
                </c:pt>
                <c:pt idx="23">
                  <c:v>11.664945587158206</c:v>
                </c:pt>
                <c:pt idx="24">
                  <c:v>11.750499542236328</c:v>
                </c:pt>
                <c:pt idx="25">
                  <c:v>11.838996490478516</c:v>
                </c:pt>
                <c:pt idx="26">
                  <c:v>11.925943359374999</c:v>
                </c:pt>
                <c:pt idx="27">
                  <c:v>12.012606567382813</c:v>
                </c:pt>
                <c:pt idx="28">
                  <c:v>12.098896453857419</c:v>
                </c:pt>
                <c:pt idx="29">
                  <c:v>12.187335662841797</c:v>
                </c:pt>
                <c:pt idx="30">
                  <c:v>12.277276489257812</c:v>
                </c:pt>
                <c:pt idx="31">
                  <c:v>12.366799682617188</c:v>
                </c:pt>
                <c:pt idx="32">
                  <c:v>12.456400360107422</c:v>
                </c:pt>
                <c:pt idx="33">
                  <c:v>12.547485382080078</c:v>
                </c:pt>
                <c:pt idx="34">
                  <c:v>12.639820922851563</c:v>
                </c:pt>
                <c:pt idx="35">
                  <c:v>12.731060363769531</c:v>
                </c:pt>
                <c:pt idx="36">
                  <c:v>12.833040496826172</c:v>
                </c:pt>
                <c:pt idx="37">
                  <c:v>12.93243682861328</c:v>
                </c:pt>
                <c:pt idx="38">
                  <c:v>13.031092346191407</c:v>
                </c:pt>
                <c:pt idx="39">
                  <c:v>13.128339782714843</c:v>
                </c:pt>
                <c:pt idx="40">
                  <c:v>13.238209045410155</c:v>
                </c:pt>
              </c:numCache>
            </c:numRef>
          </c:val>
        </c:ser>
        <c:dLbls>
          <c:showLegendKey val="0"/>
          <c:showVal val="0"/>
          <c:showCatName val="0"/>
          <c:showSerName val="0"/>
          <c:showPercent val="0"/>
          <c:showBubbleSize val="0"/>
        </c:dLbls>
        <c:axId val="340639568"/>
        <c:axId val="340642832"/>
      </c:areaChart>
      <c:catAx>
        <c:axId val="340639568"/>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40642832"/>
        <c:crosses val="autoZero"/>
        <c:auto val="1"/>
        <c:lblAlgn val="ctr"/>
        <c:lblOffset val="100"/>
        <c:tickLblSkip val="10"/>
        <c:tickMarkSkip val="10"/>
        <c:noMultiLvlLbl val="0"/>
      </c:catAx>
      <c:valAx>
        <c:axId val="340642832"/>
        <c:scaling>
          <c:orientation val="minMax"/>
          <c:max val="7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40639568"/>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684455749"/>
          <c:y val="8.6275135608048975E-2"/>
          <c:w val="0.81658292450262293"/>
          <c:h val="0.79464678915135611"/>
        </c:manualLayout>
      </c:layout>
      <c:areaChart>
        <c:grouping val="stacked"/>
        <c:varyColors val="0"/>
        <c:ser>
          <c:idx val="2"/>
          <c:order val="0"/>
          <c:tx>
            <c:strRef>
              <c:f>Sheet1!$B$1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3.6120187371533987</c:v>
                </c:pt>
                <c:pt idx="1">
                  <c:v>3.745999430573018</c:v>
                </c:pt>
                <c:pt idx="2">
                  <c:v>3.9719919810181326</c:v>
                </c:pt>
                <c:pt idx="3">
                  <c:v>3.8380574381850479</c:v>
                </c:pt>
                <c:pt idx="4">
                  <c:v>3.8275649138003671</c:v>
                </c:pt>
                <c:pt idx="5">
                  <c:v>3.7751361517635491</c:v>
                </c:pt>
                <c:pt idx="6">
                  <c:v>3.6290749323266049</c:v>
                </c:pt>
                <c:pt idx="7">
                  <c:v>3.3477166742907865</c:v>
                </c:pt>
                <c:pt idx="8">
                  <c:v>3.2926335523535069</c:v>
                </c:pt>
                <c:pt idx="9">
                  <c:v>3.2384402759075059</c:v>
                </c:pt>
                <c:pt idx="10">
                  <c:v>3.1915774509843686</c:v>
                </c:pt>
                <c:pt idx="11">
                  <c:v>3.134312171401084</c:v>
                </c:pt>
                <c:pt idx="12">
                  <c:v>3.0930220276781517</c:v>
                </c:pt>
                <c:pt idx="13">
                  <c:v>3.056280828195781</c:v>
                </c:pt>
                <c:pt idx="14">
                  <c:v>3.0197379333060148</c:v>
                </c:pt>
                <c:pt idx="15">
                  <c:v>2.9867245334357855</c:v>
                </c:pt>
                <c:pt idx="16">
                  <c:v>2.955818656353546</c:v>
                </c:pt>
                <c:pt idx="17">
                  <c:v>2.9273149340150999</c:v>
                </c:pt>
                <c:pt idx="18">
                  <c:v>2.8924915632295116</c:v>
                </c:pt>
                <c:pt idx="19">
                  <c:v>2.8590542208089529</c:v>
                </c:pt>
                <c:pt idx="20">
                  <c:v>2.8281626692769875</c:v>
                </c:pt>
                <c:pt idx="21">
                  <c:v>2.7997543440321238</c:v>
                </c:pt>
                <c:pt idx="22">
                  <c:v>2.770404922036358</c:v>
                </c:pt>
                <c:pt idx="23">
                  <c:v>2.7433443645815774</c:v>
                </c:pt>
                <c:pt idx="24">
                  <c:v>2.71644760213236</c:v>
                </c:pt>
                <c:pt idx="25">
                  <c:v>2.6926733541295014</c:v>
                </c:pt>
                <c:pt idx="26">
                  <c:v>2.6702515668221216</c:v>
                </c:pt>
                <c:pt idx="27">
                  <c:v>2.645768975119557</c:v>
                </c:pt>
                <c:pt idx="28">
                  <c:v>2.621227050122338</c:v>
                </c:pt>
                <c:pt idx="29">
                  <c:v>2.6004349184907323</c:v>
                </c:pt>
                <c:pt idx="30">
                  <c:v>2.5770613344236666</c:v>
                </c:pt>
                <c:pt idx="31">
                  <c:v>2.558695572014364</c:v>
                </c:pt>
                <c:pt idx="32">
                  <c:v>2.538758476045508</c:v>
                </c:pt>
                <c:pt idx="33">
                  <c:v>2.5236839085302107</c:v>
                </c:pt>
                <c:pt idx="34">
                  <c:v>2.5094378441539273</c:v>
                </c:pt>
                <c:pt idx="35">
                  <c:v>2.4973123796274797</c:v>
                </c:pt>
                <c:pt idx="36">
                  <c:v>2.4777856602357007</c:v>
                </c:pt>
                <c:pt idx="37">
                  <c:v>2.4596921791102657</c:v>
                </c:pt>
                <c:pt idx="38">
                  <c:v>2.4431755879279882</c:v>
                </c:pt>
                <c:pt idx="39">
                  <c:v>2.4263290109796811</c:v>
                </c:pt>
                <c:pt idx="40">
                  <c:v>2.4115206704359493</c:v>
                </c:pt>
              </c:numCache>
            </c:numRef>
          </c:val>
        </c:ser>
        <c:ser>
          <c:idx val="3"/>
          <c:order val="1"/>
          <c:tx>
            <c:strRef>
              <c:f>Sheet1!$C$1</c:f>
              <c:strCache>
                <c:ptCount val="1"/>
                <c:pt idx="0">
                  <c:v>series4</c:v>
                </c:pt>
              </c:strCache>
            </c:strRef>
          </c:tx>
          <c:spPr>
            <a:solidFill>
              <a:srgbClr val="009900"/>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0.32155659288167954</c:v>
                </c:pt>
                <c:pt idx="1">
                  <c:v>0.41232662323117258</c:v>
                </c:pt>
                <c:pt idx="2">
                  <c:v>0.48859841328859327</c:v>
                </c:pt>
                <c:pt idx="3">
                  <c:v>0.69761663335561763</c:v>
                </c:pt>
                <c:pt idx="4">
                  <c:v>0.74484867939352994</c:v>
                </c:pt>
                <c:pt idx="5">
                  <c:v>0.82902236440777777</c:v>
                </c:pt>
                <c:pt idx="6">
                  <c:v>1.144298860192299</c:v>
                </c:pt>
                <c:pt idx="7">
                  <c:v>1.1534532557725907</c:v>
                </c:pt>
                <c:pt idx="8">
                  <c:v>1.1626809285283088</c:v>
                </c:pt>
                <c:pt idx="9">
                  <c:v>1.1719823971390724</c:v>
                </c:pt>
                <c:pt idx="10">
                  <c:v>1.1813583169579502</c:v>
                </c:pt>
                <c:pt idx="11">
                  <c:v>1.1908092038035394</c:v>
                </c:pt>
                <c:pt idx="12">
                  <c:v>1.2003357168436051</c:v>
                </c:pt>
                <c:pt idx="13">
                  <c:v>1.2099383753538129</c:v>
                </c:pt>
                <c:pt idx="14">
                  <c:v>1.2196179568767547</c:v>
                </c:pt>
                <c:pt idx="15">
                  <c:v>1.2293748602867127</c:v>
                </c:pt>
                <c:pt idx="16">
                  <c:v>1.2392098588347433</c:v>
                </c:pt>
                <c:pt idx="17">
                  <c:v>1.2491234845519064</c:v>
                </c:pt>
                <c:pt idx="18">
                  <c:v>1.2591166350841527</c:v>
                </c:pt>
                <c:pt idx="19">
                  <c:v>1.2691895882487294</c:v>
                </c:pt>
                <c:pt idx="20">
                  <c:v>1.279343118071556</c:v>
                </c:pt>
                <c:pt idx="21">
                  <c:v>1.2895778771042823</c:v>
                </c:pt>
                <c:pt idx="22">
                  <c:v>1.2998945156931876</c:v>
                </c:pt>
                <c:pt idx="23">
                  <c:v>1.3102936893701551</c:v>
                </c:pt>
                <c:pt idx="24">
                  <c:v>1.3207760484814643</c:v>
                </c:pt>
                <c:pt idx="25">
                  <c:v>1.3313422481417654</c:v>
                </c:pt>
                <c:pt idx="26">
                  <c:v>1.3419929314255714</c:v>
                </c:pt>
                <c:pt idx="27">
                  <c:v>1.3527290086746215</c:v>
                </c:pt>
                <c:pt idx="28">
                  <c:v>1.3635508869886395</c:v>
                </c:pt>
                <c:pt idx="29">
                  <c:v>1.374459215044975</c:v>
                </c:pt>
                <c:pt idx="30">
                  <c:v>1.3854548944830896</c:v>
                </c:pt>
                <c:pt idx="31">
                  <c:v>1.3965385847687721</c:v>
                </c:pt>
                <c:pt idx="32">
                  <c:v>1.4077109320759771</c:v>
                </c:pt>
                <c:pt idx="33">
                  <c:v>1.4189725962281228</c:v>
                </c:pt>
                <c:pt idx="34">
                  <c:v>1.4303244853615762</c:v>
                </c:pt>
                <c:pt idx="35">
                  <c:v>1.4417669945955278</c:v>
                </c:pt>
                <c:pt idx="36">
                  <c:v>1.4533011558055875</c:v>
                </c:pt>
                <c:pt idx="37">
                  <c:v>1.464927632212639</c:v>
                </c:pt>
                <c:pt idx="38">
                  <c:v>1.4766470761299131</c:v>
                </c:pt>
                <c:pt idx="39">
                  <c:v>1.4884602677822112</c:v>
                </c:pt>
                <c:pt idx="40">
                  <c:v>1.5003679829835888</c:v>
                </c:pt>
              </c:numCache>
            </c:numRef>
          </c:val>
        </c:ser>
        <c:ser>
          <c:idx val="1"/>
          <c:order val="2"/>
          <c:tx>
            <c:strRef>
              <c:f>Sheet1!$D$1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4.643181475525715</c:v>
                </c:pt>
                <c:pt idx="1">
                  <c:v>4.6823253745012243</c:v>
                </c:pt>
                <c:pt idx="2">
                  <c:v>4.8099721707460983</c:v>
                </c:pt>
                <c:pt idx="3">
                  <c:v>4.9794849281816669</c:v>
                </c:pt>
                <c:pt idx="4">
                  <c:v>5.1560036029531524</c:v>
                </c:pt>
                <c:pt idx="5">
                  <c:v>5.3395191702488729</c:v>
                </c:pt>
                <c:pt idx="6">
                  <c:v>5.3745395192632097</c:v>
                </c:pt>
                <c:pt idx="7">
                  <c:v>5.5100965353920213</c:v>
                </c:pt>
                <c:pt idx="8">
                  <c:v>5.389531744656197</c:v>
                </c:pt>
                <c:pt idx="9">
                  <c:v>5.3243335165150052</c:v>
                </c:pt>
                <c:pt idx="10">
                  <c:v>5.2922260053224557</c:v>
                </c:pt>
                <c:pt idx="11">
                  <c:v>5.2387607750791929</c:v>
                </c:pt>
                <c:pt idx="12">
                  <c:v>5.215632756963589</c:v>
                </c:pt>
                <c:pt idx="13">
                  <c:v>5.2024478127719007</c:v>
                </c:pt>
                <c:pt idx="14">
                  <c:v>5.1959683483680514</c:v>
                </c:pt>
                <c:pt idx="15">
                  <c:v>5.1697279872402202</c:v>
                </c:pt>
                <c:pt idx="16">
                  <c:v>5.1788422652239792</c:v>
                </c:pt>
                <c:pt idx="17">
                  <c:v>5.1848678158530497</c:v>
                </c:pt>
                <c:pt idx="18">
                  <c:v>5.1933275734332369</c:v>
                </c:pt>
                <c:pt idx="19">
                  <c:v>5.1985021939997695</c:v>
                </c:pt>
                <c:pt idx="20">
                  <c:v>5.2074498259463358</c:v>
                </c:pt>
                <c:pt idx="21">
                  <c:v>5.2128933973821745</c:v>
                </c:pt>
                <c:pt idx="22">
                  <c:v>5.2101400107003313</c:v>
                </c:pt>
                <c:pt idx="23">
                  <c:v>5.2164189972991588</c:v>
                </c:pt>
                <c:pt idx="24">
                  <c:v>5.2210956316393542</c:v>
                </c:pt>
                <c:pt idx="25">
                  <c:v>5.2280243721284618</c:v>
                </c:pt>
                <c:pt idx="26">
                  <c:v>5.2306772710155052</c:v>
                </c:pt>
                <c:pt idx="27">
                  <c:v>5.2343729195792772</c:v>
                </c:pt>
                <c:pt idx="28">
                  <c:v>5.2336853208695304</c:v>
                </c:pt>
                <c:pt idx="29">
                  <c:v>5.2460273686317667</c:v>
                </c:pt>
                <c:pt idx="30">
                  <c:v>5.2490745762283382</c:v>
                </c:pt>
                <c:pt idx="31">
                  <c:v>5.2536969881305282</c:v>
                </c:pt>
                <c:pt idx="32">
                  <c:v>5.2490084324029622</c:v>
                </c:pt>
                <c:pt idx="33">
                  <c:v>5.2534702081319251</c:v>
                </c:pt>
                <c:pt idx="34">
                  <c:v>5.2512360068326256</c:v>
                </c:pt>
                <c:pt idx="35">
                  <c:v>5.2512451668869575</c:v>
                </c:pt>
                <c:pt idx="36">
                  <c:v>5.2462755513822108</c:v>
                </c:pt>
                <c:pt idx="37">
                  <c:v>5.2532019983262153</c:v>
                </c:pt>
                <c:pt idx="38">
                  <c:v>5.2524477412553541</c:v>
                </c:pt>
                <c:pt idx="39">
                  <c:v>5.2554464753086387</c:v>
                </c:pt>
                <c:pt idx="40">
                  <c:v>5.2561385653863786</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8.1734786812394091</c:v>
                </c:pt>
                <c:pt idx="1">
                  <c:v>8.8833607320866843</c:v>
                </c:pt>
                <c:pt idx="2">
                  <c:v>8.5198558389941041</c:v>
                </c:pt>
                <c:pt idx="3">
                  <c:v>8.5779494803693925</c:v>
                </c:pt>
                <c:pt idx="4">
                  <c:v>8.8623650229177375</c:v>
                </c:pt>
                <c:pt idx="5">
                  <c:v>8.6704118375500343</c:v>
                </c:pt>
                <c:pt idx="6">
                  <c:v>8.9971819523022774</c:v>
                </c:pt>
                <c:pt idx="7">
                  <c:v>9.1236618809768988</c:v>
                </c:pt>
                <c:pt idx="8">
                  <c:v>9.3521870614495732</c:v>
                </c:pt>
                <c:pt idx="9">
                  <c:v>9.4937113820281791</c:v>
                </c:pt>
                <c:pt idx="10">
                  <c:v>9.6544165769252519</c:v>
                </c:pt>
                <c:pt idx="11">
                  <c:v>9.770246331653091</c:v>
                </c:pt>
                <c:pt idx="12">
                  <c:v>9.9087885158125246</c:v>
                </c:pt>
                <c:pt idx="13">
                  <c:v>10.059142068105583</c:v>
                </c:pt>
                <c:pt idx="14">
                  <c:v>10.224868589664672</c:v>
                </c:pt>
                <c:pt idx="15">
                  <c:v>10.376199863310571</c:v>
                </c:pt>
                <c:pt idx="16">
                  <c:v>10.583934646885854</c:v>
                </c:pt>
                <c:pt idx="17">
                  <c:v>10.734961963065182</c:v>
                </c:pt>
                <c:pt idx="18">
                  <c:v>10.90678171848645</c:v>
                </c:pt>
                <c:pt idx="19">
                  <c:v>11.091566524061934</c:v>
                </c:pt>
                <c:pt idx="20">
                  <c:v>11.271720264382266</c:v>
                </c:pt>
                <c:pt idx="21">
                  <c:v>11.412630153033994</c:v>
                </c:pt>
                <c:pt idx="22">
                  <c:v>11.571373587780686</c:v>
                </c:pt>
                <c:pt idx="23">
                  <c:v>11.733374510106803</c:v>
                </c:pt>
                <c:pt idx="24">
                  <c:v>11.902364319752511</c:v>
                </c:pt>
                <c:pt idx="25">
                  <c:v>12.042983097323383</c:v>
                </c:pt>
                <c:pt idx="26">
                  <c:v>12.230223156561125</c:v>
                </c:pt>
                <c:pt idx="27">
                  <c:v>12.409991673356251</c:v>
                </c:pt>
                <c:pt idx="28">
                  <c:v>12.605734599480982</c:v>
                </c:pt>
                <c:pt idx="29">
                  <c:v>12.743271030193799</c:v>
                </c:pt>
                <c:pt idx="30">
                  <c:v>12.943636066338096</c:v>
                </c:pt>
                <c:pt idx="31">
                  <c:v>13.100115818474332</c:v>
                </c:pt>
                <c:pt idx="32">
                  <c:v>13.276182704488541</c:v>
                </c:pt>
                <c:pt idx="33">
                  <c:v>13.46716421333722</c:v>
                </c:pt>
                <c:pt idx="34">
                  <c:v>13.644578209629662</c:v>
                </c:pt>
                <c:pt idx="35">
                  <c:v>13.803936287362301</c:v>
                </c:pt>
                <c:pt idx="36">
                  <c:v>13.978892274904554</c:v>
                </c:pt>
                <c:pt idx="37">
                  <c:v>14.146488750556827</c:v>
                </c:pt>
                <c:pt idx="38">
                  <c:v>14.323186377602099</c:v>
                </c:pt>
                <c:pt idx="39">
                  <c:v>14.464978150310676</c:v>
                </c:pt>
                <c:pt idx="40">
                  <c:v>14.645898049898925</c:v>
                </c:pt>
              </c:numCache>
            </c:numRef>
          </c:val>
        </c:ser>
        <c:ser>
          <c:idx val="4"/>
          <c:order val="4"/>
          <c:tx>
            <c:strRef>
              <c:f>Sheet1!$F$1</c:f>
              <c:strCache>
                <c:ptCount val="1"/>
                <c:pt idx="0">
                  <c:v>series0</c:v>
                </c:pt>
              </c:strCache>
            </c:strRef>
          </c:tx>
          <c:spPr>
            <a:solidFill>
              <a:srgbClr val="FFC715"/>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7.1294409179687506</c:v>
                </c:pt>
                <c:pt idx="1">
                  <c:v>7.4964945068359379</c:v>
                </c:pt>
                <c:pt idx="2">
                  <c:v>8.0176110534667977</c:v>
                </c:pt>
                <c:pt idx="3">
                  <c:v>8.6379745788574205</c:v>
                </c:pt>
                <c:pt idx="4">
                  <c:v>9.1072883300781236</c:v>
                </c:pt>
                <c:pt idx="5">
                  <c:v>9.770711517333984</c:v>
                </c:pt>
                <c:pt idx="6">
                  <c:v>10.515578918457033</c:v>
                </c:pt>
                <c:pt idx="7">
                  <c:v>11.763820373535156</c:v>
                </c:pt>
                <c:pt idx="8">
                  <c:v>12.313103851318358</c:v>
                </c:pt>
                <c:pt idx="9">
                  <c:v>12.83185092163086</c:v>
                </c:pt>
                <c:pt idx="10">
                  <c:v>13.343775634765622</c:v>
                </c:pt>
                <c:pt idx="11">
                  <c:v>13.868019836425782</c:v>
                </c:pt>
                <c:pt idx="12">
                  <c:v>14.403132751464844</c:v>
                </c:pt>
                <c:pt idx="13">
                  <c:v>14.965184448242187</c:v>
                </c:pt>
                <c:pt idx="14">
                  <c:v>15.569116333007814</c:v>
                </c:pt>
                <c:pt idx="15">
                  <c:v>16.204267333984372</c:v>
                </c:pt>
                <c:pt idx="16">
                  <c:v>16.923663146972658</c:v>
                </c:pt>
                <c:pt idx="17">
                  <c:v>17.672400146484378</c:v>
                </c:pt>
                <c:pt idx="18">
                  <c:v>18.439511474609375</c:v>
                </c:pt>
                <c:pt idx="19">
                  <c:v>19.239147460937499</c:v>
                </c:pt>
                <c:pt idx="20">
                  <c:v>20.072852539062502</c:v>
                </c:pt>
                <c:pt idx="21">
                  <c:v>20.813893737792966</c:v>
                </c:pt>
                <c:pt idx="22">
                  <c:v>21.582669921874999</c:v>
                </c:pt>
                <c:pt idx="23">
                  <c:v>22.369640563964847</c:v>
                </c:pt>
                <c:pt idx="24">
                  <c:v>23.179912597656251</c:v>
                </c:pt>
                <c:pt idx="25">
                  <c:v>24.017324645996094</c:v>
                </c:pt>
                <c:pt idx="26">
                  <c:v>24.769044494628901</c:v>
                </c:pt>
                <c:pt idx="27">
                  <c:v>25.536173461914061</c:v>
                </c:pt>
                <c:pt idx="28">
                  <c:v>26.303689025878906</c:v>
                </c:pt>
                <c:pt idx="29">
                  <c:v>27.091871398925786</c:v>
                </c:pt>
                <c:pt idx="30">
                  <c:v>27.89675817871094</c:v>
                </c:pt>
                <c:pt idx="31">
                  <c:v>28.866752319335937</c:v>
                </c:pt>
                <c:pt idx="32">
                  <c:v>29.872216003417964</c:v>
                </c:pt>
                <c:pt idx="33">
                  <c:v>30.905977478027342</c:v>
                </c:pt>
                <c:pt idx="34">
                  <c:v>31.982905456542973</c:v>
                </c:pt>
                <c:pt idx="35">
                  <c:v>33.078253784179694</c:v>
                </c:pt>
                <c:pt idx="36">
                  <c:v>33.936664794921874</c:v>
                </c:pt>
                <c:pt idx="37">
                  <c:v>34.796921691894525</c:v>
                </c:pt>
                <c:pt idx="38">
                  <c:v>35.658190673828123</c:v>
                </c:pt>
                <c:pt idx="39">
                  <c:v>36.509823486328131</c:v>
                </c:pt>
                <c:pt idx="40">
                  <c:v>37.401447570800784</c:v>
                </c:pt>
              </c:numCache>
            </c:numRef>
          </c:val>
        </c:ser>
        <c:dLbls>
          <c:showLegendKey val="0"/>
          <c:showVal val="0"/>
          <c:showCatName val="0"/>
          <c:showSerName val="0"/>
          <c:showPercent val="0"/>
          <c:showBubbleSize val="0"/>
        </c:dLbls>
        <c:axId val="340639024"/>
        <c:axId val="340640112"/>
      </c:areaChart>
      <c:catAx>
        <c:axId val="340639024"/>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40640112"/>
        <c:crosses val="autoZero"/>
        <c:auto val="1"/>
        <c:lblAlgn val="ctr"/>
        <c:lblOffset val="100"/>
        <c:tickLblSkip val="10"/>
        <c:tickMarkSkip val="10"/>
        <c:noMultiLvlLbl val="0"/>
      </c:catAx>
      <c:valAx>
        <c:axId val="340640112"/>
        <c:scaling>
          <c:orientation val="minMax"/>
          <c:max val="7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40639024"/>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Sheet1!$B$1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2.3185505160678654</c:v>
                </c:pt>
                <c:pt idx="1">
                  <c:v>2.3275349069503823</c:v>
                </c:pt>
                <c:pt idx="2">
                  <c:v>2.5890407883978837</c:v>
                </c:pt>
                <c:pt idx="3">
                  <c:v>2.9081557386184542</c:v>
                </c:pt>
                <c:pt idx="4">
                  <c:v>3.338862712229715</c:v>
                </c:pt>
              </c:numCache>
            </c:numRef>
          </c:val>
        </c:ser>
        <c:ser>
          <c:idx val="6"/>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0.96395703575760128</c:v>
                </c:pt>
                <c:pt idx="1">
                  <c:v>1.1878792852461337</c:v>
                </c:pt>
                <c:pt idx="2">
                  <c:v>1.4059752088785173</c:v>
                </c:pt>
                <c:pt idx="3">
                  <c:v>1.6481810717582701</c:v>
                </c:pt>
                <c:pt idx="4">
                  <c:v>1.9261727352440356</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0.45280457787902245</c:v>
                </c:pt>
                <c:pt idx="1">
                  <c:v>0.58712888712334343</c:v>
                </c:pt>
                <c:pt idx="2">
                  <c:v>0.74804418602356015</c:v>
                </c:pt>
                <c:pt idx="3">
                  <c:v>0.95686884681554274</c:v>
                </c:pt>
                <c:pt idx="4">
                  <c:v>1.1917059547211739</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1.0276711072921754</c:v>
                </c:pt>
                <c:pt idx="1">
                  <c:v>1.458191926598549</c:v>
                </c:pt>
                <c:pt idx="2">
                  <c:v>1.8448401031792163</c:v>
                </c:pt>
                <c:pt idx="3">
                  <c:v>2.3456472937166688</c:v>
                </c:pt>
                <c:pt idx="4">
                  <c:v>2.6802055995762348</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1.2650065443292262</c:v>
                </c:pt>
                <c:pt idx="1">
                  <c:v>1.7466354184225203</c:v>
                </c:pt>
                <c:pt idx="2">
                  <c:v>2.2576866939812898</c:v>
                </c:pt>
                <c:pt idx="3">
                  <c:v>2.7895276963412758</c:v>
                </c:pt>
                <c:pt idx="4">
                  <c:v>3.4082128302752976</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0.47946540462970733</c:v>
                </c:pt>
                <c:pt idx="1">
                  <c:v>0.98110876297950744</c:v>
                </c:pt>
                <c:pt idx="2">
                  <c:v>1.6062222087383273</c:v>
                </c:pt>
                <c:pt idx="3">
                  <c:v>2.3415296709537508</c:v>
                </c:pt>
                <c:pt idx="4">
                  <c:v>3.2026804354190825</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2.3331481193345964</c:v>
                </c:pt>
                <c:pt idx="1">
                  <c:v>3.796911112500351</c:v>
                </c:pt>
                <c:pt idx="2">
                  <c:v>4.6866900883135107</c:v>
                </c:pt>
                <c:pt idx="3">
                  <c:v>5.6535083895820284</c:v>
                </c:pt>
                <c:pt idx="4">
                  <c:v>6.6546175120243802</c:v>
                </c:pt>
              </c:numCache>
            </c:numRef>
          </c:val>
        </c:ser>
        <c:dLbls>
          <c:showLegendKey val="0"/>
          <c:showVal val="0"/>
          <c:showCatName val="0"/>
          <c:showSerName val="0"/>
          <c:showPercent val="0"/>
          <c:showBubbleSize val="0"/>
        </c:dLbls>
        <c:gapWidth val="150"/>
        <c:overlap val="100"/>
        <c:axId val="340636848"/>
        <c:axId val="340642288"/>
      </c:barChart>
      <c:catAx>
        <c:axId val="3406368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42288"/>
        <c:crosses val="autoZero"/>
        <c:auto val="1"/>
        <c:lblAlgn val="ctr"/>
        <c:lblOffset val="100"/>
        <c:noMultiLvlLbl val="0"/>
      </c:catAx>
      <c:valAx>
        <c:axId val="34064228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3684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6.7476171025188698</c:v>
                </c:pt>
                <c:pt idx="1">
                  <c:v>7.0674221911077373</c:v>
                </c:pt>
                <c:pt idx="2">
                  <c:v>7.781184675606597</c:v>
                </c:pt>
                <c:pt idx="3">
                  <c:v>8.3704213877574496</c:v>
                </c:pt>
                <c:pt idx="4">
                  <c:v>9.0652082331359551</c:v>
                </c:pt>
              </c:numCache>
            </c:numRef>
          </c:val>
        </c:ser>
        <c:ser>
          <c:idx val="0"/>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9.7281138528063895</c:v>
                </c:pt>
                <c:pt idx="1">
                  <c:v>10.523899936802685</c:v>
                </c:pt>
                <c:pt idx="2">
                  <c:v>10.865988117024303</c:v>
                </c:pt>
                <c:pt idx="3">
                  <c:v>11.523205236792565</c:v>
                </c:pt>
                <c:pt idx="4">
                  <c:v>12.572584595829248</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3.4676814910373879</c:v>
                </c:pt>
                <c:pt idx="1">
                  <c:v>3.6238036997856842</c:v>
                </c:pt>
                <c:pt idx="2">
                  <c:v>3.9584349671212768</c:v>
                </c:pt>
                <c:pt idx="3">
                  <c:v>4.2772499586254122</c:v>
                </c:pt>
                <c:pt idx="4">
                  <c:v>4.674055433445961</c:v>
                </c:pt>
              </c:numCache>
            </c:numRef>
          </c:val>
        </c:ser>
        <c:dLbls>
          <c:showLegendKey val="0"/>
          <c:showVal val="0"/>
          <c:showCatName val="0"/>
          <c:showSerName val="0"/>
          <c:showPercent val="0"/>
          <c:showBubbleSize val="0"/>
        </c:dLbls>
        <c:gapWidth val="150"/>
        <c:overlap val="100"/>
        <c:axId val="340640656"/>
        <c:axId val="339884576"/>
      </c:barChart>
      <c:catAx>
        <c:axId val="3406406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84576"/>
        <c:crosses val="autoZero"/>
        <c:auto val="1"/>
        <c:lblAlgn val="ctr"/>
        <c:lblOffset val="100"/>
        <c:noMultiLvlLbl val="0"/>
      </c:catAx>
      <c:valAx>
        <c:axId val="339884576"/>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064065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684455749"/>
          <c:y val="8.6275135608048975E-2"/>
          <c:w val="0.81658292450262293"/>
          <c:h val="0.79464678915135611"/>
        </c:manualLayout>
      </c:layout>
      <c:areaChart>
        <c:grouping val="stacked"/>
        <c:varyColors val="0"/>
        <c:ser>
          <c:idx val="3"/>
          <c:order val="0"/>
          <c:tx>
            <c:strRef>
              <c:f>Sheet1!$B$1</c:f>
              <c:strCache>
                <c:ptCount val="1"/>
                <c:pt idx="0">
                  <c:v>series4</c:v>
                </c:pt>
              </c:strCache>
            </c:strRef>
          </c:tx>
          <c:spPr>
            <a:solidFill>
              <a:srgbClr val="009900"/>
            </a:solidFill>
            <a:ln w="25400">
              <a:solidFill>
                <a:schemeClr val="accent3"/>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0.11821336540579797</c:v>
                </c:pt>
                <c:pt idx="1">
                  <c:v>0.12355401864647865</c:v>
                </c:pt>
                <c:pt idx="2">
                  <c:v>0.11926181587576866</c:v>
                </c:pt>
                <c:pt idx="3">
                  <c:v>0.13109367069602013</c:v>
                </c:pt>
                <c:pt idx="4">
                  <c:v>0.13855189096927642</c:v>
                </c:pt>
                <c:pt idx="5">
                  <c:v>0.14273823300004007</c:v>
                </c:pt>
                <c:pt idx="6">
                  <c:v>0.15802571406960492</c:v>
                </c:pt>
                <c:pt idx="7">
                  <c:v>0.16745691189169884</c:v>
                </c:pt>
                <c:pt idx="8">
                  <c:v>0.16766778367757798</c:v>
                </c:pt>
                <c:pt idx="9">
                  <c:v>0.16787933608889583</c:v>
                </c:pt>
                <c:pt idx="10">
                  <c:v>0.16809359684586528</c:v>
                </c:pt>
                <c:pt idx="11">
                  <c:v>0.16830956903100017</c:v>
                </c:pt>
                <c:pt idx="12">
                  <c:v>0.16852727100253106</c:v>
                </c:pt>
                <c:pt idx="13">
                  <c:v>0.1687467111647129</c:v>
                </c:pt>
                <c:pt idx="14">
                  <c:v>0.16896791118383409</c:v>
                </c:pt>
                <c:pt idx="15">
                  <c:v>0.16919087851047518</c:v>
                </c:pt>
                <c:pt idx="16">
                  <c:v>0.16941562834382057</c:v>
                </c:pt>
                <c:pt idx="17">
                  <c:v>0.16964217710494997</c:v>
                </c:pt>
                <c:pt idx="18">
                  <c:v>0.16987054017186168</c:v>
                </c:pt>
                <c:pt idx="19">
                  <c:v>0.17010073167085649</c:v>
                </c:pt>
                <c:pt idx="20">
                  <c:v>0.17033276021480562</c:v>
                </c:pt>
                <c:pt idx="21">
                  <c:v>0.17056664699316024</c:v>
                </c:pt>
                <c:pt idx="22">
                  <c:v>0.17080240428447724</c:v>
                </c:pt>
                <c:pt idx="23">
                  <c:v>0.1710400475263596</c:v>
                </c:pt>
                <c:pt idx="24">
                  <c:v>0.17127959299087525</c:v>
                </c:pt>
                <c:pt idx="25">
                  <c:v>0.17152105423808098</c:v>
                </c:pt>
                <c:pt idx="26">
                  <c:v>0.17176444688439368</c:v>
                </c:pt>
                <c:pt idx="27">
                  <c:v>0.17200978493690494</c:v>
                </c:pt>
                <c:pt idx="28">
                  <c:v>0.17225708958506583</c:v>
                </c:pt>
                <c:pt idx="29">
                  <c:v>0.17250637033581731</c:v>
                </c:pt>
                <c:pt idx="30">
                  <c:v>0.17275764557719234</c:v>
                </c:pt>
                <c:pt idx="31">
                  <c:v>0.17301093101501466</c:v>
                </c:pt>
                <c:pt idx="32">
                  <c:v>0.17326624318957332</c:v>
                </c:pt>
                <c:pt idx="33">
                  <c:v>0.17352460491657257</c:v>
                </c:pt>
                <c:pt idx="34">
                  <c:v>0.17378301101922988</c:v>
                </c:pt>
                <c:pt idx="35">
                  <c:v>0.17404449892044069</c:v>
                </c:pt>
                <c:pt idx="36">
                  <c:v>0.17430807834863662</c:v>
                </c:pt>
                <c:pt idx="37">
                  <c:v>0.17457376807928088</c:v>
                </c:pt>
                <c:pt idx="38">
                  <c:v>0.17484158271551134</c:v>
                </c:pt>
                <c:pt idx="39">
                  <c:v>0.17511154007911683</c:v>
                </c:pt>
                <c:pt idx="40">
                  <c:v>0.17538365864753724</c:v>
                </c:pt>
              </c:numCache>
            </c:numRef>
          </c:val>
        </c:ser>
        <c:ser>
          <c:idx val="2"/>
          <c:order val="1"/>
          <c:tx>
            <c:strRef>
              <c:f>Sheet1!$C$1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0.35789807018152581</c:v>
                </c:pt>
                <c:pt idx="1">
                  <c:v>0.32297355865736022</c:v>
                </c:pt>
                <c:pt idx="2">
                  <c:v>0.32583982157197983</c:v>
                </c:pt>
                <c:pt idx="3">
                  <c:v>0.27176314928155065</c:v>
                </c:pt>
                <c:pt idx="4">
                  <c:v>0.2714514065295433</c:v>
                </c:pt>
                <c:pt idx="5">
                  <c:v>0.27178575202958727</c:v>
                </c:pt>
                <c:pt idx="6">
                  <c:v>0.2530331585722263</c:v>
                </c:pt>
                <c:pt idx="7">
                  <c:v>0.24500377125528608</c:v>
                </c:pt>
                <c:pt idx="8">
                  <c:v>0.2366350125768209</c:v>
                </c:pt>
                <c:pt idx="9">
                  <c:v>0.23145668215630905</c:v>
                </c:pt>
                <c:pt idx="10">
                  <c:v>0.22749680025841049</c:v>
                </c:pt>
                <c:pt idx="11">
                  <c:v>0.226139131813066</c:v>
                </c:pt>
                <c:pt idx="12">
                  <c:v>0.22478097589043175</c:v>
                </c:pt>
                <c:pt idx="13">
                  <c:v>0.22346807783179706</c:v>
                </c:pt>
                <c:pt idx="14">
                  <c:v>0.22216095747062001</c:v>
                </c:pt>
                <c:pt idx="15">
                  <c:v>0.22123301747834742</c:v>
                </c:pt>
                <c:pt idx="16">
                  <c:v>0.21976734528714806</c:v>
                </c:pt>
                <c:pt idx="17">
                  <c:v>0.2186629448329796</c:v>
                </c:pt>
                <c:pt idx="18">
                  <c:v>0.21753132487174104</c:v>
                </c:pt>
                <c:pt idx="19">
                  <c:v>0.2165776976757193</c:v>
                </c:pt>
                <c:pt idx="20">
                  <c:v>0.21516927976774722</c:v>
                </c:pt>
                <c:pt idx="21">
                  <c:v>0.2138095500189458</c:v>
                </c:pt>
                <c:pt idx="22">
                  <c:v>0.2125398369538275</c:v>
                </c:pt>
                <c:pt idx="23">
                  <c:v>0.21129240195088889</c:v>
                </c:pt>
                <c:pt idx="24">
                  <c:v>0.21008632242806796</c:v>
                </c:pt>
                <c:pt idx="25">
                  <c:v>0.20888150728548141</c:v>
                </c:pt>
                <c:pt idx="26">
                  <c:v>0.20772589277138515</c:v>
                </c:pt>
                <c:pt idx="27">
                  <c:v>0.2066104049027859</c:v>
                </c:pt>
                <c:pt idx="28">
                  <c:v>0.20555103307749911</c:v>
                </c:pt>
                <c:pt idx="29">
                  <c:v>0.20454265920662831</c:v>
                </c:pt>
                <c:pt idx="30">
                  <c:v>0.20359600066278941</c:v>
                </c:pt>
                <c:pt idx="31">
                  <c:v>0.20266290460780736</c:v>
                </c:pt>
                <c:pt idx="32">
                  <c:v>0.2017960628316243</c:v>
                </c:pt>
                <c:pt idx="33">
                  <c:v>0.20096430304691398</c:v>
                </c:pt>
                <c:pt idx="34">
                  <c:v>0.20019489589280723</c:v>
                </c:pt>
                <c:pt idx="35">
                  <c:v>0.1994637031713162</c:v>
                </c:pt>
                <c:pt idx="36">
                  <c:v>0.19874638198005176</c:v>
                </c:pt>
                <c:pt idx="37">
                  <c:v>0.1980819065864364</c:v>
                </c:pt>
                <c:pt idx="38">
                  <c:v>0.19746613793201143</c:v>
                </c:pt>
                <c:pt idx="39">
                  <c:v>0.19690357293733979</c:v>
                </c:pt>
                <c:pt idx="40">
                  <c:v>0.19639354494891595</c:v>
                </c:pt>
              </c:numCache>
            </c:numRef>
          </c:val>
        </c:ser>
        <c:ser>
          <c:idx val="1"/>
          <c:order val="2"/>
          <c:tx>
            <c:strRef>
              <c:f>Sheet1!$D$1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2.3886169886022839</c:v>
                </c:pt>
                <c:pt idx="1">
                  <c:v>2.2923960957833458</c:v>
                </c:pt>
                <c:pt idx="2">
                  <c:v>2.1873637758581164</c:v>
                </c:pt>
                <c:pt idx="3">
                  <c:v>2.2163965752119341</c:v>
                </c:pt>
                <c:pt idx="4">
                  <c:v>2.1083459866561989</c:v>
                </c:pt>
                <c:pt idx="5">
                  <c:v>2.4032894456821179</c:v>
                </c:pt>
                <c:pt idx="6">
                  <c:v>2.386891470890276</c:v>
                </c:pt>
                <c:pt idx="7">
                  <c:v>2.4353735949717636</c:v>
                </c:pt>
                <c:pt idx="8">
                  <c:v>2.4231960451074399</c:v>
                </c:pt>
                <c:pt idx="9">
                  <c:v>2.43805238876904</c:v>
                </c:pt>
                <c:pt idx="10">
                  <c:v>2.4064032490121572</c:v>
                </c:pt>
                <c:pt idx="11">
                  <c:v>2.3634576149360833</c:v>
                </c:pt>
                <c:pt idx="12">
                  <c:v>2.3423250760918122</c:v>
                </c:pt>
                <c:pt idx="13">
                  <c:v>2.3306097303619064</c:v>
                </c:pt>
                <c:pt idx="14">
                  <c:v>2.3228226236250507</c:v>
                </c:pt>
                <c:pt idx="15">
                  <c:v>2.3113838814816838</c:v>
                </c:pt>
                <c:pt idx="16">
                  <c:v>2.3082036971408932</c:v>
                </c:pt>
                <c:pt idx="17">
                  <c:v>2.2995961425171321</c:v>
                </c:pt>
                <c:pt idx="18">
                  <c:v>2.3020002054857369</c:v>
                </c:pt>
                <c:pt idx="19">
                  <c:v>2.299695587639321</c:v>
                </c:pt>
                <c:pt idx="20">
                  <c:v>2.3074423079966082</c:v>
                </c:pt>
                <c:pt idx="21">
                  <c:v>2.3099638666878808</c:v>
                </c:pt>
                <c:pt idx="22">
                  <c:v>2.3106918811739616</c:v>
                </c:pt>
                <c:pt idx="23">
                  <c:v>2.3063157454400915</c:v>
                </c:pt>
                <c:pt idx="24">
                  <c:v>2.3104707478544109</c:v>
                </c:pt>
                <c:pt idx="25">
                  <c:v>2.3115475728358592</c:v>
                </c:pt>
                <c:pt idx="26">
                  <c:v>2.3132372879753715</c:v>
                </c:pt>
                <c:pt idx="27">
                  <c:v>2.3138291648865685</c:v>
                </c:pt>
                <c:pt idx="28">
                  <c:v>2.3107663141172439</c:v>
                </c:pt>
                <c:pt idx="29">
                  <c:v>2.3180452783081322</c:v>
                </c:pt>
                <c:pt idx="30">
                  <c:v>2.3192213338946335</c:v>
                </c:pt>
                <c:pt idx="31">
                  <c:v>2.323817646759704</c:v>
                </c:pt>
                <c:pt idx="32">
                  <c:v>2.3215445989591901</c:v>
                </c:pt>
                <c:pt idx="33">
                  <c:v>2.3307067781403634</c:v>
                </c:pt>
                <c:pt idx="34">
                  <c:v>2.3298301987249208</c:v>
                </c:pt>
                <c:pt idx="35">
                  <c:v>2.3352611193984472</c:v>
                </c:pt>
                <c:pt idx="36">
                  <c:v>2.3311995924304885</c:v>
                </c:pt>
                <c:pt idx="37">
                  <c:v>2.339821762406765</c:v>
                </c:pt>
                <c:pt idx="38">
                  <c:v>2.3464614211150638</c:v>
                </c:pt>
                <c:pt idx="39">
                  <c:v>2.3475745439946381</c:v>
                </c:pt>
                <c:pt idx="40">
                  <c:v>2.3522623198720032</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6.7516825115529224</c:v>
                </c:pt>
                <c:pt idx="1">
                  <c:v>6.5757141186678183</c:v>
                </c:pt>
                <c:pt idx="2">
                  <c:v>6.3963440206574003</c:v>
                </c:pt>
                <c:pt idx="3">
                  <c:v>6.9877843051436814</c:v>
                </c:pt>
                <c:pt idx="4">
                  <c:v>6.9070820610141803</c:v>
                </c:pt>
                <c:pt idx="5">
                  <c:v>6.773704828539552</c:v>
                </c:pt>
                <c:pt idx="6">
                  <c:v>6.7138720969442645</c:v>
                </c:pt>
                <c:pt idx="7">
                  <c:v>6.8869260894184059</c:v>
                </c:pt>
                <c:pt idx="8">
                  <c:v>7.0421059738351026</c:v>
                </c:pt>
                <c:pt idx="9">
                  <c:v>7.1068720527280886</c:v>
                </c:pt>
                <c:pt idx="10">
                  <c:v>7.0643463844605341</c:v>
                </c:pt>
                <c:pt idx="11">
                  <c:v>7.0689506247969476</c:v>
                </c:pt>
                <c:pt idx="12">
                  <c:v>7.0648558129071155</c:v>
                </c:pt>
                <c:pt idx="13">
                  <c:v>7.0632034656209601</c:v>
                </c:pt>
                <c:pt idx="14">
                  <c:v>7.0601290071042317</c:v>
                </c:pt>
                <c:pt idx="15">
                  <c:v>7.0564375450297803</c:v>
                </c:pt>
                <c:pt idx="16">
                  <c:v>7.071571841506187</c:v>
                </c:pt>
                <c:pt idx="17">
                  <c:v>7.0943602357652962</c:v>
                </c:pt>
                <c:pt idx="18">
                  <c:v>7.1141514710318932</c:v>
                </c:pt>
                <c:pt idx="19">
                  <c:v>7.1424083669519263</c:v>
                </c:pt>
                <c:pt idx="20">
                  <c:v>7.1630462242730166</c:v>
                </c:pt>
                <c:pt idx="21">
                  <c:v>7.1831194335608606</c:v>
                </c:pt>
                <c:pt idx="22">
                  <c:v>7.2067465194795597</c:v>
                </c:pt>
                <c:pt idx="23">
                  <c:v>7.2309733465893977</c:v>
                </c:pt>
                <c:pt idx="24">
                  <c:v>7.2614814399743883</c:v>
                </c:pt>
                <c:pt idx="25">
                  <c:v>7.2930401430806855</c:v>
                </c:pt>
                <c:pt idx="26">
                  <c:v>7.3239979473260499</c:v>
                </c:pt>
                <c:pt idx="27">
                  <c:v>7.3569065341625057</c:v>
                </c:pt>
                <c:pt idx="28">
                  <c:v>7.391589487435362</c:v>
                </c:pt>
                <c:pt idx="29">
                  <c:v>7.4261510383433631</c:v>
                </c:pt>
                <c:pt idx="30">
                  <c:v>7.4640468728161995</c:v>
                </c:pt>
                <c:pt idx="31">
                  <c:v>7.5087181264380503</c:v>
                </c:pt>
                <c:pt idx="32">
                  <c:v>7.5470827747044114</c:v>
                </c:pt>
                <c:pt idx="33">
                  <c:v>7.5861328873544753</c:v>
                </c:pt>
                <c:pt idx="34">
                  <c:v>7.6285813821617694</c:v>
                </c:pt>
                <c:pt idx="35">
                  <c:v>7.6696704860972345</c:v>
                </c:pt>
                <c:pt idx="36">
                  <c:v>7.7138630686686733</c:v>
                </c:pt>
                <c:pt idx="37">
                  <c:v>7.7550824212775895</c:v>
                </c:pt>
                <c:pt idx="38">
                  <c:v>7.8000408172625981</c:v>
                </c:pt>
                <c:pt idx="39">
                  <c:v>7.8344238765797423</c:v>
                </c:pt>
                <c:pt idx="40">
                  <c:v>7.8847973558860662</c:v>
                </c:pt>
              </c:numCache>
            </c:numRef>
          </c:val>
        </c:ser>
        <c:ser>
          <c:idx val="4"/>
          <c:order val="4"/>
          <c:tx>
            <c:strRef>
              <c:f>Sheet1!$F$1</c:f>
              <c:strCache>
                <c:ptCount val="1"/>
                <c:pt idx="0">
                  <c:v>series0</c:v>
                </c:pt>
              </c:strCache>
            </c:strRef>
          </c:tx>
          <c:spPr>
            <a:solidFill>
              <a:srgbClr val="FFC715"/>
            </a:solidFill>
            <a:ln>
              <a:solidFill>
                <a:schemeClr val="accent4"/>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10.327001510620118</c:v>
                </c:pt>
                <c:pt idx="1">
                  <c:v>10.329230644226074</c:v>
                </c:pt>
                <c:pt idx="2">
                  <c:v>10.283967155456542</c:v>
                </c:pt>
                <c:pt idx="3">
                  <c:v>10.436942504882813</c:v>
                </c:pt>
                <c:pt idx="4">
                  <c:v>10.490061340332032</c:v>
                </c:pt>
                <c:pt idx="5">
                  <c:v>10.719869934082029</c:v>
                </c:pt>
                <c:pt idx="6">
                  <c:v>10.749592391967775</c:v>
                </c:pt>
                <c:pt idx="7">
                  <c:v>10.87391893005371</c:v>
                </c:pt>
                <c:pt idx="8">
                  <c:v>11.109390151977538</c:v>
                </c:pt>
                <c:pt idx="9">
                  <c:v>11.174976165771485</c:v>
                </c:pt>
                <c:pt idx="10">
                  <c:v>11.34878579711914</c:v>
                </c:pt>
                <c:pt idx="11">
                  <c:v>11.500201095581055</c:v>
                </c:pt>
                <c:pt idx="12">
                  <c:v>11.648113403320314</c:v>
                </c:pt>
                <c:pt idx="13">
                  <c:v>11.780997833251954</c:v>
                </c:pt>
                <c:pt idx="14">
                  <c:v>11.912545211791992</c:v>
                </c:pt>
                <c:pt idx="15">
                  <c:v>12.049379867553711</c:v>
                </c:pt>
                <c:pt idx="16">
                  <c:v>12.182225677490235</c:v>
                </c:pt>
                <c:pt idx="17">
                  <c:v>12.321065689086913</c:v>
                </c:pt>
                <c:pt idx="18">
                  <c:v>12.463967895507814</c:v>
                </c:pt>
                <c:pt idx="19">
                  <c:v>12.613736114501954</c:v>
                </c:pt>
                <c:pt idx="20">
                  <c:v>12.749617187499998</c:v>
                </c:pt>
                <c:pt idx="21">
                  <c:v>12.868612564086915</c:v>
                </c:pt>
                <c:pt idx="22">
                  <c:v>12.981009704589843</c:v>
                </c:pt>
                <c:pt idx="23">
                  <c:v>13.097580810546875</c:v>
                </c:pt>
                <c:pt idx="24">
                  <c:v>13.220988342285155</c:v>
                </c:pt>
                <c:pt idx="25">
                  <c:v>13.350227630615233</c:v>
                </c:pt>
                <c:pt idx="26">
                  <c:v>13.478591339111327</c:v>
                </c:pt>
                <c:pt idx="27">
                  <c:v>13.607419525146483</c:v>
                </c:pt>
                <c:pt idx="28">
                  <c:v>13.738129699707033</c:v>
                </c:pt>
                <c:pt idx="29">
                  <c:v>13.875462066650393</c:v>
                </c:pt>
                <c:pt idx="30">
                  <c:v>14.011254730224611</c:v>
                </c:pt>
                <c:pt idx="31">
                  <c:v>14.14900085449219</c:v>
                </c:pt>
                <c:pt idx="32">
                  <c:v>14.295114929199219</c:v>
                </c:pt>
                <c:pt idx="33">
                  <c:v>14.444763671875</c:v>
                </c:pt>
                <c:pt idx="34">
                  <c:v>14.598431243896485</c:v>
                </c:pt>
                <c:pt idx="35">
                  <c:v>14.757441528320314</c:v>
                </c:pt>
                <c:pt idx="36">
                  <c:v>14.935712066650391</c:v>
                </c:pt>
                <c:pt idx="37">
                  <c:v>15.119428924560546</c:v>
                </c:pt>
                <c:pt idx="38">
                  <c:v>15.303722412109375</c:v>
                </c:pt>
                <c:pt idx="39">
                  <c:v>15.495351593017578</c:v>
                </c:pt>
                <c:pt idx="40">
                  <c:v>15.703011383056639</c:v>
                </c:pt>
              </c:numCache>
            </c:numRef>
          </c:val>
        </c:ser>
        <c:dLbls>
          <c:showLegendKey val="0"/>
          <c:showVal val="0"/>
          <c:showCatName val="0"/>
          <c:showSerName val="0"/>
          <c:showPercent val="0"/>
          <c:showBubbleSize val="0"/>
        </c:dLbls>
        <c:axId val="339885120"/>
        <c:axId val="339879136"/>
      </c:areaChart>
      <c:catAx>
        <c:axId val="339885120"/>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39879136"/>
        <c:crosses val="autoZero"/>
        <c:auto val="1"/>
        <c:lblAlgn val="ctr"/>
        <c:lblOffset val="100"/>
        <c:tickLblSkip val="10"/>
        <c:tickMarkSkip val="10"/>
        <c:noMultiLvlLbl val="0"/>
      </c:catAx>
      <c:valAx>
        <c:axId val="339879136"/>
        <c:scaling>
          <c:orientation val="minMax"/>
          <c:max val="3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39885120"/>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684455749"/>
          <c:y val="8.6275135608048975E-2"/>
          <c:w val="0.81658292450262293"/>
          <c:h val="0.79464678915135611"/>
        </c:manualLayout>
      </c:layout>
      <c:areaChart>
        <c:grouping val="stacked"/>
        <c:varyColors val="0"/>
        <c:ser>
          <c:idx val="3"/>
          <c:order val="0"/>
          <c:tx>
            <c:strRef>
              <c:f>Sheet1!$B$1</c:f>
              <c:strCache>
                <c:ptCount val="1"/>
                <c:pt idx="0">
                  <c:v>series4</c:v>
                </c:pt>
              </c:strCache>
            </c:strRef>
          </c:tx>
          <c:spPr>
            <a:solidFill>
              <a:srgbClr val="009900"/>
            </a:solidFill>
            <a:ln w="25400">
              <a:solidFill>
                <a:schemeClr val="accent3"/>
              </a:solid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3.6563605085015299E-2</c:v>
                </c:pt>
                <c:pt idx="1">
                  <c:v>4.7263376340270044E-2</c:v>
                </c:pt>
                <c:pt idx="2">
                  <c:v>5.4470884539186956E-2</c:v>
                </c:pt>
                <c:pt idx="3">
                  <c:v>7.7772222511470326E-2</c:v>
                </c:pt>
                <c:pt idx="4">
                  <c:v>8.3184801138937489E-2</c:v>
                </c:pt>
                <c:pt idx="5">
                  <c:v>8.9397986039519331E-2</c:v>
                </c:pt>
                <c:pt idx="6">
                  <c:v>0.12796800149232151</c:v>
                </c:pt>
                <c:pt idx="7">
                  <c:v>0.12899174961447712</c:v>
                </c:pt>
                <c:pt idx="8">
                  <c:v>0.13002368362993005</c:v>
                </c:pt>
                <c:pt idx="9">
                  <c:v>0.13106387632340191</c:v>
                </c:pt>
                <c:pt idx="10">
                  <c:v>0.13211239411681888</c:v>
                </c:pt>
                <c:pt idx="11">
                  <c:v>0.13316929376870396</c:v>
                </c:pt>
                <c:pt idx="12">
                  <c:v>0.13423465014994143</c:v>
                </c:pt>
                <c:pt idx="13">
                  <c:v>0.1353085276782513</c:v>
                </c:pt>
                <c:pt idx="14">
                  <c:v>0.13639100864529605</c:v>
                </c:pt>
                <c:pt idx="15">
                  <c:v>0.13748213481903074</c:v>
                </c:pt>
                <c:pt idx="16">
                  <c:v>0.13858198773860933</c:v>
                </c:pt>
                <c:pt idx="17">
                  <c:v>0.1396906409561634</c:v>
                </c:pt>
                <c:pt idx="18">
                  <c:v>0.14080816920101644</c:v>
                </c:pt>
                <c:pt idx="19">
                  <c:v>0.14193465213477613</c:v>
                </c:pt>
                <c:pt idx="20">
                  <c:v>0.14307012532651428</c:v>
                </c:pt>
                <c:pt idx="21">
                  <c:v>0.14421468666195872</c:v>
                </c:pt>
                <c:pt idx="22">
                  <c:v>0.14536840079724789</c:v>
                </c:pt>
                <c:pt idx="23">
                  <c:v>0.14653134986758232</c:v>
                </c:pt>
                <c:pt idx="24">
                  <c:v>0.14770359998941421</c:v>
                </c:pt>
                <c:pt idx="25">
                  <c:v>0.14888524848222731</c:v>
                </c:pt>
                <c:pt idx="26">
                  <c:v>0.15007631412148478</c:v>
                </c:pt>
                <c:pt idx="27">
                  <c:v>0.1512769260853529</c:v>
                </c:pt>
                <c:pt idx="28">
                  <c:v>0.15248715037107469</c:v>
                </c:pt>
                <c:pt idx="29">
                  <c:v>0.15370705212652686</c:v>
                </c:pt>
                <c:pt idx="30">
                  <c:v>0.15493669937551025</c:v>
                </c:pt>
                <c:pt idx="31">
                  <c:v>0.15617620347440242</c:v>
                </c:pt>
                <c:pt idx="32">
                  <c:v>0.15742561583220957</c:v>
                </c:pt>
                <c:pt idx="33">
                  <c:v>0.15868501837551591</c:v>
                </c:pt>
                <c:pt idx="34">
                  <c:v>0.15995450896024707</c:v>
                </c:pt>
                <c:pt idx="35">
                  <c:v>0.16123413726687436</c:v>
                </c:pt>
                <c:pt idx="36">
                  <c:v>0.16252401639521122</c:v>
                </c:pt>
                <c:pt idx="37">
                  <c:v>0.16382421454787252</c:v>
                </c:pt>
                <c:pt idx="38">
                  <c:v>0.1651348125040531</c:v>
                </c:pt>
                <c:pt idx="39">
                  <c:v>0.16645589232444763</c:v>
                </c:pt>
                <c:pt idx="40">
                  <c:v>0.16778753688931466</c:v>
                </c:pt>
              </c:numCache>
            </c:numRef>
          </c:val>
        </c:ser>
        <c:ser>
          <c:idx val="2"/>
          <c:order val="1"/>
          <c:tx>
            <c:strRef>
              <c:f>Sheet1!$C$1</c:f>
              <c:strCache>
                <c:ptCount val="1"/>
                <c:pt idx="0">
                  <c:v>series3</c:v>
                </c:pt>
              </c:strCache>
            </c:strRef>
          </c:tx>
          <c:spPr>
            <a:solidFill>
              <a:schemeClr val="tx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1.2590573420954718</c:v>
                </c:pt>
                <c:pt idx="1">
                  <c:v>1.3688928930505606</c:v>
                </c:pt>
                <c:pt idx="2">
                  <c:v>1.4948156039539546</c:v>
                </c:pt>
                <c:pt idx="3">
                  <c:v>1.5418986872714937</c:v>
                </c:pt>
                <c:pt idx="4">
                  <c:v>1.4506663029646618</c:v>
                </c:pt>
                <c:pt idx="5">
                  <c:v>1.4760813282561513</c:v>
                </c:pt>
                <c:pt idx="6">
                  <c:v>1.4327601407993202</c:v>
                </c:pt>
                <c:pt idx="7">
                  <c:v>1.3863770983602925</c:v>
                </c:pt>
                <c:pt idx="8">
                  <c:v>1.3672718953464504</c:v>
                </c:pt>
                <c:pt idx="9">
                  <c:v>1.3553094112197217</c:v>
                </c:pt>
                <c:pt idx="10">
                  <c:v>1.3487472423526672</c:v>
                </c:pt>
                <c:pt idx="11">
                  <c:v>1.3408749015687398</c:v>
                </c:pt>
                <c:pt idx="12">
                  <c:v>1.3355902551484655</c:v>
                </c:pt>
                <c:pt idx="13">
                  <c:v>1.3321964606270229</c:v>
                </c:pt>
                <c:pt idx="14">
                  <c:v>1.3290498675120226</c:v>
                </c:pt>
                <c:pt idx="15">
                  <c:v>1.327163651881909</c:v>
                </c:pt>
                <c:pt idx="16">
                  <c:v>1.3272580290540954</c:v>
                </c:pt>
                <c:pt idx="17">
                  <c:v>1.3281979289427288</c:v>
                </c:pt>
                <c:pt idx="18">
                  <c:v>1.327165076929673</c:v>
                </c:pt>
                <c:pt idx="19">
                  <c:v>1.3265549753910586</c:v>
                </c:pt>
                <c:pt idx="20">
                  <c:v>1.3267141439878734</c:v>
                </c:pt>
                <c:pt idx="21">
                  <c:v>1.3292714892203861</c:v>
                </c:pt>
                <c:pt idx="22">
                  <c:v>1.3320538673037674</c:v>
                </c:pt>
                <c:pt idx="23">
                  <c:v>1.3355026889993211</c:v>
                </c:pt>
                <c:pt idx="24">
                  <c:v>1.3395048654374468</c:v>
                </c:pt>
                <c:pt idx="25">
                  <c:v>1.3442976526588821</c:v>
                </c:pt>
                <c:pt idx="26">
                  <c:v>1.3486966734058856</c:v>
                </c:pt>
                <c:pt idx="27">
                  <c:v>1.3523088294350947</c:v>
                </c:pt>
                <c:pt idx="28">
                  <c:v>1.3560435012283909</c:v>
                </c:pt>
                <c:pt idx="29">
                  <c:v>1.3608445658974242</c:v>
                </c:pt>
                <c:pt idx="30">
                  <c:v>1.3656487104084987</c:v>
                </c:pt>
                <c:pt idx="31">
                  <c:v>1.3708149699091472</c:v>
                </c:pt>
                <c:pt idx="32">
                  <c:v>1.3760094165468364</c:v>
                </c:pt>
                <c:pt idx="33">
                  <c:v>1.3821212731125845</c:v>
                </c:pt>
                <c:pt idx="34">
                  <c:v>1.388695369032187</c:v>
                </c:pt>
                <c:pt idx="35">
                  <c:v>1.3959299319213274</c:v>
                </c:pt>
                <c:pt idx="36">
                  <c:v>1.4026870597334293</c:v>
                </c:pt>
                <c:pt idx="37">
                  <c:v>1.4098106166332312</c:v>
                </c:pt>
                <c:pt idx="38">
                  <c:v>1.417613402393624</c:v>
                </c:pt>
                <c:pt idx="39">
                  <c:v>1.4257632347795313</c:v>
                </c:pt>
                <c:pt idx="40">
                  <c:v>1.4343143199471486</c:v>
                </c:pt>
              </c:numCache>
            </c:numRef>
          </c:val>
        </c:ser>
        <c:ser>
          <c:idx val="1"/>
          <c:order val="2"/>
          <c:tx>
            <c:strRef>
              <c:f>Sheet1!$D$1</c:f>
              <c:strCache>
                <c:ptCount val="1"/>
                <c:pt idx="0">
                  <c:v>series2</c:v>
                </c:pt>
              </c:strCache>
            </c:strRef>
          </c:tx>
          <c:spPr>
            <a:solidFill>
              <a:schemeClr val="accent2"/>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1.3882593207310026</c:v>
                </c:pt>
                <c:pt idx="1">
                  <c:v>1.4110840891751</c:v>
                </c:pt>
                <c:pt idx="2">
                  <c:v>1.4105944334842224</c:v>
                </c:pt>
                <c:pt idx="3">
                  <c:v>1.4720840083378082</c:v>
                </c:pt>
                <c:pt idx="4">
                  <c:v>1.4154602192568537</c:v>
                </c:pt>
                <c:pt idx="5">
                  <c:v>1.4854005760994078</c:v>
                </c:pt>
                <c:pt idx="6">
                  <c:v>1.4799126342162767</c:v>
                </c:pt>
                <c:pt idx="7">
                  <c:v>1.5389140935982297</c:v>
                </c:pt>
                <c:pt idx="8">
                  <c:v>1.5136865002853181</c:v>
                </c:pt>
                <c:pt idx="9">
                  <c:v>1.5123521502219011</c:v>
                </c:pt>
                <c:pt idx="10">
                  <c:v>1.5184918686143642</c:v>
                </c:pt>
                <c:pt idx="11">
                  <c:v>1.5053369515541162</c:v>
                </c:pt>
                <c:pt idx="12">
                  <c:v>1.5060118504006943</c:v>
                </c:pt>
                <c:pt idx="13">
                  <c:v>1.5146216276156401</c:v>
                </c:pt>
                <c:pt idx="14">
                  <c:v>1.528703188387222</c:v>
                </c:pt>
                <c:pt idx="15">
                  <c:v>1.5347374207188995</c:v>
                </c:pt>
                <c:pt idx="16">
                  <c:v>1.5505640007706751</c:v>
                </c:pt>
                <c:pt idx="17">
                  <c:v>1.5648853320569787</c:v>
                </c:pt>
                <c:pt idx="18">
                  <c:v>1.5842574879742326</c:v>
                </c:pt>
                <c:pt idx="19">
                  <c:v>1.6009766631095874</c:v>
                </c:pt>
                <c:pt idx="20">
                  <c:v>1.6228920460224225</c:v>
                </c:pt>
                <c:pt idx="21">
                  <c:v>1.6404698504444595</c:v>
                </c:pt>
                <c:pt idx="22">
                  <c:v>1.6567854919095155</c:v>
                </c:pt>
                <c:pt idx="23">
                  <c:v>1.6711861515251347</c:v>
                </c:pt>
                <c:pt idx="24">
                  <c:v>1.6898425623293278</c:v>
                </c:pt>
                <c:pt idx="25">
                  <c:v>1.7081069442851009</c:v>
                </c:pt>
                <c:pt idx="26">
                  <c:v>1.7265518614625588</c:v>
                </c:pt>
                <c:pt idx="27">
                  <c:v>1.743145266150721</c:v>
                </c:pt>
                <c:pt idx="28">
                  <c:v>1.7574876346219468</c:v>
                </c:pt>
                <c:pt idx="29">
                  <c:v>1.7798886979875506</c:v>
                </c:pt>
                <c:pt idx="30">
                  <c:v>1.7981722691831261</c:v>
                </c:pt>
                <c:pt idx="31">
                  <c:v>1.817774119753542</c:v>
                </c:pt>
                <c:pt idx="32">
                  <c:v>1.8331388500103396</c:v>
                </c:pt>
                <c:pt idx="33">
                  <c:v>1.85651812278392</c:v>
                </c:pt>
                <c:pt idx="34">
                  <c:v>1.8717972475268438</c:v>
                </c:pt>
                <c:pt idx="35">
                  <c:v>1.8914976394174547</c:v>
                </c:pt>
                <c:pt idx="36">
                  <c:v>1.90546202285073</c:v>
                </c:pt>
                <c:pt idx="37">
                  <c:v>1.9274122043348865</c:v>
                </c:pt>
                <c:pt idx="38">
                  <c:v>1.9466226060009408</c:v>
                </c:pt>
                <c:pt idx="39">
                  <c:v>1.9642016892328507</c:v>
                </c:pt>
                <c:pt idx="40">
                  <c:v>1.983719354152286</c:v>
                </c:pt>
              </c:numCache>
            </c:numRef>
          </c:val>
        </c:ser>
        <c:ser>
          <c:idx val="0"/>
          <c:order val="3"/>
          <c:tx>
            <c:strRef>
              <c:f>Sheet1!$E$1</c:f>
              <c:strCache>
                <c:ptCount val="1"/>
                <c:pt idx="0">
                  <c:v>series1</c:v>
                </c:pt>
              </c:strCache>
            </c:strRef>
          </c:tx>
          <c:spPr>
            <a:solidFill>
              <a:schemeClr val="accent1"/>
            </a:solidFill>
            <a:ln w="25400">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1.7086820522712822</c:v>
                </c:pt>
                <c:pt idx="1">
                  <c:v>1.8289304099957167</c:v>
                </c:pt>
                <c:pt idx="2">
                  <c:v>1.8646054854860592</c:v>
                </c:pt>
                <c:pt idx="3">
                  <c:v>1.9272527945586397</c:v>
                </c:pt>
                <c:pt idx="4">
                  <c:v>2.0092321905155983</c:v>
                </c:pt>
                <c:pt idx="5">
                  <c:v>1.9740153446213287</c:v>
                </c:pt>
                <c:pt idx="6">
                  <c:v>2.0731549956853326</c:v>
                </c:pt>
                <c:pt idx="7">
                  <c:v>2.067440908344933</c:v>
                </c:pt>
                <c:pt idx="8">
                  <c:v>2.1169854239008807</c:v>
                </c:pt>
                <c:pt idx="9">
                  <c:v>2.1506910618592112</c:v>
                </c:pt>
                <c:pt idx="10">
                  <c:v>2.1922186043072491</c:v>
                </c:pt>
                <c:pt idx="11">
                  <c:v>2.2101941407808061</c:v>
                </c:pt>
                <c:pt idx="12">
                  <c:v>2.2371801524802617</c:v>
                </c:pt>
                <c:pt idx="13">
                  <c:v>2.264162446346234</c:v>
                </c:pt>
                <c:pt idx="14">
                  <c:v>2.2959271477008754</c:v>
                </c:pt>
                <c:pt idx="15">
                  <c:v>2.327028788921139</c:v>
                </c:pt>
                <c:pt idx="16">
                  <c:v>2.3713506009405854</c:v>
                </c:pt>
                <c:pt idx="17">
                  <c:v>2.4048545344926793</c:v>
                </c:pt>
                <c:pt idx="18">
                  <c:v>2.44719130141723</c:v>
                </c:pt>
                <c:pt idx="19">
                  <c:v>2.4886810241444302</c:v>
                </c:pt>
                <c:pt idx="20">
                  <c:v>2.5301977180348705</c:v>
                </c:pt>
                <c:pt idx="21">
                  <c:v>2.5662518576389051</c:v>
                </c:pt>
                <c:pt idx="22">
                  <c:v>2.602952309631843</c:v>
                </c:pt>
                <c:pt idx="23">
                  <c:v>2.6442225669367851</c:v>
                </c:pt>
                <c:pt idx="24">
                  <c:v>2.6814116857833183</c:v>
                </c:pt>
                <c:pt idx="25">
                  <c:v>2.7172507232513041</c:v>
                </c:pt>
                <c:pt idx="26">
                  <c:v>2.7607115183712652</c:v>
                </c:pt>
                <c:pt idx="27">
                  <c:v>2.7959848661935855</c:v>
                </c:pt>
                <c:pt idx="28">
                  <c:v>2.8405169484497121</c:v>
                </c:pt>
                <c:pt idx="29">
                  <c:v>2.8694929400690321</c:v>
                </c:pt>
                <c:pt idx="30">
                  <c:v>2.9145022153422948</c:v>
                </c:pt>
                <c:pt idx="31">
                  <c:v>2.9447582596808246</c:v>
                </c:pt>
                <c:pt idx="32">
                  <c:v>2.9802981991879269</c:v>
                </c:pt>
                <c:pt idx="33">
                  <c:v>3.0220237550579605</c:v>
                </c:pt>
                <c:pt idx="34">
                  <c:v>3.0574343883888995</c:v>
                </c:pt>
                <c:pt idx="35">
                  <c:v>3.0880295981230614</c:v>
                </c:pt>
                <c:pt idx="36">
                  <c:v>3.1226274847820963</c:v>
                </c:pt>
                <c:pt idx="37">
                  <c:v>3.1557910786399135</c:v>
                </c:pt>
                <c:pt idx="38">
                  <c:v>3.1923528402462602</c:v>
                </c:pt>
                <c:pt idx="39">
                  <c:v>3.2201819310828781</c:v>
                </c:pt>
                <c:pt idx="40">
                  <c:v>3.2542077965285139</c:v>
                </c:pt>
              </c:numCache>
            </c:numRef>
          </c:val>
        </c:ser>
        <c:ser>
          <c:idx val="4"/>
          <c:order val="4"/>
          <c:tx>
            <c:strRef>
              <c:f>Sheet1!$F$1</c:f>
              <c:strCache>
                <c:ptCount val="1"/>
                <c:pt idx="0">
                  <c:v>series0</c:v>
                </c:pt>
              </c:strCache>
            </c:strRef>
          </c:tx>
          <c:spPr>
            <a:solidFill>
              <a:srgbClr val="FFC715"/>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4.4480409851074212</c:v>
                </c:pt>
                <c:pt idx="1">
                  <c:v>4.6451620788574228</c:v>
                </c:pt>
                <c:pt idx="2">
                  <c:v>4.9600292053222645</c:v>
                </c:pt>
                <c:pt idx="3">
                  <c:v>5.2013254089355474</c:v>
                </c:pt>
                <c:pt idx="4">
                  <c:v>5.3760671691894535</c:v>
                </c:pt>
                <c:pt idx="5">
                  <c:v>5.7776641845703125</c:v>
                </c:pt>
                <c:pt idx="6">
                  <c:v>6.0841095275878905</c:v>
                </c:pt>
                <c:pt idx="7">
                  <c:v>6.2848876953124995</c:v>
                </c:pt>
                <c:pt idx="8">
                  <c:v>6.5078679199218756</c:v>
                </c:pt>
                <c:pt idx="9">
                  <c:v>6.6837757568359368</c:v>
                </c:pt>
                <c:pt idx="10">
                  <c:v>6.8938201904296879</c:v>
                </c:pt>
                <c:pt idx="11">
                  <c:v>7.1254250793457024</c:v>
                </c:pt>
                <c:pt idx="12">
                  <c:v>7.3596415405273428</c:v>
                </c:pt>
                <c:pt idx="13">
                  <c:v>7.5911449890136726</c:v>
                </c:pt>
                <c:pt idx="14">
                  <c:v>7.8315661621093753</c:v>
                </c:pt>
                <c:pt idx="15">
                  <c:v>8.0791102294921888</c:v>
                </c:pt>
                <c:pt idx="16">
                  <c:v>8.3532275695800777</c:v>
                </c:pt>
                <c:pt idx="17">
                  <c:v>8.6319304809570312</c:v>
                </c:pt>
                <c:pt idx="18">
                  <c:v>8.9196762390136701</c:v>
                </c:pt>
                <c:pt idx="19">
                  <c:v>9.2141259460449216</c:v>
                </c:pt>
                <c:pt idx="20">
                  <c:v>9.5156252441406259</c:v>
                </c:pt>
                <c:pt idx="21">
                  <c:v>9.8047459716796865</c:v>
                </c:pt>
                <c:pt idx="22">
                  <c:v>10.085958679199219</c:v>
                </c:pt>
                <c:pt idx="23">
                  <c:v>10.374438781738281</c:v>
                </c:pt>
                <c:pt idx="24">
                  <c:v>10.666281768798827</c:v>
                </c:pt>
                <c:pt idx="25">
                  <c:v>10.961332946777341</c:v>
                </c:pt>
                <c:pt idx="26">
                  <c:v>11.251700622558594</c:v>
                </c:pt>
                <c:pt idx="27">
                  <c:v>11.53923455810547</c:v>
                </c:pt>
                <c:pt idx="28">
                  <c:v>11.82678448486328</c:v>
                </c:pt>
                <c:pt idx="29">
                  <c:v>12.115725280761717</c:v>
                </c:pt>
                <c:pt idx="30">
                  <c:v>12.410158813476563</c:v>
                </c:pt>
                <c:pt idx="31">
                  <c:v>12.725130615234375</c:v>
                </c:pt>
                <c:pt idx="32">
                  <c:v>13.047424987792969</c:v>
                </c:pt>
                <c:pt idx="33">
                  <c:v>13.37463653564453</c:v>
                </c:pt>
                <c:pt idx="34">
                  <c:v>13.707544372558592</c:v>
                </c:pt>
                <c:pt idx="35">
                  <c:v>14.047962890625001</c:v>
                </c:pt>
                <c:pt idx="36">
                  <c:v>14.347778564453126</c:v>
                </c:pt>
                <c:pt idx="37">
                  <c:v>14.649593688964847</c:v>
                </c:pt>
                <c:pt idx="38">
                  <c:v>14.953412414550781</c:v>
                </c:pt>
                <c:pt idx="39">
                  <c:v>15.257921936035157</c:v>
                </c:pt>
                <c:pt idx="40">
                  <c:v>15.562428771972655</c:v>
                </c:pt>
              </c:numCache>
            </c:numRef>
          </c:val>
        </c:ser>
        <c:dLbls>
          <c:showLegendKey val="0"/>
          <c:showVal val="0"/>
          <c:showCatName val="0"/>
          <c:showSerName val="0"/>
          <c:showPercent val="0"/>
          <c:showBubbleSize val="0"/>
        </c:dLbls>
        <c:axId val="339879680"/>
        <c:axId val="339882944"/>
      </c:areaChart>
      <c:catAx>
        <c:axId val="339879680"/>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339882944"/>
        <c:crosses val="autoZero"/>
        <c:auto val="1"/>
        <c:lblAlgn val="ctr"/>
        <c:lblOffset val="100"/>
        <c:tickLblSkip val="10"/>
        <c:tickMarkSkip val="10"/>
        <c:noMultiLvlLbl val="0"/>
      </c:catAx>
      <c:valAx>
        <c:axId val="339882944"/>
        <c:scaling>
          <c:orientation val="minMax"/>
          <c:max val="3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339879680"/>
        <c:crossesAt val="8"/>
        <c:crossBetween val="midCat"/>
      </c:valAx>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66821345707655E-2"/>
          <c:y val="0.15424148606811144"/>
          <c:w val="0.64321732405259091"/>
          <c:h val="0.72054654932839268"/>
        </c:manualLayout>
      </c:layout>
      <c:areaChart>
        <c:grouping val="stacked"/>
        <c:varyColors val="0"/>
        <c:ser>
          <c:idx val="1"/>
          <c:order val="0"/>
          <c:tx>
            <c:strRef>
              <c:f>Sheet1!$B$1</c:f>
              <c:strCache>
                <c:ptCount val="1"/>
                <c:pt idx="0">
                  <c:v>district heat</c:v>
                </c:pt>
              </c:strCache>
            </c:strRef>
          </c:tx>
          <c:spPr>
            <a:solidFill>
              <a:schemeClr val="accent2"/>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Sheet1!$B$2:$B$34</c:f>
              <c:numCache>
                <c:formatCode>General</c:formatCode>
                <c:ptCount val="33"/>
                <c:pt idx="0">
                  <c:v>1.7776423474349714</c:v>
                </c:pt>
                <c:pt idx="1">
                  <c:v>1.7095281520329024</c:v>
                </c:pt>
                <c:pt idx="2">
                  <c:v>1.6724322866678631</c:v>
                </c:pt>
                <c:pt idx="3">
                  <c:v>1.6182578437429025</c:v>
                </c:pt>
                <c:pt idx="4">
                  <c:v>1.5653896003038672</c:v>
                </c:pt>
                <c:pt idx="5">
                  <c:v>1.5172215238591322</c:v>
                </c:pt>
                <c:pt idx="6">
                  <c:v>1.4688943082032087</c:v>
                </c:pt>
                <c:pt idx="7">
                  <c:v>1.4263951213359034</c:v>
                </c:pt>
                <c:pt idx="8">
                  <c:v>1.3738191769821768</c:v>
                </c:pt>
                <c:pt idx="9">
                  <c:v>1.3314710851773723</c:v>
                </c:pt>
                <c:pt idx="10">
                  <c:v>1.2874907666800004</c:v>
                </c:pt>
                <c:pt idx="11">
                  <c:v>1.2493335394565876</c:v>
                </c:pt>
                <c:pt idx="12">
                  <c:v>1.2118643259874478</c:v>
                </c:pt>
                <c:pt idx="13">
                  <c:v>1.1702827672746516</c:v>
                </c:pt>
                <c:pt idx="14">
                  <c:v>1.1216376178844072</c:v>
                </c:pt>
                <c:pt idx="15">
                  <c:v>1.0791847969003405</c:v>
                </c:pt>
                <c:pt idx="16">
                  <c:v>1.0314802485007311</c:v>
                </c:pt>
                <c:pt idx="17">
                  <c:v>0.9920763561628555</c:v>
                </c:pt>
                <c:pt idx="18">
                  <c:v>0.94937305940610461</c:v>
                </c:pt>
                <c:pt idx="19">
                  <c:v>0.90565587292762673</c:v>
                </c:pt>
                <c:pt idx="20">
                  <c:v>0.85750319692980737</c:v>
                </c:pt>
                <c:pt idx="21">
                  <c:v>0.81846366949592464</c:v>
                </c:pt>
                <c:pt idx="22">
                  <c:v>0.76277945098096001</c:v>
                </c:pt>
                <c:pt idx="23">
                  <c:v>0.72896071899876103</c:v>
                </c:pt>
                <c:pt idx="24">
                  <c:v>0.68357489366740531</c:v>
                </c:pt>
                <c:pt idx="25">
                  <c:v>0.65304488451176101</c:v>
                </c:pt>
                <c:pt idx="26">
                  <c:v>0.62034407701960459</c:v>
                </c:pt>
                <c:pt idx="27">
                  <c:v>0.5907557364253333</c:v>
                </c:pt>
                <c:pt idx="28">
                  <c:v>0.52250013362849002</c:v>
                </c:pt>
                <c:pt idx="29">
                  <c:v>0.45386584569840527</c:v>
                </c:pt>
                <c:pt idx="30">
                  <c:v>0.38344049434294014</c:v>
                </c:pt>
                <c:pt idx="31">
                  <c:v>0.30353933174777303</c:v>
                </c:pt>
                <c:pt idx="32">
                  <c:v>0.22716750463042532</c:v>
                </c:pt>
              </c:numCache>
            </c:numRef>
          </c:val>
        </c:ser>
        <c:ser>
          <c:idx val="0"/>
          <c:order val="1"/>
          <c:tx>
            <c:strRef>
              <c:f>Sheet1!$C$1</c:f>
              <c:strCache>
                <c:ptCount val="1"/>
                <c:pt idx="0">
                  <c:v>combined heat and power</c:v>
                </c:pt>
              </c:strCache>
            </c:strRef>
          </c:tx>
          <c:spPr>
            <a:solidFill>
              <a:schemeClr val="accent3"/>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Sheet1!$C$2:$C$34</c:f>
              <c:numCache>
                <c:formatCode>General</c:formatCode>
                <c:ptCount val="33"/>
                <c:pt idx="0">
                  <c:v>2.2657636309599374</c:v>
                </c:pt>
                <c:pt idx="1">
                  <c:v>2.3330182521993352</c:v>
                </c:pt>
                <c:pt idx="2">
                  <c:v>2.4002728734387317</c:v>
                </c:pt>
                <c:pt idx="3">
                  <c:v>2.4724472936613191</c:v>
                </c:pt>
                <c:pt idx="4">
                  <c:v>2.5446217138839056</c:v>
                </c:pt>
                <c:pt idx="5">
                  <c:v>2.6167961341064925</c:v>
                </c:pt>
                <c:pt idx="6">
                  <c:v>2.6889705543290794</c:v>
                </c:pt>
                <c:pt idx="7">
                  <c:v>2.7611449745516659</c:v>
                </c:pt>
                <c:pt idx="8">
                  <c:v>2.8374736016251276</c:v>
                </c:pt>
                <c:pt idx="9">
                  <c:v>2.9138022286985903</c:v>
                </c:pt>
                <c:pt idx="10">
                  <c:v>2.9901308557720521</c:v>
                </c:pt>
                <c:pt idx="11">
                  <c:v>3.0664594828455147</c:v>
                </c:pt>
                <c:pt idx="12">
                  <c:v>3.1427881099189761</c:v>
                </c:pt>
                <c:pt idx="13">
                  <c:v>3.2226842575542256</c:v>
                </c:pt>
                <c:pt idx="14">
                  <c:v>3.3025804051894747</c:v>
                </c:pt>
                <c:pt idx="15">
                  <c:v>3.3824765528247243</c:v>
                </c:pt>
                <c:pt idx="16">
                  <c:v>3.4623727004599734</c:v>
                </c:pt>
                <c:pt idx="17">
                  <c:v>3.5422688480952229</c:v>
                </c:pt>
                <c:pt idx="18">
                  <c:v>3.6252657774496524</c:v>
                </c:pt>
                <c:pt idx="19">
                  <c:v>3.7082627068040814</c:v>
                </c:pt>
                <c:pt idx="20">
                  <c:v>3.7912596361585114</c:v>
                </c:pt>
                <c:pt idx="21">
                  <c:v>3.8742565655129408</c:v>
                </c:pt>
                <c:pt idx="22">
                  <c:v>3.9572534948673699</c:v>
                </c:pt>
                <c:pt idx="23">
                  <c:v>4.0429719047747268</c:v>
                </c:pt>
                <c:pt idx="24">
                  <c:v>4.1286903146820837</c:v>
                </c:pt>
                <c:pt idx="25">
                  <c:v>4.2144087245894406</c:v>
                </c:pt>
                <c:pt idx="26">
                  <c:v>4.3001271344967975</c:v>
                </c:pt>
                <c:pt idx="27">
                  <c:v>4.3858455444041535</c:v>
                </c:pt>
                <c:pt idx="28">
                  <c:v>4.5008280469604687</c:v>
                </c:pt>
                <c:pt idx="29">
                  <c:v>4.6158105495167838</c:v>
                </c:pt>
                <c:pt idx="30">
                  <c:v>4.730793052073099</c:v>
                </c:pt>
                <c:pt idx="31">
                  <c:v>4.8457755546294141</c:v>
                </c:pt>
                <c:pt idx="32">
                  <c:v>4.9607580571857293</c:v>
                </c:pt>
              </c:numCache>
            </c:numRef>
          </c:val>
        </c:ser>
        <c:dLbls>
          <c:showLegendKey val="0"/>
          <c:showVal val="0"/>
          <c:showCatName val="0"/>
          <c:showSerName val="0"/>
          <c:showPercent val="0"/>
          <c:showBubbleSize val="0"/>
        </c:dLbls>
        <c:axId val="339881856"/>
        <c:axId val="339878048"/>
      </c:areaChart>
      <c:catAx>
        <c:axId val="33988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339878048"/>
        <c:crosses val="autoZero"/>
        <c:auto val="1"/>
        <c:lblAlgn val="ctr"/>
        <c:lblOffset val="100"/>
        <c:tickLblSkip val="4"/>
        <c:tickMarkSkip val="4"/>
        <c:noMultiLvlLbl val="0"/>
      </c:catAx>
      <c:valAx>
        <c:axId val="33987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81856"/>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48332668093906E-2"/>
          <c:y val="4.1788255754262531E-2"/>
          <c:w val="0.65759836472053901"/>
          <c:h val="0.81393469374192706"/>
        </c:manualLayout>
      </c:layout>
      <c:areaChart>
        <c:grouping val="stacked"/>
        <c:varyColors val="0"/>
        <c:ser>
          <c:idx val="1"/>
          <c:order val="0"/>
          <c:tx>
            <c:strRef>
              <c:f>Sheet1!$B$1</c:f>
              <c:strCache>
                <c:ptCount val="1"/>
                <c:pt idx="0">
                  <c:v>district heat</c:v>
                </c:pt>
              </c:strCache>
            </c:strRef>
          </c:tx>
          <c:spPr>
            <a:solidFill>
              <a:schemeClr val="accent3">
                <a:lumMod val="40000"/>
                <a:lumOff val="60000"/>
              </a:schemeClr>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Sheet1!$B$2:$B$34</c:f>
              <c:numCache>
                <c:formatCode>General</c:formatCode>
                <c:ptCount val="33"/>
                <c:pt idx="0">
                  <c:v>0.58367057044366821</c:v>
                </c:pt>
                <c:pt idx="1">
                  <c:v>0.54414912375801006</c:v>
                </c:pt>
                <c:pt idx="2">
                  <c:v>0.51227074855196297</c:v>
                </c:pt>
                <c:pt idx="3">
                  <c:v>0.47755263660516667</c:v>
                </c:pt>
                <c:pt idx="4">
                  <c:v>0.45941989249002363</c:v>
                </c:pt>
                <c:pt idx="5">
                  <c:v>0.44240305320375806</c:v>
                </c:pt>
                <c:pt idx="6">
                  <c:v>0.42565358974410417</c:v>
                </c:pt>
                <c:pt idx="7">
                  <c:v>0.41029878043342088</c:v>
                </c:pt>
                <c:pt idx="8">
                  <c:v>0.39284387126619424</c:v>
                </c:pt>
                <c:pt idx="9">
                  <c:v>0.37770313312258541</c:v>
                </c:pt>
                <c:pt idx="10">
                  <c:v>0.36129293456245559</c:v>
                </c:pt>
                <c:pt idx="11">
                  <c:v>0.34586461581386518</c:v>
                </c:pt>
                <c:pt idx="12">
                  <c:v>0.33086914879375862</c:v>
                </c:pt>
                <c:pt idx="13">
                  <c:v>0.31477310441705902</c:v>
                </c:pt>
                <c:pt idx="14">
                  <c:v>0.29714157283079051</c:v>
                </c:pt>
                <c:pt idx="15">
                  <c:v>0.28137327504490822</c:v>
                </c:pt>
                <c:pt idx="16">
                  <c:v>0.26451210599453739</c:v>
                </c:pt>
                <c:pt idx="17">
                  <c:v>0.25002412105033001</c:v>
                </c:pt>
                <c:pt idx="18">
                  <c:v>0.23478842649371648</c:v>
                </c:pt>
                <c:pt idx="19">
                  <c:v>0.21952969618992912</c:v>
                </c:pt>
                <c:pt idx="20">
                  <c:v>0.20340061405794169</c:v>
                </c:pt>
                <c:pt idx="21">
                  <c:v>0.18983233552386691</c:v>
                </c:pt>
                <c:pt idx="22">
                  <c:v>0.1721809910823949</c:v>
                </c:pt>
                <c:pt idx="23">
                  <c:v>0.16042115453491765</c:v>
                </c:pt>
                <c:pt idx="24">
                  <c:v>0.1458095246702989</c:v>
                </c:pt>
                <c:pt idx="25">
                  <c:v>0.13547837518130365</c:v>
                </c:pt>
                <c:pt idx="26">
                  <c:v>0.12478806660560275</c:v>
                </c:pt>
                <c:pt idx="27">
                  <c:v>0.11507427587462013</c:v>
                </c:pt>
                <c:pt idx="28">
                  <c:v>9.4775552739753591E-2</c:v>
                </c:pt>
                <c:pt idx="29">
                  <c:v>7.478875297347827E-2</c:v>
                </c:pt>
                <c:pt idx="30">
                  <c:v>5.4705853855802511E-2</c:v>
                </c:pt>
                <c:pt idx="31">
                  <c:v>3.2451376434835325E-2</c:v>
                </c:pt>
                <c:pt idx="32">
                  <c:v>1.1511928086985725E-2</c:v>
                </c:pt>
              </c:numCache>
            </c:numRef>
          </c:val>
        </c:ser>
        <c:ser>
          <c:idx val="0"/>
          <c:order val="1"/>
          <c:tx>
            <c:strRef>
              <c:f>Sheet1!$C$1</c:f>
              <c:strCache>
                <c:ptCount val="1"/>
                <c:pt idx="0">
                  <c:v>other</c:v>
                </c:pt>
              </c:strCache>
            </c:strRef>
          </c:tx>
          <c:spPr>
            <a:solidFill>
              <a:schemeClr val="accent3"/>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Sheet1!$C$2:$C$34</c:f>
              <c:numCache>
                <c:formatCode>General</c:formatCode>
                <c:ptCount val="33"/>
                <c:pt idx="0">
                  <c:v>2.9427617187499999</c:v>
                </c:pt>
                <c:pt idx="1">
                  <c:v>2.909981506347656</c:v>
                </c:pt>
                <c:pt idx="2">
                  <c:v>2.8785606689453127</c:v>
                </c:pt>
                <c:pt idx="3">
                  <c:v>2.84762548828125</c:v>
                </c:pt>
                <c:pt idx="4">
                  <c:v>2.8177211303710936</c:v>
                </c:pt>
                <c:pt idx="5">
                  <c:v>2.7884427490234374</c:v>
                </c:pt>
                <c:pt idx="6">
                  <c:v>2.7598853759765625</c:v>
                </c:pt>
                <c:pt idx="7">
                  <c:v>2.7336022338867187</c:v>
                </c:pt>
                <c:pt idx="8">
                  <c:v>2.7081470336914064</c:v>
                </c:pt>
                <c:pt idx="9">
                  <c:v>2.6834555664062503</c:v>
                </c:pt>
                <c:pt idx="10">
                  <c:v>2.6593389282226565</c:v>
                </c:pt>
                <c:pt idx="11">
                  <c:v>2.6356784667968749</c:v>
                </c:pt>
                <c:pt idx="12">
                  <c:v>2.6145980224609375</c:v>
                </c:pt>
                <c:pt idx="13">
                  <c:v>2.594371337890625</c:v>
                </c:pt>
                <c:pt idx="14">
                  <c:v>2.5751010131835939</c:v>
                </c:pt>
                <c:pt idx="15">
                  <c:v>2.5564122924804686</c:v>
                </c:pt>
                <c:pt idx="16">
                  <c:v>2.538667907714844</c:v>
                </c:pt>
                <c:pt idx="17">
                  <c:v>2.5217540283203128</c:v>
                </c:pt>
                <c:pt idx="18">
                  <c:v>2.5056913452148439</c:v>
                </c:pt>
                <c:pt idx="19">
                  <c:v>2.4906815185546876</c:v>
                </c:pt>
                <c:pt idx="20">
                  <c:v>2.4767476806640625</c:v>
                </c:pt>
                <c:pt idx="21">
                  <c:v>2.4639588623046875</c:v>
                </c:pt>
                <c:pt idx="22">
                  <c:v>2.4522069091796874</c:v>
                </c:pt>
                <c:pt idx="23">
                  <c:v>2.441369384765625</c:v>
                </c:pt>
                <c:pt idx="24">
                  <c:v>2.4316402587890629</c:v>
                </c:pt>
                <c:pt idx="25">
                  <c:v>2.4230800781249999</c:v>
                </c:pt>
                <c:pt idx="26">
                  <c:v>2.4156905517578124</c:v>
                </c:pt>
                <c:pt idx="27">
                  <c:v>2.4095104980468749</c:v>
                </c:pt>
                <c:pt idx="28">
                  <c:v>2.4044168701171875</c:v>
                </c:pt>
                <c:pt idx="29">
                  <c:v>2.4005701293945312</c:v>
                </c:pt>
                <c:pt idx="30">
                  <c:v>2.3979704589843749</c:v>
                </c:pt>
                <c:pt idx="31">
                  <c:v>2.3966714477539064</c:v>
                </c:pt>
                <c:pt idx="32">
                  <c:v>2.3966674194335935</c:v>
                </c:pt>
              </c:numCache>
            </c:numRef>
          </c:val>
        </c:ser>
        <c:dLbls>
          <c:showLegendKey val="0"/>
          <c:showVal val="0"/>
          <c:showCatName val="0"/>
          <c:showSerName val="0"/>
          <c:showPercent val="0"/>
          <c:showBubbleSize val="0"/>
        </c:dLbls>
        <c:axId val="339882400"/>
        <c:axId val="298987152"/>
      </c:areaChart>
      <c:catAx>
        <c:axId val="3398824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298987152"/>
        <c:crosses val="autoZero"/>
        <c:auto val="1"/>
        <c:lblAlgn val="ctr"/>
        <c:lblOffset val="100"/>
        <c:tickLblSkip val="4"/>
        <c:tickMarkSkip val="4"/>
        <c:noMultiLvlLbl val="0"/>
      </c:catAx>
      <c:valAx>
        <c:axId val="298987152"/>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398824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09132130878519E-2"/>
          <c:y val="7.0186578299137228E-2"/>
          <c:w val="0.77464641782665655"/>
          <c:h val="0.8224139120877112"/>
        </c:manualLayout>
      </c:layout>
      <c:scatterChart>
        <c:scatterStyle val="lineMarker"/>
        <c:varyColors val="0"/>
        <c:ser>
          <c:idx val="2"/>
          <c:order val="0"/>
          <c:tx>
            <c:strRef>
              <c:f>Sheet1!$B$1</c:f>
              <c:strCache>
                <c:ptCount val="1"/>
                <c:pt idx="0">
                  <c:v>Total OECD: Total</c:v>
                </c:pt>
              </c:strCache>
            </c:strRef>
          </c:tx>
          <c:spPr>
            <a:ln w="22225" cap="rnd">
              <a:solidFill>
                <a:schemeClr val="tx2"/>
              </a:solidFill>
              <a:round/>
            </a:ln>
            <a:effectLst/>
          </c:spPr>
          <c:marker>
            <c:symbol val="none"/>
          </c:marker>
          <c:xVal>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Sheet1!$B$2:$B$62</c:f>
              <c:numCache>
                <c:formatCode>General</c:formatCode>
                <c:ptCount val="61"/>
                <c:pt idx="0">
                  <c:v>45.316362307444209</c:v>
                </c:pt>
                <c:pt idx="1">
                  <c:v>45.479593338787566</c:v>
                </c:pt>
                <c:pt idx="2">
                  <c:v>45.972477333772929</c:v>
                </c:pt>
                <c:pt idx="3">
                  <c:v>47.124820218026642</c:v>
                </c:pt>
                <c:pt idx="4">
                  <c:v>48.695470441028483</c:v>
                </c:pt>
                <c:pt idx="5">
                  <c:v>49.826953376974906</c:v>
                </c:pt>
                <c:pt idx="6">
                  <c:v>51.260603023588651</c:v>
                </c:pt>
                <c:pt idx="7">
                  <c:v>52.138632707603271</c:v>
                </c:pt>
                <c:pt idx="8">
                  <c:v>53.097179420541963</c:v>
                </c:pt>
                <c:pt idx="9">
                  <c:v>54.666341455839579</c:v>
                </c:pt>
                <c:pt idx="10">
                  <c:v>55.421158788993957</c:v>
                </c:pt>
                <c:pt idx="11">
                  <c:v>55.240889711212382</c:v>
                </c:pt>
                <c:pt idx="12">
                  <c:v>56.100712509632118</c:v>
                </c:pt>
                <c:pt idx="13">
                  <c:v>56.845199229415506</c:v>
                </c:pt>
                <c:pt idx="14">
                  <c:v>58.273109668474653</c:v>
                </c:pt>
                <c:pt idx="15">
                  <c:v>58.867339139971882</c:v>
                </c:pt>
                <c:pt idx="16">
                  <c:v>60.012405053190903</c:v>
                </c:pt>
                <c:pt idx="17">
                  <c:v>60.810528655853119</c:v>
                </c:pt>
                <c:pt idx="18">
                  <c:v>59.134546948929788</c:v>
                </c:pt>
                <c:pt idx="19">
                  <c:v>57.356587272440088</c:v>
                </c:pt>
                <c:pt idx="20">
                  <c:v>57.074272695921358</c:v>
                </c:pt>
                <c:pt idx="21">
                  <c:v>56.589058926323418</c:v>
                </c:pt>
                <c:pt idx="22">
                  <c:v>55.660166883559896</c:v>
                </c:pt>
                <c:pt idx="23">
                  <c:v>55.901211375476791</c:v>
                </c:pt>
                <c:pt idx="24">
                  <c:v>56.821246440358465</c:v>
                </c:pt>
                <c:pt idx="25">
                  <c:v>57.661799878040334</c:v>
                </c:pt>
                <c:pt idx="26">
                  <c:v>58.871853231273583</c:v>
                </c:pt>
                <c:pt idx="27">
                  <c:v>59.61741454740411</c:v>
                </c:pt>
                <c:pt idx="28">
                  <c:v>59.830476898735355</c:v>
                </c:pt>
                <c:pt idx="29">
                  <c:v>60.078709574148164</c:v>
                </c:pt>
                <c:pt idx="30">
                  <c:v>59.908019802861936</c:v>
                </c:pt>
                <c:pt idx="31">
                  <c:v>59.688822650049808</c:v>
                </c:pt>
                <c:pt idx="32">
                  <c:v>59.468426037790593</c:v>
                </c:pt>
                <c:pt idx="33">
                  <c:v>59.091656704245146</c:v>
                </c:pt>
                <c:pt idx="34">
                  <c:v>58.675761585503409</c:v>
                </c:pt>
                <c:pt idx="35">
                  <c:v>58.241913655962136</c:v>
                </c:pt>
                <c:pt idx="36">
                  <c:v>57.841665050447865</c:v>
                </c:pt>
                <c:pt idx="37">
                  <c:v>57.424590713854357</c:v>
                </c:pt>
                <c:pt idx="38">
                  <c:v>57.053295948129019</c:v>
                </c:pt>
                <c:pt idx="39">
                  <c:v>56.682202038923208</c:v>
                </c:pt>
                <c:pt idx="40">
                  <c:v>56.294421634187742</c:v>
                </c:pt>
                <c:pt idx="41">
                  <c:v>55.95472771448285</c:v>
                </c:pt>
                <c:pt idx="42">
                  <c:v>55.664432160636721</c:v>
                </c:pt>
                <c:pt idx="43">
                  <c:v>55.411509385871234</c:v>
                </c:pt>
                <c:pt idx="44">
                  <c:v>55.257111107433268</c:v>
                </c:pt>
                <c:pt idx="45">
                  <c:v>55.157128072512918</c:v>
                </c:pt>
                <c:pt idx="46">
                  <c:v>55.143509812610006</c:v>
                </c:pt>
                <c:pt idx="47">
                  <c:v>55.164079711605808</c:v>
                </c:pt>
                <c:pt idx="48">
                  <c:v>55.245251511490132</c:v>
                </c:pt>
                <c:pt idx="49">
                  <c:v>55.349788119818626</c:v>
                </c:pt>
                <c:pt idx="50">
                  <c:v>55.501511767762793</c:v>
                </c:pt>
                <c:pt idx="51">
                  <c:v>55.756601882970415</c:v>
                </c:pt>
                <c:pt idx="52">
                  <c:v>56.011068191773397</c:v>
                </c:pt>
                <c:pt idx="53">
                  <c:v>56.352954338020339</c:v>
                </c:pt>
                <c:pt idx="54">
                  <c:v>56.708412940926806</c:v>
                </c:pt>
                <c:pt idx="55">
                  <c:v>57.07267874276134</c:v>
                </c:pt>
                <c:pt idx="56">
                  <c:v>57.428411791760993</c:v>
                </c:pt>
                <c:pt idx="57">
                  <c:v>57.858691639514994</c:v>
                </c:pt>
                <c:pt idx="58">
                  <c:v>58.27270844803185</c:v>
                </c:pt>
                <c:pt idx="59">
                  <c:v>58.690904007432565</c:v>
                </c:pt>
                <c:pt idx="60">
                  <c:v>59.151972643232313</c:v>
                </c:pt>
              </c:numCache>
            </c:numRef>
          </c:yVal>
          <c:smooth val="0"/>
        </c:ser>
        <c:ser>
          <c:idx val="3"/>
          <c:order val="1"/>
          <c:tx>
            <c:strRef>
              <c:f>Sheet1!$B$64</c:f>
              <c:strCache>
                <c:ptCount val="1"/>
                <c:pt idx="0">
                  <c:v>Total Non-OECD: Total</c:v>
                </c:pt>
              </c:strCache>
            </c:strRef>
          </c:tx>
          <c:spPr>
            <a:ln w="22225" cap="rnd">
              <a:solidFill>
                <a:schemeClr val="accent5"/>
              </a:solidFill>
              <a:round/>
            </a:ln>
            <a:effectLst/>
          </c:spPr>
          <c:marker>
            <c:symbol val="none"/>
          </c:marker>
          <c:xVal>
            <c:numRef>
              <c:f>Sheet1!$A$65:$A$125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xVal>
          <c:yVal>
            <c:numRef>
              <c:f>Sheet1!$B$65:$B$125</c:f>
              <c:numCache>
                <c:formatCode>General</c:formatCode>
                <c:ptCount val="61"/>
                <c:pt idx="0">
                  <c:v>23.423319203451275</c:v>
                </c:pt>
                <c:pt idx="1">
                  <c:v>23.681519421301783</c:v>
                </c:pt>
                <c:pt idx="2">
                  <c:v>23.305721390206369</c:v>
                </c:pt>
                <c:pt idx="3">
                  <c:v>22.996555569127199</c:v>
                </c:pt>
                <c:pt idx="4">
                  <c:v>23.062889141459021</c:v>
                </c:pt>
                <c:pt idx="5">
                  <c:v>23.570507305055859</c:v>
                </c:pt>
                <c:pt idx="6">
                  <c:v>24.637064211688934</c:v>
                </c:pt>
                <c:pt idx="7">
                  <c:v>24.408677636004981</c:v>
                </c:pt>
                <c:pt idx="8">
                  <c:v>25.226117714881898</c:v>
                </c:pt>
                <c:pt idx="9">
                  <c:v>25.995699287381015</c:v>
                </c:pt>
                <c:pt idx="10">
                  <c:v>28.333712391205129</c:v>
                </c:pt>
                <c:pt idx="11">
                  <c:v>29.032165607593956</c:v>
                </c:pt>
                <c:pt idx="12">
                  <c:v>30.109850720405575</c:v>
                </c:pt>
                <c:pt idx="13">
                  <c:v>31.61710346478597</c:v>
                </c:pt>
                <c:pt idx="14">
                  <c:v>34.444834414467216</c:v>
                </c:pt>
                <c:pt idx="15">
                  <c:v>35.657481109835203</c:v>
                </c:pt>
                <c:pt idx="16">
                  <c:v>37.268677720308304</c:v>
                </c:pt>
                <c:pt idx="17">
                  <c:v>39.587416952669621</c:v>
                </c:pt>
                <c:pt idx="18">
                  <c:v>42.117498921655113</c:v>
                </c:pt>
                <c:pt idx="19">
                  <c:v>42.810884622607382</c:v>
                </c:pt>
                <c:pt idx="20">
                  <c:v>45.377970577068631</c:v>
                </c:pt>
                <c:pt idx="21">
                  <c:v>47.790610160585494</c:v>
                </c:pt>
                <c:pt idx="22">
                  <c:v>49.832027839921409</c:v>
                </c:pt>
                <c:pt idx="23">
                  <c:v>51.684346324533223</c:v>
                </c:pt>
                <c:pt idx="24">
                  <c:v>53.691438955038777</c:v>
                </c:pt>
                <c:pt idx="25">
                  <c:v>56.01373149687052</c:v>
                </c:pt>
                <c:pt idx="26">
                  <c:v>58.523198680385946</c:v>
                </c:pt>
                <c:pt idx="27">
                  <c:v>59.669789962068215</c:v>
                </c:pt>
                <c:pt idx="28">
                  <c:v>61.071848639017311</c:v>
                </c:pt>
                <c:pt idx="29">
                  <c:v>62.368241190805641</c:v>
                </c:pt>
                <c:pt idx="30">
                  <c:v>63.844188505692394</c:v>
                </c:pt>
                <c:pt idx="31">
                  <c:v>65.409276236909633</c:v>
                </c:pt>
                <c:pt idx="32">
                  <c:v>67.025015186004481</c:v>
                </c:pt>
                <c:pt idx="33">
                  <c:v>68.610694097248413</c:v>
                </c:pt>
                <c:pt idx="34">
                  <c:v>70.227444955714532</c:v>
                </c:pt>
                <c:pt idx="35">
                  <c:v>71.799252180923432</c:v>
                </c:pt>
                <c:pt idx="36">
                  <c:v>73.291383258791853</c:v>
                </c:pt>
                <c:pt idx="37">
                  <c:v>74.735757276853292</c:v>
                </c:pt>
                <c:pt idx="38">
                  <c:v>76.07144879758755</c:v>
                </c:pt>
                <c:pt idx="39">
                  <c:v>77.379585140460179</c:v>
                </c:pt>
                <c:pt idx="40">
                  <c:v>78.654482195885947</c:v>
                </c:pt>
                <c:pt idx="41">
                  <c:v>79.846580606651173</c:v>
                </c:pt>
                <c:pt idx="42">
                  <c:v>80.950028186203454</c:v>
                </c:pt>
                <c:pt idx="43">
                  <c:v>82.091855794997741</c:v>
                </c:pt>
                <c:pt idx="44">
                  <c:v>83.316186724242499</c:v>
                </c:pt>
                <c:pt idx="45">
                  <c:v>84.675878840171492</c:v>
                </c:pt>
                <c:pt idx="46">
                  <c:v>85.992023653968687</c:v>
                </c:pt>
                <c:pt idx="47">
                  <c:v>87.404627883370765</c:v>
                </c:pt>
                <c:pt idx="48">
                  <c:v>88.825096151188703</c:v>
                </c:pt>
                <c:pt idx="49">
                  <c:v>90.309596741607649</c:v>
                </c:pt>
                <c:pt idx="50">
                  <c:v>91.678606372950526</c:v>
                </c:pt>
                <c:pt idx="51">
                  <c:v>93.255956451022655</c:v>
                </c:pt>
                <c:pt idx="52">
                  <c:v>94.781507380602278</c:v>
                </c:pt>
                <c:pt idx="53">
                  <c:v>96.427602386172666</c:v>
                </c:pt>
                <c:pt idx="54">
                  <c:v>98.096027716872797</c:v>
                </c:pt>
                <c:pt idx="55">
                  <c:v>99.783816570466144</c:v>
                </c:pt>
                <c:pt idx="56">
                  <c:v>101.36658432103168</c:v>
                </c:pt>
                <c:pt idx="57">
                  <c:v>103.01369079585311</c:v>
                </c:pt>
                <c:pt idx="58">
                  <c:v>104.67292046722648</c:v>
                </c:pt>
                <c:pt idx="59">
                  <c:v>106.31438476020118</c:v>
                </c:pt>
                <c:pt idx="60">
                  <c:v>108.0467519914436</c:v>
                </c:pt>
              </c:numCache>
            </c:numRef>
          </c:yVal>
          <c:smooth val="0"/>
        </c:ser>
        <c:dLbls>
          <c:showLegendKey val="0"/>
          <c:showVal val="0"/>
          <c:showCatName val="0"/>
          <c:showSerName val="0"/>
          <c:showPercent val="0"/>
          <c:showBubbleSize val="0"/>
        </c:dLbls>
        <c:axId val="298989872"/>
        <c:axId val="298983344"/>
      </c:scatterChart>
      <c:valAx>
        <c:axId val="298989872"/>
        <c:scaling>
          <c:orientation val="minMax"/>
          <c:max val="2050"/>
          <c:min val="2010"/>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8983344"/>
        <c:crosses val="autoZero"/>
        <c:crossBetween val="midCat"/>
        <c:majorUnit val="5"/>
      </c:valAx>
      <c:valAx>
        <c:axId val="29898334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8989872"/>
        <c:crossesAt val="2018"/>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565287217"/>
          <c:y val="8.6275135608048975E-2"/>
          <c:w val="0.81658292450262293"/>
          <c:h val="0.79464678915135611"/>
        </c:manualLayout>
      </c:layout>
      <c:areaChart>
        <c:grouping val="stacked"/>
        <c:varyColors val="0"/>
        <c:ser>
          <c:idx val="0"/>
          <c:order val="0"/>
          <c:tx>
            <c:strRef>
              <c:f>Sheet1!$B$1</c:f>
              <c:strCache>
                <c:ptCount val="1"/>
                <c:pt idx="0">
                  <c:v>f</c:v>
                </c:pt>
              </c:strCache>
            </c:strRef>
          </c:tx>
          <c:spPr>
            <a:solidFill>
              <a:schemeClr val="tx2"/>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18.690890842933605</c:v>
                </c:pt>
                <c:pt idx="1">
                  <c:v>18.556748724035725</c:v>
                </c:pt>
                <c:pt idx="2">
                  <c:v>17.827988777904714</c:v>
                </c:pt>
                <c:pt idx="3">
                  <c:v>17.832496381945905</c:v>
                </c:pt>
                <c:pt idx="4">
                  <c:v>18.067532390653533</c:v>
                </c:pt>
                <c:pt idx="5">
                  <c:v>18.164154507448199</c:v>
                </c:pt>
                <c:pt idx="6">
                  <c:v>18.58036880055775</c:v>
                </c:pt>
                <c:pt idx="7">
                  <c:v>19.288258507410074</c:v>
                </c:pt>
                <c:pt idx="8">
                  <c:v>19.374602033537556</c:v>
                </c:pt>
                <c:pt idx="9">
                  <c:v>19.487206020633167</c:v>
                </c:pt>
                <c:pt idx="10">
                  <c:v>19.32213757360574</c:v>
                </c:pt>
                <c:pt idx="11">
                  <c:v>19.281864230502624</c:v>
                </c:pt>
                <c:pt idx="12">
                  <c:v>19.323564491254185</c:v>
                </c:pt>
                <c:pt idx="13">
                  <c:v>19.311490833092481</c:v>
                </c:pt>
                <c:pt idx="14">
                  <c:v>19.308216339794811</c:v>
                </c:pt>
                <c:pt idx="15">
                  <c:v>19.311769476016341</c:v>
                </c:pt>
                <c:pt idx="16">
                  <c:v>19.277172098625421</c:v>
                </c:pt>
                <c:pt idx="17">
                  <c:v>19.217268381482086</c:v>
                </c:pt>
                <c:pt idx="18">
                  <c:v>19.176866429618862</c:v>
                </c:pt>
                <c:pt idx="19">
                  <c:v>19.140040198357713</c:v>
                </c:pt>
                <c:pt idx="20">
                  <c:v>19.067875673944414</c:v>
                </c:pt>
                <c:pt idx="21">
                  <c:v>19.003996311996971</c:v>
                </c:pt>
                <c:pt idx="22">
                  <c:v>18.950084048194892</c:v>
                </c:pt>
                <c:pt idx="23">
                  <c:v>18.889979203433661</c:v>
                </c:pt>
                <c:pt idx="24">
                  <c:v>18.8855365863778</c:v>
                </c:pt>
                <c:pt idx="25">
                  <c:v>18.897986970455328</c:v>
                </c:pt>
                <c:pt idx="26">
                  <c:v>18.946556045765586</c:v>
                </c:pt>
                <c:pt idx="27">
                  <c:v>18.978788524293183</c:v>
                </c:pt>
                <c:pt idx="28">
                  <c:v>19.027091300391433</c:v>
                </c:pt>
                <c:pt idx="29">
                  <c:v>19.063458169907012</c:v>
                </c:pt>
                <c:pt idx="30">
                  <c:v>19.097774615265934</c:v>
                </c:pt>
                <c:pt idx="31">
                  <c:v>19.204893446297223</c:v>
                </c:pt>
                <c:pt idx="32">
                  <c:v>19.27094371848662</c:v>
                </c:pt>
                <c:pt idx="33">
                  <c:v>19.386491003688718</c:v>
                </c:pt>
                <c:pt idx="34">
                  <c:v>19.498800836789343</c:v>
                </c:pt>
                <c:pt idx="35">
                  <c:v>19.603139936837184</c:v>
                </c:pt>
                <c:pt idx="36">
                  <c:v>19.662503130431457</c:v>
                </c:pt>
                <c:pt idx="37">
                  <c:v>19.775571367476452</c:v>
                </c:pt>
                <c:pt idx="38">
                  <c:v>19.878252430084828</c:v>
                </c:pt>
                <c:pt idx="39">
                  <c:v>19.995523098144218</c:v>
                </c:pt>
                <c:pt idx="40">
                  <c:v>20.142517504777707</c:v>
                </c:pt>
              </c:numCache>
            </c:numRef>
          </c:val>
        </c:ser>
        <c:ser>
          <c:idx val="4"/>
          <c:order val="1"/>
          <c:tx>
            <c:strRef>
              <c:f>Sheet1!$C$1</c:f>
              <c:strCache>
                <c:ptCount val="1"/>
                <c:pt idx="0">
                  <c:v>residential</c:v>
                </c:pt>
              </c:strCache>
            </c:strRef>
          </c:tx>
          <c:spPr>
            <a:solidFill>
              <a:schemeClr val="accent1"/>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37.052748699703713</c:v>
                </c:pt>
                <c:pt idx="1">
                  <c:v>36.771761858411331</c:v>
                </c:pt>
                <c:pt idx="2">
                  <c:v>36.531540819896016</c:v>
                </c:pt>
                <c:pt idx="3">
                  <c:v>36.857336079972924</c:v>
                </c:pt>
                <c:pt idx="4">
                  <c:v>37.299185096469145</c:v>
                </c:pt>
                <c:pt idx="5">
                  <c:v>37.991235975311248</c:v>
                </c:pt>
                <c:pt idx="6">
                  <c:v>38.983033366592821</c:v>
                </c:pt>
                <c:pt idx="7">
                  <c:v>39.447941287746154</c:v>
                </c:pt>
                <c:pt idx="8">
                  <c:v>39.563447024311849</c:v>
                </c:pt>
                <c:pt idx="9">
                  <c:v>39.6738536983055</c:v>
                </c:pt>
                <c:pt idx="10">
                  <c:v>39.678097902036306</c:v>
                </c:pt>
                <c:pt idx="11">
                  <c:v>39.539177097289283</c:v>
                </c:pt>
                <c:pt idx="12">
                  <c:v>39.287653524460552</c:v>
                </c:pt>
                <c:pt idx="13">
                  <c:v>38.938490143593071</c:v>
                </c:pt>
                <c:pt idx="14">
                  <c:v>38.539284037956101</c:v>
                </c:pt>
                <c:pt idx="15">
                  <c:v>38.110225659326609</c:v>
                </c:pt>
                <c:pt idx="16">
                  <c:v>37.745635155580686</c:v>
                </c:pt>
                <c:pt idx="17">
                  <c:v>37.395051588009764</c:v>
                </c:pt>
                <c:pt idx="18">
                  <c:v>37.067160458013973</c:v>
                </c:pt>
                <c:pt idx="19">
                  <c:v>36.737959229339488</c:v>
                </c:pt>
                <c:pt idx="20">
                  <c:v>36.431717489365994</c:v>
                </c:pt>
                <c:pt idx="21">
                  <c:v>36.158438346152209</c:v>
                </c:pt>
                <c:pt idx="22">
                  <c:v>35.923945406499129</c:v>
                </c:pt>
                <c:pt idx="23">
                  <c:v>35.734677440095851</c:v>
                </c:pt>
                <c:pt idx="24">
                  <c:v>35.592929185955541</c:v>
                </c:pt>
                <c:pt idx="25">
                  <c:v>35.485843099551417</c:v>
                </c:pt>
                <c:pt idx="26">
                  <c:v>35.43442090145362</c:v>
                </c:pt>
                <c:pt idx="27">
                  <c:v>35.432778173009076</c:v>
                </c:pt>
                <c:pt idx="28">
                  <c:v>35.473886875198041</c:v>
                </c:pt>
                <c:pt idx="29">
                  <c:v>35.548437911142202</c:v>
                </c:pt>
                <c:pt idx="30">
                  <c:v>35.671350467322711</c:v>
                </c:pt>
                <c:pt idx="31">
                  <c:v>35.821363013251535</c:v>
                </c:pt>
                <c:pt idx="32">
                  <c:v>36.01203188677848</c:v>
                </c:pt>
                <c:pt idx="33">
                  <c:v>36.236192036808724</c:v>
                </c:pt>
                <c:pt idx="34">
                  <c:v>36.480576006243631</c:v>
                </c:pt>
                <c:pt idx="35">
                  <c:v>36.744086316673702</c:v>
                </c:pt>
                <c:pt idx="36">
                  <c:v>37.026938901974425</c:v>
                </c:pt>
                <c:pt idx="37">
                  <c:v>37.323089952840746</c:v>
                </c:pt>
                <c:pt idx="38">
                  <c:v>37.624245316019206</c:v>
                </c:pt>
                <c:pt idx="39">
                  <c:v>37.935263687720713</c:v>
                </c:pt>
                <c:pt idx="40">
                  <c:v>38.259923990973675</c:v>
                </c:pt>
              </c:numCache>
            </c:numRef>
          </c:val>
        </c:ser>
        <c:dLbls>
          <c:showLegendKey val="0"/>
          <c:showVal val="0"/>
          <c:showCatName val="0"/>
          <c:showSerName val="0"/>
          <c:showPercent val="0"/>
          <c:showBubbleSize val="0"/>
        </c:dLbls>
        <c:axId val="298983888"/>
        <c:axId val="298984432"/>
      </c:areaChart>
      <c:catAx>
        <c:axId val="298983888"/>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298984432"/>
        <c:crosses val="autoZero"/>
        <c:auto val="1"/>
        <c:lblAlgn val="ctr"/>
        <c:lblOffset val="100"/>
        <c:tickLblSkip val="10"/>
        <c:tickMarkSkip val="10"/>
        <c:noMultiLvlLbl val="0"/>
      </c:catAx>
      <c:valAx>
        <c:axId val="298984432"/>
        <c:scaling>
          <c:orientation val="minMax"/>
          <c:max val="120"/>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298983888"/>
        <c:crossesAt val="9"/>
        <c:crossBetween val="midCat"/>
        <c:majorUnit val="20"/>
      </c:valAx>
      <c:spPr>
        <a:noFill/>
        <a:ln w="25400">
          <a:noFill/>
        </a:ln>
      </c:spPr>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smtClean="0">
                <a:solidFill>
                  <a:schemeClr val="tx1"/>
                </a:solidFill>
              </a:rPr>
              <a:t>Reference</a:t>
            </a:r>
          </a:p>
          <a:p>
            <a:pPr>
              <a:defRPr sz="1200">
                <a:solidFill>
                  <a:schemeClr val="tx1"/>
                </a:solidFill>
              </a:defRPr>
            </a:pPr>
            <a:r>
              <a:rPr lang="en-US" sz="1200" dirty="0" smtClean="0">
                <a:solidFill>
                  <a:schemeClr val="tx1"/>
                </a:solidFill>
              </a:rPr>
              <a:t>case</a:t>
            </a:r>
            <a:endParaRPr lang="en-US" sz="1200" dirty="0">
              <a:solidFill>
                <a:schemeClr val="tx1"/>
              </a:solidFill>
            </a:endParaRPr>
          </a:p>
        </c:rich>
      </c:tx>
      <c:layout>
        <c:manualLayout>
          <c:xMode val="edge"/>
          <c:yMode val="edge"/>
          <c:x val="0.25358179465482128"/>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1580196958966544"/>
          <c:y val="0.14941574960722478"/>
          <c:w val="0.5897026405272261"/>
          <c:h val="0.75012080337823184"/>
        </c:manualLayout>
      </c:layout>
      <c:barChart>
        <c:barDir val="col"/>
        <c:grouping val="stacked"/>
        <c:varyColors val="0"/>
        <c:ser>
          <c:idx val="2"/>
          <c:order val="0"/>
          <c:tx>
            <c:strRef>
              <c:f>Sheet1!$B$1</c:f>
              <c:strCache>
                <c:ptCount val="1"/>
                <c:pt idx="0">
                  <c:v>NGPL</c:v>
                </c:pt>
              </c:strCache>
            </c:strRef>
          </c:tx>
          <c:spPr>
            <a:solidFill>
              <a:schemeClr val="accent3"/>
            </a:solidFill>
            <a:ln>
              <a:noFill/>
            </a:ln>
            <a:effectLst/>
          </c:spPr>
          <c:invertIfNegative val="0"/>
          <c:cat>
            <c:strRef>
              <c:f>Sheet1!$A$2:$A$3</c:f>
              <c:strCache>
                <c:ptCount val="2"/>
                <c:pt idx="0">
                  <c:v>2018</c:v>
                </c:pt>
                <c:pt idx="1">
                  <c:v>2050</c:v>
                </c:pt>
              </c:strCache>
            </c:strRef>
          </c:cat>
          <c:val>
            <c:numRef>
              <c:f>Sheet1!$B$2:$B$3</c:f>
              <c:numCache>
                <c:formatCode>General</c:formatCode>
                <c:ptCount val="2"/>
                <c:pt idx="0">
                  <c:v>17.7</c:v>
                </c:pt>
                <c:pt idx="1">
                  <c:v>20.9</c:v>
                </c:pt>
              </c:numCache>
            </c:numRef>
          </c:val>
        </c:ser>
        <c:ser>
          <c:idx val="1"/>
          <c:order val="1"/>
          <c:tx>
            <c:strRef>
              <c:f>Sheet1!$C$1</c:f>
              <c:strCache>
                <c:ptCount val="1"/>
                <c:pt idx="0">
                  <c:v>non-OPEC</c:v>
                </c:pt>
              </c:strCache>
            </c:strRef>
          </c:tx>
          <c:spPr>
            <a:solidFill>
              <a:schemeClr val="accent2"/>
            </a:solidFill>
            <a:ln>
              <a:noFill/>
            </a:ln>
            <a:effectLst/>
          </c:spPr>
          <c:invertIfNegative val="0"/>
          <c:cat>
            <c:strRef>
              <c:f>Sheet1!$A$2:$A$3</c:f>
              <c:strCache>
                <c:ptCount val="2"/>
                <c:pt idx="0">
                  <c:v>2018</c:v>
                </c:pt>
                <c:pt idx="1">
                  <c:v>2050</c:v>
                </c:pt>
              </c:strCache>
            </c:strRef>
          </c:cat>
          <c:val>
            <c:numRef>
              <c:f>Sheet1!$C$2:$C$3</c:f>
              <c:numCache>
                <c:formatCode>General</c:formatCode>
                <c:ptCount val="2"/>
                <c:pt idx="0">
                  <c:v>47.9</c:v>
                </c:pt>
                <c:pt idx="1">
                  <c:v>56</c:v>
                </c:pt>
              </c:numCache>
            </c:numRef>
          </c:val>
        </c:ser>
        <c:ser>
          <c:idx val="0"/>
          <c:order val="2"/>
          <c:tx>
            <c:strRef>
              <c:f>Sheet1!$D$1</c:f>
              <c:strCache>
                <c:ptCount val="1"/>
                <c:pt idx="0">
                  <c:v>OPEC</c:v>
                </c:pt>
              </c:strCache>
            </c:strRef>
          </c:tx>
          <c:spPr>
            <a:solidFill>
              <a:schemeClr val="accent1"/>
            </a:solidFill>
            <a:ln>
              <a:noFill/>
            </a:ln>
            <a:effectLst/>
          </c:spPr>
          <c:invertIfNegative val="0"/>
          <c:cat>
            <c:strRef>
              <c:f>Sheet1!$A$2:$A$3</c:f>
              <c:strCache>
                <c:ptCount val="2"/>
                <c:pt idx="0">
                  <c:v>2018</c:v>
                </c:pt>
                <c:pt idx="1">
                  <c:v>2050</c:v>
                </c:pt>
              </c:strCache>
            </c:strRef>
          </c:cat>
          <c:val>
            <c:numRef>
              <c:f>Sheet1!$D$2:$D$3</c:f>
              <c:numCache>
                <c:formatCode>General</c:formatCode>
                <c:ptCount val="2"/>
                <c:pt idx="0">
                  <c:v>35</c:v>
                </c:pt>
                <c:pt idx="1">
                  <c:v>44.5</c:v>
                </c:pt>
              </c:numCache>
            </c:numRef>
          </c:val>
        </c:ser>
        <c:dLbls>
          <c:showLegendKey val="0"/>
          <c:showVal val="0"/>
          <c:showCatName val="0"/>
          <c:showSerName val="0"/>
          <c:showPercent val="0"/>
          <c:showBubbleSize val="0"/>
        </c:dLbls>
        <c:gapWidth val="150"/>
        <c:overlap val="100"/>
        <c:axId val="301723600"/>
        <c:axId val="301717072"/>
      </c:barChart>
      <c:catAx>
        <c:axId val="301723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1717072"/>
        <c:crosses val="autoZero"/>
        <c:auto val="1"/>
        <c:lblAlgn val="ctr"/>
        <c:lblOffset val="100"/>
        <c:noMultiLvlLbl val="0"/>
      </c:catAx>
      <c:valAx>
        <c:axId val="301717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01723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0847565287217"/>
          <c:y val="8.6275135608048975E-2"/>
          <c:w val="0.81658292450262293"/>
          <c:h val="0.79464678915135611"/>
        </c:manualLayout>
      </c:layout>
      <c:areaChart>
        <c:grouping val="stacked"/>
        <c:varyColors val="0"/>
        <c:ser>
          <c:idx val="0"/>
          <c:order val="0"/>
          <c:tx>
            <c:strRef>
              <c:f>Sheet1!$B$1</c:f>
              <c:strCache>
                <c:ptCount val="1"/>
                <c:pt idx="0">
                  <c:v>f</c:v>
                </c:pt>
              </c:strCache>
            </c:strRef>
          </c:tx>
          <c:spPr>
            <a:solidFill>
              <a:schemeClr val="tx2"/>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22.800690017241557</c:v>
                </c:pt>
                <c:pt idx="1">
                  <c:v>23.855369823972257</c:v>
                </c:pt>
                <c:pt idx="2">
                  <c:v>24.827187438498015</c:v>
                </c:pt>
                <c:pt idx="3">
                  <c:v>24.814155894984864</c:v>
                </c:pt>
                <c:pt idx="4">
                  <c:v>25.329401969148989</c:v>
                </c:pt>
                <c:pt idx="5">
                  <c:v>25.671869168554561</c:v>
                </c:pt>
                <c:pt idx="6">
                  <c:v>26.526343208240114</c:v>
                </c:pt>
                <c:pt idx="7">
                  <c:v>27.35242908707621</c:v>
                </c:pt>
                <c:pt idx="8">
                  <c:v>27.848501171982772</c:v>
                </c:pt>
                <c:pt idx="9">
                  <c:v>28.163776389311398</c:v>
                </c:pt>
                <c:pt idx="10">
                  <c:v>28.653109888088895</c:v>
                </c:pt>
                <c:pt idx="11">
                  <c:v>29.130255385920542</c:v>
                </c:pt>
                <c:pt idx="12">
                  <c:v>29.598778389583604</c:v>
                </c:pt>
                <c:pt idx="13">
                  <c:v>30.012946926188206</c:v>
                </c:pt>
                <c:pt idx="14">
                  <c:v>30.415963218757376</c:v>
                </c:pt>
                <c:pt idx="15">
                  <c:v>30.812366884687059</c:v>
                </c:pt>
                <c:pt idx="16">
                  <c:v>31.202953503995385</c:v>
                </c:pt>
                <c:pt idx="17">
                  <c:v>31.608620218259414</c:v>
                </c:pt>
                <c:pt idx="18">
                  <c:v>31.96144374881511</c:v>
                </c:pt>
                <c:pt idx="19">
                  <c:v>32.350172922696572</c:v>
                </c:pt>
                <c:pt idx="20">
                  <c:v>32.741949962057078</c:v>
                </c:pt>
                <c:pt idx="21">
                  <c:v>33.054562081161336</c:v>
                </c:pt>
                <c:pt idx="22">
                  <c:v>33.27659095672913</c:v>
                </c:pt>
                <c:pt idx="23">
                  <c:v>33.527424585256014</c:v>
                </c:pt>
                <c:pt idx="24">
                  <c:v>33.839804580074784</c:v>
                </c:pt>
                <c:pt idx="25">
                  <c:v>34.271007296613007</c:v>
                </c:pt>
                <c:pt idx="26">
                  <c:v>34.646307667437227</c:v>
                </c:pt>
                <c:pt idx="27">
                  <c:v>35.103516469774043</c:v>
                </c:pt>
                <c:pt idx="28">
                  <c:v>35.540537173085852</c:v>
                </c:pt>
                <c:pt idx="29">
                  <c:v>36.050287389722072</c:v>
                </c:pt>
                <c:pt idx="30">
                  <c:v>36.501572866224784</c:v>
                </c:pt>
                <c:pt idx="31">
                  <c:v>37.156562755505149</c:v>
                </c:pt>
                <c:pt idx="32">
                  <c:v>37.730419492305501</c:v>
                </c:pt>
                <c:pt idx="33">
                  <c:v>38.398760241938959</c:v>
                </c:pt>
                <c:pt idx="34">
                  <c:v>39.072663277242256</c:v>
                </c:pt>
                <c:pt idx="35">
                  <c:v>39.76978258728289</c:v>
                </c:pt>
                <c:pt idx="36">
                  <c:v>40.379126141713293</c:v>
                </c:pt>
                <c:pt idx="37">
                  <c:v>41.041062322261823</c:v>
                </c:pt>
                <c:pt idx="38">
                  <c:v>41.718504988834439</c:v>
                </c:pt>
                <c:pt idx="39">
                  <c:v>42.374605320099562</c:v>
                </c:pt>
                <c:pt idx="40">
                  <c:v>43.10633889258807</c:v>
                </c:pt>
              </c:numCache>
            </c:numRef>
          </c:val>
        </c:ser>
        <c:ser>
          <c:idx val="4"/>
          <c:order val="1"/>
          <c:tx>
            <c:strRef>
              <c:f>Sheet1!$C$1</c:f>
              <c:strCache>
                <c:ptCount val="1"/>
                <c:pt idx="0">
                  <c:v>p</c:v>
                </c:pt>
              </c:strCache>
            </c:strRef>
          </c:tx>
          <c:spPr>
            <a:solidFill>
              <a:schemeClr val="accent1"/>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22.354877032462923</c:v>
                </c:pt>
                <c:pt idx="1">
                  <c:v>23.451141267473233</c:v>
                </c:pt>
                <c:pt idx="2">
                  <c:v>24.70320983110085</c:v>
                </c:pt>
                <c:pt idx="3">
                  <c:v>26.582567732089132</c:v>
                </c:pt>
                <c:pt idx="4">
                  <c:v>27.96730302392902</c:v>
                </c:pt>
                <c:pt idx="5">
                  <c:v>29.847929764197573</c:v>
                </c:pt>
                <c:pt idx="6">
                  <c:v>31.552752917171915</c:v>
                </c:pt>
                <c:pt idx="7">
                  <c:v>32.317361506745556</c:v>
                </c:pt>
                <c:pt idx="8">
                  <c:v>33.223348350013801</c:v>
                </c:pt>
                <c:pt idx="9">
                  <c:v>34.204463897583338</c:v>
                </c:pt>
                <c:pt idx="10">
                  <c:v>35.191078000290076</c:v>
                </c:pt>
                <c:pt idx="11">
                  <c:v>36.279021855013866</c:v>
                </c:pt>
                <c:pt idx="12">
                  <c:v>37.426237268705876</c:v>
                </c:pt>
                <c:pt idx="13">
                  <c:v>38.597746819068263</c:v>
                </c:pt>
                <c:pt idx="14">
                  <c:v>39.811481864789684</c:v>
                </c:pt>
                <c:pt idx="15">
                  <c:v>40.986884944853315</c:v>
                </c:pt>
                <c:pt idx="16">
                  <c:v>42.088430295182448</c:v>
                </c:pt>
                <c:pt idx="17">
                  <c:v>43.127137412889567</c:v>
                </c:pt>
                <c:pt idx="18">
                  <c:v>44.110005632713907</c:v>
                </c:pt>
                <c:pt idx="19">
                  <c:v>45.02941195990158</c:v>
                </c:pt>
                <c:pt idx="20">
                  <c:v>45.912532938485619</c:v>
                </c:pt>
                <c:pt idx="21">
                  <c:v>46.792018468436289</c:v>
                </c:pt>
                <c:pt idx="22">
                  <c:v>47.673437609800345</c:v>
                </c:pt>
                <c:pt idx="23">
                  <c:v>48.564430701124024</c:v>
                </c:pt>
                <c:pt idx="24">
                  <c:v>49.476382804682878</c:v>
                </c:pt>
                <c:pt idx="25">
                  <c:v>50.404872281636067</c:v>
                </c:pt>
                <c:pt idx="26">
                  <c:v>51.34571672434123</c:v>
                </c:pt>
                <c:pt idx="27">
                  <c:v>52.301112081345039</c:v>
                </c:pt>
                <c:pt idx="28">
                  <c:v>53.284559848168925</c:v>
                </c:pt>
                <c:pt idx="29">
                  <c:v>54.259310063023001</c:v>
                </c:pt>
                <c:pt idx="30">
                  <c:v>55.177033314444309</c:v>
                </c:pt>
                <c:pt idx="31">
                  <c:v>56.09939267610887</c:v>
                </c:pt>
                <c:pt idx="32">
                  <c:v>57.051088644608882</c:v>
                </c:pt>
                <c:pt idx="33">
                  <c:v>58.028843042457815</c:v>
                </c:pt>
                <c:pt idx="34">
                  <c:v>59.023363332579166</c:v>
                </c:pt>
                <c:pt idx="35">
                  <c:v>60.014034487517634</c:v>
                </c:pt>
                <c:pt idx="36">
                  <c:v>60.987457203897101</c:v>
                </c:pt>
                <c:pt idx="37">
                  <c:v>61.972628948414261</c:v>
                </c:pt>
                <c:pt idx="38">
                  <c:v>62.95441679425489</c:v>
                </c:pt>
                <c:pt idx="39">
                  <c:v>63.939778310521753</c:v>
                </c:pt>
                <c:pt idx="40">
                  <c:v>64.940411939662255</c:v>
                </c:pt>
              </c:numCache>
            </c:numRef>
          </c:val>
        </c:ser>
        <c:dLbls>
          <c:showLegendKey val="0"/>
          <c:showVal val="0"/>
          <c:showCatName val="0"/>
          <c:showSerName val="0"/>
          <c:showPercent val="0"/>
          <c:showBubbleSize val="0"/>
        </c:dLbls>
        <c:axId val="298984976"/>
        <c:axId val="298985520"/>
      </c:areaChart>
      <c:catAx>
        <c:axId val="298984976"/>
        <c:scaling>
          <c:orientation val="minMax"/>
        </c:scaling>
        <c:delete val="0"/>
        <c:axPos val="b"/>
        <c:numFmt formatCode="General" sourceLinked="1"/>
        <c:majorTickMark val="out"/>
        <c:minorTickMark val="none"/>
        <c:tickLblPos val="nextTo"/>
        <c:spPr>
          <a:solidFill>
            <a:schemeClr val="bg1"/>
          </a:solidFill>
          <a:ln w="12700">
            <a:solidFill>
              <a:schemeClr val="tx1"/>
            </a:solidFill>
          </a:ln>
        </c:spPr>
        <c:txPr>
          <a:bodyPr/>
          <a:lstStyle/>
          <a:p>
            <a:pPr>
              <a:defRPr sz="1400"/>
            </a:pPr>
            <a:endParaRPr lang="en-US"/>
          </a:p>
        </c:txPr>
        <c:crossAx val="298985520"/>
        <c:crosses val="autoZero"/>
        <c:auto val="1"/>
        <c:lblAlgn val="ctr"/>
        <c:lblOffset val="100"/>
        <c:tickLblSkip val="10"/>
        <c:tickMarkSkip val="10"/>
        <c:noMultiLvlLbl val="0"/>
      </c:catAx>
      <c:valAx>
        <c:axId val="298985520"/>
        <c:scaling>
          <c:orientation val="minMax"/>
          <c:min val="0"/>
        </c:scaling>
        <c:delete val="0"/>
        <c:axPos val="l"/>
        <c:majorGridlines>
          <c:spPr>
            <a:ln>
              <a:solidFill>
                <a:schemeClr val="bg1">
                  <a:lumMod val="75000"/>
                </a:schemeClr>
              </a:solidFill>
            </a:ln>
          </c:spPr>
        </c:majorGridlines>
        <c:numFmt formatCode="0" sourceLinked="0"/>
        <c:majorTickMark val="none"/>
        <c:minorTickMark val="none"/>
        <c:tickLblPos val="low"/>
        <c:spPr>
          <a:solidFill>
            <a:schemeClr val="bg1"/>
          </a:solidFill>
          <a:ln w="22225">
            <a:solidFill>
              <a:schemeClr val="bg1">
                <a:lumMod val="65000"/>
              </a:schemeClr>
            </a:solidFill>
            <a:prstDash val="dash"/>
          </a:ln>
        </c:spPr>
        <c:txPr>
          <a:bodyPr/>
          <a:lstStyle/>
          <a:p>
            <a:pPr>
              <a:defRPr sz="1400"/>
            </a:pPr>
            <a:endParaRPr lang="en-US"/>
          </a:p>
        </c:txPr>
        <c:crossAx val="298984976"/>
        <c:crossesAt val="9"/>
        <c:crossBetween val="midCat"/>
        <c:majorUnit val="20"/>
      </c:valAx>
      <c:spPr>
        <a:noFill/>
        <a:ln w="25400">
          <a:noFill/>
        </a:ln>
      </c:spPr>
    </c:plotArea>
    <c:plotVisOnly val="1"/>
    <c:dispBlanksAs val="gap"/>
    <c:showDLblsOverMax val="0"/>
  </c:chart>
  <c:spPr>
    <a:solidFill>
      <a:schemeClr val="bg1"/>
    </a:solidFill>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03706354887469E-2"/>
          <c:y val="0.17129629629629628"/>
          <c:w val="0.86588363954505687"/>
          <c:h val="0.68947506561679794"/>
        </c:manualLayout>
      </c:layout>
      <c:areaChart>
        <c:grouping val="stacked"/>
        <c:varyColors val="0"/>
        <c:ser>
          <c:idx val="2"/>
          <c:order val="0"/>
          <c:tx>
            <c:strRef>
              <c:f>Sheet1!$B$1</c:f>
              <c:strCache>
                <c:ptCount val="1"/>
                <c:pt idx="0">
                  <c:v>Bus</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0.88553645914791157</c:v>
                </c:pt>
                <c:pt idx="1">
                  <c:v>0.91526972277638585</c:v>
                </c:pt>
                <c:pt idx="2">
                  <c:v>0.91140189452245968</c:v>
                </c:pt>
                <c:pt idx="3">
                  <c:v>0.92021549144701997</c:v>
                </c:pt>
                <c:pt idx="4">
                  <c:v>0.93080674358159587</c:v>
                </c:pt>
                <c:pt idx="5">
                  <c:v>0.9450047808419918</c:v>
                </c:pt>
                <c:pt idx="6">
                  <c:v>0.9529893799895508</c:v>
                </c:pt>
                <c:pt idx="7">
                  <c:v>1.0067532551785079</c:v>
                </c:pt>
                <c:pt idx="8">
                  <c:v>1.0138940386603355</c:v>
                </c:pt>
                <c:pt idx="9">
                  <c:v>1.0216374545994895</c:v>
                </c:pt>
                <c:pt idx="10">
                  <c:v>1.0282636655866699</c:v>
                </c:pt>
                <c:pt idx="11">
                  <c:v>1.0350020435867939</c:v>
                </c:pt>
                <c:pt idx="12">
                  <c:v>1.0424050248256842</c:v>
                </c:pt>
                <c:pt idx="13">
                  <c:v>1.0493278679410838</c:v>
                </c:pt>
                <c:pt idx="14">
                  <c:v>1.0563408989853547</c:v>
                </c:pt>
                <c:pt idx="15">
                  <c:v>1.0630919793071225</c:v>
                </c:pt>
                <c:pt idx="16">
                  <c:v>1.0701402443767587</c:v>
                </c:pt>
                <c:pt idx="17">
                  <c:v>1.0770075422372074</c:v>
                </c:pt>
                <c:pt idx="18">
                  <c:v>1.0837753246212933</c:v>
                </c:pt>
                <c:pt idx="19">
                  <c:v>1.0927378120124509</c:v>
                </c:pt>
                <c:pt idx="20">
                  <c:v>1.1006763347396638</c:v>
                </c:pt>
                <c:pt idx="21">
                  <c:v>1.1076343152102588</c:v>
                </c:pt>
                <c:pt idx="22">
                  <c:v>1.1143032795865164</c:v>
                </c:pt>
                <c:pt idx="23">
                  <c:v>1.1189129750553033</c:v>
                </c:pt>
                <c:pt idx="24">
                  <c:v>1.1248762890038888</c:v>
                </c:pt>
                <c:pt idx="25">
                  <c:v>1.1319048183664937</c:v>
                </c:pt>
                <c:pt idx="26">
                  <c:v>1.1389400181329732</c:v>
                </c:pt>
                <c:pt idx="27">
                  <c:v>1.145312474337993</c:v>
                </c:pt>
                <c:pt idx="28">
                  <c:v>1.1510528366132984</c:v>
                </c:pt>
                <c:pt idx="29">
                  <c:v>1.1562822936602681</c:v>
                </c:pt>
                <c:pt idx="30">
                  <c:v>1.1612058508162741</c:v>
                </c:pt>
                <c:pt idx="31">
                  <c:v>1.1658206383631704</c:v>
                </c:pt>
                <c:pt idx="32">
                  <c:v>1.1700418096914109</c:v>
                </c:pt>
                <c:pt idx="33">
                  <c:v>1.1741573891712334</c:v>
                </c:pt>
                <c:pt idx="34">
                  <c:v>1.1780700870064638</c:v>
                </c:pt>
                <c:pt idx="35">
                  <c:v>1.1817813634750931</c:v>
                </c:pt>
                <c:pt idx="36">
                  <c:v>1.1852855884442721</c:v>
                </c:pt>
                <c:pt idx="37">
                  <c:v>1.1886380687383338</c:v>
                </c:pt>
                <c:pt idx="38">
                  <c:v>1.1918310042892901</c:v>
                </c:pt>
                <c:pt idx="39">
                  <c:v>1.195078581768829</c:v>
                </c:pt>
                <c:pt idx="40">
                  <c:v>1.1984163397614573</c:v>
                </c:pt>
              </c:numCache>
            </c:numRef>
          </c:val>
        </c:ser>
        <c:ser>
          <c:idx val="4"/>
          <c:order val="1"/>
          <c:tx>
            <c:strRef>
              <c:f>Sheet1!$C$1</c:f>
              <c:strCache>
                <c:ptCount val="1"/>
                <c:pt idx="0">
                  <c:v>Rail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0.27209765509011263</c:v>
                </c:pt>
                <c:pt idx="1">
                  <c:v>0.2753496700058925</c:v>
                </c:pt>
                <c:pt idx="2">
                  <c:v>0.27522622131927166</c:v>
                </c:pt>
                <c:pt idx="3">
                  <c:v>0.27890225322374357</c:v>
                </c:pt>
                <c:pt idx="4">
                  <c:v>0.28155264321197865</c:v>
                </c:pt>
                <c:pt idx="5">
                  <c:v>0.28803242640767573</c:v>
                </c:pt>
                <c:pt idx="6">
                  <c:v>0.29143297354926301</c:v>
                </c:pt>
                <c:pt idx="7">
                  <c:v>0.31633356540505214</c:v>
                </c:pt>
                <c:pt idx="8">
                  <c:v>0.31786019360326223</c:v>
                </c:pt>
                <c:pt idx="9">
                  <c:v>0.32091437306909415</c:v>
                </c:pt>
                <c:pt idx="10">
                  <c:v>0.32377004185965241</c:v>
                </c:pt>
                <c:pt idx="11">
                  <c:v>0.32577704166298727</c:v>
                </c:pt>
                <c:pt idx="12">
                  <c:v>0.32770162748220122</c:v>
                </c:pt>
                <c:pt idx="13">
                  <c:v>0.32925099701164501</c:v>
                </c:pt>
                <c:pt idx="14">
                  <c:v>0.33103200500516933</c:v>
                </c:pt>
                <c:pt idx="15">
                  <c:v>0.33271097425714274</c:v>
                </c:pt>
                <c:pt idx="16">
                  <c:v>0.33451943869970086</c:v>
                </c:pt>
                <c:pt idx="17">
                  <c:v>0.33626895433308446</c:v>
                </c:pt>
                <c:pt idx="18">
                  <c:v>0.33797184719352497</c:v>
                </c:pt>
                <c:pt idx="19">
                  <c:v>0.33982001298530812</c:v>
                </c:pt>
                <c:pt idx="20">
                  <c:v>0.34152635014591193</c:v>
                </c:pt>
                <c:pt idx="21">
                  <c:v>0.34284254683157028</c:v>
                </c:pt>
                <c:pt idx="22">
                  <c:v>0.3441898870438711</c:v>
                </c:pt>
                <c:pt idx="23">
                  <c:v>0.34533024986453287</c:v>
                </c:pt>
                <c:pt idx="24">
                  <c:v>0.34645020143328548</c:v>
                </c:pt>
                <c:pt idx="25">
                  <c:v>0.34756930343212411</c:v>
                </c:pt>
                <c:pt idx="26">
                  <c:v>0.34864041620730934</c:v>
                </c:pt>
                <c:pt idx="27">
                  <c:v>0.34957163114436318</c:v>
                </c:pt>
                <c:pt idx="28">
                  <c:v>0.35046292497986953</c:v>
                </c:pt>
                <c:pt idx="29">
                  <c:v>0.35133719133040309</c:v>
                </c:pt>
                <c:pt idx="30">
                  <c:v>0.35204277038046694</c:v>
                </c:pt>
                <c:pt idx="31">
                  <c:v>0.35289532257625666</c:v>
                </c:pt>
                <c:pt idx="32">
                  <c:v>0.35363539628160662</c:v>
                </c:pt>
                <c:pt idx="33">
                  <c:v>0.3544401306159084</c:v>
                </c:pt>
                <c:pt idx="34">
                  <c:v>0.35520009051360518</c:v>
                </c:pt>
                <c:pt idx="35">
                  <c:v>0.35584423538941956</c:v>
                </c:pt>
                <c:pt idx="36">
                  <c:v>0.35642526984011247</c:v>
                </c:pt>
                <c:pt idx="37">
                  <c:v>0.35697865945385338</c:v>
                </c:pt>
                <c:pt idx="38">
                  <c:v>0.35739417007777596</c:v>
                </c:pt>
                <c:pt idx="39">
                  <c:v>0.35785048367230254</c:v>
                </c:pt>
                <c:pt idx="40">
                  <c:v>0.35830030624627329</c:v>
                </c:pt>
              </c:numCache>
            </c:numRef>
          </c:val>
        </c:ser>
        <c:ser>
          <c:idx val="0"/>
          <c:order val="2"/>
          <c:tx>
            <c:strRef>
              <c:f>Sheet1!$D$1</c:f>
              <c:strCache>
                <c:ptCount val="1"/>
                <c:pt idx="0">
                  <c:v>2-3 Wheeler</c:v>
                </c:pt>
              </c:strCache>
            </c:strRef>
          </c:tx>
          <c:spPr>
            <a:solidFill>
              <a:schemeClr val="tx2">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0.24585297625872587</c:v>
                </c:pt>
                <c:pt idx="1">
                  <c:v>0.24621456167471539</c:v>
                </c:pt>
                <c:pt idx="2">
                  <c:v>0.24552038801250672</c:v>
                </c:pt>
                <c:pt idx="3">
                  <c:v>0.24450054292312717</c:v>
                </c:pt>
                <c:pt idx="4">
                  <c:v>0.24515436098158239</c:v>
                </c:pt>
                <c:pt idx="5">
                  <c:v>0.24438747523161983</c:v>
                </c:pt>
                <c:pt idx="6">
                  <c:v>0.24443116435868956</c:v>
                </c:pt>
                <c:pt idx="7">
                  <c:v>0.24305588851799131</c:v>
                </c:pt>
                <c:pt idx="8">
                  <c:v>0.24272154783489658</c:v>
                </c:pt>
                <c:pt idx="9">
                  <c:v>0.24191020950944234</c:v>
                </c:pt>
                <c:pt idx="10">
                  <c:v>0.24136079000412178</c:v>
                </c:pt>
                <c:pt idx="11">
                  <c:v>0.23990203184917713</c:v>
                </c:pt>
                <c:pt idx="12">
                  <c:v>0.23842931053994013</c:v>
                </c:pt>
                <c:pt idx="13">
                  <c:v>0.23713330189003085</c:v>
                </c:pt>
                <c:pt idx="14">
                  <c:v>0.23600447900733257</c:v>
                </c:pt>
                <c:pt idx="15">
                  <c:v>0.23491595709803201</c:v>
                </c:pt>
                <c:pt idx="16">
                  <c:v>0.23395806866446375</c:v>
                </c:pt>
                <c:pt idx="17">
                  <c:v>0.2330234946828687</c:v>
                </c:pt>
                <c:pt idx="18">
                  <c:v>0.23208368035272076</c:v>
                </c:pt>
                <c:pt idx="19">
                  <c:v>0.2311524395484085</c:v>
                </c:pt>
                <c:pt idx="20">
                  <c:v>0.23036024445947956</c:v>
                </c:pt>
                <c:pt idx="21">
                  <c:v>0.22973101706146576</c:v>
                </c:pt>
                <c:pt idx="22">
                  <c:v>0.22917872690066696</c:v>
                </c:pt>
                <c:pt idx="23">
                  <c:v>0.22863572477692318</c:v>
                </c:pt>
                <c:pt idx="24">
                  <c:v>0.22808186519356322</c:v>
                </c:pt>
                <c:pt idx="25">
                  <c:v>0.22750656274664377</c:v>
                </c:pt>
                <c:pt idx="26">
                  <c:v>0.22705411213272403</c:v>
                </c:pt>
                <c:pt idx="27">
                  <c:v>0.22672657679728986</c:v>
                </c:pt>
                <c:pt idx="28">
                  <c:v>0.22652640088550138</c:v>
                </c:pt>
                <c:pt idx="29">
                  <c:v>0.22632629004238772</c:v>
                </c:pt>
                <c:pt idx="30">
                  <c:v>0.22607298116688299</c:v>
                </c:pt>
                <c:pt idx="31">
                  <c:v>0.22573301294283937</c:v>
                </c:pt>
                <c:pt idx="32">
                  <c:v>0.22537084155711318</c:v>
                </c:pt>
                <c:pt idx="33">
                  <c:v>0.22501128084269881</c:v>
                </c:pt>
                <c:pt idx="34">
                  <c:v>0.22462734122348166</c:v>
                </c:pt>
                <c:pt idx="35">
                  <c:v>0.22421760256834675</c:v>
                </c:pt>
                <c:pt idx="36">
                  <c:v>0.22379822756830048</c:v>
                </c:pt>
                <c:pt idx="37">
                  <c:v>0.22337484097699833</c:v>
                </c:pt>
                <c:pt idx="38">
                  <c:v>0.22293150925369143</c:v>
                </c:pt>
                <c:pt idx="39">
                  <c:v>0.2224690520583763</c:v>
                </c:pt>
                <c:pt idx="40">
                  <c:v>0.22195507595546532</c:v>
                </c:pt>
              </c:numCache>
            </c:numRef>
          </c:val>
        </c:ser>
        <c:ser>
          <c:idx val="1"/>
          <c:order val="3"/>
          <c:tx>
            <c:strRef>
              <c:f>Sheet1!$E$1</c:f>
              <c:strCache>
                <c:ptCount val="1"/>
                <c:pt idx="0">
                  <c:v>Air</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5.9111235836078873</c:v>
                </c:pt>
                <c:pt idx="1">
                  <c:v>6.0542753480007399</c:v>
                </c:pt>
                <c:pt idx="2">
                  <c:v>6.0000009645889048</c:v>
                </c:pt>
                <c:pt idx="3">
                  <c:v>6.1066567528109053</c:v>
                </c:pt>
                <c:pt idx="4">
                  <c:v>6.2043205018298107</c:v>
                </c:pt>
                <c:pt idx="5">
                  <c:v>6.4644270949537432</c:v>
                </c:pt>
                <c:pt idx="6">
                  <c:v>6.7464473028611298</c:v>
                </c:pt>
                <c:pt idx="7">
                  <c:v>6.9291937582220768</c:v>
                </c:pt>
                <c:pt idx="8">
                  <c:v>6.9839464976671746</c:v>
                </c:pt>
                <c:pt idx="9">
                  <c:v>7.1263316553911977</c:v>
                </c:pt>
                <c:pt idx="10">
                  <c:v>7.2846746357366872</c:v>
                </c:pt>
                <c:pt idx="11">
                  <c:v>7.443411463141441</c:v>
                </c:pt>
                <c:pt idx="12">
                  <c:v>7.5987438388357003</c:v>
                </c:pt>
                <c:pt idx="13">
                  <c:v>7.750666960610916</c:v>
                </c:pt>
                <c:pt idx="14">
                  <c:v>7.9095932987320863</c:v>
                </c:pt>
                <c:pt idx="15">
                  <c:v>8.0810364377047357</c:v>
                </c:pt>
                <c:pt idx="16">
                  <c:v>8.2540983532609253</c:v>
                </c:pt>
                <c:pt idx="17">
                  <c:v>8.4256829369774024</c:v>
                </c:pt>
                <c:pt idx="18">
                  <c:v>8.6069594558066562</c:v>
                </c:pt>
                <c:pt idx="19">
                  <c:v>8.7842586478365323</c:v>
                </c:pt>
                <c:pt idx="20">
                  <c:v>8.964971851927551</c:v>
                </c:pt>
                <c:pt idx="21">
                  <c:v>9.1382912374561158</c:v>
                </c:pt>
                <c:pt idx="22">
                  <c:v>9.3072687003965449</c:v>
                </c:pt>
                <c:pt idx="23">
                  <c:v>9.4821513756808624</c:v>
                </c:pt>
                <c:pt idx="24">
                  <c:v>9.6646725156035149</c:v>
                </c:pt>
                <c:pt idx="25">
                  <c:v>9.8497687823500364</c:v>
                </c:pt>
                <c:pt idx="26">
                  <c:v>10.036643981922012</c:v>
                </c:pt>
                <c:pt idx="27">
                  <c:v>10.227683779466492</c:v>
                </c:pt>
                <c:pt idx="28">
                  <c:v>10.422396149916565</c:v>
                </c:pt>
                <c:pt idx="29">
                  <c:v>10.619409627527299</c:v>
                </c:pt>
                <c:pt idx="30">
                  <c:v>10.833735475520491</c:v>
                </c:pt>
                <c:pt idx="31">
                  <c:v>11.046376103592728</c:v>
                </c:pt>
                <c:pt idx="32">
                  <c:v>11.268564409814987</c:v>
                </c:pt>
                <c:pt idx="33">
                  <c:v>11.496069550416427</c:v>
                </c:pt>
                <c:pt idx="34">
                  <c:v>11.731680059925445</c:v>
                </c:pt>
                <c:pt idx="35">
                  <c:v>11.97608554944426</c:v>
                </c:pt>
                <c:pt idx="36">
                  <c:v>12.22188813618779</c:v>
                </c:pt>
                <c:pt idx="37">
                  <c:v>12.474817884242064</c:v>
                </c:pt>
                <c:pt idx="38">
                  <c:v>12.731324815578247</c:v>
                </c:pt>
                <c:pt idx="39">
                  <c:v>12.995015114827073</c:v>
                </c:pt>
                <c:pt idx="40">
                  <c:v>13.272288801009781</c:v>
                </c:pt>
              </c:numCache>
            </c:numRef>
          </c:val>
        </c:ser>
        <c:ser>
          <c:idx val="3"/>
          <c:order val="4"/>
          <c:tx>
            <c:strRef>
              <c:f>Sheet1!$F$1</c:f>
              <c:strCache>
                <c:ptCount val="1"/>
                <c:pt idx="0">
                  <c:v>LDV</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29.738138025599074</c:v>
                </c:pt>
                <c:pt idx="1">
                  <c:v>29.280652555953601</c:v>
                </c:pt>
                <c:pt idx="2">
                  <c:v>29.099391351452876</c:v>
                </c:pt>
                <c:pt idx="3">
                  <c:v>29.307061039568129</c:v>
                </c:pt>
                <c:pt idx="4">
                  <c:v>29.637350846864177</c:v>
                </c:pt>
                <c:pt idx="5">
                  <c:v>30.049384197876215</c:v>
                </c:pt>
                <c:pt idx="6">
                  <c:v>30.747732545834186</c:v>
                </c:pt>
                <c:pt idx="7">
                  <c:v>30.952604820422522</c:v>
                </c:pt>
                <c:pt idx="8">
                  <c:v>31.005024746546184</c:v>
                </c:pt>
                <c:pt idx="9">
                  <c:v>30.963060005736274</c:v>
                </c:pt>
                <c:pt idx="10">
                  <c:v>30.800028768849174</c:v>
                </c:pt>
                <c:pt idx="11">
                  <c:v>30.49508451704888</c:v>
                </c:pt>
                <c:pt idx="12">
                  <c:v>30.080373722777029</c:v>
                </c:pt>
                <c:pt idx="13">
                  <c:v>29.572111016139395</c:v>
                </c:pt>
                <c:pt idx="14">
                  <c:v>29.006313356226158</c:v>
                </c:pt>
                <c:pt idx="15">
                  <c:v>28.398470310959574</c:v>
                </c:pt>
                <c:pt idx="16">
                  <c:v>27.85291905057883</c:v>
                </c:pt>
                <c:pt idx="17">
                  <c:v>27.323068659779203</c:v>
                </c:pt>
                <c:pt idx="18">
                  <c:v>26.806370150039776</c:v>
                </c:pt>
                <c:pt idx="19">
                  <c:v>26.289990316956786</c:v>
                </c:pt>
                <c:pt idx="20">
                  <c:v>25.794182708093388</c:v>
                </c:pt>
                <c:pt idx="21">
                  <c:v>25.33993922959279</c:v>
                </c:pt>
                <c:pt idx="22">
                  <c:v>24.929004812571524</c:v>
                </c:pt>
                <c:pt idx="23">
                  <c:v>24.559647114718228</c:v>
                </c:pt>
                <c:pt idx="24">
                  <c:v>24.228848314721301</c:v>
                </c:pt>
                <c:pt idx="25">
                  <c:v>23.929093632656112</c:v>
                </c:pt>
                <c:pt idx="26">
                  <c:v>23.683142373058597</c:v>
                </c:pt>
                <c:pt idx="27">
                  <c:v>23.483483711262931</c:v>
                </c:pt>
                <c:pt idx="28">
                  <c:v>23.323448562802806</c:v>
                </c:pt>
                <c:pt idx="29">
                  <c:v>23.195082508581841</c:v>
                </c:pt>
                <c:pt idx="30">
                  <c:v>23.098293389438588</c:v>
                </c:pt>
                <c:pt idx="31">
                  <c:v>23.03053793577654</c:v>
                </c:pt>
                <c:pt idx="32">
                  <c:v>22.994419429433353</c:v>
                </c:pt>
                <c:pt idx="33">
                  <c:v>22.986513685762461</c:v>
                </c:pt>
                <c:pt idx="34">
                  <c:v>22.990998427574628</c:v>
                </c:pt>
                <c:pt idx="35">
                  <c:v>23.006157565796574</c:v>
                </c:pt>
                <c:pt idx="36">
                  <c:v>23.039541679933944</c:v>
                </c:pt>
                <c:pt idx="37">
                  <c:v>23.079280499429494</c:v>
                </c:pt>
                <c:pt idx="38">
                  <c:v>23.120763816820205</c:v>
                </c:pt>
                <c:pt idx="39">
                  <c:v>23.164850455394134</c:v>
                </c:pt>
                <c:pt idx="40">
                  <c:v>23.208963468000697</c:v>
                </c:pt>
              </c:numCache>
            </c:numRef>
          </c:val>
        </c:ser>
        <c:dLbls>
          <c:showLegendKey val="0"/>
          <c:showVal val="0"/>
          <c:showCatName val="0"/>
          <c:showSerName val="0"/>
          <c:showPercent val="0"/>
          <c:showBubbleSize val="0"/>
        </c:dLbls>
        <c:axId val="298986064"/>
        <c:axId val="298986608"/>
      </c:areaChart>
      <c:catAx>
        <c:axId val="29898606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6608"/>
        <c:crosses val="autoZero"/>
        <c:auto val="1"/>
        <c:lblAlgn val="ctr"/>
        <c:lblOffset val="100"/>
        <c:tickLblSkip val="10"/>
        <c:tickMarkSkip val="10"/>
        <c:noMultiLvlLbl val="0"/>
      </c:catAx>
      <c:valAx>
        <c:axId val="298986608"/>
        <c:scaling>
          <c:orientation val="minMax"/>
          <c:max val="7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6064"/>
        <c:crossesAt val="9"/>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03706354887469E-2"/>
          <c:y val="0.15795657618269415"/>
          <c:w val="0.80821352780729394"/>
          <c:h val="0.70744458829438772"/>
        </c:manualLayout>
      </c:layout>
      <c:areaChart>
        <c:grouping val="stacked"/>
        <c:varyColors val="0"/>
        <c:ser>
          <c:idx val="2"/>
          <c:order val="0"/>
          <c:tx>
            <c:strRef>
              <c:f>Sheet1!$B$1</c:f>
              <c:strCache>
                <c:ptCount val="1"/>
                <c:pt idx="0">
                  <c:v>Bus</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2.8662748583883513</c:v>
                </c:pt>
                <c:pt idx="1">
                  <c:v>2.9288233503511947</c:v>
                </c:pt>
                <c:pt idx="2">
                  <c:v>3.0092378998597269</c:v>
                </c:pt>
                <c:pt idx="3">
                  <c:v>3.1033071126439609</c:v>
                </c:pt>
                <c:pt idx="4">
                  <c:v>3.1959451519069262</c:v>
                </c:pt>
                <c:pt idx="5">
                  <c:v>3.3140923949262913</c:v>
                </c:pt>
                <c:pt idx="6">
                  <c:v>3.3832066565379364</c:v>
                </c:pt>
                <c:pt idx="7">
                  <c:v>3.5187974992790885</c:v>
                </c:pt>
                <c:pt idx="8">
                  <c:v>3.605768595528474</c:v>
                </c:pt>
                <c:pt idx="9">
                  <c:v>3.729817815641395</c:v>
                </c:pt>
                <c:pt idx="10">
                  <c:v>3.8677727824238062</c:v>
                </c:pt>
                <c:pt idx="11">
                  <c:v>3.996564804395021</c:v>
                </c:pt>
                <c:pt idx="12">
                  <c:v>4.1219477163331497</c:v>
                </c:pt>
                <c:pt idx="13">
                  <c:v>4.2426195743435606</c:v>
                </c:pt>
                <c:pt idx="14">
                  <c:v>4.3613238307177653</c:v>
                </c:pt>
                <c:pt idx="15">
                  <c:v>4.4699727153812745</c:v>
                </c:pt>
                <c:pt idx="16">
                  <c:v>4.5722911709144967</c:v>
                </c:pt>
                <c:pt idx="17">
                  <c:v>4.6745801396227478</c:v>
                </c:pt>
                <c:pt idx="18">
                  <c:v>4.7732169666730186</c:v>
                </c:pt>
                <c:pt idx="19">
                  <c:v>4.8670681408823988</c:v>
                </c:pt>
                <c:pt idx="20">
                  <c:v>4.9555183650248438</c:v>
                </c:pt>
                <c:pt idx="21">
                  <c:v>5.0369145689351154</c:v>
                </c:pt>
                <c:pt idx="22">
                  <c:v>5.1170709276955719</c:v>
                </c:pt>
                <c:pt idx="23">
                  <c:v>5.1938929278910368</c:v>
                </c:pt>
                <c:pt idx="24">
                  <c:v>5.2693443501598267</c:v>
                </c:pt>
                <c:pt idx="25">
                  <c:v>5.3435856034098848</c:v>
                </c:pt>
                <c:pt idx="26">
                  <c:v>5.4174731466532648</c:v>
                </c:pt>
                <c:pt idx="27">
                  <c:v>5.4996656870328025</c:v>
                </c:pt>
                <c:pt idx="28">
                  <c:v>5.5979098289123073</c:v>
                </c:pt>
                <c:pt idx="29">
                  <c:v>5.6970484226316671</c:v>
                </c:pt>
                <c:pt idx="30">
                  <c:v>5.7747640350265641</c:v>
                </c:pt>
                <c:pt idx="31">
                  <c:v>5.8389512795058636</c:v>
                </c:pt>
                <c:pt idx="32">
                  <c:v>5.9028969074254292</c:v>
                </c:pt>
                <c:pt idx="33">
                  <c:v>5.9740161027536303</c:v>
                </c:pt>
                <c:pt idx="34">
                  <c:v>6.0552287229620561</c:v>
                </c:pt>
                <c:pt idx="35">
                  <c:v>6.133254970420694</c:v>
                </c:pt>
                <c:pt idx="36">
                  <c:v>6.2050442402030512</c:v>
                </c:pt>
                <c:pt idx="37">
                  <c:v>6.2777864783836534</c:v>
                </c:pt>
                <c:pt idx="38">
                  <c:v>6.3490329945122586</c:v>
                </c:pt>
                <c:pt idx="39">
                  <c:v>6.4152543554055228</c:v>
                </c:pt>
                <c:pt idx="40">
                  <c:v>6.4807889948506272</c:v>
                </c:pt>
              </c:numCache>
            </c:numRef>
          </c:val>
        </c:ser>
        <c:ser>
          <c:idx val="4"/>
          <c:order val="1"/>
          <c:tx>
            <c:strRef>
              <c:f>Sheet1!$C$1</c:f>
              <c:strCache>
                <c:ptCount val="1"/>
                <c:pt idx="0">
                  <c:v>Rail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0.49496292744879611</c:v>
                </c:pt>
                <c:pt idx="1">
                  <c:v>0.52452475228346884</c:v>
                </c:pt>
                <c:pt idx="2">
                  <c:v>0.57510425968212076</c:v>
                </c:pt>
                <c:pt idx="3">
                  <c:v>0.63555503143288661</c:v>
                </c:pt>
                <c:pt idx="4">
                  <c:v>0.70690774558170233</c:v>
                </c:pt>
                <c:pt idx="5">
                  <c:v>0.82877095605363138</c:v>
                </c:pt>
                <c:pt idx="6">
                  <c:v>0.92424364254111424</c:v>
                </c:pt>
                <c:pt idx="7">
                  <c:v>0.99569839405012317</c:v>
                </c:pt>
                <c:pt idx="8">
                  <c:v>1.065077706676675</c:v>
                </c:pt>
                <c:pt idx="9">
                  <c:v>1.1674810246913694</c:v>
                </c:pt>
                <c:pt idx="10">
                  <c:v>1.2692554188251961</c:v>
                </c:pt>
                <c:pt idx="11">
                  <c:v>1.3529806183942128</c:v>
                </c:pt>
                <c:pt idx="12">
                  <c:v>1.4303744708595332</c:v>
                </c:pt>
                <c:pt idx="13">
                  <c:v>1.5092169716663193</c:v>
                </c:pt>
                <c:pt idx="14">
                  <c:v>1.5885209804982878</c:v>
                </c:pt>
                <c:pt idx="15">
                  <c:v>1.661064522981178</c:v>
                </c:pt>
                <c:pt idx="16">
                  <c:v>1.7295973076252267</c:v>
                </c:pt>
                <c:pt idx="17">
                  <c:v>1.7956689358979929</c:v>
                </c:pt>
                <c:pt idx="18">
                  <c:v>1.8537943987175822</c:v>
                </c:pt>
                <c:pt idx="19">
                  <c:v>1.9054409290838521</c:v>
                </c:pt>
                <c:pt idx="20">
                  <c:v>1.9503405074647162</c:v>
                </c:pt>
                <c:pt idx="21">
                  <c:v>1.9872933455335442</c:v>
                </c:pt>
                <c:pt idx="22">
                  <c:v>2.020400450041052</c:v>
                </c:pt>
                <c:pt idx="23">
                  <c:v>2.0470680810685735</c:v>
                </c:pt>
                <c:pt idx="24">
                  <c:v>2.0698328525177203</c:v>
                </c:pt>
                <c:pt idx="25">
                  <c:v>2.0891144079796504</c:v>
                </c:pt>
                <c:pt idx="26">
                  <c:v>2.1059554393286817</c:v>
                </c:pt>
                <c:pt idx="27">
                  <c:v>2.119279291422572</c:v>
                </c:pt>
                <c:pt idx="28">
                  <c:v>2.1326340812083799</c:v>
                </c:pt>
                <c:pt idx="29">
                  <c:v>2.1461413017241284</c:v>
                </c:pt>
                <c:pt idx="30">
                  <c:v>2.1549574397213291</c:v>
                </c:pt>
                <c:pt idx="31">
                  <c:v>2.1643934333405923</c:v>
                </c:pt>
                <c:pt idx="32">
                  <c:v>2.1782000004895963</c:v>
                </c:pt>
                <c:pt idx="33">
                  <c:v>2.2018965104070958</c:v>
                </c:pt>
                <c:pt idx="34">
                  <c:v>2.2243138329067733</c:v>
                </c:pt>
                <c:pt idx="35">
                  <c:v>2.2405017873388715</c:v>
                </c:pt>
                <c:pt idx="36">
                  <c:v>2.2437111597391777</c:v>
                </c:pt>
                <c:pt idx="37">
                  <c:v>2.246242227323819</c:v>
                </c:pt>
                <c:pt idx="38">
                  <c:v>2.246455006476026</c:v>
                </c:pt>
                <c:pt idx="39">
                  <c:v>2.2470352952659596</c:v>
                </c:pt>
                <c:pt idx="40">
                  <c:v>2.2477887803979684</c:v>
                </c:pt>
              </c:numCache>
            </c:numRef>
          </c:val>
        </c:ser>
        <c:ser>
          <c:idx val="0"/>
          <c:order val="2"/>
          <c:tx>
            <c:strRef>
              <c:f>Sheet1!$D$1</c:f>
              <c:strCache>
                <c:ptCount val="1"/>
                <c:pt idx="0">
                  <c:v>2-3 Wheeler</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1.2386024446605006</c:v>
                </c:pt>
                <c:pt idx="1">
                  <c:v>1.3370311829203274</c:v>
                </c:pt>
                <c:pt idx="2">
                  <c:v>1.4108167601225432</c:v>
                </c:pt>
                <c:pt idx="3">
                  <c:v>1.4852718032198027</c:v>
                </c:pt>
                <c:pt idx="4">
                  <c:v>1.5408231228939258</c:v>
                </c:pt>
                <c:pt idx="5">
                  <c:v>1.5856423624791205</c:v>
                </c:pt>
                <c:pt idx="6">
                  <c:v>1.6266679731197655</c:v>
                </c:pt>
                <c:pt idx="7">
                  <c:v>1.675026171724312</c:v>
                </c:pt>
                <c:pt idx="8">
                  <c:v>1.7158230966888368</c:v>
                </c:pt>
                <c:pt idx="9">
                  <c:v>1.7421845028875396</c:v>
                </c:pt>
                <c:pt idx="10">
                  <c:v>1.7873230818659067</c:v>
                </c:pt>
                <c:pt idx="11">
                  <c:v>1.8363293068250641</c:v>
                </c:pt>
                <c:pt idx="12">
                  <c:v>1.8801213159458712</c:v>
                </c:pt>
                <c:pt idx="13">
                  <c:v>1.9153654357651249</c:v>
                </c:pt>
                <c:pt idx="14">
                  <c:v>1.9476538641611114</c:v>
                </c:pt>
                <c:pt idx="15">
                  <c:v>1.9769587751943618</c:v>
                </c:pt>
                <c:pt idx="16">
                  <c:v>2.0032791461562738</c:v>
                </c:pt>
                <c:pt idx="17">
                  <c:v>2.0274103806586936</c:v>
                </c:pt>
                <c:pt idx="18">
                  <c:v>2.0496189269470051</c:v>
                </c:pt>
                <c:pt idx="19">
                  <c:v>2.0699305508751422</c:v>
                </c:pt>
                <c:pt idx="20">
                  <c:v>2.0884636630071327</c:v>
                </c:pt>
                <c:pt idx="21">
                  <c:v>2.1048737282399088</c:v>
                </c:pt>
                <c:pt idx="22">
                  <c:v>2.1198198215570301</c:v>
                </c:pt>
                <c:pt idx="23">
                  <c:v>2.1338246070081368</c:v>
                </c:pt>
                <c:pt idx="24">
                  <c:v>2.1466924981214106</c:v>
                </c:pt>
                <c:pt idx="25">
                  <c:v>2.1585395960137248</c:v>
                </c:pt>
                <c:pt idx="26">
                  <c:v>2.1691497704014182</c:v>
                </c:pt>
                <c:pt idx="27">
                  <c:v>2.178793314145878</c:v>
                </c:pt>
                <c:pt idx="28">
                  <c:v>2.1874734696466476</c:v>
                </c:pt>
                <c:pt idx="29">
                  <c:v>2.1954019005643204</c:v>
                </c:pt>
                <c:pt idx="30">
                  <c:v>2.2026359515730292</c:v>
                </c:pt>
                <c:pt idx="31">
                  <c:v>2.2089487104676664</c:v>
                </c:pt>
                <c:pt idx="32">
                  <c:v>2.2146174518857151</c:v>
                </c:pt>
                <c:pt idx="33">
                  <c:v>2.219635357381776</c:v>
                </c:pt>
                <c:pt idx="34">
                  <c:v>2.2241092196200043</c:v>
                </c:pt>
                <c:pt idx="35">
                  <c:v>2.228075739229098</c:v>
                </c:pt>
                <c:pt idx="36">
                  <c:v>2.2310772107448429</c:v>
                </c:pt>
                <c:pt idx="37">
                  <c:v>2.2335810507647693</c:v>
                </c:pt>
                <c:pt idx="38">
                  <c:v>2.2356362962163985</c:v>
                </c:pt>
                <c:pt idx="39">
                  <c:v>2.237302950816229</c:v>
                </c:pt>
                <c:pt idx="40">
                  <c:v>2.2386142348404974</c:v>
                </c:pt>
              </c:numCache>
            </c:numRef>
          </c:val>
        </c:ser>
        <c:ser>
          <c:idx val="1"/>
          <c:order val="3"/>
          <c:tx>
            <c:strRef>
              <c:f>Sheet1!$E$1</c:f>
              <c:strCache>
                <c:ptCount val="1"/>
                <c:pt idx="0">
                  <c:v>Air</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4.1788496971130371</c:v>
                </c:pt>
                <c:pt idx="1">
                  <c:v>4.355017825961113</c:v>
                </c:pt>
                <c:pt idx="2">
                  <c:v>4.5212429761886597</c:v>
                </c:pt>
                <c:pt idx="3">
                  <c:v>4.7051980048418045</c:v>
                </c:pt>
                <c:pt idx="4">
                  <c:v>4.8751793801784515</c:v>
                </c:pt>
                <c:pt idx="5">
                  <c:v>5.1368274688720703</c:v>
                </c:pt>
                <c:pt idx="6">
                  <c:v>5.4176624864339828</c:v>
                </c:pt>
                <c:pt idx="7">
                  <c:v>5.2646936625242233</c:v>
                </c:pt>
                <c:pt idx="8">
                  <c:v>5.3475366085767746</c:v>
                </c:pt>
                <c:pt idx="9">
                  <c:v>5.5345833748579025</c:v>
                </c:pt>
                <c:pt idx="10">
                  <c:v>5.7471588551998138</c:v>
                </c:pt>
                <c:pt idx="11">
                  <c:v>5.9833261370658875</c:v>
                </c:pt>
                <c:pt idx="12">
                  <c:v>6.2197076082229614</c:v>
                </c:pt>
                <c:pt idx="13">
                  <c:v>6.4642746448516846</c:v>
                </c:pt>
                <c:pt idx="14">
                  <c:v>6.7145801782608032</c:v>
                </c:pt>
                <c:pt idx="15">
                  <c:v>6.9764214903116226</c:v>
                </c:pt>
                <c:pt idx="16">
                  <c:v>7.2367285639047623</c:v>
                </c:pt>
                <c:pt idx="17">
                  <c:v>7.5024339705705643</c:v>
                </c:pt>
                <c:pt idx="18">
                  <c:v>7.774560734629631</c:v>
                </c:pt>
                <c:pt idx="19">
                  <c:v>8.0525729060173035</c:v>
                </c:pt>
                <c:pt idx="20">
                  <c:v>8.3416692912578583</c:v>
                </c:pt>
                <c:pt idx="21">
                  <c:v>8.637684628367424</c:v>
                </c:pt>
                <c:pt idx="22">
                  <c:v>8.9333880245685577</c:v>
                </c:pt>
                <c:pt idx="23">
                  <c:v>9.2417674362659454</c:v>
                </c:pt>
                <c:pt idx="24">
                  <c:v>9.5591908246278763</c:v>
                </c:pt>
                <c:pt idx="25">
                  <c:v>9.8832315504550934</c:v>
                </c:pt>
                <c:pt idx="26">
                  <c:v>10.215349689126015</c:v>
                </c:pt>
                <c:pt idx="27">
                  <c:v>10.549972474575043</c:v>
                </c:pt>
                <c:pt idx="28">
                  <c:v>10.893505975604057</c:v>
                </c:pt>
                <c:pt idx="29">
                  <c:v>11.243201851844788</c:v>
                </c:pt>
                <c:pt idx="30">
                  <c:v>11.575560763478279</c:v>
                </c:pt>
                <c:pt idx="31">
                  <c:v>11.930628001689911</c:v>
                </c:pt>
                <c:pt idx="32">
                  <c:v>12.307819873094559</c:v>
                </c:pt>
                <c:pt idx="33">
                  <c:v>12.69208662211895</c:v>
                </c:pt>
                <c:pt idx="34">
                  <c:v>13.093640491366386</c:v>
                </c:pt>
                <c:pt idx="35">
                  <c:v>13.504741102457047</c:v>
                </c:pt>
                <c:pt idx="36">
                  <c:v>13.919207915663719</c:v>
                </c:pt>
                <c:pt idx="37">
                  <c:v>14.348528623580933</c:v>
                </c:pt>
                <c:pt idx="38">
                  <c:v>14.784064635634422</c:v>
                </c:pt>
                <c:pt idx="39">
                  <c:v>15.232155576348305</c:v>
                </c:pt>
                <c:pt idx="40">
                  <c:v>15.701427474617958</c:v>
                </c:pt>
              </c:numCache>
            </c:numRef>
          </c:val>
        </c:ser>
        <c:ser>
          <c:idx val="3"/>
          <c:order val="4"/>
          <c:tx>
            <c:strRef>
              <c:f>Sheet1!$F$1</c:f>
              <c:strCache>
                <c:ptCount val="1"/>
                <c:pt idx="0">
                  <c:v>LDV</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13.576187104852238</c:v>
                </c:pt>
                <c:pt idx="1">
                  <c:v>14.305744155957131</c:v>
                </c:pt>
                <c:pt idx="2">
                  <c:v>15.186807935247799</c:v>
                </c:pt>
                <c:pt idx="3">
                  <c:v>16.653235779950677</c:v>
                </c:pt>
                <c:pt idx="4">
                  <c:v>17.648447623368014</c:v>
                </c:pt>
                <c:pt idx="5">
                  <c:v>18.98259658186646</c:v>
                </c:pt>
                <c:pt idx="6">
                  <c:v>20.200972158539116</c:v>
                </c:pt>
                <c:pt idx="7">
                  <c:v>20.863145779167812</c:v>
                </c:pt>
                <c:pt idx="8">
                  <c:v>21.48914234254304</c:v>
                </c:pt>
                <c:pt idx="9">
                  <c:v>22.03039717950513</c:v>
                </c:pt>
                <c:pt idx="10">
                  <c:v>22.519567861975354</c:v>
                </c:pt>
                <c:pt idx="11">
                  <c:v>23.109820988333681</c:v>
                </c:pt>
                <c:pt idx="12">
                  <c:v>23.77408615734436</c:v>
                </c:pt>
                <c:pt idx="13">
                  <c:v>24.466270192441566</c:v>
                </c:pt>
                <c:pt idx="14">
                  <c:v>25.19940301115172</c:v>
                </c:pt>
                <c:pt idx="15">
                  <c:v>25.902467440984879</c:v>
                </c:pt>
                <c:pt idx="16">
                  <c:v>26.546534106581692</c:v>
                </c:pt>
                <c:pt idx="17">
                  <c:v>27.127043986139565</c:v>
                </c:pt>
                <c:pt idx="18">
                  <c:v>27.658814605746667</c:v>
                </c:pt>
                <c:pt idx="19">
                  <c:v>28.13439943304288</c:v>
                </c:pt>
                <c:pt idx="20">
                  <c:v>28.576541111731068</c:v>
                </c:pt>
                <c:pt idx="21">
                  <c:v>29.025252197360295</c:v>
                </c:pt>
                <c:pt idx="22">
                  <c:v>29.482758385938133</c:v>
                </c:pt>
                <c:pt idx="23">
                  <c:v>29.947877648890334</c:v>
                </c:pt>
                <c:pt idx="24">
                  <c:v>30.431322279256044</c:v>
                </c:pt>
                <c:pt idx="25">
                  <c:v>30.930401123777717</c:v>
                </c:pt>
                <c:pt idx="26">
                  <c:v>31.437788678831854</c:v>
                </c:pt>
                <c:pt idx="27">
                  <c:v>31.953401314168744</c:v>
                </c:pt>
                <c:pt idx="28">
                  <c:v>32.473036492797533</c:v>
                </c:pt>
                <c:pt idx="29">
                  <c:v>32.977516586258105</c:v>
                </c:pt>
                <c:pt idx="30">
                  <c:v>33.4691151246451</c:v>
                </c:pt>
                <c:pt idx="31">
                  <c:v>33.956471251104837</c:v>
                </c:pt>
                <c:pt idx="32">
                  <c:v>34.447554411713583</c:v>
                </c:pt>
                <c:pt idx="33">
                  <c:v>34.941208449796363</c:v>
                </c:pt>
                <c:pt idx="34">
                  <c:v>35.426071065723946</c:v>
                </c:pt>
                <c:pt idx="35">
                  <c:v>35.907460888071924</c:v>
                </c:pt>
                <c:pt idx="36">
                  <c:v>36.38841667754631</c:v>
                </c:pt>
                <c:pt idx="37">
                  <c:v>36.866490568361087</c:v>
                </c:pt>
                <c:pt idx="38">
                  <c:v>37.339227861415786</c:v>
                </c:pt>
                <c:pt idx="39">
                  <c:v>37.808030132685737</c:v>
                </c:pt>
                <c:pt idx="40">
                  <c:v>38.271792454955197</c:v>
                </c:pt>
              </c:numCache>
            </c:numRef>
          </c:val>
        </c:ser>
        <c:dLbls>
          <c:showLegendKey val="0"/>
          <c:showVal val="0"/>
          <c:showCatName val="0"/>
          <c:showSerName val="0"/>
          <c:showPercent val="0"/>
          <c:showBubbleSize val="0"/>
        </c:dLbls>
        <c:axId val="298988784"/>
        <c:axId val="298990416"/>
      </c:areaChart>
      <c:catAx>
        <c:axId val="29898878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90416"/>
        <c:crosses val="autoZero"/>
        <c:auto val="1"/>
        <c:lblAlgn val="ctr"/>
        <c:lblOffset val="100"/>
        <c:tickLblSkip val="10"/>
        <c:tickMarkSkip val="10"/>
        <c:noMultiLvlLbl val="0"/>
      </c:catAx>
      <c:valAx>
        <c:axId val="298990416"/>
        <c:scaling>
          <c:orientation val="minMax"/>
          <c:max val="7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8784"/>
        <c:crossesAt val="9"/>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0064158646835E-2"/>
          <c:y val="0.11247287974452111"/>
          <c:w val="0.86588363954505687"/>
          <c:h val="0.79195277060955616"/>
        </c:manualLayout>
      </c:layout>
      <c:areaChart>
        <c:grouping val="stacked"/>
        <c:varyColors val="0"/>
        <c:ser>
          <c:idx val="3"/>
          <c:order val="0"/>
          <c:tx>
            <c:strRef>
              <c:f>Sheet1!$B$1</c:f>
              <c:strCache>
                <c:ptCount val="1"/>
                <c:pt idx="0">
                  <c:v>Rail</c:v>
                </c:pt>
              </c:strCache>
            </c:strRef>
          </c:tx>
          <c:spPr>
            <a:solidFill>
              <a:schemeClr val="bg1">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0.96507039067432154</c:v>
                </c:pt>
                <c:pt idx="1">
                  <c:v>1.0579592834196352</c:v>
                </c:pt>
                <c:pt idx="2">
                  <c:v>1.0320887919806014</c:v>
                </c:pt>
                <c:pt idx="3">
                  <c:v>1.0397530380280586</c:v>
                </c:pt>
                <c:pt idx="4">
                  <c:v>1.0968354183345037</c:v>
                </c:pt>
                <c:pt idx="5">
                  <c:v>1.0921664753794496</c:v>
                </c:pt>
                <c:pt idx="6">
                  <c:v>1.0281248015448767</c:v>
                </c:pt>
                <c:pt idx="7">
                  <c:v>1.1465333608153854</c:v>
                </c:pt>
                <c:pt idx="8">
                  <c:v>1.1494360224758127</c:v>
                </c:pt>
                <c:pt idx="9">
                  <c:v>1.1602348705815397</c:v>
                </c:pt>
                <c:pt idx="10">
                  <c:v>1.1558395595405364</c:v>
                </c:pt>
                <c:pt idx="11">
                  <c:v>1.1622206830789179</c:v>
                </c:pt>
                <c:pt idx="12">
                  <c:v>1.1645238643434561</c:v>
                </c:pt>
                <c:pt idx="13">
                  <c:v>1.1714534258458182</c:v>
                </c:pt>
                <c:pt idx="14">
                  <c:v>1.1823723317615717</c:v>
                </c:pt>
                <c:pt idx="15">
                  <c:v>1.1923993589666513</c:v>
                </c:pt>
                <c:pt idx="16">
                  <c:v>1.1971352812246125</c:v>
                </c:pt>
                <c:pt idx="17">
                  <c:v>1.2016826052044816</c:v>
                </c:pt>
                <c:pt idx="18">
                  <c:v>1.2059887136313234</c:v>
                </c:pt>
                <c:pt idx="19">
                  <c:v>1.2214823149323772</c:v>
                </c:pt>
                <c:pt idx="20">
                  <c:v>1.2298553038126308</c:v>
                </c:pt>
                <c:pt idx="21">
                  <c:v>1.2331017326413001</c:v>
                </c:pt>
                <c:pt idx="22">
                  <c:v>1.234111159775336</c:v>
                </c:pt>
                <c:pt idx="23">
                  <c:v>1.2419836205686601</c:v>
                </c:pt>
                <c:pt idx="24">
                  <c:v>1.2466364362797764</c:v>
                </c:pt>
                <c:pt idx="25">
                  <c:v>1.2565228692272945</c:v>
                </c:pt>
                <c:pt idx="26">
                  <c:v>1.2634276600408973</c:v>
                </c:pt>
                <c:pt idx="27">
                  <c:v>1.2698021000679682</c:v>
                </c:pt>
                <c:pt idx="28">
                  <c:v>1.2738950504665494</c:v>
                </c:pt>
                <c:pt idx="29">
                  <c:v>1.2805197270222566</c:v>
                </c:pt>
                <c:pt idx="30">
                  <c:v>1.2874643490446414</c:v>
                </c:pt>
                <c:pt idx="31">
                  <c:v>1.2903728618172428</c:v>
                </c:pt>
                <c:pt idx="32">
                  <c:v>1.2918151736327643</c:v>
                </c:pt>
                <c:pt idx="33">
                  <c:v>1.2930896074060245</c:v>
                </c:pt>
                <c:pt idx="34">
                  <c:v>1.2945654689261668</c:v>
                </c:pt>
                <c:pt idx="35">
                  <c:v>1.2966672485154351</c:v>
                </c:pt>
                <c:pt idx="36">
                  <c:v>1.2967976967509864</c:v>
                </c:pt>
                <c:pt idx="37">
                  <c:v>1.2987741276181204</c:v>
                </c:pt>
                <c:pt idx="38">
                  <c:v>1.2996254348580945</c:v>
                </c:pt>
                <c:pt idx="39">
                  <c:v>1.3027968599188751</c:v>
                </c:pt>
                <c:pt idx="40">
                  <c:v>1.3095098239758167</c:v>
                </c:pt>
              </c:numCache>
            </c:numRef>
          </c:val>
        </c:ser>
        <c:ser>
          <c:idx val="4"/>
          <c:order val="1"/>
          <c:tx>
            <c:strRef>
              <c:f>Sheet1!$C$1</c:f>
              <c:strCache>
                <c:ptCount val="1"/>
                <c:pt idx="0">
                  <c:v>Marine (domestic)</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0.38515056471598519</c:v>
                </c:pt>
                <c:pt idx="1">
                  <c:v>0.39430920474822156</c:v>
                </c:pt>
                <c:pt idx="2">
                  <c:v>0.37485747887326515</c:v>
                </c:pt>
                <c:pt idx="3">
                  <c:v>0.39346487979058486</c:v>
                </c:pt>
                <c:pt idx="4">
                  <c:v>0.40039678012366359</c:v>
                </c:pt>
                <c:pt idx="5">
                  <c:v>0.37902368459342062</c:v>
                </c:pt>
                <c:pt idx="6">
                  <c:v>0.3648528474382477</c:v>
                </c:pt>
                <c:pt idx="7">
                  <c:v>0.35820279722147458</c:v>
                </c:pt>
                <c:pt idx="8">
                  <c:v>0.35381674673489827</c:v>
                </c:pt>
                <c:pt idx="9">
                  <c:v>0.35374038565491789</c:v>
                </c:pt>
                <c:pt idx="10">
                  <c:v>0.35299636900589282</c:v>
                </c:pt>
                <c:pt idx="11">
                  <c:v>0.35300087428194293</c:v>
                </c:pt>
                <c:pt idx="12">
                  <c:v>0.35339452165777469</c:v>
                </c:pt>
                <c:pt idx="13">
                  <c:v>0.35346242003207617</c:v>
                </c:pt>
                <c:pt idx="14">
                  <c:v>0.35336945738017322</c:v>
                </c:pt>
                <c:pt idx="15">
                  <c:v>0.35307113536791435</c:v>
                </c:pt>
                <c:pt idx="16">
                  <c:v>0.35287580608841829</c:v>
                </c:pt>
                <c:pt idx="17">
                  <c:v>0.35255071975022662</c:v>
                </c:pt>
                <c:pt idx="18">
                  <c:v>0.35216900587397765</c:v>
                </c:pt>
                <c:pt idx="19">
                  <c:v>0.35218515350295015</c:v>
                </c:pt>
                <c:pt idx="20">
                  <c:v>0.35197087285760198</c:v>
                </c:pt>
                <c:pt idx="21">
                  <c:v>0.35224055099307289</c:v>
                </c:pt>
                <c:pt idx="22">
                  <c:v>0.35268856908105006</c:v>
                </c:pt>
                <c:pt idx="23">
                  <c:v>0.35298895979437195</c:v>
                </c:pt>
                <c:pt idx="24">
                  <c:v>0.35362031268596372</c:v>
                </c:pt>
                <c:pt idx="25">
                  <c:v>0.35416538857081642</c:v>
                </c:pt>
                <c:pt idx="26">
                  <c:v>0.35450098516165329</c:v>
                </c:pt>
                <c:pt idx="27">
                  <c:v>0.35511475916409641</c:v>
                </c:pt>
                <c:pt idx="28">
                  <c:v>0.35468073103742254</c:v>
                </c:pt>
                <c:pt idx="29">
                  <c:v>0.35454930946513663</c:v>
                </c:pt>
                <c:pt idx="30">
                  <c:v>0.35468553891625831</c:v>
                </c:pt>
                <c:pt idx="31">
                  <c:v>0.35479943786808044</c:v>
                </c:pt>
                <c:pt idx="32">
                  <c:v>0.35479935302734011</c:v>
                </c:pt>
                <c:pt idx="33">
                  <c:v>0.3547200498288261</c:v>
                </c:pt>
                <c:pt idx="34">
                  <c:v>0.35469334658125717</c:v>
                </c:pt>
                <c:pt idx="35">
                  <c:v>0.35461013973711697</c:v>
                </c:pt>
                <c:pt idx="36">
                  <c:v>0.35445496455716341</c:v>
                </c:pt>
                <c:pt idx="37">
                  <c:v>0.35438752234854176</c:v>
                </c:pt>
                <c:pt idx="38">
                  <c:v>0.35393308291025471</c:v>
                </c:pt>
                <c:pt idx="39">
                  <c:v>0.35338825595275575</c:v>
                </c:pt>
                <c:pt idx="40">
                  <c:v>0.35273736616165652</c:v>
                </c:pt>
              </c:numCache>
            </c:numRef>
          </c:val>
        </c:ser>
        <c:ser>
          <c:idx val="5"/>
          <c:order val="2"/>
          <c:tx>
            <c:strRef>
              <c:f>Sheet1!$D$1</c:f>
              <c:strCache>
                <c:ptCount val="1"/>
                <c:pt idx="0">
                  <c:v>Marine (international)</c:v>
                </c:pt>
              </c:strCache>
            </c:strRef>
          </c:tx>
          <c:spPr>
            <a:solidFill>
              <a:schemeClr val="accent1">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3.6854993811288472</c:v>
                </c:pt>
                <c:pt idx="1">
                  <c:v>3.5270448335767344</c:v>
                </c:pt>
                <c:pt idx="2">
                  <c:v>3.2465205334186078</c:v>
                </c:pt>
                <c:pt idx="3">
                  <c:v>3.0853246311956122</c:v>
                </c:pt>
                <c:pt idx="4">
                  <c:v>2.9474977593341074</c:v>
                </c:pt>
                <c:pt idx="5">
                  <c:v>3.0003742152416151</c:v>
                </c:pt>
                <c:pt idx="6">
                  <c:v>3.4525717138289442</c:v>
                </c:pt>
                <c:pt idx="7">
                  <c:v>3.5543673081001641</c:v>
                </c:pt>
                <c:pt idx="8">
                  <c:v>3.5472416684115333</c:v>
                </c:pt>
                <c:pt idx="9">
                  <c:v>3.6785535583903357</c:v>
                </c:pt>
                <c:pt idx="10">
                  <c:v>3.5290189649083969</c:v>
                </c:pt>
                <c:pt idx="11">
                  <c:v>3.5685413174176359</c:v>
                </c:pt>
                <c:pt idx="12">
                  <c:v>3.6577768869564515</c:v>
                </c:pt>
                <c:pt idx="13">
                  <c:v>3.6778994424887657</c:v>
                </c:pt>
                <c:pt idx="14">
                  <c:v>3.7096636866689368</c:v>
                </c:pt>
                <c:pt idx="15">
                  <c:v>3.7303545142320851</c:v>
                </c:pt>
                <c:pt idx="16">
                  <c:v>3.7518851282772916</c:v>
                </c:pt>
                <c:pt idx="17">
                  <c:v>3.778852329882743</c:v>
                </c:pt>
                <c:pt idx="18">
                  <c:v>3.8008351103936038</c:v>
                </c:pt>
                <c:pt idx="19">
                  <c:v>3.8269134956205848</c:v>
                </c:pt>
                <c:pt idx="20">
                  <c:v>3.8366238528381111</c:v>
                </c:pt>
                <c:pt idx="21">
                  <c:v>3.8464953981131891</c:v>
                </c:pt>
                <c:pt idx="22">
                  <c:v>3.8628092651440853</c:v>
                </c:pt>
                <c:pt idx="23">
                  <c:v>3.8716888014360942</c:v>
                </c:pt>
                <c:pt idx="24">
                  <c:v>3.8831539081768089</c:v>
                </c:pt>
                <c:pt idx="25">
                  <c:v>3.8840790968923198</c:v>
                </c:pt>
                <c:pt idx="26">
                  <c:v>3.9011715960735858</c:v>
                </c:pt>
                <c:pt idx="27">
                  <c:v>3.90711405935585</c:v>
                </c:pt>
                <c:pt idx="28">
                  <c:v>3.9170971914711519</c:v>
                </c:pt>
                <c:pt idx="29">
                  <c:v>3.9372013982817631</c:v>
                </c:pt>
                <c:pt idx="30">
                  <c:v>3.9485160232959173</c:v>
                </c:pt>
                <c:pt idx="31">
                  <c:v>3.9725724606659742</c:v>
                </c:pt>
                <c:pt idx="32">
                  <c:v>3.986639616732476</c:v>
                </c:pt>
                <c:pt idx="33">
                  <c:v>4.0160366764169044</c:v>
                </c:pt>
                <c:pt idx="34">
                  <c:v>4.0287754253582149</c:v>
                </c:pt>
                <c:pt idx="35">
                  <c:v>4.0397323207566336</c:v>
                </c:pt>
                <c:pt idx="36">
                  <c:v>4.0449587782952587</c:v>
                </c:pt>
                <c:pt idx="37">
                  <c:v>4.0536071034796946</c:v>
                </c:pt>
                <c:pt idx="38">
                  <c:v>4.0526661444614644</c:v>
                </c:pt>
                <c:pt idx="39">
                  <c:v>4.055901864053773</c:v>
                </c:pt>
                <c:pt idx="40">
                  <c:v>4.0659159483374614</c:v>
                </c:pt>
              </c:numCache>
            </c:numRef>
          </c:val>
        </c:ser>
        <c:ser>
          <c:idx val="6"/>
          <c:order val="3"/>
          <c:tx>
            <c:strRef>
              <c:f>Sheet1!$E$1</c:f>
              <c:strCache>
                <c:ptCount val="1"/>
                <c:pt idx="0">
                  <c:v>Natural Gas Pipeline</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0.86813477533138417</c:v>
                </c:pt>
                <c:pt idx="1">
                  <c:v>0.87895241836538307</c:v>
                </c:pt>
                <c:pt idx="2">
                  <c:v>0.86743214329267215</c:v>
                </c:pt>
                <c:pt idx="3">
                  <c:v>0.85470031235765165</c:v>
                </c:pt>
                <c:pt idx="4">
                  <c:v>0.95645748042909295</c:v>
                </c:pt>
                <c:pt idx="5">
                  <c:v>0.93721266409311077</c:v>
                </c:pt>
                <c:pt idx="6">
                  <c:v>0.94064961986634354</c:v>
                </c:pt>
                <c:pt idx="7">
                  <c:v>0.98729653270247808</c:v>
                </c:pt>
                <c:pt idx="8">
                  <c:v>1.015318924894411</c:v>
                </c:pt>
                <c:pt idx="9">
                  <c:v>0.9690030561191304</c:v>
                </c:pt>
                <c:pt idx="10">
                  <c:v>0.95895990579511936</c:v>
                </c:pt>
                <c:pt idx="11">
                  <c:v>0.9279696725856752</c:v>
                </c:pt>
                <c:pt idx="12">
                  <c:v>0.91688154246602438</c:v>
                </c:pt>
                <c:pt idx="13">
                  <c:v>0.91534774071548153</c:v>
                </c:pt>
                <c:pt idx="14">
                  <c:v>0.92291347872926921</c:v>
                </c:pt>
                <c:pt idx="15">
                  <c:v>0.93754123566204606</c:v>
                </c:pt>
                <c:pt idx="16">
                  <c:v>0.93621628118942168</c:v>
                </c:pt>
                <c:pt idx="17">
                  <c:v>0.94224507738309682</c:v>
                </c:pt>
                <c:pt idx="18">
                  <c:v>0.94878512284267302</c:v>
                </c:pt>
                <c:pt idx="19">
                  <c:v>0.95848308523258874</c:v>
                </c:pt>
                <c:pt idx="20">
                  <c:v>0.94643892610695846</c:v>
                </c:pt>
                <c:pt idx="21">
                  <c:v>0.94787966262392376</c:v>
                </c:pt>
                <c:pt idx="22">
                  <c:v>0.9591022364657148</c:v>
                </c:pt>
                <c:pt idx="23">
                  <c:v>0.96230586628852344</c:v>
                </c:pt>
                <c:pt idx="24">
                  <c:v>0.97515217614700389</c:v>
                </c:pt>
                <c:pt idx="25">
                  <c:v>0.9813938627221952</c:v>
                </c:pt>
                <c:pt idx="26">
                  <c:v>0.98865307021529503</c:v>
                </c:pt>
                <c:pt idx="27">
                  <c:v>0.98958121451834402</c:v>
                </c:pt>
                <c:pt idx="28">
                  <c:v>0.99880029841376405</c:v>
                </c:pt>
                <c:pt idx="29">
                  <c:v>0.97312852539446881</c:v>
                </c:pt>
                <c:pt idx="30">
                  <c:v>0.95142399645877551</c:v>
                </c:pt>
                <c:pt idx="31">
                  <c:v>0.95903061705687775</c:v>
                </c:pt>
                <c:pt idx="32">
                  <c:v>0.94365835861091529</c:v>
                </c:pt>
                <c:pt idx="33">
                  <c:v>0.9380575679304809</c:v>
                </c:pt>
                <c:pt idx="34">
                  <c:v>0.94578682048357499</c:v>
                </c:pt>
                <c:pt idx="35">
                  <c:v>0.92726813740380276</c:v>
                </c:pt>
                <c:pt idx="36">
                  <c:v>0.88866253301352138</c:v>
                </c:pt>
                <c:pt idx="37">
                  <c:v>0.8681320598998632</c:v>
                </c:pt>
                <c:pt idx="38">
                  <c:v>0.85513544924672502</c:v>
                </c:pt>
                <c:pt idx="39">
                  <c:v>0.8527951209094794</c:v>
                </c:pt>
                <c:pt idx="40">
                  <c:v>0.86222137782219144</c:v>
                </c:pt>
              </c:numCache>
            </c:numRef>
          </c:val>
        </c:ser>
        <c:ser>
          <c:idx val="0"/>
          <c:order val="4"/>
          <c:tx>
            <c:strRef>
              <c:f>Sheet1!$F$1</c:f>
              <c:strCache>
                <c:ptCount val="1"/>
                <c:pt idx="0">
                  <c:v>Lt Heavy Truck</c:v>
                </c:pt>
              </c:strCache>
            </c:strRef>
          </c:tx>
          <c:spPr>
            <a:solidFill>
              <a:schemeClr val="accent4">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4.103422588976974</c:v>
                </c:pt>
                <c:pt idx="1">
                  <c:v>3.9971516123761557</c:v>
                </c:pt>
                <c:pt idx="2">
                  <c:v>3.7456427670107164</c:v>
                </c:pt>
                <c:pt idx="3">
                  <c:v>3.6934336273883202</c:v>
                </c:pt>
                <c:pt idx="4">
                  <c:v>3.6527280366700126</c:v>
                </c:pt>
                <c:pt idx="5">
                  <c:v>3.6285934964990587</c:v>
                </c:pt>
                <c:pt idx="6">
                  <c:v>3.5842471360050183</c:v>
                </c:pt>
                <c:pt idx="7">
                  <c:v>3.6742054449089854</c:v>
                </c:pt>
                <c:pt idx="8">
                  <c:v>3.6957639964213378</c:v>
                </c:pt>
                <c:pt idx="9">
                  <c:v>3.6688313359219151</c:v>
                </c:pt>
                <c:pt idx="10">
                  <c:v>3.6560159660290972</c:v>
                </c:pt>
                <c:pt idx="11">
                  <c:v>3.6294022766072787</c:v>
                </c:pt>
                <c:pt idx="12">
                  <c:v>3.5983423283727114</c:v>
                </c:pt>
                <c:pt idx="13">
                  <c:v>3.5700967623166453</c:v>
                </c:pt>
                <c:pt idx="14">
                  <c:v>3.5396509302206818</c:v>
                </c:pt>
                <c:pt idx="15">
                  <c:v>3.5160721380177935</c:v>
                </c:pt>
                <c:pt idx="16">
                  <c:v>3.4878053612649622</c:v>
                </c:pt>
                <c:pt idx="17">
                  <c:v>3.4529764714692135</c:v>
                </c:pt>
                <c:pt idx="18">
                  <c:v>3.4303206967425228</c:v>
                </c:pt>
                <c:pt idx="19">
                  <c:v>3.4081765577302385</c:v>
                </c:pt>
                <c:pt idx="20">
                  <c:v>3.3930050926643895</c:v>
                </c:pt>
                <c:pt idx="21">
                  <c:v>3.3804157388137934</c:v>
                </c:pt>
                <c:pt idx="22">
                  <c:v>3.3652458199317765</c:v>
                </c:pt>
                <c:pt idx="23">
                  <c:v>3.3523751516958336</c:v>
                </c:pt>
                <c:pt idx="24">
                  <c:v>3.3500423229904488</c:v>
                </c:pt>
                <c:pt idx="25">
                  <c:v>3.3528140004017883</c:v>
                </c:pt>
                <c:pt idx="26">
                  <c:v>3.3624275344776668</c:v>
                </c:pt>
                <c:pt idx="27">
                  <c:v>3.3676178412348086</c:v>
                </c:pt>
                <c:pt idx="28">
                  <c:v>3.3740020660337224</c:v>
                </c:pt>
                <c:pt idx="29">
                  <c:v>3.3802983618403717</c:v>
                </c:pt>
                <c:pt idx="30">
                  <c:v>3.3953097174938809</c:v>
                </c:pt>
                <c:pt idx="31">
                  <c:v>3.4139665346608528</c:v>
                </c:pt>
                <c:pt idx="32">
                  <c:v>3.4278088614774189</c:v>
                </c:pt>
                <c:pt idx="33">
                  <c:v>3.4480867535074071</c:v>
                </c:pt>
                <c:pt idx="34">
                  <c:v>3.4648103684020972</c:v>
                </c:pt>
                <c:pt idx="35">
                  <c:v>3.4883006898297344</c:v>
                </c:pt>
                <c:pt idx="36">
                  <c:v>3.5076607681508842</c:v>
                </c:pt>
                <c:pt idx="37">
                  <c:v>3.5358685884246812</c:v>
                </c:pt>
                <c:pt idx="38">
                  <c:v>3.5597274048510292</c:v>
                </c:pt>
                <c:pt idx="39">
                  <c:v>3.5861823902325893</c:v>
                </c:pt>
                <c:pt idx="40">
                  <c:v>3.6099611966475256</c:v>
                </c:pt>
              </c:numCache>
            </c:numRef>
          </c:val>
        </c:ser>
        <c:ser>
          <c:idx val="1"/>
          <c:order val="5"/>
          <c:tx>
            <c:strRef>
              <c:f>Sheet1!$G$1</c:f>
              <c:strCache>
                <c:ptCount val="1"/>
                <c:pt idx="0">
                  <c:v>Med Heavy Truck</c:v>
                </c:pt>
              </c:strCache>
            </c:strRef>
          </c:tx>
          <c:spPr>
            <a:solidFill>
              <a:schemeClr val="accent4">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2.4054769633934074</c:v>
                </c:pt>
                <c:pt idx="1">
                  <c:v>2.3977913803859021</c:v>
                </c:pt>
                <c:pt idx="2">
                  <c:v>2.2812518520392571</c:v>
                </c:pt>
                <c:pt idx="3">
                  <c:v>2.3300753751779038</c:v>
                </c:pt>
                <c:pt idx="4">
                  <c:v>2.3771249509146957</c:v>
                </c:pt>
                <c:pt idx="5">
                  <c:v>2.3952084865455894</c:v>
                </c:pt>
                <c:pt idx="6">
                  <c:v>2.3840254386717512</c:v>
                </c:pt>
                <c:pt idx="7">
                  <c:v>2.4144947962580821</c:v>
                </c:pt>
                <c:pt idx="8">
                  <c:v>2.4056349157990802</c:v>
                </c:pt>
                <c:pt idx="9">
                  <c:v>2.4028091265017135</c:v>
                </c:pt>
                <c:pt idx="10">
                  <c:v>2.4050053141076684</c:v>
                </c:pt>
                <c:pt idx="11">
                  <c:v>2.3949049601769512</c:v>
                </c:pt>
                <c:pt idx="12">
                  <c:v>2.3889290303524402</c:v>
                </c:pt>
                <c:pt idx="13">
                  <c:v>2.3845996429948513</c:v>
                </c:pt>
                <c:pt idx="14">
                  <c:v>2.3771696564280034</c:v>
                </c:pt>
                <c:pt idx="15">
                  <c:v>2.370355192369169</c:v>
                </c:pt>
                <c:pt idx="16">
                  <c:v>2.3618055298076093</c:v>
                </c:pt>
                <c:pt idx="17">
                  <c:v>2.3479396272708897</c:v>
                </c:pt>
                <c:pt idx="18">
                  <c:v>2.3381837543573822</c:v>
                </c:pt>
                <c:pt idx="19">
                  <c:v>2.3279640733260654</c:v>
                </c:pt>
                <c:pt idx="20">
                  <c:v>2.3137208727337817</c:v>
                </c:pt>
                <c:pt idx="21">
                  <c:v>2.302157483479824</c:v>
                </c:pt>
                <c:pt idx="22">
                  <c:v>2.2861680848428634</c:v>
                </c:pt>
                <c:pt idx="23">
                  <c:v>2.2693342587732124</c:v>
                </c:pt>
                <c:pt idx="24">
                  <c:v>2.2630887720753372</c:v>
                </c:pt>
                <c:pt idx="25">
                  <c:v>2.2616981431507428</c:v>
                </c:pt>
                <c:pt idx="26">
                  <c:v>2.2667114496133665</c:v>
                </c:pt>
                <c:pt idx="27">
                  <c:v>2.2713972235579591</c:v>
                </c:pt>
                <c:pt idx="28">
                  <c:v>2.2811988307098403</c:v>
                </c:pt>
                <c:pt idx="29">
                  <c:v>2.2905047844781374</c:v>
                </c:pt>
                <c:pt idx="30">
                  <c:v>2.3041624916004357</c:v>
                </c:pt>
                <c:pt idx="31">
                  <c:v>2.3202034629054951</c:v>
                </c:pt>
                <c:pt idx="32">
                  <c:v>2.3398775510646002</c:v>
                </c:pt>
                <c:pt idx="33">
                  <c:v>2.3667336212440051</c:v>
                </c:pt>
                <c:pt idx="34">
                  <c:v>2.3931588507227537</c:v>
                </c:pt>
                <c:pt idx="35">
                  <c:v>2.4227332986019441</c:v>
                </c:pt>
                <c:pt idx="36">
                  <c:v>2.4510925837645212</c:v>
                </c:pt>
                <c:pt idx="37">
                  <c:v>2.4854795811280925</c:v>
                </c:pt>
                <c:pt idx="38">
                  <c:v>2.5208994422763094</c:v>
                </c:pt>
                <c:pt idx="39">
                  <c:v>2.5559523961771764</c:v>
                </c:pt>
                <c:pt idx="40">
                  <c:v>2.5915303506197507</c:v>
                </c:pt>
              </c:numCache>
            </c:numRef>
          </c:val>
        </c:ser>
        <c:ser>
          <c:idx val="2"/>
          <c:order val="6"/>
          <c:tx>
            <c:strRef>
              <c:f>Sheet1!$H$1</c:f>
              <c:strCache>
                <c:ptCount val="1"/>
                <c:pt idx="0">
                  <c:v>Hvy Heavy Truck</c:v>
                </c:pt>
              </c:strCache>
            </c:strRef>
          </c:tx>
          <c:spPr>
            <a:solidFill>
              <a:schemeClr val="accent4">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6.2781361787126793</c:v>
                </c:pt>
                <c:pt idx="1">
                  <c:v>6.3035399911636949</c:v>
                </c:pt>
                <c:pt idx="2">
                  <c:v>6.2801952112895911</c:v>
                </c:pt>
                <c:pt idx="3">
                  <c:v>6.4357445180077697</c:v>
                </c:pt>
                <c:pt idx="4">
                  <c:v>6.636491964847461</c:v>
                </c:pt>
                <c:pt idx="5">
                  <c:v>6.7315754850959522</c:v>
                </c:pt>
                <c:pt idx="6">
                  <c:v>6.8258972432025713</c:v>
                </c:pt>
                <c:pt idx="7">
                  <c:v>7.153158267403505</c:v>
                </c:pt>
                <c:pt idx="8">
                  <c:v>7.2073897588004803</c:v>
                </c:pt>
                <c:pt idx="9">
                  <c:v>7.2540336874636173</c:v>
                </c:pt>
                <c:pt idx="10">
                  <c:v>7.2643014942190272</c:v>
                </c:pt>
                <c:pt idx="11">
                  <c:v>7.2458244463542174</c:v>
                </c:pt>
                <c:pt idx="12">
                  <c:v>7.243716317105326</c:v>
                </c:pt>
                <c:pt idx="13">
                  <c:v>7.2386313986988355</c:v>
                </c:pt>
                <c:pt idx="14">
                  <c:v>7.2230767986061686</c:v>
                </c:pt>
                <c:pt idx="15">
                  <c:v>7.2119759014006837</c:v>
                </c:pt>
                <c:pt idx="16">
                  <c:v>7.1894487107731067</c:v>
                </c:pt>
                <c:pt idx="17">
                  <c:v>7.1410215505214349</c:v>
                </c:pt>
                <c:pt idx="18">
                  <c:v>7.1005840257773754</c:v>
                </c:pt>
                <c:pt idx="19">
                  <c:v>7.0448355180129036</c:v>
                </c:pt>
                <c:pt idx="20">
                  <c:v>6.9962607529309366</c:v>
                </c:pt>
                <c:pt idx="21">
                  <c:v>6.9417057453318636</c:v>
                </c:pt>
                <c:pt idx="22">
                  <c:v>6.8899589129540662</c:v>
                </c:pt>
                <c:pt idx="23">
                  <c:v>6.8393025448769666</c:v>
                </c:pt>
                <c:pt idx="24">
                  <c:v>6.813842658022458</c:v>
                </c:pt>
                <c:pt idx="25">
                  <c:v>6.8073136094901701</c:v>
                </c:pt>
                <c:pt idx="26">
                  <c:v>6.8096637501831188</c:v>
                </c:pt>
                <c:pt idx="27">
                  <c:v>6.8181613263941472</c:v>
                </c:pt>
                <c:pt idx="28">
                  <c:v>6.8274171322589812</c:v>
                </c:pt>
                <c:pt idx="29">
                  <c:v>6.8472560634248776</c:v>
                </c:pt>
                <c:pt idx="30">
                  <c:v>6.8562124984560233</c:v>
                </c:pt>
                <c:pt idx="31">
                  <c:v>6.8939480713226917</c:v>
                </c:pt>
                <c:pt idx="32">
                  <c:v>6.9263448039411077</c:v>
                </c:pt>
                <c:pt idx="33">
                  <c:v>6.9697667273550703</c:v>
                </c:pt>
                <c:pt idx="34">
                  <c:v>7.0170105563152765</c:v>
                </c:pt>
                <c:pt idx="35">
                  <c:v>7.0738281019925191</c:v>
                </c:pt>
                <c:pt idx="36">
                  <c:v>7.1188758058991253</c:v>
                </c:pt>
                <c:pt idx="37">
                  <c:v>7.1793223845774534</c:v>
                </c:pt>
                <c:pt idx="38">
                  <c:v>7.236265471480948</c:v>
                </c:pt>
                <c:pt idx="39">
                  <c:v>7.2885062108995768</c:v>
                </c:pt>
                <c:pt idx="40">
                  <c:v>7.3506414412133054</c:v>
                </c:pt>
              </c:numCache>
            </c:numRef>
          </c:val>
        </c:ser>
        <c:dLbls>
          <c:showLegendKey val="0"/>
          <c:showVal val="0"/>
          <c:showCatName val="0"/>
          <c:showSerName val="0"/>
          <c:showPercent val="0"/>
          <c:showBubbleSize val="0"/>
        </c:dLbls>
        <c:axId val="298987696"/>
        <c:axId val="298988240"/>
      </c:areaChart>
      <c:catAx>
        <c:axId val="2989876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8240"/>
        <c:crosses val="autoZero"/>
        <c:auto val="1"/>
        <c:lblAlgn val="ctr"/>
        <c:lblOffset val="100"/>
        <c:tickLblSkip val="10"/>
        <c:tickMarkSkip val="10"/>
        <c:noMultiLvlLbl val="0"/>
      </c:catAx>
      <c:valAx>
        <c:axId val="298988240"/>
        <c:scaling>
          <c:orientation val="minMax"/>
          <c:max val="45"/>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7696"/>
        <c:crossesAt val="9"/>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0064158646835E-2"/>
          <c:y val="0.15716106692889395"/>
          <c:w val="0.78921656280807495"/>
          <c:h val="0.72884742151059501"/>
        </c:manualLayout>
      </c:layout>
      <c:areaChart>
        <c:grouping val="stacked"/>
        <c:varyColors val="0"/>
        <c:ser>
          <c:idx val="3"/>
          <c:order val="0"/>
          <c:tx>
            <c:strRef>
              <c:f>Sheet1!$B$1</c:f>
              <c:strCache>
                <c:ptCount val="1"/>
                <c:pt idx="0">
                  <c:v>Rail</c:v>
                </c:pt>
              </c:strCache>
            </c:strRef>
          </c:tx>
          <c:spPr>
            <a:solidFill>
              <a:schemeClr val="bg1">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1.4050102951499639</c:v>
                </c:pt>
                <c:pt idx="1">
                  <c:v>1.4243910532906057</c:v>
                </c:pt>
                <c:pt idx="2">
                  <c:v>1.4077078626120567</c:v>
                </c:pt>
                <c:pt idx="3">
                  <c:v>1.4023862635671662</c:v>
                </c:pt>
                <c:pt idx="4">
                  <c:v>1.3515430359323091</c:v>
                </c:pt>
                <c:pt idx="5">
                  <c:v>1.2277470597857416</c:v>
                </c:pt>
                <c:pt idx="6">
                  <c:v>1.2576320161214198</c:v>
                </c:pt>
                <c:pt idx="7">
                  <c:v>1.2814825485095014</c:v>
                </c:pt>
                <c:pt idx="8">
                  <c:v>1.3120834810358986</c:v>
                </c:pt>
                <c:pt idx="9">
                  <c:v>1.3332130745383779</c:v>
                </c:pt>
                <c:pt idx="10">
                  <c:v>1.3410424929931253</c:v>
                </c:pt>
                <c:pt idx="11">
                  <c:v>1.3517230155081279</c:v>
                </c:pt>
                <c:pt idx="12">
                  <c:v>1.3644853547980915</c:v>
                </c:pt>
                <c:pt idx="13">
                  <c:v>1.3756290059536127</c:v>
                </c:pt>
                <c:pt idx="14">
                  <c:v>1.3874322760268001</c:v>
                </c:pt>
                <c:pt idx="15">
                  <c:v>1.401201380410555</c:v>
                </c:pt>
                <c:pt idx="16">
                  <c:v>1.4145785377065181</c:v>
                </c:pt>
                <c:pt idx="17">
                  <c:v>1.4332643021461706</c:v>
                </c:pt>
                <c:pt idx="18">
                  <c:v>1.4475521007932457</c:v>
                </c:pt>
                <c:pt idx="19">
                  <c:v>1.4629354947437605</c:v>
                </c:pt>
                <c:pt idx="20">
                  <c:v>1.4752969880204319</c:v>
                </c:pt>
                <c:pt idx="21">
                  <c:v>1.4890315894636501</c:v>
                </c:pt>
                <c:pt idx="22">
                  <c:v>1.4991075058258048</c:v>
                </c:pt>
                <c:pt idx="23">
                  <c:v>1.5100787133962399</c:v>
                </c:pt>
                <c:pt idx="24">
                  <c:v>1.5169292122335492</c:v>
                </c:pt>
                <c:pt idx="25">
                  <c:v>1.5300943290495752</c:v>
                </c:pt>
                <c:pt idx="26">
                  <c:v>1.5402186816698418</c:v>
                </c:pt>
                <c:pt idx="27">
                  <c:v>1.5472851505587641</c:v>
                </c:pt>
                <c:pt idx="28">
                  <c:v>1.5555748403990037</c:v>
                </c:pt>
                <c:pt idx="29">
                  <c:v>1.5616424342690038</c:v>
                </c:pt>
                <c:pt idx="30">
                  <c:v>1.5705631156598656</c:v>
                </c:pt>
                <c:pt idx="31">
                  <c:v>1.5759199051493624</c:v>
                </c:pt>
                <c:pt idx="32">
                  <c:v>1.5817144256986921</c:v>
                </c:pt>
                <c:pt idx="33">
                  <c:v>1.5874192993387624</c:v>
                </c:pt>
                <c:pt idx="34">
                  <c:v>1.5926720479512824</c:v>
                </c:pt>
                <c:pt idx="35">
                  <c:v>1.5979580740138886</c:v>
                </c:pt>
                <c:pt idx="36">
                  <c:v>1.6026743459834734</c:v>
                </c:pt>
                <c:pt idx="37">
                  <c:v>1.6056719549902141</c:v>
                </c:pt>
                <c:pt idx="38">
                  <c:v>1.6079164114138962</c:v>
                </c:pt>
                <c:pt idx="39">
                  <c:v>1.6114051091161059</c:v>
                </c:pt>
                <c:pt idx="40">
                  <c:v>1.6163721141963379</c:v>
                </c:pt>
              </c:numCache>
            </c:numRef>
          </c:val>
        </c:ser>
        <c:ser>
          <c:idx val="4"/>
          <c:order val="1"/>
          <c:tx>
            <c:strRef>
              <c:f>Sheet1!$C$1</c:f>
              <c:strCache>
                <c:ptCount val="1"/>
                <c:pt idx="0">
                  <c:v>Marine (domestic)</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0.43799035856500268</c:v>
                </c:pt>
                <c:pt idx="1">
                  <c:v>0.4789152832236141</c:v>
                </c:pt>
                <c:pt idx="2">
                  <c:v>0.50855792203219607</c:v>
                </c:pt>
                <c:pt idx="3">
                  <c:v>0.53815998916979879</c:v>
                </c:pt>
                <c:pt idx="4">
                  <c:v>0.59775564496521838</c:v>
                </c:pt>
                <c:pt idx="5">
                  <c:v>0.60729557712329552</c:v>
                </c:pt>
                <c:pt idx="6">
                  <c:v>0.61727715100278147</c:v>
                </c:pt>
                <c:pt idx="7">
                  <c:v>0.63276740440051071</c:v>
                </c:pt>
                <c:pt idx="8">
                  <c:v>0.65085312927840278</c:v>
                </c:pt>
                <c:pt idx="9">
                  <c:v>0.66588142895489</c:v>
                </c:pt>
                <c:pt idx="10">
                  <c:v>0.68163920834194869</c:v>
                </c:pt>
                <c:pt idx="11">
                  <c:v>0.69423569073569524</c:v>
                </c:pt>
                <c:pt idx="12">
                  <c:v>0.7090141560892107</c:v>
                </c:pt>
                <c:pt idx="13">
                  <c:v>0.72278049721353455</c:v>
                </c:pt>
                <c:pt idx="14">
                  <c:v>0.73609088133116529</c:v>
                </c:pt>
                <c:pt idx="15">
                  <c:v>0.748326560100395</c:v>
                </c:pt>
                <c:pt idx="16">
                  <c:v>0.75994937300265519</c:v>
                </c:pt>
                <c:pt idx="17">
                  <c:v>0.77090357620272698</c:v>
                </c:pt>
                <c:pt idx="18">
                  <c:v>0.77755381277529523</c:v>
                </c:pt>
                <c:pt idx="19">
                  <c:v>0.78731730164417968</c:v>
                </c:pt>
                <c:pt idx="20">
                  <c:v>0.79723166621715791</c:v>
                </c:pt>
                <c:pt idx="21">
                  <c:v>0.80646649294249073</c:v>
                </c:pt>
                <c:pt idx="22">
                  <c:v>0.8145314548000897</c:v>
                </c:pt>
                <c:pt idx="23">
                  <c:v>0.82242551338458725</c:v>
                </c:pt>
                <c:pt idx="24">
                  <c:v>0.82988699642919528</c:v>
                </c:pt>
                <c:pt idx="25">
                  <c:v>0.83714332678209757</c:v>
                </c:pt>
                <c:pt idx="26">
                  <c:v>0.84422887238179101</c:v>
                </c:pt>
                <c:pt idx="27">
                  <c:v>0.85011844930340885</c:v>
                </c:pt>
                <c:pt idx="28">
                  <c:v>0.85544369753915817</c:v>
                </c:pt>
                <c:pt idx="29">
                  <c:v>0.860279691121832</c:v>
                </c:pt>
                <c:pt idx="30">
                  <c:v>0.86505289922570228</c:v>
                </c:pt>
                <c:pt idx="31">
                  <c:v>0.86779612096870551</c:v>
                </c:pt>
                <c:pt idx="32">
                  <c:v>0.87083181609705207</c:v>
                </c:pt>
                <c:pt idx="33">
                  <c:v>0.87378454665304162</c:v>
                </c:pt>
                <c:pt idx="34">
                  <c:v>0.87682622436113888</c:v>
                </c:pt>
                <c:pt idx="35">
                  <c:v>0.87970327242510393</c:v>
                </c:pt>
                <c:pt idx="36">
                  <c:v>0.8819772618553543</c:v>
                </c:pt>
                <c:pt idx="37">
                  <c:v>0.88405202957801521</c:v>
                </c:pt>
                <c:pt idx="38">
                  <c:v>0.88594301040211576</c:v>
                </c:pt>
                <c:pt idx="39">
                  <c:v>0.88733042105013737</c:v>
                </c:pt>
                <c:pt idx="40">
                  <c:v>0.8882648104627151</c:v>
                </c:pt>
              </c:numCache>
            </c:numRef>
          </c:val>
        </c:ser>
        <c:ser>
          <c:idx val="5"/>
          <c:order val="2"/>
          <c:tx>
            <c:strRef>
              <c:f>Sheet1!$D$1</c:f>
              <c:strCache>
                <c:ptCount val="1"/>
                <c:pt idx="0">
                  <c:v>Marine (international)</c:v>
                </c:pt>
              </c:strCache>
            </c:strRef>
          </c:tx>
          <c:spPr>
            <a:solidFill>
              <a:schemeClr val="accent1">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3.6854993811288472</c:v>
                </c:pt>
                <c:pt idx="1">
                  <c:v>3.5270448335767344</c:v>
                </c:pt>
                <c:pt idx="2">
                  <c:v>3.2465205334186078</c:v>
                </c:pt>
                <c:pt idx="3">
                  <c:v>3.0853246311956122</c:v>
                </c:pt>
                <c:pt idx="4">
                  <c:v>2.9474977593341074</c:v>
                </c:pt>
                <c:pt idx="5">
                  <c:v>3.0003742152416151</c:v>
                </c:pt>
                <c:pt idx="6">
                  <c:v>3.4525717138289442</c:v>
                </c:pt>
                <c:pt idx="7">
                  <c:v>3.5543673081001641</c:v>
                </c:pt>
                <c:pt idx="8">
                  <c:v>3.5472416684115333</c:v>
                </c:pt>
                <c:pt idx="9">
                  <c:v>3.6785535583903357</c:v>
                </c:pt>
                <c:pt idx="10">
                  <c:v>3.5290189649083969</c:v>
                </c:pt>
                <c:pt idx="11">
                  <c:v>3.5685413174176359</c:v>
                </c:pt>
                <c:pt idx="12">
                  <c:v>3.6577768869564515</c:v>
                </c:pt>
                <c:pt idx="13">
                  <c:v>3.6778994424887657</c:v>
                </c:pt>
                <c:pt idx="14">
                  <c:v>3.7096636866689368</c:v>
                </c:pt>
                <c:pt idx="15">
                  <c:v>3.7303545142320851</c:v>
                </c:pt>
                <c:pt idx="16">
                  <c:v>3.7518851282772916</c:v>
                </c:pt>
                <c:pt idx="17">
                  <c:v>3.778852329882743</c:v>
                </c:pt>
                <c:pt idx="18">
                  <c:v>3.8008351103936038</c:v>
                </c:pt>
                <c:pt idx="19">
                  <c:v>3.8269134956205848</c:v>
                </c:pt>
                <c:pt idx="20">
                  <c:v>3.8366238528381111</c:v>
                </c:pt>
                <c:pt idx="21">
                  <c:v>3.8464953981131891</c:v>
                </c:pt>
                <c:pt idx="22">
                  <c:v>3.8628092651440853</c:v>
                </c:pt>
                <c:pt idx="23">
                  <c:v>3.8716888014360942</c:v>
                </c:pt>
                <c:pt idx="24">
                  <c:v>3.8831539081768089</c:v>
                </c:pt>
                <c:pt idx="25">
                  <c:v>3.8840790968923198</c:v>
                </c:pt>
                <c:pt idx="26">
                  <c:v>3.9011715960735858</c:v>
                </c:pt>
                <c:pt idx="27">
                  <c:v>3.90711405935585</c:v>
                </c:pt>
                <c:pt idx="28">
                  <c:v>3.9170971914711519</c:v>
                </c:pt>
                <c:pt idx="29">
                  <c:v>3.9372013982817631</c:v>
                </c:pt>
                <c:pt idx="30">
                  <c:v>3.9485160232959173</c:v>
                </c:pt>
                <c:pt idx="31">
                  <c:v>3.9725724606659742</c:v>
                </c:pt>
                <c:pt idx="32">
                  <c:v>3.986639616732476</c:v>
                </c:pt>
                <c:pt idx="33">
                  <c:v>4.0160366764169044</c:v>
                </c:pt>
                <c:pt idx="34">
                  <c:v>4.0287754253582149</c:v>
                </c:pt>
                <c:pt idx="35">
                  <c:v>4.0397323207566336</c:v>
                </c:pt>
                <c:pt idx="36">
                  <c:v>4.0449587782952587</c:v>
                </c:pt>
                <c:pt idx="37">
                  <c:v>4.0536071034796946</c:v>
                </c:pt>
                <c:pt idx="38">
                  <c:v>4.0526661444614644</c:v>
                </c:pt>
                <c:pt idx="39">
                  <c:v>4.055901864053773</c:v>
                </c:pt>
                <c:pt idx="40">
                  <c:v>4.0659159483374614</c:v>
                </c:pt>
              </c:numCache>
            </c:numRef>
          </c:val>
        </c:ser>
        <c:ser>
          <c:idx val="6"/>
          <c:order val="3"/>
          <c:tx>
            <c:strRef>
              <c:f>Sheet1!$E$1</c:f>
              <c:strCache>
                <c:ptCount val="1"/>
                <c:pt idx="0">
                  <c:v>Natural Gas Pipeline</c:v>
                </c:pt>
              </c:strCache>
            </c:strRef>
          </c:tx>
          <c:spPr>
            <a:solidFill>
              <a:schemeClr val="accent3"/>
            </a:solidFill>
            <a:ln w="25400">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1.811404530890286</c:v>
                </c:pt>
                <c:pt idx="1">
                  <c:v>1.8241352043114603</c:v>
                </c:pt>
                <c:pt idx="2">
                  <c:v>1.5783183467574418</c:v>
                </c:pt>
                <c:pt idx="3">
                  <c:v>1.5703323110938072</c:v>
                </c:pt>
                <c:pt idx="4">
                  <c:v>1.5614593485370278</c:v>
                </c:pt>
                <c:pt idx="5">
                  <c:v>1.5650639049708843</c:v>
                </c:pt>
                <c:pt idx="6">
                  <c:v>1.6508006080985069</c:v>
                </c:pt>
                <c:pt idx="7">
                  <c:v>2.0346096819266677</c:v>
                </c:pt>
                <c:pt idx="8">
                  <c:v>2.0180971585214138</c:v>
                </c:pt>
                <c:pt idx="9">
                  <c:v>2.0508181732147932</c:v>
                </c:pt>
                <c:pt idx="10">
                  <c:v>2.0582322617992759</c:v>
                </c:pt>
                <c:pt idx="11">
                  <c:v>2.0600467496551573</c:v>
                </c:pt>
                <c:pt idx="12">
                  <c:v>2.050055799074471</c:v>
                </c:pt>
                <c:pt idx="13">
                  <c:v>2.0569809447042644</c:v>
                </c:pt>
                <c:pt idx="14">
                  <c:v>2.0496180183254182</c:v>
                </c:pt>
                <c:pt idx="15">
                  <c:v>2.0570283215492964</c:v>
                </c:pt>
                <c:pt idx="16">
                  <c:v>2.0792265525087714</c:v>
                </c:pt>
                <c:pt idx="17">
                  <c:v>2.1532781170681119</c:v>
                </c:pt>
                <c:pt idx="18">
                  <c:v>2.1675078375265002</c:v>
                </c:pt>
                <c:pt idx="19">
                  <c:v>2.2548496928066015</c:v>
                </c:pt>
                <c:pt idx="20">
                  <c:v>2.3412500722333789</c:v>
                </c:pt>
                <c:pt idx="21">
                  <c:v>2.4080555578693748</c:v>
                </c:pt>
                <c:pt idx="22">
                  <c:v>2.3697207123041153</c:v>
                </c:pt>
                <c:pt idx="23">
                  <c:v>2.3910122979432344</c:v>
                </c:pt>
                <c:pt idx="24">
                  <c:v>2.3974086018279195</c:v>
                </c:pt>
                <c:pt idx="25">
                  <c:v>2.4755198676139116</c:v>
                </c:pt>
                <c:pt idx="26">
                  <c:v>2.4385091979056597</c:v>
                </c:pt>
                <c:pt idx="27">
                  <c:v>2.5133449519053102</c:v>
                </c:pt>
                <c:pt idx="28">
                  <c:v>2.541565160267055</c:v>
                </c:pt>
                <c:pt idx="29">
                  <c:v>2.5882739117369056</c:v>
                </c:pt>
                <c:pt idx="30">
                  <c:v>2.5678991014137864</c:v>
                </c:pt>
                <c:pt idx="31">
                  <c:v>2.6369057446718216</c:v>
                </c:pt>
                <c:pt idx="32">
                  <c:v>2.6436734767630696</c:v>
                </c:pt>
                <c:pt idx="33">
                  <c:v>2.6616628961637616</c:v>
                </c:pt>
                <c:pt idx="34">
                  <c:v>2.7016500132158399</c:v>
                </c:pt>
                <c:pt idx="35">
                  <c:v>2.7428276957944036</c:v>
                </c:pt>
                <c:pt idx="36">
                  <c:v>2.7569533549249172</c:v>
                </c:pt>
                <c:pt idx="37">
                  <c:v>2.7413546089082956</c:v>
                </c:pt>
                <c:pt idx="38">
                  <c:v>2.7717368453741074</c:v>
                </c:pt>
                <c:pt idx="39">
                  <c:v>2.7705248147249222</c:v>
                </c:pt>
                <c:pt idx="40">
                  <c:v>2.7888279967010021</c:v>
                </c:pt>
              </c:numCache>
            </c:numRef>
          </c:val>
        </c:ser>
        <c:ser>
          <c:idx val="0"/>
          <c:order val="4"/>
          <c:tx>
            <c:strRef>
              <c:f>Sheet1!$F$1</c:f>
              <c:strCache>
                <c:ptCount val="1"/>
                <c:pt idx="0">
                  <c:v>Lt Heavy Truck</c:v>
                </c:pt>
              </c:strCache>
            </c:strRef>
          </c:tx>
          <c:spPr>
            <a:solidFill>
              <a:schemeClr val="accent4">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2.0179864807797387</c:v>
                </c:pt>
                <c:pt idx="1">
                  <c:v>2.1623981574376496</c:v>
                </c:pt>
                <c:pt idx="2">
                  <c:v>2.3068715863192599</c:v>
                </c:pt>
                <c:pt idx="3">
                  <c:v>2.2731453376291806</c:v>
                </c:pt>
                <c:pt idx="4">
                  <c:v>2.2871331624629212</c:v>
                </c:pt>
                <c:pt idx="5">
                  <c:v>2.2892281259992755</c:v>
                </c:pt>
                <c:pt idx="6">
                  <c:v>2.3346042202684352</c:v>
                </c:pt>
                <c:pt idx="7">
                  <c:v>2.3427317064598072</c:v>
                </c:pt>
                <c:pt idx="8">
                  <c:v>2.3321359685033394</c:v>
                </c:pt>
                <c:pt idx="9">
                  <c:v>2.2992576601464547</c:v>
                </c:pt>
                <c:pt idx="10">
                  <c:v>2.298167716449885</c:v>
                </c:pt>
                <c:pt idx="11">
                  <c:v>2.3154160595986486</c:v>
                </c:pt>
                <c:pt idx="12">
                  <c:v>2.3316202294008708</c:v>
                </c:pt>
                <c:pt idx="13">
                  <c:v>2.3463065747782839</c:v>
                </c:pt>
                <c:pt idx="14">
                  <c:v>2.3551013659380278</c:v>
                </c:pt>
                <c:pt idx="15">
                  <c:v>2.3619403363409237</c:v>
                </c:pt>
                <c:pt idx="16">
                  <c:v>2.3641657379339462</c:v>
                </c:pt>
                <c:pt idx="17">
                  <c:v>2.3614831725280978</c:v>
                </c:pt>
                <c:pt idx="18">
                  <c:v>2.3674944361700923</c:v>
                </c:pt>
                <c:pt idx="19">
                  <c:v>2.3730146782618262</c:v>
                </c:pt>
                <c:pt idx="20">
                  <c:v>2.3835259275801959</c:v>
                </c:pt>
                <c:pt idx="21">
                  <c:v>2.3908317016612286</c:v>
                </c:pt>
                <c:pt idx="22">
                  <c:v>2.3995413208322147</c:v>
                </c:pt>
                <c:pt idx="23">
                  <c:v>2.407379148120528</c:v>
                </c:pt>
                <c:pt idx="24">
                  <c:v>2.4218094444950129</c:v>
                </c:pt>
                <c:pt idx="25">
                  <c:v>2.4393495281692612</c:v>
                </c:pt>
                <c:pt idx="26">
                  <c:v>2.4621491014258954</c:v>
                </c:pt>
                <c:pt idx="27">
                  <c:v>2.4835000807070191</c:v>
                </c:pt>
                <c:pt idx="28">
                  <c:v>2.505622948054226</c:v>
                </c:pt>
                <c:pt idx="29">
                  <c:v>2.5306029395433165</c:v>
                </c:pt>
                <c:pt idx="30">
                  <c:v>2.5590651817619823</c:v>
                </c:pt>
                <c:pt idx="31">
                  <c:v>2.5959112118580401</c:v>
                </c:pt>
                <c:pt idx="32">
                  <c:v>2.6296436149277747</c:v>
                </c:pt>
                <c:pt idx="33">
                  <c:v>2.6700004599988483</c:v>
                </c:pt>
                <c:pt idx="34">
                  <c:v>2.7071613075095255</c:v>
                </c:pt>
                <c:pt idx="35">
                  <c:v>2.7499573714449097</c:v>
                </c:pt>
                <c:pt idx="36">
                  <c:v>2.7870827999431667</c:v>
                </c:pt>
                <c:pt idx="37">
                  <c:v>2.8321062690229182</c:v>
                </c:pt>
                <c:pt idx="38">
                  <c:v>2.8748674213420631</c:v>
                </c:pt>
                <c:pt idx="39">
                  <c:v>2.9192283510346928</c:v>
                </c:pt>
                <c:pt idx="40">
                  <c:v>2.9657606399850951</c:v>
                </c:pt>
              </c:numCache>
            </c:numRef>
          </c:val>
        </c:ser>
        <c:ser>
          <c:idx val="1"/>
          <c:order val="5"/>
          <c:tx>
            <c:strRef>
              <c:f>Sheet1!$G$1</c:f>
              <c:strCache>
                <c:ptCount val="1"/>
                <c:pt idx="0">
                  <c:v>Med Heavy Truck</c:v>
                </c:pt>
              </c:strCache>
            </c:strRef>
          </c:tx>
          <c:spPr>
            <a:solidFill>
              <a:schemeClr val="accent4">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4.981166457829981</c:v>
                </c:pt>
                <c:pt idx="1">
                  <c:v>5.0767153576433577</c:v>
                </c:pt>
                <c:pt idx="2">
                  <c:v>5.2968782589685892</c:v>
                </c:pt>
                <c:pt idx="3">
                  <c:v>5.143550689613936</c:v>
                </c:pt>
                <c:pt idx="4">
                  <c:v>5.1185304885673126</c:v>
                </c:pt>
                <c:pt idx="5">
                  <c:v>5.1222504450248936</c:v>
                </c:pt>
                <c:pt idx="6">
                  <c:v>5.2222294893923742</c:v>
                </c:pt>
                <c:pt idx="7">
                  <c:v>5.2824754291120151</c:v>
                </c:pt>
                <c:pt idx="8">
                  <c:v>5.2916723678332822</c:v>
                </c:pt>
                <c:pt idx="9">
                  <c:v>5.256494183909707</c:v>
                </c:pt>
                <c:pt idx="10">
                  <c:v>5.2953919635416629</c:v>
                </c:pt>
                <c:pt idx="11">
                  <c:v>5.3452185246247277</c:v>
                </c:pt>
                <c:pt idx="12">
                  <c:v>5.3964402563365725</c:v>
                </c:pt>
                <c:pt idx="13">
                  <c:v>5.4409888012456147</c:v>
                </c:pt>
                <c:pt idx="14">
                  <c:v>5.4709030165400181</c:v>
                </c:pt>
                <c:pt idx="15">
                  <c:v>5.4969133430063586</c:v>
                </c:pt>
                <c:pt idx="16">
                  <c:v>5.5076814804056298</c:v>
                </c:pt>
                <c:pt idx="17">
                  <c:v>5.5006524260647973</c:v>
                </c:pt>
                <c:pt idx="18">
                  <c:v>5.5259606420518201</c:v>
                </c:pt>
                <c:pt idx="19">
                  <c:v>5.5558955369892944</c:v>
                </c:pt>
                <c:pt idx="20">
                  <c:v>5.5873605272431792</c:v>
                </c:pt>
                <c:pt idx="21">
                  <c:v>5.6036164570400819</c:v>
                </c:pt>
                <c:pt idx="22">
                  <c:v>5.6199354630594165</c:v>
                </c:pt>
                <c:pt idx="23">
                  <c:v>5.6298886439040254</c:v>
                </c:pt>
                <c:pt idx="24">
                  <c:v>5.6592727656793969</c:v>
                </c:pt>
                <c:pt idx="25">
                  <c:v>5.6979163463661688</c:v>
                </c:pt>
                <c:pt idx="26">
                  <c:v>5.7502052737586871</c:v>
                </c:pt>
                <c:pt idx="27">
                  <c:v>5.8000440676156018</c:v>
                </c:pt>
                <c:pt idx="28">
                  <c:v>5.8539386657399266</c:v>
                </c:pt>
                <c:pt idx="29">
                  <c:v>5.9175998271571935</c:v>
                </c:pt>
                <c:pt idx="30">
                  <c:v>5.9848631371647505</c:v>
                </c:pt>
                <c:pt idx="31">
                  <c:v>6.0751062479072111</c:v>
                </c:pt>
                <c:pt idx="32">
                  <c:v>6.162754112873353</c:v>
                </c:pt>
                <c:pt idx="33">
                  <c:v>6.2697060323449785</c:v>
                </c:pt>
                <c:pt idx="34">
                  <c:v>6.3706729878837454</c:v>
                </c:pt>
                <c:pt idx="35">
                  <c:v>6.4833538127938182</c:v>
                </c:pt>
                <c:pt idx="36">
                  <c:v>6.5833066824240465</c:v>
                </c:pt>
                <c:pt idx="37">
                  <c:v>6.7016401459993178</c:v>
                </c:pt>
                <c:pt idx="38">
                  <c:v>6.8174906832834639</c:v>
                </c:pt>
                <c:pt idx="39">
                  <c:v>6.9342324232609212</c:v>
                </c:pt>
                <c:pt idx="40">
                  <c:v>7.0605404044370053</c:v>
                </c:pt>
              </c:numCache>
            </c:numRef>
          </c:val>
        </c:ser>
        <c:ser>
          <c:idx val="2"/>
          <c:order val="6"/>
          <c:tx>
            <c:strRef>
              <c:f>Sheet1!$H$1</c:f>
              <c:strCache>
                <c:ptCount val="1"/>
                <c:pt idx="0">
                  <c:v>Hvy Heavy Truck</c:v>
                </c:pt>
              </c:strCache>
            </c:strRef>
          </c:tx>
          <c:spPr>
            <a:solidFill>
              <a:schemeClr val="accent4">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6.9154671256064235</c:v>
                </c:pt>
                <c:pt idx="1">
                  <c:v>7.6398404173188466</c:v>
                </c:pt>
                <c:pt idx="2">
                  <c:v>8.5547279700505943</c:v>
                </c:pt>
                <c:pt idx="3">
                  <c:v>8.6565652354719784</c:v>
                </c:pt>
                <c:pt idx="4">
                  <c:v>9.002521553493871</c:v>
                </c:pt>
                <c:pt idx="5">
                  <c:v>9.2133313541507871</c:v>
                </c:pt>
                <c:pt idx="6">
                  <c:v>9.3960240112013249</c:v>
                </c:pt>
                <c:pt idx="7">
                  <c:v>9.7965004147943642</c:v>
                </c:pt>
                <c:pt idx="8">
                  <c:v>10.180232109395662</c:v>
                </c:pt>
                <c:pt idx="9">
                  <c:v>10.473886780858638</c:v>
                </c:pt>
                <c:pt idx="10">
                  <c:v>10.827500404684411</c:v>
                </c:pt>
                <c:pt idx="11">
                  <c:v>11.128830198030204</c:v>
                </c:pt>
                <c:pt idx="12">
                  <c:v>11.437593348389017</c:v>
                </c:pt>
                <c:pt idx="13">
                  <c:v>11.740510953713425</c:v>
                </c:pt>
                <c:pt idx="14">
                  <c:v>12.027578614193434</c:v>
                </c:pt>
                <c:pt idx="15">
                  <c:v>12.322474508320616</c:v>
                </c:pt>
                <c:pt idx="16">
                  <c:v>12.594187829650853</c:v>
                </c:pt>
                <c:pt idx="17">
                  <c:v>12.836223059923503</c:v>
                </c:pt>
                <c:pt idx="18">
                  <c:v>13.068111171546215</c:v>
                </c:pt>
                <c:pt idx="19">
                  <c:v>13.253041940108851</c:v>
                </c:pt>
                <c:pt idx="20">
                  <c:v>13.454682488351715</c:v>
                </c:pt>
                <c:pt idx="21">
                  <c:v>13.629633691402853</c:v>
                </c:pt>
                <c:pt idx="22">
                  <c:v>13.808849612317399</c:v>
                </c:pt>
                <c:pt idx="23">
                  <c:v>13.981318133658714</c:v>
                </c:pt>
                <c:pt idx="24">
                  <c:v>14.200821732586839</c:v>
                </c:pt>
                <c:pt idx="25">
                  <c:v>14.443072155941518</c:v>
                </c:pt>
                <c:pt idx="26">
                  <c:v>14.722518011354298</c:v>
                </c:pt>
                <c:pt idx="27">
                  <c:v>15.000205765429032</c:v>
                </c:pt>
                <c:pt idx="28">
                  <c:v>15.295062197381402</c:v>
                </c:pt>
                <c:pt idx="29">
                  <c:v>15.61112336343845</c:v>
                </c:pt>
                <c:pt idx="30">
                  <c:v>15.946664999364991</c:v>
                </c:pt>
                <c:pt idx="31">
                  <c:v>16.34057970049124</c:v>
                </c:pt>
                <c:pt idx="32">
                  <c:v>16.741377458277171</c:v>
                </c:pt>
                <c:pt idx="33">
                  <c:v>17.18372831727449</c:v>
                </c:pt>
                <c:pt idx="34">
                  <c:v>17.627324509211824</c:v>
                </c:pt>
                <c:pt idx="35">
                  <c:v>18.095538837787494</c:v>
                </c:pt>
                <c:pt idx="36">
                  <c:v>18.527594008377314</c:v>
                </c:pt>
                <c:pt idx="37">
                  <c:v>19.017059329558919</c:v>
                </c:pt>
                <c:pt idx="38">
                  <c:v>19.504608975501803</c:v>
                </c:pt>
                <c:pt idx="39">
                  <c:v>19.991138367052066</c:v>
                </c:pt>
                <c:pt idx="40">
                  <c:v>20.503097546182204</c:v>
                </c:pt>
              </c:numCache>
            </c:numRef>
          </c:val>
        </c:ser>
        <c:dLbls>
          <c:showLegendKey val="0"/>
          <c:showVal val="0"/>
          <c:showCatName val="0"/>
          <c:showSerName val="0"/>
          <c:showPercent val="0"/>
          <c:showBubbleSize val="0"/>
        </c:dLbls>
        <c:axId val="298989328"/>
        <c:axId val="339880224"/>
      </c:areaChart>
      <c:catAx>
        <c:axId val="29898932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39880224"/>
        <c:crosses val="autoZero"/>
        <c:auto val="1"/>
        <c:lblAlgn val="ctr"/>
        <c:lblOffset val="100"/>
        <c:tickLblSkip val="10"/>
        <c:tickMarkSkip val="10"/>
        <c:noMultiLvlLbl val="0"/>
      </c:catAx>
      <c:valAx>
        <c:axId val="33988022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8989328"/>
        <c:crossesAt val="9"/>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Sheet1!$B$1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7.0794027573019269</c:v>
                </c:pt>
                <c:pt idx="1">
                  <c:v>7.6716332995297307</c:v>
                </c:pt>
                <c:pt idx="2">
                  <c:v>8.0071120733029115</c:v>
                </c:pt>
                <c:pt idx="3">
                  <c:v>8.1884405806669207</c:v>
                </c:pt>
                <c:pt idx="4">
                  <c:v>8.6167216093550252</c:v>
                </c:pt>
              </c:numCache>
            </c:numRef>
          </c:val>
        </c:ser>
        <c:ser>
          <c:idx val="6"/>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6.9511016019284728</c:v>
                </c:pt>
                <c:pt idx="1">
                  <c:v>8.3599858843092605</c:v>
                </c:pt>
                <c:pt idx="2">
                  <c:v>9.2317215651298987</c:v>
                </c:pt>
                <c:pt idx="3">
                  <c:v>10.095137342933022</c:v>
                </c:pt>
                <c:pt idx="4">
                  <c:v>11.511276641372188</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4.0884392330646522</c:v>
                </c:pt>
                <c:pt idx="1">
                  <c:v>6.0738189735416022</c:v>
                </c:pt>
                <c:pt idx="2">
                  <c:v>7.6886052067293482</c:v>
                </c:pt>
                <c:pt idx="3">
                  <c:v>9.6834055969733281</c:v>
                </c:pt>
                <c:pt idx="4">
                  <c:v>12.663669293644556</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6.3021441887617105</c:v>
                </c:pt>
                <c:pt idx="1">
                  <c:v>8.0445260697603374</c:v>
                </c:pt>
                <c:pt idx="2">
                  <c:v>10.199208432674727</c:v>
                </c:pt>
                <c:pt idx="3">
                  <c:v>11.15403299939724</c:v>
                </c:pt>
                <c:pt idx="4">
                  <c:v>12.460541611315042</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8.8788924931883795</c:v>
                </c:pt>
                <c:pt idx="1">
                  <c:v>12.543585682869741</c:v>
                </c:pt>
                <c:pt idx="2">
                  <c:v>15.875734545234357</c:v>
                </c:pt>
                <c:pt idx="3">
                  <c:v>19.595908873087396</c:v>
                </c:pt>
                <c:pt idx="4">
                  <c:v>24.914236964712536</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2.9011599845886233</c:v>
                </c:pt>
                <c:pt idx="1">
                  <c:v>5.165840507538884</c:v>
                </c:pt>
                <c:pt idx="2">
                  <c:v>8.0312512744536928</c:v>
                </c:pt>
                <c:pt idx="3">
                  <c:v>11.490106322719477</c:v>
                </c:pt>
                <c:pt idx="4">
                  <c:v>15.009146009687305</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9.1768303182348614</c:v>
                </c:pt>
                <c:pt idx="1">
                  <c:v>15.984798088142837</c:v>
                </c:pt>
                <c:pt idx="2">
                  <c:v>19.620849098361013</c:v>
                </c:pt>
                <c:pt idx="3">
                  <c:v>21.471574657173136</c:v>
                </c:pt>
                <c:pt idx="4">
                  <c:v>22.871159861356944</c:v>
                </c:pt>
              </c:numCache>
            </c:numRef>
          </c:val>
        </c:ser>
        <c:dLbls>
          <c:showLegendKey val="0"/>
          <c:showVal val="0"/>
          <c:showCatName val="0"/>
          <c:showSerName val="0"/>
          <c:showPercent val="0"/>
          <c:showBubbleSize val="0"/>
        </c:dLbls>
        <c:gapWidth val="150"/>
        <c:overlap val="100"/>
        <c:axId val="339880768"/>
        <c:axId val="344221184"/>
      </c:barChart>
      <c:catAx>
        <c:axId val="3398807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21184"/>
        <c:crosses val="autoZero"/>
        <c:auto val="1"/>
        <c:lblAlgn val="ctr"/>
        <c:lblOffset val="100"/>
        <c:noMultiLvlLbl val="0"/>
      </c:catAx>
      <c:valAx>
        <c:axId val="344221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988076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18.193313387334349</c:v>
                </c:pt>
                <c:pt idx="1">
                  <c:v>18.966561006055453</c:v>
                </c:pt>
                <c:pt idx="2">
                  <c:v>18.102935745710347</c:v>
                </c:pt>
                <c:pt idx="3">
                  <c:v>17.290699468085084</c:v>
                </c:pt>
                <c:pt idx="4">
                  <c:v>18.009390658102731</c:v>
                </c:pt>
              </c:numCache>
            </c:numRef>
          </c:val>
        </c:ser>
        <c:ser>
          <c:idx val="0"/>
          <c:order val="1"/>
          <c:tx>
            <c:strRef>
              <c:f>Sheet1!$C$1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31.901824279695752</c:v>
                </c:pt>
                <c:pt idx="1">
                  <c:v>33.598542262360667</c:v>
                </c:pt>
                <c:pt idx="2">
                  <c:v>30.728155067057152</c:v>
                </c:pt>
                <c:pt idx="3">
                  <c:v>30.19049078562221</c:v>
                </c:pt>
                <c:pt idx="4">
                  <c:v>32.017070190134966</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6.9791350288912648</c:v>
                </c:pt>
                <c:pt idx="1">
                  <c:v>7.3429165344458216</c:v>
                </c:pt>
                <c:pt idx="2">
                  <c:v>7.4633308214202518</c:v>
                </c:pt>
                <c:pt idx="3">
                  <c:v>8.0203215140555013</c:v>
                </c:pt>
                <c:pt idx="4">
                  <c:v>9.1255117949946065</c:v>
                </c:pt>
              </c:numCache>
            </c:numRef>
          </c:val>
        </c:ser>
        <c:dLbls>
          <c:showLegendKey val="0"/>
          <c:showVal val="0"/>
          <c:showCatName val="0"/>
          <c:showSerName val="0"/>
          <c:showPercent val="0"/>
          <c:showBubbleSize val="0"/>
        </c:dLbls>
        <c:gapWidth val="150"/>
        <c:overlap val="100"/>
        <c:axId val="344232608"/>
        <c:axId val="344232064"/>
      </c:barChart>
      <c:catAx>
        <c:axId val="344232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32064"/>
        <c:crosses val="autoZero"/>
        <c:auto val="1"/>
        <c:lblAlgn val="ctr"/>
        <c:lblOffset val="100"/>
        <c:noMultiLvlLbl val="0"/>
      </c:catAx>
      <c:valAx>
        <c:axId val="344232064"/>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3260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55363024459884"/>
          <c:y val="5.5001980517505919E-2"/>
          <c:w val="0.76568660320481674"/>
          <c:h val="0.85603670243992813"/>
        </c:manualLayout>
      </c:layout>
      <c:areaChart>
        <c:grouping val="stacked"/>
        <c:varyColors val="0"/>
        <c:ser>
          <c:idx val="3"/>
          <c:order val="0"/>
          <c:tx>
            <c:strRef>
              <c:f>Sheet1!$B$1</c:f>
              <c:strCache>
                <c:ptCount val="1"/>
                <c:pt idx="0">
                  <c:v>World: Residual Fuel Oil</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3.3656090698242185</c:v>
                </c:pt>
                <c:pt idx="1">
                  <c:v>3.2209775657653807</c:v>
                </c:pt>
                <c:pt idx="2">
                  <c:v>2.9629867944717412</c:v>
                </c:pt>
                <c:pt idx="3">
                  <c:v>2.7719403820037845</c:v>
                </c:pt>
                <c:pt idx="4">
                  <c:v>2.5717191772460937</c:v>
                </c:pt>
                <c:pt idx="5">
                  <c:v>2.407396797180176</c:v>
                </c:pt>
                <c:pt idx="6">
                  <c:v>2.8060174274444578</c:v>
                </c:pt>
                <c:pt idx="7">
                  <c:v>2.7363139238357546</c:v>
                </c:pt>
                <c:pt idx="8">
                  <c:v>2.712159702301026</c:v>
                </c:pt>
                <c:pt idx="9">
                  <c:v>2.5889195652008059</c:v>
                </c:pt>
                <c:pt idx="10">
                  <c:v>1.8089551172256468</c:v>
                </c:pt>
                <c:pt idx="11">
                  <c:v>1.889387972831726</c:v>
                </c:pt>
                <c:pt idx="12">
                  <c:v>2.0403305311203002</c:v>
                </c:pt>
                <c:pt idx="13">
                  <c:v>2.0638843221664427</c:v>
                </c:pt>
                <c:pt idx="14">
                  <c:v>2.0822329750061037</c:v>
                </c:pt>
                <c:pt idx="15">
                  <c:v>2.0936713466644288</c:v>
                </c:pt>
                <c:pt idx="16">
                  <c:v>2.0854783868789672</c:v>
                </c:pt>
                <c:pt idx="17">
                  <c:v>2.0811982440948489</c:v>
                </c:pt>
                <c:pt idx="18">
                  <c:v>2.0783380985260012</c:v>
                </c:pt>
                <c:pt idx="19">
                  <c:v>2.0822069978713991</c:v>
                </c:pt>
                <c:pt idx="20">
                  <c:v>2.0613723382949827</c:v>
                </c:pt>
                <c:pt idx="21">
                  <c:v>2.0665552778244018</c:v>
                </c:pt>
                <c:pt idx="22">
                  <c:v>2.067809556007385</c:v>
                </c:pt>
                <c:pt idx="23">
                  <c:v>2.0583088636398315</c:v>
                </c:pt>
                <c:pt idx="24">
                  <c:v>2.0481381206512452</c:v>
                </c:pt>
                <c:pt idx="25">
                  <c:v>2.0054127502441408</c:v>
                </c:pt>
                <c:pt idx="26">
                  <c:v>1.9983521766662597</c:v>
                </c:pt>
                <c:pt idx="27">
                  <c:v>1.979688035964966</c:v>
                </c:pt>
                <c:pt idx="28">
                  <c:v>1.9660907759666442</c:v>
                </c:pt>
                <c:pt idx="29">
                  <c:v>1.9713593368530273</c:v>
                </c:pt>
                <c:pt idx="30">
                  <c:v>1.9672433819770814</c:v>
                </c:pt>
                <c:pt idx="31">
                  <c:v>1.9645177774429321</c:v>
                </c:pt>
                <c:pt idx="32">
                  <c:v>1.9487248477935792</c:v>
                </c:pt>
                <c:pt idx="33">
                  <c:v>1.9561071267127992</c:v>
                </c:pt>
                <c:pt idx="34">
                  <c:v>1.9284628405570983</c:v>
                </c:pt>
                <c:pt idx="35">
                  <c:v>1.9119534516334535</c:v>
                </c:pt>
                <c:pt idx="36">
                  <c:v>1.8851221609115603</c:v>
                </c:pt>
                <c:pt idx="37">
                  <c:v>1.8655980429649355</c:v>
                </c:pt>
                <c:pt idx="38">
                  <c:v>1.8572081475257871</c:v>
                </c:pt>
                <c:pt idx="39">
                  <c:v>1.8360504236221316</c:v>
                </c:pt>
                <c:pt idx="40">
                  <c:v>1.8140972380638121</c:v>
                </c:pt>
              </c:numCache>
            </c:numRef>
          </c:val>
        </c:ser>
        <c:ser>
          <c:idx val="2"/>
          <c:order val="1"/>
          <c:tx>
            <c:strRef>
              <c:f>Sheet1!$C$1</c:f>
              <c:strCache>
                <c:ptCount val="1"/>
                <c:pt idx="0">
                  <c:v>World: Distillate Fuel Oil and Biodiesel</c:v>
                </c:pt>
              </c:strCache>
            </c:strRef>
          </c:tx>
          <c:spPr>
            <a:solidFill>
              <a:schemeClr val="bg1">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18.685549713134762</c:v>
                </c:pt>
                <c:pt idx="1">
                  <c:v>18.881096435546876</c:v>
                </c:pt>
                <c:pt idx="2">
                  <c:v>18.606666564941406</c:v>
                </c:pt>
                <c:pt idx="3">
                  <c:v>18.892823425292967</c:v>
                </c:pt>
                <c:pt idx="4">
                  <c:v>19.727453247070315</c:v>
                </c:pt>
                <c:pt idx="5">
                  <c:v>20.283716247558594</c:v>
                </c:pt>
                <c:pt idx="6">
                  <c:v>20.404750854492185</c:v>
                </c:pt>
                <c:pt idx="7">
                  <c:v>21.148326538085932</c:v>
                </c:pt>
                <c:pt idx="8">
                  <c:v>21.322335083007815</c:v>
                </c:pt>
                <c:pt idx="9">
                  <c:v>21.698512573242191</c:v>
                </c:pt>
                <c:pt idx="10">
                  <c:v>22.412488952636718</c:v>
                </c:pt>
                <c:pt idx="11">
                  <c:v>22.270144836425782</c:v>
                </c:pt>
                <c:pt idx="12">
                  <c:v>22.108734130859379</c:v>
                </c:pt>
                <c:pt idx="13">
                  <c:v>21.945767883300782</c:v>
                </c:pt>
                <c:pt idx="14">
                  <c:v>21.744893798828123</c:v>
                </c:pt>
                <c:pt idx="15">
                  <c:v>21.522150634765627</c:v>
                </c:pt>
                <c:pt idx="16">
                  <c:v>21.262755859375002</c:v>
                </c:pt>
                <c:pt idx="17">
                  <c:v>20.937453247070312</c:v>
                </c:pt>
                <c:pt idx="18">
                  <c:v>20.610681640625003</c:v>
                </c:pt>
                <c:pt idx="19">
                  <c:v>20.259922302246093</c:v>
                </c:pt>
                <c:pt idx="20">
                  <c:v>19.903899780273438</c:v>
                </c:pt>
                <c:pt idx="21">
                  <c:v>19.522361389160157</c:v>
                </c:pt>
                <c:pt idx="22">
                  <c:v>19.159940307617187</c:v>
                </c:pt>
                <c:pt idx="23">
                  <c:v>18.79450415039063</c:v>
                </c:pt>
                <c:pt idx="24">
                  <c:v>18.473209167480469</c:v>
                </c:pt>
                <c:pt idx="25">
                  <c:v>18.199242065429686</c:v>
                </c:pt>
                <c:pt idx="26">
                  <c:v>17.932703186035155</c:v>
                </c:pt>
                <c:pt idx="27">
                  <c:v>17.675275817871096</c:v>
                </c:pt>
                <c:pt idx="28">
                  <c:v>17.422369018554686</c:v>
                </c:pt>
                <c:pt idx="29">
                  <c:v>17.201987182617192</c:v>
                </c:pt>
                <c:pt idx="30">
                  <c:v>17.016068054199216</c:v>
                </c:pt>
                <c:pt idx="31">
                  <c:v>16.869584716796876</c:v>
                </c:pt>
                <c:pt idx="32">
                  <c:v>16.722588928222656</c:v>
                </c:pt>
                <c:pt idx="33">
                  <c:v>16.623647216796876</c:v>
                </c:pt>
                <c:pt idx="34">
                  <c:v>16.54265979003906</c:v>
                </c:pt>
                <c:pt idx="35">
                  <c:v>16.484947326660155</c:v>
                </c:pt>
                <c:pt idx="36">
                  <c:v>16.410558288574219</c:v>
                </c:pt>
                <c:pt idx="37">
                  <c:v>16.377725524902345</c:v>
                </c:pt>
                <c:pt idx="38">
                  <c:v>16.368173278808595</c:v>
                </c:pt>
                <c:pt idx="39">
                  <c:v>16.339670959472656</c:v>
                </c:pt>
                <c:pt idx="40">
                  <c:v>16.300215454101561</c:v>
                </c:pt>
              </c:numCache>
            </c:numRef>
          </c:val>
        </c:ser>
        <c:ser>
          <c:idx val="4"/>
          <c:order val="2"/>
          <c:tx>
            <c:strRef>
              <c:f>Sheet1!$D$1</c:f>
              <c:strCache>
                <c:ptCount val="1"/>
                <c:pt idx="0">
                  <c:v>World: Liquefied Petroleum Gas</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0.20831662130355838</c:v>
                </c:pt>
                <c:pt idx="1">
                  <c:v>0.22384634566307066</c:v>
                </c:pt>
                <c:pt idx="2">
                  <c:v>0.22838116312026979</c:v>
                </c:pt>
                <c:pt idx="3">
                  <c:v>0.23402228832244876</c:v>
                </c:pt>
                <c:pt idx="4">
                  <c:v>0.23570740723609923</c:v>
                </c:pt>
                <c:pt idx="5">
                  <c:v>0.23566657638549807</c:v>
                </c:pt>
                <c:pt idx="6">
                  <c:v>0.23305062198638915</c:v>
                </c:pt>
                <c:pt idx="7">
                  <c:v>0.23695578789710997</c:v>
                </c:pt>
                <c:pt idx="8">
                  <c:v>0.25123859238624574</c:v>
                </c:pt>
                <c:pt idx="9">
                  <c:v>0.26055316686630248</c:v>
                </c:pt>
                <c:pt idx="10">
                  <c:v>0.2669885244369507</c:v>
                </c:pt>
                <c:pt idx="11">
                  <c:v>0.27696387183666232</c:v>
                </c:pt>
                <c:pt idx="12">
                  <c:v>0.28067865777015688</c:v>
                </c:pt>
                <c:pt idx="13">
                  <c:v>0.27990083253383635</c:v>
                </c:pt>
                <c:pt idx="14">
                  <c:v>0.27742804539203642</c:v>
                </c:pt>
                <c:pt idx="15">
                  <c:v>0.27204668915271757</c:v>
                </c:pt>
                <c:pt idx="16">
                  <c:v>0.26617243820428849</c:v>
                </c:pt>
                <c:pt idx="17">
                  <c:v>0.25993631035089493</c:v>
                </c:pt>
                <c:pt idx="18">
                  <c:v>0.25214085173606876</c:v>
                </c:pt>
                <c:pt idx="19">
                  <c:v>0.24430391144752506</c:v>
                </c:pt>
                <c:pt idx="20">
                  <c:v>0.23511775711178778</c:v>
                </c:pt>
                <c:pt idx="21">
                  <c:v>0.22641452440619469</c:v>
                </c:pt>
                <c:pt idx="22">
                  <c:v>0.21618118402361869</c:v>
                </c:pt>
                <c:pt idx="23">
                  <c:v>0.2062553283125162</c:v>
                </c:pt>
                <c:pt idx="24">
                  <c:v>0.19606013564765451</c:v>
                </c:pt>
                <c:pt idx="25">
                  <c:v>0.18601314065605401</c:v>
                </c:pt>
                <c:pt idx="26">
                  <c:v>0.17645019733160736</c:v>
                </c:pt>
                <c:pt idx="27">
                  <c:v>0.16675182579457759</c:v>
                </c:pt>
                <c:pt idx="28">
                  <c:v>0.15743069962039591</c:v>
                </c:pt>
                <c:pt idx="29">
                  <c:v>0.14920412697643043</c:v>
                </c:pt>
                <c:pt idx="30">
                  <c:v>0.14165033268183469</c:v>
                </c:pt>
                <c:pt idx="31">
                  <c:v>0.13386592295020819</c:v>
                </c:pt>
                <c:pt idx="32">
                  <c:v>0.12550160867348314</c:v>
                </c:pt>
                <c:pt idx="33">
                  <c:v>0.1183029742129147</c:v>
                </c:pt>
                <c:pt idx="34">
                  <c:v>0.11181856917776167</c:v>
                </c:pt>
                <c:pt idx="35">
                  <c:v>0.10581683241575957</c:v>
                </c:pt>
                <c:pt idx="36">
                  <c:v>0.10023562567494809</c:v>
                </c:pt>
                <c:pt idx="37">
                  <c:v>9.5176689006388177E-2</c:v>
                </c:pt>
                <c:pt idx="38">
                  <c:v>9.039105104282498E-2</c:v>
                </c:pt>
                <c:pt idx="39">
                  <c:v>8.5901056932285419E-2</c:v>
                </c:pt>
                <c:pt idx="40">
                  <c:v>8.1671149877831334E-2</c:v>
                </c:pt>
              </c:numCache>
            </c:numRef>
          </c:val>
        </c:ser>
        <c:ser>
          <c:idx val="5"/>
          <c:order val="3"/>
          <c:tx>
            <c:strRef>
              <c:f>Sheet1!$E$1</c:f>
              <c:strCache>
                <c:ptCount val="1"/>
                <c:pt idx="0">
                  <c:v>World: Jet Fuel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6.5449766998291015</c:v>
                </c:pt>
                <c:pt idx="1">
                  <c:v>6.6184482574462891</c:v>
                </c:pt>
                <c:pt idx="2">
                  <c:v>6.5127131652832029</c:v>
                </c:pt>
                <c:pt idx="3">
                  <c:v>6.5876579284667969</c:v>
                </c:pt>
                <c:pt idx="4">
                  <c:v>6.6814521026611322</c:v>
                </c:pt>
                <c:pt idx="5">
                  <c:v>6.9598381195068351</c:v>
                </c:pt>
                <c:pt idx="6">
                  <c:v>7.2188561859130864</c:v>
                </c:pt>
                <c:pt idx="7">
                  <c:v>7.3409742736816419</c:v>
                </c:pt>
                <c:pt idx="8">
                  <c:v>7.4136233825683604</c:v>
                </c:pt>
                <c:pt idx="9">
                  <c:v>7.5735864105224602</c:v>
                </c:pt>
                <c:pt idx="10">
                  <c:v>7.7368356323242189</c:v>
                </c:pt>
                <c:pt idx="11">
                  <c:v>7.8929172668457026</c:v>
                </c:pt>
                <c:pt idx="12">
                  <c:v>8.0437040100097672</c:v>
                </c:pt>
                <c:pt idx="13">
                  <c:v>8.183119277954102</c:v>
                </c:pt>
                <c:pt idx="14">
                  <c:v>8.3339587707519538</c:v>
                </c:pt>
                <c:pt idx="15">
                  <c:v>8.504427047729493</c:v>
                </c:pt>
                <c:pt idx="16">
                  <c:v>8.6767212066650394</c:v>
                </c:pt>
                <c:pt idx="17">
                  <c:v>8.8484483489990247</c:v>
                </c:pt>
                <c:pt idx="18">
                  <c:v>9.0323765563964855</c:v>
                </c:pt>
                <c:pt idx="19">
                  <c:v>9.2102216186523442</c:v>
                </c:pt>
                <c:pt idx="20">
                  <c:v>9.3912022399902355</c:v>
                </c:pt>
                <c:pt idx="21">
                  <c:v>9.5646953430175774</c:v>
                </c:pt>
                <c:pt idx="22">
                  <c:v>9.7338159484863276</c:v>
                </c:pt>
                <c:pt idx="23">
                  <c:v>9.9088485107421871</c:v>
                </c:pt>
                <c:pt idx="24">
                  <c:v>10.091520416259764</c:v>
                </c:pt>
                <c:pt idx="25">
                  <c:v>10.276708587646484</c:v>
                </c:pt>
                <c:pt idx="26">
                  <c:v>10.463612670898437</c:v>
                </c:pt>
                <c:pt idx="27">
                  <c:v>10.654713134765625</c:v>
                </c:pt>
                <c:pt idx="28">
                  <c:v>10.849431854248046</c:v>
                </c:pt>
                <c:pt idx="29">
                  <c:v>11.046423034667967</c:v>
                </c:pt>
                <c:pt idx="30">
                  <c:v>11.260759643554689</c:v>
                </c:pt>
                <c:pt idx="31">
                  <c:v>11.473356689453125</c:v>
                </c:pt>
                <c:pt idx="32">
                  <c:v>11.695536376953124</c:v>
                </c:pt>
                <c:pt idx="33">
                  <c:v>11.923021575927736</c:v>
                </c:pt>
                <c:pt idx="34">
                  <c:v>12.158553314208984</c:v>
                </c:pt>
                <c:pt idx="35">
                  <c:v>12.40285595703125</c:v>
                </c:pt>
                <c:pt idx="36">
                  <c:v>12.648625091552734</c:v>
                </c:pt>
                <c:pt idx="37">
                  <c:v>12.901593109130861</c:v>
                </c:pt>
                <c:pt idx="38">
                  <c:v>13.158150939941407</c:v>
                </c:pt>
                <c:pt idx="39">
                  <c:v>13.421517944335935</c:v>
                </c:pt>
                <c:pt idx="40">
                  <c:v>13.698536529541018</c:v>
                </c:pt>
              </c:numCache>
            </c:numRef>
          </c:val>
        </c:ser>
        <c:ser>
          <c:idx val="1"/>
          <c:order val="4"/>
          <c:tx>
            <c:strRef>
              <c:f>Sheet1!$F$1</c:f>
              <c:strCache>
                <c:ptCount val="1"/>
                <c:pt idx="0">
                  <c:v>World: Motor Gasoline and E85</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26.573403639793394</c:v>
                </c:pt>
                <c:pt idx="1">
                  <c:v>25.899349880218502</c:v>
                </c:pt>
                <c:pt idx="2">
                  <c:v>25.628747289657593</c:v>
                </c:pt>
                <c:pt idx="3">
                  <c:v>25.704397340774534</c:v>
                </c:pt>
                <c:pt idx="4">
                  <c:v>25.794327888488766</c:v>
                </c:pt>
                <c:pt idx="5">
                  <c:v>25.943600740432739</c:v>
                </c:pt>
                <c:pt idx="6">
                  <c:v>26.358983817577361</c:v>
                </c:pt>
                <c:pt idx="7">
                  <c:v>26.272405468940732</c:v>
                </c:pt>
                <c:pt idx="8">
                  <c:v>26.104921108245851</c:v>
                </c:pt>
                <c:pt idx="9">
                  <c:v>25.847284381866455</c:v>
                </c:pt>
                <c:pt idx="10">
                  <c:v>25.446918945312497</c:v>
                </c:pt>
                <c:pt idx="11">
                  <c:v>24.93840899658203</c:v>
                </c:pt>
                <c:pt idx="12">
                  <c:v>24.403377983093261</c:v>
                </c:pt>
                <c:pt idx="13">
                  <c:v>23.833563446044923</c:v>
                </c:pt>
                <c:pt idx="14">
                  <c:v>23.243923385620118</c:v>
                </c:pt>
                <c:pt idx="15">
                  <c:v>22.649113571166989</c:v>
                </c:pt>
                <c:pt idx="16">
                  <c:v>22.160763626098628</c:v>
                </c:pt>
                <c:pt idx="17">
                  <c:v>21.7099649810791</c:v>
                </c:pt>
                <c:pt idx="18">
                  <c:v>21.311765060424801</c:v>
                </c:pt>
                <c:pt idx="19">
                  <c:v>20.934882415771487</c:v>
                </c:pt>
                <c:pt idx="20">
                  <c:v>20.597316238403319</c:v>
                </c:pt>
                <c:pt idx="21">
                  <c:v>20.296653411865236</c:v>
                </c:pt>
                <c:pt idx="22">
                  <c:v>20.046347579956052</c:v>
                </c:pt>
                <c:pt idx="23">
                  <c:v>19.818484237670901</c:v>
                </c:pt>
                <c:pt idx="24">
                  <c:v>19.627022384643556</c:v>
                </c:pt>
                <c:pt idx="25">
                  <c:v>19.474048141479493</c:v>
                </c:pt>
                <c:pt idx="26">
                  <c:v>19.355633666992187</c:v>
                </c:pt>
                <c:pt idx="27">
                  <c:v>19.287187728881836</c:v>
                </c:pt>
                <c:pt idx="28">
                  <c:v>19.263096328735354</c:v>
                </c:pt>
                <c:pt idx="29">
                  <c:v>19.240396667480471</c:v>
                </c:pt>
                <c:pt idx="30">
                  <c:v>19.236242675781252</c:v>
                </c:pt>
                <c:pt idx="31">
                  <c:v>19.229130813598637</c:v>
                </c:pt>
                <c:pt idx="32">
                  <c:v>19.256901855468755</c:v>
                </c:pt>
                <c:pt idx="33">
                  <c:v>19.276978958129881</c:v>
                </c:pt>
                <c:pt idx="34">
                  <c:v>19.28815942382812</c:v>
                </c:pt>
                <c:pt idx="35">
                  <c:v>19.291187362670897</c:v>
                </c:pt>
                <c:pt idx="36">
                  <c:v>19.335123855590822</c:v>
                </c:pt>
                <c:pt idx="37">
                  <c:v>19.38552514648438</c:v>
                </c:pt>
                <c:pt idx="38">
                  <c:v>19.405952964782717</c:v>
                </c:pt>
                <c:pt idx="39">
                  <c:v>19.417426200866704</c:v>
                </c:pt>
                <c:pt idx="40">
                  <c:v>19.42104943084717</c:v>
                </c:pt>
              </c:numCache>
            </c:numRef>
          </c:val>
        </c:ser>
        <c:ser>
          <c:idx val="6"/>
          <c:order val="5"/>
          <c:tx>
            <c:strRef>
              <c:f>Sheet1!$G$1</c:f>
              <c:strCache>
                <c:ptCount val="1"/>
                <c:pt idx="0">
                  <c:v>World: Other Liquids</c:v>
                </c:pt>
              </c:strCache>
            </c:strRef>
          </c:tx>
          <c:spPr>
            <a:solidFill>
              <a:schemeClr val="accent1">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0.32580321986973282</c:v>
                </c:pt>
                <c:pt idx="1">
                  <c:v>0.34597142996825275</c:v>
                </c:pt>
                <c:pt idx="2">
                  <c:v>0.32760797230340533</c:v>
                </c:pt>
                <c:pt idx="3">
                  <c:v>0.2992211619410664</c:v>
                </c:pt>
                <c:pt idx="4">
                  <c:v>0.28606643122434616</c:v>
                </c:pt>
                <c:pt idx="5">
                  <c:v>0.28681502995453778</c:v>
                </c:pt>
                <c:pt idx="6">
                  <c:v>0.2866095840893686</c:v>
                </c:pt>
                <c:pt idx="7">
                  <c:v>0.2739629544521015</c:v>
                </c:pt>
                <c:pt idx="8">
                  <c:v>0.27499171236712461</c:v>
                </c:pt>
                <c:pt idx="9">
                  <c:v>0.26786594210575826</c:v>
                </c:pt>
                <c:pt idx="10">
                  <c:v>0.24581810548258876</c:v>
                </c:pt>
                <c:pt idx="11">
                  <c:v>0.24770130810606672</c:v>
                </c:pt>
                <c:pt idx="12">
                  <c:v>0.24985067588311136</c:v>
                </c:pt>
                <c:pt idx="13">
                  <c:v>0.25131360634975469</c:v>
                </c:pt>
                <c:pt idx="14">
                  <c:v>0.2533841500874241</c:v>
                </c:pt>
                <c:pt idx="15">
                  <c:v>0.25519352820077484</c:v>
                </c:pt>
                <c:pt idx="16">
                  <c:v>0.257100726664937</c:v>
                </c:pt>
                <c:pt idx="17">
                  <c:v>0.25897359531692821</c:v>
                </c:pt>
                <c:pt idx="18">
                  <c:v>0.26050690839799245</c:v>
                </c:pt>
                <c:pt idx="19">
                  <c:v>0.26189471892445826</c:v>
                </c:pt>
                <c:pt idx="20">
                  <c:v>0.26317338915710875</c:v>
                </c:pt>
                <c:pt idx="21">
                  <c:v>0.26552103314191472</c:v>
                </c:pt>
                <c:pt idx="22">
                  <c:v>0.26665309386546227</c:v>
                </c:pt>
                <c:pt idx="23">
                  <c:v>0.26703667322034164</c:v>
                </c:pt>
                <c:pt idx="24">
                  <c:v>0.26753380946260646</c:v>
                </c:pt>
                <c:pt idx="25">
                  <c:v>0.26796697882341813</c:v>
                </c:pt>
                <c:pt idx="26">
                  <c:v>0.26848535933509887</c:v>
                </c:pt>
                <c:pt idx="27">
                  <c:v>0.26862219065894855</c:v>
                </c:pt>
                <c:pt idx="28">
                  <c:v>0.2686591759940351</c:v>
                </c:pt>
                <c:pt idx="29">
                  <c:v>0.26964595878458109</c:v>
                </c:pt>
                <c:pt idx="30">
                  <c:v>0.27006859460014965</c:v>
                </c:pt>
                <c:pt idx="31">
                  <c:v>0.27129846192755147</c:v>
                </c:pt>
                <c:pt idx="32">
                  <c:v>0.27129637188012079</c:v>
                </c:pt>
                <c:pt idx="33">
                  <c:v>0.27144930072377366</c:v>
                </c:pt>
                <c:pt idx="34">
                  <c:v>0.27148417134393432</c:v>
                </c:pt>
                <c:pt idx="35">
                  <c:v>0.27125298691037764</c:v>
                </c:pt>
                <c:pt idx="36">
                  <c:v>0.27093214467033261</c:v>
                </c:pt>
                <c:pt idx="37">
                  <c:v>0.27059580921602527</c:v>
                </c:pt>
                <c:pt idx="38">
                  <c:v>0.27079954182162852</c:v>
                </c:pt>
                <c:pt idx="39">
                  <c:v>0.27035343057992722</c:v>
                </c:pt>
                <c:pt idx="40">
                  <c:v>0.27003195495191523</c:v>
                </c:pt>
              </c:numCache>
            </c:numRef>
          </c:val>
        </c:ser>
        <c:ser>
          <c:idx val="7"/>
          <c:order val="6"/>
          <c:tx>
            <c:strRef>
              <c:f>Sheet1!$H$1</c:f>
              <c:strCache>
                <c:ptCount val="1"/>
                <c:pt idx="0">
                  <c:v>World: Natural Gas</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1.0082021936178207</c:v>
                </c:pt>
                <c:pt idx="1">
                  <c:v>1.0264328620433807</c:v>
                </c:pt>
                <c:pt idx="2">
                  <c:v>1.0227717431783678</c:v>
                </c:pt>
                <c:pt idx="3">
                  <c:v>1.0296865229606627</c:v>
                </c:pt>
                <c:pt idx="4">
                  <c:v>1.1436919419765472</c:v>
                </c:pt>
                <c:pt idx="5">
                  <c:v>1.1419519150257111</c:v>
                </c:pt>
                <c:pt idx="6">
                  <c:v>1.1541436553001403</c:v>
                </c:pt>
                <c:pt idx="7">
                  <c:v>1.1917258014678955</c:v>
                </c:pt>
                <c:pt idx="8">
                  <c:v>1.3135239219665527</c:v>
                </c:pt>
                <c:pt idx="9">
                  <c:v>1.3803009147644043</c:v>
                </c:pt>
                <c:pt idx="10">
                  <c:v>1.497044973373413</c:v>
                </c:pt>
                <c:pt idx="11">
                  <c:v>1.6414261283874512</c:v>
                </c:pt>
                <c:pt idx="12">
                  <c:v>1.7666389312744144</c:v>
                </c:pt>
                <c:pt idx="13">
                  <c:v>1.9129023075103762</c:v>
                </c:pt>
                <c:pt idx="14">
                  <c:v>2.0685722618103028</c:v>
                </c:pt>
                <c:pt idx="15">
                  <c:v>2.2186721534729004</c:v>
                </c:pt>
                <c:pt idx="16">
                  <c:v>2.3462927112579348</c:v>
                </c:pt>
                <c:pt idx="17">
                  <c:v>2.4788406562805174</c:v>
                </c:pt>
                <c:pt idx="18">
                  <c:v>2.5886451835632327</c:v>
                </c:pt>
                <c:pt idx="19">
                  <c:v>2.6955703926086425</c:v>
                </c:pt>
                <c:pt idx="20">
                  <c:v>2.7690132141113284</c:v>
                </c:pt>
                <c:pt idx="21">
                  <c:v>2.8561991348266607</c:v>
                </c:pt>
                <c:pt idx="22">
                  <c:v>2.93016397857666</c:v>
                </c:pt>
                <c:pt idx="23">
                  <c:v>3.0216924362182618</c:v>
                </c:pt>
                <c:pt idx="24">
                  <c:v>3.1192541656494144</c:v>
                </c:pt>
                <c:pt idx="25">
                  <c:v>3.214171234130859</c:v>
                </c:pt>
                <c:pt idx="26">
                  <c:v>3.310735618591309</c:v>
                </c:pt>
                <c:pt idx="27">
                  <c:v>3.3936868133544924</c:v>
                </c:pt>
                <c:pt idx="28">
                  <c:v>3.481424644470215</c:v>
                </c:pt>
                <c:pt idx="29">
                  <c:v>3.5348106613159183</c:v>
                </c:pt>
                <c:pt idx="30">
                  <c:v>3.5749549789428712</c:v>
                </c:pt>
                <c:pt idx="31">
                  <c:v>3.6830343170166016</c:v>
                </c:pt>
                <c:pt idx="32">
                  <c:v>3.7630932006835933</c:v>
                </c:pt>
                <c:pt idx="33">
                  <c:v>3.8631597518920899</c:v>
                </c:pt>
                <c:pt idx="34">
                  <c:v>3.9902124710083005</c:v>
                </c:pt>
                <c:pt idx="35">
                  <c:v>4.0896012496948249</c:v>
                </c:pt>
                <c:pt idx="36">
                  <c:v>4.1696635742187498</c:v>
                </c:pt>
                <c:pt idx="37">
                  <c:v>4.2632054367065431</c:v>
                </c:pt>
                <c:pt idx="38">
                  <c:v>4.3338457031250002</c:v>
                </c:pt>
                <c:pt idx="39">
                  <c:v>4.4426703872680662</c:v>
                </c:pt>
                <c:pt idx="40">
                  <c:v>4.6010985412597654</c:v>
                </c:pt>
              </c:numCache>
            </c:numRef>
          </c:val>
        </c:ser>
        <c:ser>
          <c:idx val="8"/>
          <c:order val="7"/>
          <c:tx>
            <c:strRef>
              <c:f>Sheet1!$I$1</c:f>
              <c:strCache>
                <c:ptCount val="1"/>
                <c:pt idx="0">
                  <c:v>World: Electricity</c:v>
                </c:pt>
              </c:strCache>
            </c:strRef>
          </c:tx>
          <c:spPr>
            <a:solidFill>
              <a:srgbClr val="FFDA00"/>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0.35804221010208126</c:v>
                </c:pt>
                <c:pt idx="1">
                  <c:v>0.36969000911712652</c:v>
                </c:pt>
                <c:pt idx="2">
                  <c:v>0.36744388341903683</c:v>
                </c:pt>
                <c:pt idx="3">
                  <c:v>0.38100749063491823</c:v>
                </c:pt>
                <c:pt idx="4">
                  <c:v>0.38036668920516964</c:v>
                </c:pt>
                <c:pt idx="5">
                  <c:v>0.40230993556976324</c:v>
                </c:pt>
                <c:pt idx="6">
                  <c:v>0.40889511871337897</c:v>
                </c:pt>
                <c:pt idx="7">
                  <c:v>0.41674979904294013</c:v>
                </c:pt>
                <c:pt idx="8">
                  <c:v>0.43768339589238164</c:v>
                </c:pt>
                <c:pt idx="9">
                  <c:v>0.46168661957979201</c:v>
                </c:pt>
                <c:pt idx="10">
                  <c:v>0.49296955206990239</c:v>
                </c:pt>
                <c:pt idx="11">
                  <c:v>0.53187226903438567</c:v>
                </c:pt>
                <c:pt idx="12">
                  <c:v>0.57511111778020862</c:v>
                </c:pt>
                <c:pt idx="13">
                  <c:v>0.62120502838492397</c:v>
                </c:pt>
                <c:pt idx="14">
                  <c:v>0.67136819800734515</c:v>
                </c:pt>
                <c:pt idx="15">
                  <c:v>0.7266386848092079</c:v>
                </c:pt>
                <c:pt idx="16">
                  <c:v>0.78638009530305852</c:v>
                </c:pt>
                <c:pt idx="17">
                  <c:v>0.84977533066272737</c:v>
                </c:pt>
                <c:pt idx="18">
                  <c:v>0.9188416484594345</c:v>
                </c:pt>
                <c:pt idx="19">
                  <c:v>0.9931996814012527</c:v>
                </c:pt>
                <c:pt idx="20">
                  <c:v>1.0733266768455507</c:v>
                </c:pt>
                <c:pt idx="21">
                  <c:v>1.1563276002407072</c:v>
                </c:pt>
                <c:pt idx="22">
                  <c:v>1.2435205121040342</c:v>
                </c:pt>
                <c:pt idx="23">
                  <c:v>1.3363791856765748</c:v>
                </c:pt>
                <c:pt idx="24">
                  <c:v>1.4343729076385499</c:v>
                </c:pt>
                <c:pt idx="25">
                  <c:v>1.5335651741027834</c:v>
                </c:pt>
                <c:pt idx="26">
                  <c:v>1.6375369367599486</c:v>
                </c:pt>
                <c:pt idx="27">
                  <c:v>1.7381541643142699</c:v>
                </c:pt>
                <c:pt idx="28">
                  <c:v>1.8367490139007572</c:v>
                </c:pt>
                <c:pt idx="29">
                  <c:v>1.935961151123047</c:v>
                </c:pt>
                <c:pt idx="30">
                  <c:v>2.034524106025696</c:v>
                </c:pt>
                <c:pt idx="31">
                  <c:v>2.1318131837844847</c:v>
                </c:pt>
                <c:pt idx="32">
                  <c:v>2.2274250020980833</c:v>
                </c:pt>
                <c:pt idx="33">
                  <c:v>2.3202874336242676</c:v>
                </c:pt>
                <c:pt idx="34">
                  <c:v>2.4170623607635502</c:v>
                </c:pt>
                <c:pt idx="35">
                  <c:v>2.5150635757446294</c:v>
                </c:pt>
                <c:pt idx="36">
                  <c:v>2.6081510505676273</c:v>
                </c:pt>
                <c:pt idx="37">
                  <c:v>2.6992718811035155</c:v>
                </c:pt>
                <c:pt idx="38">
                  <c:v>2.7881868209838871</c:v>
                </c:pt>
                <c:pt idx="39">
                  <c:v>2.8773136043548582</c:v>
                </c:pt>
                <c:pt idx="40">
                  <c:v>2.9652723445892333</c:v>
                </c:pt>
              </c:numCache>
            </c:numRef>
          </c:val>
        </c:ser>
        <c:dLbls>
          <c:showLegendKey val="0"/>
          <c:showVal val="0"/>
          <c:showCatName val="0"/>
          <c:showSerName val="0"/>
          <c:showPercent val="0"/>
          <c:showBubbleSize val="0"/>
        </c:dLbls>
        <c:axId val="344226624"/>
        <c:axId val="344228256"/>
      </c:areaChart>
      <c:catAx>
        <c:axId val="3442266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4228256"/>
        <c:crossesAt val="0"/>
        <c:auto val="1"/>
        <c:lblAlgn val="ctr"/>
        <c:lblOffset val="100"/>
        <c:tickLblSkip val="10"/>
        <c:tickMarkSkip val="10"/>
        <c:noMultiLvlLbl val="0"/>
      </c:catAx>
      <c:valAx>
        <c:axId val="344228256"/>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4226624"/>
        <c:crossesAt val="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69765059855323E-2"/>
          <c:y val="5.5001980517505919E-2"/>
          <c:w val="0.64928498304359872"/>
          <c:h val="0.85603670243992813"/>
        </c:manualLayout>
      </c:layout>
      <c:areaChart>
        <c:grouping val="stacked"/>
        <c:varyColors val="0"/>
        <c:ser>
          <c:idx val="3"/>
          <c:order val="0"/>
          <c:tx>
            <c:strRef>
              <c:f>Sheet1!$B$1</c:f>
              <c:strCache>
                <c:ptCount val="1"/>
                <c:pt idx="0">
                  <c:v>World: Residual Fuel Oil</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4.9906899681091312</c:v>
                </c:pt>
                <c:pt idx="1">
                  <c:v>5.0605687866210936</c:v>
                </c:pt>
                <c:pt idx="2">
                  <c:v>4.9750192184448236</c:v>
                </c:pt>
                <c:pt idx="3">
                  <c:v>5.1190991973876949</c:v>
                </c:pt>
                <c:pt idx="4">
                  <c:v>5.211941833496093</c:v>
                </c:pt>
                <c:pt idx="5">
                  <c:v>5.2911548461914055</c:v>
                </c:pt>
                <c:pt idx="6">
                  <c:v>5.6578107528686514</c:v>
                </c:pt>
                <c:pt idx="7">
                  <c:v>5.270551887512207</c:v>
                </c:pt>
                <c:pt idx="8">
                  <c:v>5.3467773666381841</c:v>
                </c:pt>
                <c:pt idx="9">
                  <c:v>5.4156837539672855</c:v>
                </c:pt>
                <c:pt idx="10">
                  <c:v>4.8841602096557617</c:v>
                </c:pt>
                <c:pt idx="11">
                  <c:v>4.8930455017089844</c:v>
                </c:pt>
                <c:pt idx="12">
                  <c:v>4.8921417083740231</c:v>
                </c:pt>
                <c:pt idx="13">
                  <c:v>4.8508911361694329</c:v>
                </c:pt>
                <c:pt idx="14">
                  <c:v>4.8369237365722668</c:v>
                </c:pt>
                <c:pt idx="15">
                  <c:v>4.8045713806152337</c:v>
                </c:pt>
                <c:pt idx="16">
                  <c:v>4.7859310684204095</c:v>
                </c:pt>
                <c:pt idx="17">
                  <c:v>4.7703888397216794</c:v>
                </c:pt>
                <c:pt idx="18">
                  <c:v>4.7415069274902342</c:v>
                </c:pt>
                <c:pt idx="19">
                  <c:v>4.7135063247680673</c:v>
                </c:pt>
                <c:pt idx="20">
                  <c:v>4.7558729248046863</c:v>
                </c:pt>
                <c:pt idx="21">
                  <c:v>4.7493560333251956</c:v>
                </c:pt>
                <c:pt idx="22">
                  <c:v>4.7104238739013677</c:v>
                </c:pt>
                <c:pt idx="23">
                  <c:v>4.6522042236328121</c:v>
                </c:pt>
                <c:pt idx="24">
                  <c:v>4.5979780120849609</c:v>
                </c:pt>
                <c:pt idx="25">
                  <c:v>4.550453582763673</c:v>
                </c:pt>
                <c:pt idx="26">
                  <c:v>4.5864961853027335</c:v>
                </c:pt>
                <c:pt idx="27">
                  <c:v>4.5463870239257806</c:v>
                </c:pt>
                <c:pt idx="28">
                  <c:v>4.4842012786865233</c:v>
                </c:pt>
                <c:pt idx="29">
                  <c:v>4.4317023315429687</c:v>
                </c:pt>
                <c:pt idx="30">
                  <c:v>4.396364685058594</c:v>
                </c:pt>
                <c:pt idx="31">
                  <c:v>4.3533822021484374</c:v>
                </c:pt>
                <c:pt idx="32">
                  <c:v>4.2924355773925784</c:v>
                </c:pt>
                <c:pt idx="33">
                  <c:v>4.3264840393066413</c:v>
                </c:pt>
                <c:pt idx="34">
                  <c:v>4.2629874038696283</c:v>
                </c:pt>
                <c:pt idx="35">
                  <c:v>4.2055846710205076</c:v>
                </c:pt>
                <c:pt idx="36">
                  <c:v>4.1268085327148434</c:v>
                </c:pt>
                <c:pt idx="37">
                  <c:v>4.0497314910888669</c:v>
                </c:pt>
                <c:pt idx="38">
                  <c:v>4.0131843566894538</c:v>
                </c:pt>
                <c:pt idx="39">
                  <c:v>3.9332548599243164</c:v>
                </c:pt>
                <c:pt idx="40">
                  <c:v>3.9438168945312495</c:v>
                </c:pt>
              </c:numCache>
            </c:numRef>
          </c:val>
        </c:ser>
        <c:ser>
          <c:idx val="2"/>
          <c:order val="1"/>
          <c:tx>
            <c:strRef>
              <c:f>Sheet1!$C$1</c:f>
              <c:strCache>
                <c:ptCount val="1"/>
                <c:pt idx="0">
                  <c:v>World: Distillate Fuel Oil and Biodiesel</c:v>
                </c:pt>
              </c:strCache>
            </c:strRef>
          </c:tx>
          <c:spPr>
            <a:solidFill>
              <a:schemeClr val="bg1">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16.673124999999999</c:v>
                </c:pt>
                <c:pt idx="1">
                  <c:v>17.713877502441406</c:v>
                </c:pt>
                <c:pt idx="2">
                  <c:v>18.96281396484375</c:v>
                </c:pt>
                <c:pt idx="3">
                  <c:v>19.201269714355469</c:v>
                </c:pt>
                <c:pt idx="4">
                  <c:v>19.908002136230468</c:v>
                </c:pt>
                <c:pt idx="5">
                  <c:v>20.560837707519532</c:v>
                </c:pt>
                <c:pt idx="6">
                  <c:v>21.102562316894531</c:v>
                </c:pt>
                <c:pt idx="7">
                  <c:v>21.513522399902346</c:v>
                </c:pt>
                <c:pt idx="8">
                  <c:v>22.071397216796878</c:v>
                </c:pt>
                <c:pt idx="9">
                  <c:v>22.473564575195311</c:v>
                </c:pt>
                <c:pt idx="10">
                  <c:v>23.668945556640629</c:v>
                </c:pt>
                <c:pt idx="11">
                  <c:v>24.197651123046878</c:v>
                </c:pt>
                <c:pt idx="12">
                  <c:v>24.688668945312504</c:v>
                </c:pt>
                <c:pt idx="13">
                  <c:v>25.10530773925781</c:v>
                </c:pt>
                <c:pt idx="14">
                  <c:v>25.480990844726563</c:v>
                </c:pt>
                <c:pt idx="15">
                  <c:v>25.774996948242183</c:v>
                </c:pt>
                <c:pt idx="16">
                  <c:v>25.995550842285155</c:v>
                </c:pt>
                <c:pt idx="17">
                  <c:v>26.148681030273437</c:v>
                </c:pt>
                <c:pt idx="18">
                  <c:v>26.286240112304686</c:v>
                </c:pt>
                <c:pt idx="19">
                  <c:v>26.367475585937502</c:v>
                </c:pt>
                <c:pt idx="20">
                  <c:v>26.377806152343748</c:v>
                </c:pt>
                <c:pt idx="21">
                  <c:v>26.406026123046875</c:v>
                </c:pt>
                <c:pt idx="22">
                  <c:v>26.441204711914061</c:v>
                </c:pt>
                <c:pt idx="23">
                  <c:v>26.448877380371091</c:v>
                </c:pt>
                <c:pt idx="24">
                  <c:v>26.518469970703123</c:v>
                </c:pt>
                <c:pt idx="25">
                  <c:v>26.607948059082027</c:v>
                </c:pt>
                <c:pt idx="26">
                  <c:v>26.714876342773437</c:v>
                </c:pt>
                <c:pt idx="27">
                  <c:v>26.824203552246097</c:v>
                </c:pt>
                <c:pt idx="28">
                  <c:v>26.928796020507811</c:v>
                </c:pt>
                <c:pt idx="29">
                  <c:v>27.109190063476564</c:v>
                </c:pt>
                <c:pt idx="30">
                  <c:v>27.252044128417971</c:v>
                </c:pt>
                <c:pt idx="31">
                  <c:v>27.511245117187499</c:v>
                </c:pt>
                <c:pt idx="32">
                  <c:v>27.715209594726566</c:v>
                </c:pt>
                <c:pt idx="33">
                  <c:v>28.017611389160152</c:v>
                </c:pt>
                <c:pt idx="34">
                  <c:v>28.30732305908203</c:v>
                </c:pt>
                <c:pt idx="35">
                  <c:v>28.637030029296866</c:v>
                </c:pt>
                <c:pt idx="36">
                  <c:v>28.858296386718752</c:v>
                </c:pt>
                <c:pt idx="37">
                  <c:v>29.138823059082032</c:v>
                </c:pt>
                <c:pt idx="38">
                  <c:v>29.399688598632814</c:v>
                </c:pt>
                <c:pt idx="39">
                  <c:v>29.654837280273437</c:v>
                </c:pt>
                <c:pt idx="40">
                  <c:v>29.871600097656252</c:v>
                </c:pt>
              </c:numCache>
            </c:numRef>
          </c:val>
        </c:ser>
        <c:ser>
          <c:idx val="4"/>
          <c:order val="2"/>
          <c:tx>
            <c:strRef>
              <c:f>Sheet1!$D$1</c:f>
              <c:strCache>
                <c:ptCount val="1"/>
                <c:pt idx="0">
                  <c:v>World: Liquefied Petroleum Gas</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0.40756167697906498</c:v>
                </c:pt>
                <c:pt idx="1">
                  <c:v>0.46962353134155277</c:v>
                </c:pt>
                <c:pt idx="2">
                  <c:v>0.48427143383026117</c:v>
                </c:pt>
                <c:pt idx="3">
                  <c:v>0.49213682556152344</c:v>
                </c:pt>
                <c:pt idx="4">
                  <c:v>0.54843983554840092</c:v>
                </c:pt>
                <c:pt idx="5">
                  <c:v>0.55099977397918709</c:v>
                </c:pt>
                <c:pt idx="6">
                  <c:v>0.56160441589355459</c:v>
                </c:pt>
                <c:pt idx="7">
                  <c:v>0.57207089442014691</c:v>
                </c:pt>
                <c:pt idx="8">
                  <c:v>0.59658143150806431</c:v>
                </c:pt>
                <c:pt idx="9">
                  <c:v>0.61371001517772683</c:v>
                </c:pt>
                <c:pt idx="10">
                  <c:v>0.62389480090141292</c:v>
                </c:pt>
                <c:pt idx="11">
                  <c:v>0.62500314474105834</c:v>
                </c:pt>
                <c:pt idx="12">
                  <c:v>0.61693541431427013</c:v>
                </c:pt>
                <c:pt idx="13">
                  <c:v>0.60387484836578376</c:v>
                </c:pt>
                <c:pt idx="14">
                  <c:v>0.5905583257675171</c:v>
                </c:pt>
                <c:pt idx="15">
                  <c:v>0.57473681163787849</c:v>
                </c:pt>
                <c:pt idx="16">
                  <c:v>0.55906926488876341</c:v>
                </c:pt>
                <c:pt idx="17">
                  <c:v>0.54361903715133664</c:v>
                </c:pt>
                <c:pt idx="18">
                  <c:v>0.52667782258987428</c:v>
                </c:pt>
                <c:pt idx="19">
                  <c:v>0.51007562613487245</c:v>
                </c:pt>
                <c:pt idx="20">
                  <c:v>0.49251702380180351</c:v>
                </c:pt>
                <c:pt idx="21">
                  <c:v>0.47513965010643006</c:v>
                </c:pt>
                <c:pt idx="22">
                  <c:v>0.45655858397483823</c:v>
                </c:pt>
                <c:pt idx="23">
                  <c:v>0.44178933191299435</c:v>
                </c:pt>
                <c:pt idx="24">
                  <c:v>0.42853397393226622</c:v>
                </c:pt>
                <c:pt idx="25">
                  <c:v>0.41707777261734014</c:v>
                </c:pt>
                <c:pt idx="26">
                  <c:v>0.40893944764137269</c:v>
                </c:pt>
                <c:pt idx="27">
                  <c:v>0.40220893204212188</c:v>
                </c:pt>
                <c:pt idx="28">
                  <c:v>0.39720671892166137</c:v>
                </c:pt>
                <c:pt idx="29">
                  <c:v>0.39531430971622472</c:v>
                </c:pt>
                <c:pt idx="30">
                  <c:v>0.39490572524070738</c:v>
                </c:pt>
                <c:pt idx="31">
                  <c:v>0.39629950380325313</c:v>
                </c:pt>
                <c:pt idx="32">
                  <c:v>0.39716306495666504</c:v>
                </c:pt>
                <c:pt idx="33">
                  <c:v>0.39965957224369048</c:v>
                </c:pt>
                <c:pt idx="34">
                  <c:v>0.40238013219833374</c:v>
                </c:pt>
                <c:pt idx="35">
                  <c:v>0.40428135323524478</c:v>
                </c:pt>
                <c:pt idx="36">
                  <c:v>0.40394278562068942</c:v>
                </c:pt>
                <c:pt idx="37">
                  <c:v>0.40425422406196598</c:v>
                </c:pt>
                <c:pt idx="38">
                  <c:v>0.40491082859039307</c:v>
                </c:pt>
                <c:pt idx="39">
                  <c:v>0.40482383918762205</c:v>
                </c:pt>
                <c:pt idx="40">
                  <c:v>0.40335568118095394</c:v>
                </c:pt>
              </c:numCache>
            </c:numRef>
          </c:val>
        </c:ser>
        <c:ser>
          <c:idx val="5"/>
          <c:order val="3"/>
          <c:tx>
            <c:strRef>
              <c:f>Sheet1!$E$1</c:f>
              <c:strCache>
                <c:ptCount val="1"/>
                <c:pt idx="0">
                  <c:v>World: Jet Fuel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4.1626455230712889</c:v>
                </c:pt>
                <c:pt idx="1">
                  <c:v>4.3368298339843747</c:v>
                </c:pt>
                <c:pt idx="2">
                  <c:v>4.5049960784912111</c:v>
                </c:pt>
                <c:pt idx="3">
                  <c:v>4.6904195861816405</c:v>
                </c:pt>
                <c:pt idx="4">
                  <c:v>4.8596498260498047</c:v>
                </c:pt>
                <c:pt idx="5">
                  <c:v>5.1187884521484373</c:v>
                </c:pt>
                <c:pt idx="6">
                  <c:v>5.3914586791992187</c:v>
                </c:pt>
                <c:pt idx="7">
                  <c:v>5.2646937103271485</c:v>
                </c:pt>
                <c:pt idx="8">
                  <c:v>5.3475365447998042</c:v>
                </c:pt>
                <c:pt idx="9">
                  <c:v>5.53458332824707</c:v>
                </c:pt>
                <c:pt idx="10">
                  <c:v>5.7471587982177734</c:v>
                </c:pt>
                <c:pt idx="11">
                  <c:v>5.9833261260986319</c:v>
                </c:pt>
                <c:pt idx="12">
                  <c:v>6.2197075500488284</c:v>
                </c:pt>
                <c:pt idx="13">
                  <c:v>6.4642746887207023</c:v>
                </c:pt>
                <c:pt idx="14">
                  <c:v>6.7145801086425774</c:v>
                </c:pt>
                <c:pt idx="15">
                  <c:v>6.9764215087890635</c:v>
                </c:pt>
                <c:pt idx="16">
                  <c:v>7.2367285156249999</c:v>
                </c:pt>
                <c:pt idx="17">
                  <c:v>7.5024339294433595</c:v>
                </c:pt>
                <c:pt idx="18">
                  <c:v>7.7745607757568358</c:v>
                </c:pt>
                <c:pt idx="19">
                  <c:v>8.0525729827880852</c:v>
                </c:pt>
                <c:pt idx="20">
                  <c:v>8.3416691131591794</c:v>
                </c:pt>
                <c:pt idx="21">
                  <c:v>8.6376844787597644</c:v>
                </c:pt>
                <c:pt idx="22">
                  <c:v>8.9333880767822258</c:v>
                </c:pt>
                <c:pt idx="23">
                  <c:v>9.2417675170898441</c:v>
                </c:pt>
                <c:pt idx="24">
                  <c:v>9.5591907653808583</c:v>
                </c:pt>
                <c:pt idx="25">
                  <c:v>9.8832315368652353</c:v>
                </c:pt>
                <c:pt idx="26">
                  <c:v>10.215349731445313</c:v>
                </c:pt>
                <c:pt idx="27">
                  <c:v>10.549972351074221</c:v>
                </c:pt>
                <c:pt idx="28">
                  <c:v>10.893505950927734</c:v>
                </c:pt>
                <c:pt idx="29">
                  <c:v>11.243201660156251</c:v>
                </c:pt>
                <c:pt idx="30">
                  <c:v>11.575560775756838</c:v>
                </c:pt>
                <c:pt idx="31">
                  <c:v>11.93062811279297</c:v>
                </c:pt>
                <c:pt idx="32">
                  <c:v>12.307819885253906</c:v>
                </c:pt>
                <c:pt idx="33">
                  <c:v>12.69208673095703</c:v>
                </c:pt>
                <c:pt idx="34">
                  <c:v>13.093640701293946</c:v>
                </c:pt>
                <c:pt idx="35">
                  <c:v>13.504740982055665</c:v>
                </c:pt>
                <c:pt idx="36">
                  <c:v>13.919207962036133</c:v>
                </c:pt>
                <c:pt idx="37">
                  <c:v>14.348528945922851</c:v>
                </c:pt>
                <c:pt idx="38">
                  <c:v>14.784064498901367</c:v>
                </c:pt>
                <c:pt idx="39">
                  <c:v>15.232155776977539</c:v>
                </c:pt>
                <c:pt idx="40">
                  <c:v>15.701427612304688</c:v>
                </c:pt>
              </c:numCache>
            </c:numRef>
          </c:val>
        </c:ser>
        <c:ser>
          <c:idx val="1"/>
          <c:order val="4"/>
          <c:tx>
            <c:strRef>
              <c:f>Sheet1!$F$1</c:f>
              <c:strCache>
                <c:ptCount val="1"/>
                <c:pt idx="0">
                  <c:v>World: Motor Gasoline and E85</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15.423025390625</c:v>
                </c:pt>
                <c:pt idx="1">
                  <c:v>16.18360223388672</c:v>
                </c:pt>
                <c:pt idx="2">
                  <c:v>17.046889526367188</c:v>
                </c:pt>
                <c:pt idx="3">
                  <c:v>18.289775512695314</c:v>
                </c:pt>
                <c:pt idx="4">
                  <c:v>19.120336608886717</c:v>
                </c:pt>
                <c:pt idx="5">
                  <c:v>20.313952636718753</c:v>
                </c:pt>
                <c:pt idx="6">
                  <c:v>21.412663085937503</c:v>
                </c:pt>
                <c:pt idx="7">
                  <c:v>21.910307861328125</c:v>
                </c:pt>
                <c:pt idx="8">
                  <c:v>22.282997009277342</c:v>
                </c:pt>
                <c:pt idx="9">
                  <c:v>22.54394079589844</c:v>
                </c:pt>
                <c:pt idx="10">
                  <c:v>22.798667114257817</c:v>
                </c:pt>
                <c:pt idx="11">
                  <c:v>23.144716369628902</c:v>
                </c:pt>
                <c:pt idx="12">
                  <c:v>23.590049255371095</c:v>
                </c:pt>
                <c:pt idx="13">
                  <c:v>24.093483215332036</c:v>
                </c:pt>
                <c:pt idx="14">
                  <c:v>24.634646911621093</c:v>
                </c:pt>
                <c:pt idx="15">
                  <c:v>25.202857421874999</c:v>
                </c:pt>
                <c:pt idx="16">
                  <c:v>25.734679626464843</c:v>
                </c:pt>
                <c:pt idx="17">
                  <c:v>26.213370605468754</c:v>
                </c:pt>
                <c:pt idx="18">
                  <c:v>26.696282958984376</c:v>
                </c:pt>
                <c:pt idx="19">
                  <c:v>27.143170349121092</c:v>
                </c:pt>
                <c:pt idx="20">
                  <c:v>27.574828002929685</c:v>
                </c:pt>
                <c:pt idx="21">
                  <c:v>27.992913635253906</c:v>
                </c:pt>
                <c:pt idx="22">
                  <c:v>28.445046874999999</c:v>
                </c:pt>
                <c:pt idx="23">
                  <c:v>28.873431945800775</c:v>
                </c:pt>
                <c:pt idx="24">
                  <c:v>29.316981750488281</c:v>
                </c:pt>
                <c:pt idx="25">
                  <c:v>29.773142578125</c:v>
                </c:pt>
                <c:pt idx="26">
                  <c:v>30.193734802246095</c:v>
                </c:pt>
                <c:pt idx="27">
                  <c:v>30.637726623535158</c:v>
                </c:pt>
                <c:pt idx="28">
                  <c:v>31.118271972656252</c:v>
                </c:pt>
                <c:pt idx="29">
                  <c:v>31.522340209960934</c:v>
                </c:pt>
                <c:pt idx="30">
                  <c:v>31.907905578613278</c:v>
                </c:pt>
                <c:pt idx="31">
                  <c:v>32.227855224609378</c:v>
                </c:pt>
                <c:pt idx="32">
                  <c:v>32.578884033203131</c:v>
                </c:pt>
                <c:pt idx="33">
                  <c:v>32.853722351074218</c:v>
                </c:pt>
                <c:pt idx="34">
                  <c:v>33.121723327636715</c:v>
                </c:pt>
                <c:pt idx="35">
                  <c:v>33.366878051757809</c:v>
                </c:pt>
                <c:pt idx="36">
                  <c:v>33.659475952148441</c:v>
                </c:pt>
                <c:pt idx="37">
                  <c:v>33.979684936523441</c:v>
                </c:pt>
                <c:pt idx="38">
                  <c:v>34.252775024414063</c:v>
                </c:pt>
                <c:pt idx="39">
                  <c:v>34.559873657226561</c:v>
                </c:pt>
                <c:pt idx="40">
                  <c:v>34.868380615234372</c:v>
                </c:pt>
              </c:numCache>
            </c:numRef>
          </c:val>
        </c:ser>
        <c:ser>
          <c:idx val="6"/>
          <c:order val="5"/>
          <c:tx>
            <c:strRef>
              <c:f>Sheet1!$G$1</c:f>
              <c:strCache>
                <c:ptCount val="1"/>
                <c:pt idx="0">
                  <c:v>World: Other Liquids</c:v>
                </c:pt>
              </c:strCache>
            </c:strRef>
          </c:tx>
          <c:spPr>
            <a:solidFill>
              <a:schemeClr val="accent1">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0.15543504782021045</c:v>
                </c:pt>
                <c:pt idx="1">
                  <c:v>0.17752513259649277</c:v>
                </c:pt>
                <c:pt idx="2">
                  <c:v>0.16023994140326978</c:v>
                </c:pt>
                <c:pt idx="3">
                  <c:v>0.1074206457734108</c:v>
                </c:pt>
                <c:pt idx="4">
                  <c:v>0.11281794920563697</c:v>
                </c:pt>
                <c:pt idx="5">
                  <c:v>0.12539067170023918</c:v>
                </c:pt>
                <c:pt idx="6">
                  <c:v>0.15233538725972176</c:v>
                </c:pt>
                <c:pt idx="7">
                  <c:v>0.13776300127805807</c:v>
                </c:pt>
                <c:pt idx="8">
                  <c:v>0.1402732892095678</c:v>
                </c:pt>
                <c:pt idx="9">
                  <c:v>0.14955499149819476</c:v>
                </c:pt>
                <c:pt idx="10">
                  <c:v>0.14210325984468636</c:v>
                </c:pt>
                <c:pt idx="11">
                  <c:v>0.14227813948988952</c:v>
                </c:pt>
                <c:pt idx="12">
                  <c:v>0.14237920945151394</c:v>
                </c:pt>
                <c:pt idx="13">
                  <c:v>0.14144540402063988</c:v>
                </c:pt>
                <c:pt idx="14">
                  <c:v>0.1411087697823665</c:v>
                </c:pt>
                <c:pt idx="15">
                  <c:v>0.14028907834432552</c:v>
                </c:pt>
                <c:pt idx="16">
                  <c:v>0.1398689241132107</c:v>
                </c:pt>
                <c:pt idx="17">
                  <c:v>0.13940653093692629</c:v>
                </c:pt>
                <c:pt idx="18">
                  <c:v>0.13851596343914824</c:v>
                </c:pt>
                <c:pt idx="19">
                  <c:v>0.13777641009634986</c:v>
                </c:pt>
                <c:pt idx="20">
                  <c:v>0.13702024772959145</c:v>
                </c:pt>
                <c:pt idx="21">
                  <c:v>0.13778573269830316</c:v>
                </c:pt>
                <c:pt idx="22">
                  <c:v>0.13709635222098454</c:v>
                </c:pt>
                <c:pt idx="23">
                  <c:v>0.13539609059862623</c:v>
                </c:pt>
                <c:pt idx="24">
                  <c:v>0.13378945570878953</c:v>
                </c:pt>
                <c:pt idx="25">
                  <c:v>0.13241686078229506</c:v>
                </c:pt>
                <c:pt idx="26">
                  <c:v>0.1314742667521013</c:v>
                </c:pt>
                <c:pt idx="27">
                  <c:v>0.13181153899039411</c:v>
                </c:pt>
                <c:pt idx="28">
                  <c:v>0.13000855572589917</c:v>
                </c:pt>
                <c:pt idx="29">
                  <c:v>0.12839066248226669</c:v>
                </c:pt>
                <c:pt idx="30">
                  <c:v>0.12658408772751906</c:v>
                </c:pt>
                <c:pt idx="31">
                  <c:v>0.12596514233352782</c:v>
                </c:pt>
                <c:pt idx="32">
                  <c:v>0.12412704574814157</c:v>
                </c:pt>
                <c:pt idx="33">
                  <c:v>0.12306866651383502</c:v>
                </c:pt>
                <c:pt idx="34">
                  <c:v>0.12117481398354819</c:v>
                </c:pt>
                <c:pt idx="35">
                  <c:v>0.11933213800727689</c:v>
                </c:pt>
                <c:pt idx="36">
                  <c:v>0.11710092795858304</c:v>
                </c:pt>
                <c:pt idx="37">
                  <c:v>0.11490859289404617</c:v>
                </c:pt>
                <c:pt idx="38">
                  <c:v>0.11476396068809513</c:v>
                </c:pt>
                <c:pt idx="39">
                  <c:v>0.11314864760655881</c:v>
                </c:pt>
                <c:pt idx="40">
                  <c:v>0.11176780455585308</c:v>
                </c:pt>
              </c:numCache>
            </c:numRef>
          </c:val>
        </c:ser>
        <c:ser>
          <c:idx val="7"/>
          <c:order val="6"/>
          <c:tx>
            <c:strRef>
              <c:f>Sheet1!$H$1</c:f>
              <c:strCache>
                <c:ptCount val="1"/>
                <c:pt idx="0">
                  <c:v>World: Natural Gas</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2.888082500457763</c:v>
                </c:pt>
                <c:pt idx="1">
                  <c:v>3.0955226936340332</c:v>
                </c:pt>
                <c:pt idx="2">
                  <c:v>2.9248814430236818</c:v>
                </c:pt>
                <c:pt idx="3">
                  <c:v>2.9892964324951175</c:v>
                </c:pt>
                <c:pt idx="4">
                  <c:v>3.1120896492004397</c:v>
                </c:pt>
                <c:pt idx="5">
                  <c:v>3.2244824409484862</c:v>
                </c:pt>
                <c:pt idx="6">
                  <c:v>3.3509584960937504</c:v>
                </c:pt>
                <c:pt idx="7">
                  <c:v>3.8526057205200193</c:v>
                </c:pt>
                <c:pt idx="8">
                  <c:v>4.0893184814453134</c:v>
                </c:pt>
                <c:pt idx="9">
                  <c:v>4.3749913864135737</c:v>
                </c:pt>
                <c:pt idx="10">
                  <c:v>4.6547871780395509</c:v>
                </c:pt>
                <c:pt idx="11">
                  <c:v>5.0445175170898438</c:v>
                </c:pt>
                <c:pt idx="12">
                  <c:v>5.4380952606201181</c:v>
                </c:pt>
                <c:pt idx="13">
                  <c:v>5.8528557281494145</c:v>
                </c:pt>
                <c:pt idx="14">
                  <c:v>6.2682225570678716</c:v>
                </c:pt>
                <c:pt idx="15">
                  <c:v>6.6959246597290036</c:v>
                </c:pt>
                <c:pt idx="16">
                  <c:v>7.1348009567260746</c:v>
                </c:pt>
                <c:pt idx="17">
                  <c:v>7.625387062072754</c:v>
                </c:pt>
                <c:pt idx="18">
                  <c:v>8.0285184478759763</c:v>
                </c:pt>
                <c:pt idx="19">
                  <c:v>8.4806902618408184</c:v>
                </c:pt>
                <c:pt idx="20">
                  <c:v>8.9016795349121089</c:v>
                </c:pt>
                <c:pt idx="21">
                  <c:v>9.2726310882568352</c:v>
                </c:pt>
                <c:pt idx="22">
                  <c:v>9.5445335998535175</c:v>
                </c:pt>
                <c:pt idx="23">
                  <c:v>9.9031271820068376</c:v>
                </c:pt>
                <c:pt idx="24">
                  <c:v>10.246968872070312</c:v>
                </c:pt>
                <c:pt idx="25">
                  <c:v>10.665305206298829</c:v>
                </c:pt>
                <c:pt idx="26">
                  <c:v>10.956338729858398</c:v>
                </c:pt>
                <c:pt idx="27">
                  <c:v>11.388109161376953</c:v>
                </c:pt>
                <c:pt idx="28">
                  <c:v>11.803867507934569</c:v>
                </c:pt>
                <c:pt idx="29">
                  <c:v>12.253712081909176</c:v>
                </c:pt>
                <c:pt idx="30">
                  <c:v>12.633898361206052</c:v>
                </c:pt>
                <c:pt idx="31">
                  <c:v>13.144578109741211</c:v>
                </c:pt>
                <c:pt idx="32">
                  <c:v>13.609807434082033</c:v>
                </c:pt>
                <c:pt idx="33">
                  <c:v>14.058652679443359</c:v>
                </c:pt>
                <c:pt idx="34">
                  <c:v>14.620465454101563</c:v>
                </c:pt>
                <c:pt idx="35">
                  <c:v>15.164030761718751</c:v>
                </c:pt>
                <c:pt idx="36">
                  <c:v>15.687574981689451</c:v>
                </c:pt>
                <c:pt idx="37">
                  <c:v>16.172057189941405</c:v>
                </c:pt>
                <c:pt idx="38">
                  <c:v>16.684734771728518</c:v>
                </c:pt>
                <c:pt idx="39">
                  <c:v>17.184033691406253</c:v>
                </c:pt>
                <c:pt idx="40">
                  <c:v>17.701008605957028</c:v>
                </c:pt>
              </c:numCache>
            </c:numRef>
          </c:val>
        </c:ser>
        <c:ser>
          <c:idx val="8"/>
          <c:order val="7"/>
          <c:tx>
            <c:strRef>
              <c:f>Sheet1!$I$1</c:f>
              <c:strCache>
                <c:ptCount val="1"/>
                <c:pt idx="0">
                  <c:v>World: Electricity</c:v>
                </c:pt>
              </c:strCache>
            </c:strRef>
          </c:tx>
          <c:spPr>
            <a:solidFill>
              <a:srgbClr val="FFDA00"/>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0.67370598721504216</c:v>
                </c:pt>
                <c:pt idx="1">
                  <c:v>0.74599859845638272</c:v>
                </c:pt>
                <c:pt idx="2">
                  <c:v>0.7670237206220627</c:v>
                </c:pt>
                <c:pt idx="3">
                  <c:v>0.79014593636989605</c:v>
                </c:pt>
                <c:pt idx="4">
                  <c:v>0.81465139019489297</c:v>
                </c:pt>
                <c:pt idx="5">
                  <c:v>0.82372954630851747</c:v>
                </c:pt>
                <c:pt idx="6">
                  <c:v>0.89148695194721239</c:v>
                </c:pt>
                <c:pt idx="7">
                  <c:v>1.1482744867801664</c:v>
                </c:pt>
                <c:pt idx="8">
                  <c:v>1.1969672993421554</c:v>
                </c:pt>
                <c:pt idx="9">
                  <c:v>1.2622123444080351</c:v>
                </c:pt>
                <c:pt idx="10">
                  <c:v>1.3244715881347655</c:v>
                </c:pt>
                <c:pt idx="11">
                  <c:v>1.378738315105438</c:v>
                </c:pt>
                <c:pt idx="12">
                  <c:v>1.4370378425121306</c:v>
                </c:pt>
                <c:pt idx="13">
                  <c:v>1.4985613372325894</c:v>
                </c:pt>
                <c:pt idx="14">
                  <c:v>1.5604137015342709</c:v>
                </c:pt>
                <c:pt idx="15">
                  <c:v>1.6294543716907501</c:v>
                </c:pt>
                <c:pt idx="16">
                  <c:v>1.7047540602684021</c:v>
                </c:pt>
                <c:pt idx="17">
                  <c:v>1.7924702417850495</c:v>
                </c:pt>
                <c:pt idx="18">
                  <c:v>1.8791457891464234</c:v>
                </c:pt>
                <c:pt idx="19">
                  <c:v>1.9743175997734068</c:v>
                </c:pt>
                <c:pt idx="20">
                  <c:v>2.0730891962051397</c:v>
                </c:pt>
                <c:pt idx="21">
                  <c:v>2.175043865203858</c:v>
                </c:pt>
                <c:pt idx="22">
                  <c:v>2.2817761125564573</c:v>
                </c:pt>
                <c:pt idx="23">
                  <c:v>2.3952621235847471</c:v>
                </c:pt>
                <c:pt idx="24">
                  <c:v>2.5142739238739011</c:v>
                </c:pt>
                <c:pt idx="25">
                  <c:v>2.6463032436370852</c:v>
                </c:pt>
                <c:pt idx="26">
                  <c:v>2.7848141479492186</c:v>
                </c:pt>
                <c:pt idx="27">
                  <c:v>2.9242087001800536</c:v>
                </c:pt>
                <c:pt idx="28">
                  <c:v>3.0692381458282467</c:v>
                </c:pt>
                <c:pt idx="29">
                  <c:v>3.2257454223632811</c:v>
                </c:pt>
                <c:pt idx="30">
                  <c:v>3.3913430309295656</c:v>
                </c:pt>
                <c:pt idx="31">
                  <c:v>3.5660030384063717</c:v>
                </c:pt>
                <c:pt idx="32">
                  <c:v>3.7560607452392576</c:v>
                </c:pt>
                <c:pt idx="33">
                  <c:v>3.9563169574737551</c:v>
                </c:pt>
                <c:pt idx="34">
                  <c:v>4.1663328247070313</c:v>
                </c:pt>
                <c:pt idx="35">
                  <c:v>4.3819385833740236</c:v>
                </c:pt>
                <c:pt idx="36">
                  <c:v>4.5941767921447747</c:v>
                </c:pt>
                <c:pt idx="37">
                  <c:v>4.8057023563385011</c:v>
                </c:pt>
                <c:pt idx="38">
                  <c:v>5.0187984275817881</c:v>
                </c:pt>
                <c:pt idx="39">
                  <c:v>5.2322570075988777</c:v>
                </c:pt>
                <c:pt idx="40">
                  <c:v>5.4453946800231936</c:v>
                </c:pt>
              </c:numCache>
            </c:numRef>
          </c:val>
        </c:ser>
        <c:dLbls>
          <c:showLegendKey val="0"/>
          <c:showVal val="0"/>
          <c:showCatName val="0"/>
          <c:showSerName val="0"/>
          <c:showPercent val="0"/>
          <c:showBubbleSize val="0"/>
        </c:dLbls>
        <c:axId val="344230432"/>
        <c:axId val="344231520"/>
      </c:areaChart>
      <c:catAx>
        <c:axId val="344230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4231520"/>
        <c:crossesAt val="0"/>
        <c:auto val="1"/>
        <c:lblAlgn val="ctr"/>
        <c:lblOffset val="100"/>
        <c:tickLblSkip val="10"/>
        <c:tickMarkSkip val="10"/>
        <c:noMultiLvlLbl val="0"/>
      </c:catAx>
      <c:valAx>
        <c:axId val="344231520"/>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4230432"/>
        <c:crossesAt val="9"/>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Sheet1!$B$1</c:f>
              <c:strCache>
                <c:ptCount val="1"/>
                <c:pt idx="0">
                  <c:v>series1</c:v>
                </c:pt>
              </c:strCache>
            </c:strRef>
          </c:tx>
          <c:spPr>
            <a:solidFill>
              <a:schemeClr val="accent5">
                <a:lumMod val="60000"/>
                <a:lumOff val="40000"/>
              </a:schemeClr>
            </a:solidFill>
            <a:ln>
              <a:noFill/>
            </a:ln>
            <a:effectLst/>
          </c:spPr>
          <c:invertIfNegative val="0"/>
          <c:cat>
            <c:strRef>
              <c:f>Sheet1!$A$2:$A$9</c:f>
              <c:strCache>
                <c:ptCount val="8"/>
                <c:pt idx="0">
                  <c:v>motor gasoline and E85</c:v>
                </c:pt>
                <c:pt idx="1">
                  <c:v>distillate fuel oil and biodiesel</c:v>
                </c:pt>
                <c:pt idx="2">
                  <c:v>jet fuel</c:v>
                </c:pt>
                <c:pt idx="3">
                  <c:v>residual fuel oil</c:v>
                </c:pt>
                <c:pt idx="4">
                  <c:v>natural gas</c:v>
                </c:pt>
                <c:pt idx="5">
                  <c:v>electricity</c:v>
                </c:pt>
                <c:pt idx="6">
                  <c:v>liquefied petroleum gas</c:v>
                </c:pt>
                <c:pt idx="7">
                  <c:v>other liquids</c:v>
                </c:pt>
              </c:strCache>
            </c:strRef>
          </c:cat>
          <c:val>
            <c:numRef>
              <c:f>Sheet1!$B$2:$B$9</c:f>
              <c:numCache>
                <c:formatCode>General</c:formatCode>
                <c:ptCount val="8"/>
                <c:pt idx="0">
                  <c:v>34.868380615234372</c:v>
                </c:pt>
                <c:pt idx="1">
                  <c:v>29.871600097656252</c:v>
                </c:pt>
                <c:pt idx="2">
                  <c:v>15.701427612304688</c:v>
                </c:pt>
                <c:pt idx="3">
                  <c:v>3.9438168945312495</c:v>
                </c:pt>
                <c:pt idx="4">
                  <c:v>17.701008605957028</c:v>
                </c:pt>
                <c:pt idx="5">
                  <c:v>5.4453946800231936</c:v>
                </c:pt>
                <c:pt idx="6">
                  <c:v>0.40335568118095394</c:v>
                </c:pt>
                <c:pt idx="7">
                  <c:v>0.11176780455585308</c:v>
                </c:pt>
              </c:numCache>
            </c:numRef>
          </c:val>
        </c:ser>
        <c:ser>
          <c:idx val="0"/>
          <c:order val="1"/>
          <c:tx>
            <c:strRef>
              <c:f>Sheet1!$C$1</c:f>
              <c:strCache>
                <c:ptCount val="1"/>
                <c:pt idx="0">
                  <c:v>series0</c:v>
                </c:pt>
              </c:strCache>
            </c:strRef>
          </c:tx>
          <c:spPr>
            <a:solidFill>
              <a:schemeClr val="accent5">
                <a:lumMod val="50000"/>
              </a:schemeClr>
            </a:solidFill>
            <a:ln>
              <a:noFill/>
            </a:ln>
            <a:effectLst/>
          </c:spPr>
          <c:invertIfNegative val="0"/>
          <c:cat>
            <c:strRef>
              <c:f>Sheet1!$A$2:$A$9</c:f>
              <c:strCache>
                <c:ptCount val="8"/>
                <c:pt idx="0">
                  <c:v>motor gasoline and E85</c:v>
                </c:pt>
                <c:pt idx="1">
                  <c:v>distillate fuel oil and biodiesel</c:v>
                </c:pt>
                <c:pt idx="2">
                  <c:v>jet fuel</c:v>
                </c:pt>
                <c:pt idx="3">
                  <c:v>residual fuel oil</c:v>
                </c:pt>
                <c:pt idx="4">
                  <c:v>natural gas</c:v>
                </c:pt>
                <c:pt idx="5">
                  <c:v>electricity</c:v>
                </c:pt>
                <c:pt idx="6">
                  <c:v>liquefied petroleum gas</c:v>
                </c:pt>
                <c:pt idx="7">
                  <c:v>other liquids</c:v>
                </c:pt>
              </c:strCache>
            </c:strRef>
          </c:cat>
          <c:val>
            <c:numRef>
              <c:f>Sheet1!$C$2:$C$9</c:f>
              <c:numCache>
                <c:formatCode>General</c:formatCode>
                <c:ptCount val="8"/>
                <c:pt idx="0">
                  <c:v>22.282997009277342</c:v>
                </c:pt>
                <c:pt idx="1">
                  <c:v>22.071397216796878</c:v>
                </c:pt>
                <c:pt idx="2">
                  <c:v>5.3475365447998042</c:v>
                </c:pt>
                <c:pt idx="3">
                  <c:v>5.3467773666381841</c:v>
                </c:pt>
                <c:pt idx="4">
                  <c:v>4.0893184814453134</c:v>
                </c:pt>
                <c:pt idx="5">
                  <c:v>1.1969672993421554</c:v>
                </c:pt>
                <c:pt idx="6">
                  <c:v>0.59658143150806431</c:v>
                </c:pt>
                <c:pt idx="7">
                  <c:v>0.1402732892095678</c:v>
                </c:pt>
              </c:numCache>
            </c:numRef>
          </c:val>
        </c:ser>
        <c:dLbls>
          <c:showLegendKey val="0"/>
          <c:showVal val="0"/>
          <c:showCatName val="0"/>
          <c:showSerName val="0"/>
          <c:showPercent val="0"/>
          <c:showBubbleSize val="0"/>
        </c:dLbls>
        <c:gapWidth val="219"/>
        <c:axId val="344219552"/>
        <c:axId val="344227168"/>
      </c:barChart>
      <c:catAx>
        <c:axId val="344219552"/>
        <c:scaling>
          <c:orientation val="minMax"/>
        </c:scaling>
        <c:delete val="0"/>
        <c:axPos val="l"/>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lgn="r">
              <a:defRPr sz="1200" b="0" i="0" u="none" strike="noStrike" kern="1200" baseline="0">
                <a:solidFill>
                  <a:schemeClr val="tx1"/>
                </a:solidFill>
                <a:latin typeface="+mn-lt"/>
                <a:ea typeface="+mn-ea"/>
                <a:cs typeface="+mn-cs"/>
              </a:defRPr>
            </a:pPr>
            <a:endParaRPr lang="en-US"/>
          </a:p>
        </c:txPr>
        <c:crossAx val="344227168"/>
        <c:crosses val="autoZero"/>
        <c:auto val="1"/>
        <c:lblAlgn val="ctr"/>
        <c:lblOffset val="100"/>
        <c:noMultiLvlLbl val="0"/>
      </c:catAx>
      <c:valAx>
        <c:axId val="344227168"/>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19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605730735271"/>
          <c:y val="0.15450476585163697"/>
          <c:w val="0.66402796424640465"/>
          <c:h val="0.74136929865191004"/>
        </c:manualLayout>
      </c:layout>
      <c:lineChart>
        <c:grouping val="standard"/>
        <c:varyColors val="0"/>
        <c:ser>
          <c:idx val="0"/>
          <c:order val="0"/>
          <c:tx>
            <c:strRef>
              <c:f>Sheet1!$B$1</c:f>
              <c:strCache>
                <c:ptCount val="1"/>
                <c:pt idx="0">
                  <c:v>series0</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46.610700368881226</c:v>
                </c:pt>
                <c:pt idx="1">
                  <c:v>46.059400677680969</c:v>
                </c:pt>
                <c:pt idx="2">
                  <c:v>45.642162084579468</c:v>
                </c:pt>
                <c:pt idx="3">
                  <c:v>45.737453579902649</c:v>
                </c:pt>
                <c:pt idx="4">
                  <c:v>45.514670729637146</c:v>
                </c:pt>
                <c:pt idx="5">
                  <c:v>46.219361305236816</c:v>
                </c:pt>
                <c:pt idx="6">
                  <c:v>46.610738039016724</c:v>
                </c:pt>
                <c:pt idx="7">
                  <c:v>47.067260750675239</c:v>
                </c:pt>
                <c:pt idx="8">
                  <c:v>47.354689985230458</c:v>
                </c:pt>
                <c:pt idx="9">
                  <c:v>47.516089332351783</c:v>
                </c:pt>
                <c:pt idx="10">
                  <c:v>47.242108863848003</c:v>
                </c:pt>
                <c:pt idx="11">
                  <c:v>47.034890316749994</c:v>
                </c:pt>
                <c:pt idx="12">
                  <c:v>46.7939086774157</c:v>
                </c:pt>
                <c:pt idx="13">
                  <c:v>46.470376410042732</c:v>
                </c:pt>
                <c:pt idx="14">
                  <c:v>46.131004816795503</c:v>
                </c:pt>
                <c:pt idx="15">
                  <c:v>45.817006887948956</c:v>
                </c:pt>
                <c:pt idx="16">
                  <c:v>45.471912403853629</c:v>
                </c:pt>
                <c:pt idx="17">
                  <c:v>45.22934699420103</c:v>
                </c:pt>
                <c:pt idx="18">
                  <c:v>45.002058342312722</c:v>
                </c:pt>
                <c:pt idx="19">
                  <c:v>44.787144937663946</c:v>
                </c:pt>
                <c:pt idx="20">
                  <c:v>44.570244711419534</c:v>
                </c:pt>
                <c:pt idx="21">
                  <c:v>44.39174144435097</c:v>
                </c:pt>
                <c:pt idx="22">
                  <c:v>44.204605859330371</c:v>
                </c:pt>
                <c:pt idx="23">
                  <c:v>44.013405535891941</c:v>
                </c:pt>
                <c:pt idx="24">
                  <c:v>43.853492809448426</c:v>
                </c:pt>
                <c:pt idx="25">
                  <c:v>43.757721590961182</c:v>
                </c:pt>
                <c:pt idx="26">
                  <c:v>43.702914941021</c:v>
                </c:pt>
                <c:pt idx="27">
                  <c:v>43.678495795993307</c:v>
                </c:pt>
                <c:pt idx="28">
                  <c:v>43.702062116143928</c:v>
                </c:pt>
                <c:pt idx="29">
                  <c:v>43.711249970649369</c:v>
                </c:pt>
                <c:pt idx="30">
                  <c:v>43.762895409923551</c:v>
                </c:pt>
                <c:pt idx="31">
                  <c:v>43.872057542719084</c:v>
                </c:pt>
                <c:pt idx="32">
                  <c:v>43.975664707143792</c:v>
                </c:pt>
                <c:pt idx="33">
                  <c:v>44.084985919487224</c:v>
                </c:pt>
                <c:pt idx="34">
                  <c:v>44.2198099302286</c:v>
                </c:pt>
                <c:pt idx="35">
                  <c:v>44.366088270136039</c:v>
                </c:pt>
                <c:pt idx="36">
                  <c:v>44.540314367919095</c:v>
                </c:pt>
                <c:pt idx="37">
                  <c:v>44.738446525974929</c:v>
                </c:pt>
                <c:pt idx="38">
                  <c:v>44.985154298140522</c:v>
                </c:pt>
                <c:pt idx="39">
                  <c:v>45.127159890971257</c:v>
                </c:pt>
                <c:pt idx="40">
                  <c:v>45.319278967234204</c:v>
                </c:pt>
              </c:numCache>
            </c:numRef>
          </c:val>
          <c:smooth val="0"/>
        </c:ser>
        <c:ser>
          <c:idx val="1"/>
          <c:order val="1"/>
          <c:tx>
            <c:strRef>
              <c:f>Sheet1!$C$1</c:f>
              <c:strCache>
                <c:ptCount val="1"/>
                <c:pt idx="0">
                  <c:v>series1</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46.610700368881226</c:v>
                </c:pt>
                <c:pt idx="1">
                  <c:v>46.059400677680969</c:v>
                </c:pt>
                <c:pt idx="2">
                  <c:v>45.642162084579468</c:v>
                </c:pt>
                <c:pt idx="3">
                  <c:v>45.737453579902649</c:v>
                </c:pt>
                <c:pt idx="4">
                  <c:v>45.514670729637146</c:v>
                </c:pt>
                <c:pt idx="5">
                  <c:v>46.219361305236816</c:v>
                </c:pt>
                <c:pt idx="6">
                  <c:v>46.610738039016724</c:v>
                </c:pt>
                <c:pt idx="7">
                  <c:v>47.067260649694624</c:v>
                </c:pt>
                <c:pt idx="8">
                  <c:v>47.354690078635777</c:v>
                </c:pt>
                <c:pt idx="9">
                  <c:v>47.45884753719308</c:v>
                </c:pt>
                <c:pt idx="10">
                  <c:v>47.079106222500513</c:v>
                </c:pt>
                <c:pt idx="11">
                  <c:v>46.700776916209115</c:v>
                </c:pt>
                <c:pt idx="12">
                  <c:v>46.529364349493463</c:v>
                </c:pt>
                <c:pt idx="13">
                  <c:v>46.180961197519224</c:v>
                </c:pt>
                <c:pt idx="14">
                  <c:v>45.7666781001858</c:v>
                </c:pt>
                <c:pt idx="15">
                  <c:v>45.245983223518174</c:v>
                </c:pt>
                <c:pt idx="16">
                  <c:v>44.756430907959206</c:v>
                </c:pt>
                <c:pt idx="17">
                  <c:v>44.32492985902185</c:v>
                </c:pt>
                <c:pt idx="18">
                  <c:v>43.905351361223019</c:v>
                </c:pt>
                <c:pt idx="19">
                  <c:v>43.613753911067874</c:v>
                </c:pt>
                <c:pt idx="20">
                  <c:v>43.307402407518062</c:v>
                </c:pt>
                <c:pt idx="21">
                  <c:v>43.0921935955</c:v>
                </c:pt>
                <c:pt idx="22">
                  <c:v>42.892181496968981</c:v>
                </c:pt>
                <c:pt idx="23">
                  <c:v>42.717559856464376</c:v>
                </c:pt>
                <c:pt idx="24">
                  <c:v>42.470893816384581</c:v>
                </c:pt>
                <c:pt idx="25">
                  <c:v>42.34680554251841</c:v>
                </c:pt>
                <c:pt idx="26">
                  <c:v>42.272791129738224</c:v>
                </c:pt>
                <c:pt idx="27">
                  <c:v>42.187560554711048</c:v>
                </c:pt>
                <c:pt idx="28">
                  <c:v>42.150278832302696</c:v>
                </c:pt>
                <c:pt idx="29">
                  <c:v>42.13901333486411</c:v>
                </c:pt>
                <c:pt idx="30">
                  <c:v>42.206018026005331</c:v>
                </c:pt>
                <c:pt idx="31">
                  <c:v>42.302871454768159</c:v>
                </c:pt>
                <c:pt idx="32">
                  <c:v>42.377465013966507</c:v>
                </c:pt>
                <c:pt idx="33">
                  <c:v>42.496909620886647</c:v>
                </c:pt>
                <c:pt idx="34">
                  <c:v>42.691497508567053</c:v>
                </c:pt>
                <c:pt idx="35">
                  <c:v>42.938939854832398</c:v>
                </c:pt>
                <c:pt idx="36">
                  <c:v>43.22645547498599</c:v>
                </c:pt>
                <c:pt idx="37">
                  <c:v>43.647761196334521</c:v>
                </c:pt>
                <c:pt idx="38">
                  <c:v>44.126842126027199</c:v>
                </c:pt>
                <c:pt idx="39">
                  <c:v>44.644649550315506</c:v>
                </c:pt>
                <c:pt idx="40">
                  <c:v>45.135374052820701</c:v>
                </c:pt>
              </c:numCache>
            </c:numRef>
          </c:val>
          <c:smooth val="0"/>
        </c:ser>
        <c:ser>
          <c:idx val="2"/>
          <c:order val="2"/>
          <c:tx>
            <c:strRef>
              <c:f>Sheet1!$D$1</c:f>
              <c:strCache>
                <c:ptCount val="1"/>
                <c:pt idx="0">
                  <c:v>series2</c:v>
                </c:pt>
              </c:strCache>
            </c:strRef>
          </c:tx>
          <c:spPr>
            <a:ln w="28575" cap="rnd">
              <a:solidFill>
                <a:schemeClr val="tx2">
                  <a:lumMod val="90000"/>
                  <a:lumOff val="1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46.610700368881226</c:v>
                </c:pt>
                <c:pt idx="1">
                  <c:v>46.059400677680969</c:v>
                </c:pt>
                <c:pt idx="2">
                  <c:v>45.642162084579468</c:v>
                </c:pt>
                <c:pt idx="3">
                  <c:v>45.737453579902649</c:v>
                </c:pt>
                <c:pt idx="4">
                  <c:v>45.514670729637146</c:v>
                </c:pt>
                <c:pt idx="5">
                  <c:v>46.219361305236816</c:v>
                </c:pt>
                <c:pt idx="6">
                  <c:v>46.610738039016724</c:v>
                </c:pt>
                <c:pt idx="7">
                  <c:v>47.067260724357297</c:v>
                </c:pt>
                <c:pt idx="8">
                  <c:v>47.354690166451142</c:v>
                </c:pt>
                <c:pt idx="9">
                  <c:v>47.527425747285051</c:v>
                </c:pt>
                <c:pt idx="10">
                  <c:v>47.420024367063967</c:v>
                </c:pt>
                <c:pt idx="11">
                  <c:v>47.246170708662802</c:v>
                </c:pt>
                <c:pt idx="12">
                  <c:v>47.034384954952422</c:v>
                </c:pt>
                <c:pt idx="13">
                  <c:v>46.79573431520425</c:v>
                </c:pt>
                <c:pt idx="14">
                  <c:v>46.494648029042992</c:v>
                </c:pt>
                <c:pt idx="15">
                  <c:v>46.223830813047449</c:v>
                </c:pt>
                <c:pt idx="16">
                  <c:v>46.005365427046868</c:v>
                </c:pt>
                <c:pt idx="17">
                  <c:v>45.807965475398781</c:v>
                </c:pt>
                <c:pt idx="18">
                  <c:v>45.639480216572551</c:v>
                </c:pt>
                <c:pt idx="19">
                  <c:v>45.493936705206771</c:v>
                </c:pt>
                <c:pt idx="20">
                  <c:v>45.309215848974333</c:v>
                </c:pt>
                <c:pt idx="21">
                  <c:v>45.183273440002942</c:v>
                </c:pt>
                <c:pt idx="22">
                  <c:v>45.111148782619672</c:v>
                </c:pt>
                <c:pt idx="23">
                  <c:v>45.016125767570941</c:v>
                </c:pt>
                <c:pt idx="24">
                  <c:v>44.904486738131411</c:v>
                </c:pt>
                <c:pt idx="25">
                  <c:v>44.883051441419532</c:v>
                </c:pt>
                <c:pt idx="26">
                  <c:v>44.942859085777222</c:v>
                </c:pt>
                <c:pt idx="27">
                  <c:v>44.96810318110721</c:v>
                </c:pt>
                <c:pt idx="28">
                  <c:v>45.099115284285034</c:v>
                </c:pt>
                <c:pt idx="29">
                  <c:v>45.196260547368233</c:v>
                </c:pt>
                <c:pt idx="30">
                  <c:v>45.342943533004259</c:v>
                </c:pt>
                <c:pt idx="31">
                  <c:v>45.493292814570438</c:v>
                </c:pt>
                <c:pt idx="32">
                  <c:v>45.709737698843597</c:v>
                </c:pt>
                <c:pt idx="33">
                  <c:v>45.890099542490219</c:v>
                </c:pt>
                <c:pt idx="34">
                  <c:v>46.149946329807214</c:v>
                </c:pt>
                <c:pt idx="35">
                  <c:v>46.406832596316079</c:v>
                </c:pt>
                <c:pt idx="36">
                  <c:v>46.663748408551669</c:v>
                </c:pt>
                <c:pt idx="37">
                  <c:v>46.947518538030131</c:v>
                </c:pt>
                <c:pt idx="38">
                  <c:v>47.243858381224648</c:v>
                </c:pt>
                <c:pt idx="39">
                  <c:v>47.490755648140379</c:v>
                </c:pt>
                <c:pt idx="40">
                  <c:v>47.75543271849223</c:v>
                </c:pt>
              </c:numCache>
            </c:numRef>
          </c:val>
          <c:smooth val="0"/>
        </c:ser>
        <c:ser>
          <c:idx val="3"/>
          <c:order val="3"/>
          <c:tx>
            <c:strRef>
              <c:f>Sheet1!$E$1</c:f>
              <c:strCache>
                <c:ptCount val="1"/>
                <c:pt idx="0">
                  <c:v>series3</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41.902014851570129</c:v>
                </c:pt>
                <c:pt idx="1">
                  <c:v>43.224605917930603</c:v>
                </c:pt>
                <c:pt idx="2">
                  <c:v>44.979590058326721</c:v>
                </c:pt>
                <c:pt idx="3">
                  <c:v>46.28466522693634</c:v>
                </c:pt>
                <c:pt idx="4">
                  <c:v>48.177317023277283</c:v>
                </c:pt>
                <c:pt idx="5">
                  <c:v>49.416346073150635</c:v>
                </c:pt>
                <c:pt idx="6">
                  <c:v>49.997984290122986</c:v>
                </c:pt>
                <c:pt idx="7">
                  <c:v>51.355193620545947</c:v>
                </c:pt>
                <c:pt idx="8">
                  <c:v>52.573009542913347</c:v>
                </c:pt>
                <c:pt idx="9">
                  <c:v>53.70011359686535</c:v>
                </c:pt>
                <c:pt idx="10">
                  <c:v>54.933961320146622</c:v>
                </c:pt>
                <c:pt idx="11">
                  <c:v>55.60601575325807</c:v>
                </c:pt>
                <c:pt idx="12">
                  <c:v>56.234062184340793</c:v>
                </c:pt>
                <c:pt idx="13">
                  <c:v>56.807259611205104</c:v>
                </c:pt>
                <c:pt idx="14">
                  <c:v>57.444921255411536</c:v>
                </c:pt>
                <c:pt idx="15">
                  <c:v>58.16214585896477</c:v>
                </c:pt>
                <c:pt idx="16">
                  <c:v>58.727732398154998</c:v>
                </c:pt>
                <c:pt idx="17">
                  <c:v>59.378783154909669</c:v>
                </c:pt>
                <c:pt idx="18">
                  <c:v>59.997313881810804</c:v>
                </c:pt>
                <c:pt idx="19">
                  <c:v>60.614174058922622</c:v>
                </c:pt>
                <c:pt idx="20">
                  <c:v>61.240416286907205</c:v>
                </c:pt>
                <c:pt idx="21">
                  <c:v>61.887647658606419</c:v>
                </c:pt>
                <c:pt idx="22">
                  <c:v>62.489645907507139</c:v>
                </c:pt>
                <c:pt idx="23">
                  <c:v>63.094917958338371</c:v>
                </c:pt>
                <c:pt idx="24">
                  <c:v>63.730549270377303</c:v>
                </c:pt>
                <c:pt idx="25">
                  <c:v>64.454436410723133</c:v>
                </c:pt>
                <c:pt idx="26">
                  <c:v>65.169439020592577</c:v>
                </c:pt>
                <c:pt idx="27">
                  <c:v>65.891326960358128</c:v>
                </c:pt>
                <c:pt idx="28">
                  <c:v>66.650916902652156</c:v>
                </c:pt>
                <c:pt idx="29">
                  <c:v>67.338556691070806</c:v>
                </c:pt>
                <c:pt idx="30">
                  <c:v>68.040100131653119</c:v>
                </c:pt>
                <c:pt idx="31">
                  <c:v>68.863511111285263</c:v>
                </c:pt>
                <c:pt idx="32">
                  <c:v>69.659368456862097</c:v>
                </c:pt>
                <c:pt idx="33">
                  <c:v>70.462496970625054</c:v>
                </c:pt>
                <c:pt idx="34">
                  <c:v>71.253666090802611</c:v>
                </c:pt>
                <c:pt idx="35">
                  <c:v>72.05344936058188</c:v>
                </c:pt>
                <c:pt idx="36">
                  <c:v>72.850163209398147</c:v>
                </c:pt>
                <c:pt idx="37">
                  <c:v>73.663288508271293</c:v>
                </c:pt>
                <c:pt idx="38">
                  <c:v>74.503399948231106</c:v>
                </c:pt>
                <c:pt idx="39">
                  <c:v>75.266599277591681</c:v>
                </c:pt>
                <c:pt idx="40">
                  <c:v>76.134687160923562</c:v>
                </c:pt>
              </c:numCache>
            </c:numRef>
          </c:val>
          <c:smooth val="0"/>
        </c:ser>
        <c:ser>
          <c:idx val="4"/>
          <c:order val="4"/>
          <c:tx>
            <c:strRef>
              <c:f>Sheet1!$F$1</c:f>
              <c:strCache>
                <c:ptCount val="1"/>
                <c:pt idx="0">
                  <c:v>series4</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41.902014851570129</c:v>
                </c:pt>
                <c:pt idx="1">
                  <c:v>43.224605917930603</c:v>
                </c:pt>
                <c:pt idx="2">
                  <c:v>44.979590058326721</c:v>
                </c:pt>
                <c:pt idx="3">
                  <c:v>46.28466522693634</c:v>
                </c:pt>
                <c:pt idx="4">
                  <c:v>48.177317023277283</c:v>
                </c:pt>
                <c:pt idx="5">
                  <c:v>49.416346073150635</c:v>
                </c:pt>
                <c:pt idx="6">
                  <c:v>49.997984290122986</c:v>
                </c:pt>
                <c:pt idx="7">
                  <c:v>51.355193439033734</c:v>
                </c:pt>
                <c:pt idx="8">
                  <c:v>52.573010007553592</c:v>
                </c:pt>
                <c:pt idx="9">
                  <c:v>53.700113182863333</c:v>
                </c:pt>
                <c:pt idx="10">
                  <c:v>54.933961853617028</c:v>
                </c:pt>
                <c:pt idx="11">
                  <c:v>55.609155482674801</c:v>
                </c:pt>
                <c:pt idx="12">
                  <c:v>56.487973787969388</c:v>
                </c:pt>
                <c:pt idx="13">
                  <c:v>57.274699447226155</c:v>
                </c:pt>
                <c:pt idx="14">
                  <c:v>58.064888966379058</c:v>
                </c:pt>
                <c:pt idx="15">
                  <c:v>58.736155665028157</c:v>
                </c:pt>
                <c:pt idx="16">
                  <c:v>59.389151331601902</c:v>
                </c:pt>
                <c:pt idx="17">
                  <c:v>60.035493152866216</c:v>
                </c:pt>
                <c:pt idx="18">
                  <c:v>60.565920552600851</c:v>
                </c:pt>
                <c:pt idx="19">
                  <c:v>61.165877868608163</c:v>
                </c:pt>
                <c:pt idx="20">
                  <c:v>61.70043980475927</c:v>
                </c:pt>
                <c:pt idx="21">
                  <c:v>62.282096218227203</c:v>
                </c:pt>
                <c:pt idx="22">
                  <c:v>62.818207597385637</c:v>
                </c:pt>
                <c:pt idx="23">
                  <c:v>63.389387698793513</c:v>
                </c:pt>
                <c:pt idx="24">
                  <c:v>63.832755604140061</c:v>
                </c:pt>
                <c:pt idx="25">
                  <c:v>64.529754768548088</c:v>
                </c:pt>
                <c:pt idx="26">
                  <c:v>65.242656802790179</c:v>
                </c:pt>
                <c:pt idx="27">
                  <c:v>65.901166219937309</c:v>
                </c:pt>
                <c:pt idx="28">
                  <c:v>66.645382799217927</c:v>
                </c:pt>
                <c:pt idx="29">
                  <c:v>67.446970887817884</c:v>
                </c:pt>
                <c:pt idx="30">
                  <c:v>68.376800355624127</c:v>
                </c:pt>
                <c:pt idx="31">
                  <c:v>69.382886502219293</c:v>
                </c:pt>
                <c:pt idx="32">
                  <c:v>70.280739894093685</c:v>
                </c:pt>
                <c:pt idx="33">
                  <c:v>71.34390494357713</c:v>
                </c:pt>
                <c:pt idx="34">
                  <c:v>72.516491232189978</c:v>
                </c:pt>
                <c:pt idx="35">
                  <c:v>73.727610813827496</c:v>
                </c:pt>
                <c:pt idx="36">
                  <c:v>74.940333213610671</c:v>
                </c:pt>
                <c:pt idx="37">
                  <c:v>76.298915485971364</c:v>
                </c:pt>
                <c:pt idx="38">
                  <c:v>77.722188727707334</c:v>
                </c:pt>
                <c:pt idx="39">
                  <c:v>79.237798601509525</c:v>
                </c:pt>
                <c:pt idx="40">
                  <c:v>80.687026786054176</c:v>
                </c:pt>
              </c:numCache>
            </c:numRef>
          </c:val>
          <c:smooth val="0"/>
        </c:ser>
        <c:ser>
          <c:idx val="5"/>
          <c:order val="5"/>
          <c:tx>
            <c:strRef>
              <c:f>Sheet1!$G$1</c:f>
              <c:strCache>
                <c:ptCount val="1"/>
                <c:pt idx="0">
                  <c:v>series5</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41.902014851570129</c:v>
                </c:pt>
                <c:pt idx="1">
                  <c:v>43.224605917930603</c:v>
                </c:pt>
                <c:pt idx="2">
                  <c:v>44.979590058326721</c:v>
                </c:pt>
                <c:pt idx="3">
                  <c:v>46.28466522693634</c:v>
                </c:pt>
                <c:pt idx="4">
                  <c:v>48.177317023277283</c:v>
                </c:pt>
                <c:pt idx="5">
                  <c:v>49.416346073150635</c:v>
                </c:pt>
                <c:pt idx="6">
                  <c:v>49.997984290122986</c:v>
                </c:pt>
                <c:pt idx="7">
                  <c:v>51.355194090611256</c:v>
                </c:pt>
                <c:pt idx="8">
                  <c:v>52.573009032222757</c:v>
                </c:pt>
                <c:pt idx="9">
                  <c:v>53.70011359206422</c:v>
                </c:pt>
                <c:pt idx="10">
                  <c:v>54.933962308058433</c:v>
                </c:pt>
                <c:pt idx="11">
                  <c:v>55.578013448969344</c:v>
                </c:pt>
                <c:pt idx="12">
                  <c:v>56.097415566719668</c:v>
                </c:pt>
                <c:pt idx="13">
                  <c:v>56.703601178738779</c:v>
                </c:pt>
                <c:pt idx="14">
                  <c:v>57.135658760053204</c:v>
                </c:pt>
                <c:pt idx="15">
                  <c:v>57.698805107824583</c:v>
                </c:pt>
                <c:pt idx="16">
                  <c:v>58.235858142347745</c:v>
                </c:pt>
                <c:pt idx="17">
                  <c:v>58.783241096783748</c:v>
                </c:pt>
                <c:pt idx="18">
                  <c:v>59.310330868782735</c:v>
                </c:pt>
                <c:pt idx="19">
                  <c:v>59.7940285368052</c:v>
                </c:pt>
                <c:pt idx="20">
                  <c:v>60.280167605818562</c:v>
                </c:pt>
                <c:pt idx="21">
                  <c:v>60.746295579788622</c:v>
                </c:pt>
                <c:pt idx="22">
                  <c:v>61.226588139243368</c:v>
                </c:pt>
                <c:pt idx="23">
                  <c:v>61.751874269649321</c:v>
                </c:pt>
                <c:pt idx="24">
                  <c:v>62.212037451877208</c:v>
                </c:pt>
                <c:pt idx="25">
                  <c:v>62.734840282688573</c:v>
                </c:pt>
                <c:pt idx="26">
                  <c:v>63.455579158294618</c:v>
                </c:pt>
                <c:pt idx="27">
                  <c:v>64.060497551152039</c:v>
                </c:pt>
                <c:pt idx="28">
                  <c:v>64.72297905470883</c:v>
                </c:pt>
                <c:pt idx="29">
                  <c:v>65.372270145406475</c:v>
                </c:pt>
                <c:pt idx="30">
                  <c:v>66.079812909608862</c:v>
                </c:pt>
                <c:pt idx="31">
                  <c:v>66.781921912073116</c:v>
                </c:pt>
                <c:pt idx="32">
                  <c:v>67.601117826742012</c:v>
                </c:pt>
                <c:pt idx="33">
                  <c:v>68.405738141542059</c:v>
                </c:pt>
                <c:pt idx="34">
                  <c:v>69.247511354792678</c:v>
                </c:pt>
                <c:pt idx="35">
                  <c:v>70.16262874526214</c:v>
                </c:pt>
                <c:pt idx="36">
                  <c:v>70.971122407413702</c:v>
                </c:pt>
                <c:pt idx="37">
                  <c:v>71.883734076256317</c:v>
                </c:pt>
                <c:pt idx="38">
                  <c:v>72.796929842311528</c:v>
                </c:pt>
                <c:pt idx="39">
                  <c:v>73.758861011536951</c:v>
                </c:pt>
                <c:pt idx="40">
                  <c:v>74.816289153064616</c:v>
                </c:pt>
              </c:numCache>
            </c:numRef>
          </c:val>
          <c:smooth val="0"/>
        </c:ser>
        <c:dLbls>
          <c:showLegendKey val="0"/>
          <c:showVal val="0"/>
          <c:showCatName val="0"/>
          <c:showSerName val="0"/>
          <c:showPercent val="0"/>
          <c:showBubbleSize val="0"/>
        </c:dLbls>
        <c:smooth val="0"/>
        <c:axId val="301718160"/>
        <c:axId val="301723056"/>
      </c:lineChart>
      <c:catAx>
        <c:axId val="3017181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23056"/>
        <c:crosses val="autoZero"/>
        <c:auto val="1"/>
        <c:lblAlgn val="ctr"/>
        <c:lblOffset val="100"/>
        <c:tickLblSkip val="10"/>
        <c:tickMarkSkip val="10"/>
        <c:noMultiLvlLbl val="0"/>
      </c:catAx>
      <c:valAx>
        <c:axId val="30172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18160"/>
        <c:crossesAt val="9"/>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9877470478534"/>
          <c:y val="4.7481481481481479E-2"/>
          <c:w val="0.86575461966450218"/>
          <c:h val="0.84564304461942252"/>
        </c:manualLayout>
      </c:layout>
      <c:barChart>
        <c:barDir val="bar"/>
        <c:grouping val="clustered"/>
        <c:varyColors val="0"/>
        <c:ser>
          <c:idx val="1"/>
          <c:order val="0"/>
          <c:tx>
            <c:strRef>
              <c:f>Sheet1!$B$1</c:f>
              <c:strCache>
                <c:ptCount val="1"/>
                <c:pt idx="0">
                  <c:v>series1</c:v>
                </c:pt>
              </c:strCache>
            </c:strRef>
          </c:tx>
          <c:spPr>
            <a:solidFill>
              <a:srgbClr val="0096D7"/>
            </a:solidFill>
            <a:ln>
              <a:solidFill>
                <a:srgbClr val="0096D7"/>
              </a:solidFill>
            </a:ln>
            <a:effectLst/>
          </c:spPr>
          <c:invertIfNegative val="0"/>
          <c:cat>
            <c:strRef>
              <c:f>Sheet1!$A$2:$A$9</c:f>
              <c:strCache>
                <c:ptCount val="8"/>
                <c:pt idx="0">
                  <c:v>motor gasoline and E85</c:v>
                </c:pt>
                <c:pt idx="1">
                  <c:v>distillate fuel oil and biodiesel</c:v>
                </c:pt>
                <c:pt idx="2">
                  <c:v>jet fuel</c:v>
                </c:pt>
                <c:pt idx="3">
                  <c:v>residual fuel oil</c:v>
                </c:pt>
                <c:pt idx="4">
                  <c:v>natural gas</c:v>
                </c:pt>
                <c:pt idx="5">
                  <c:v>electricity</c:v>
                </c:pt>
                <c:pt idx="6">
                  <c:v>liquefied petroleum gas</c:v>
                </c:pt>
                <c:pt idx="7">
                  <c:v>other liquids</c:v>
                </c:pt>
              </c:strCache>
            </c:strRef>
          </c:cat>
          <c:val>
            <c:numRef>
              <c:f>Sheet1!$B$2:$B$9</c:f>
              <c:numCache>
                <c:formatCode>General</c:formatCode>
                <c:ptCount val="8"/>
                <c:pt idx="0">
                  <c:v>19.421049430847098</c:v>
                </c:pt>
                <c:pt idx="1">
                  <c:v>16.300215454101561</c:v>
                </c:pt>
                <c:pt idx="2">
                  <c:v>13.69853652954102</c:v>
                </c:pt>
                <c:pt idx="3">
                  <c:v>1.8140972380638121</c:v>
                </c:pt>
                <c:pt idx="4">
                  <c:v>4.6010985412597654</c:v>
                </c:pt>
                <c:pt idx="5">
                  <c:v>2.9652723445892328</c:v>
                </c:pt>
                <c:pt idx="6">
                  <c:v>8.1671149877831334E-2</c:v>
                </c:pt>
                <c:pt idx="7">
                  <c:v>0.27003195495191518</c:v>
                </c:pt>
              </c:numCache>
            </c:numRef>
          </c:val>
        </c:ser>
        <c:ser>
          <c:idx val="0"/>
          <c:order val="1"/>
          <c:tx>
            <c:strRef>
              <c:f>Sheet1!$C$1</c:f>
              <c:strCache>
                <c:ptCount val="1"/>
                <c:pt idx="0">
                  <c:v>series0</c:v>
                </c:pt>
              </c:strCache>
            </c:strRef>
          </c:tx>
          <c:spPr>
            <a:solidFill>
              <a:srgbClr val="003953"/>
            </a:solidFill>
            <a:ln>
              <a:noFill/>
            </a:ln>
            <a:effectLst/>
          </c:spPr>
          <c:invertIfNegative val="0"/>
          <c:dPt>
            <c:idx val="0"/>
            <c:invertIfNegative val="0"/>
            <c:bubble3D val="0"/>
            <c:spPr>
              <a:solidFill>
                <a:srgbClr val="003953"/>
              </a:solidFill>
              <a:ln>
                <a:noFill/>
              </a:ln>
              <a:effectLst/>
            </c:spPr>
          </c:dPt>
          <c:dPt>
            <c:idx val="1"/>
            <c:invertIfNegative val="0"/>
            <c:bubble3D val="0"/>
            <c:spPr>
              <a:solidFill>
                <a:srgbClr val="003953"/>
              </a:solidFill>
              <a:ln>
                <a:noFill/>
              </a:ln>
              <a:effectLst/>
            </c:spPr>
          </c:dPt>
          <c:dPt>
            <c:idx val="2"/>
            <c:invertIfNegative val="0"/>
            <c:bubble3D val="0"/>
            <c:spPr>
              <a:solidFill>
                <a:srgbClr val="003953"/>
              </a:solidFill>
              <a:ln>
                <a:noFill/>
              </a:ln>
              <a:effectLst/>
            </c:spPr>
          </c:dPt>
          <c:dPt>
            <c:idx val="3"/>
            <c:invertIfNegative val="0"/>
            <c:bubble3D val="0"/>
            <c:spPr>
              <a:solidFill>
                <a:srgbClr val="003953"/>
              </a:solidFill>
              <a:ln>
                <a:noFill/>
              </a:ln>
              <a:effectLst/>
            </c:spPr>
          </c:dPt>
          <c:dPt>
            <c:idx val="4"/>
            <c:invertIfNegative val="0"/>
            <c:bubble3D val="0"/>
            <c:spPr>
              <a:solidFill>
                <a:srgbClr val="003953"/>
              </a:solidFill>
              <a:ln>
                <a:noFill/>
              </a:ln>
              <a:effectLst/>
            </c:spPr>
          </c:dPt>
          <c:cat>
            <c:strRef>
              <c:f>Sheet1!$A$2:$A$9</c:f>
              <c:strCache>
                <c:ptCount val="8"/>
                <c:pt idx="0">
                  <c:v>motor gasoline and E85</c:v>
                </c:pt>
                <c:pt idx="1">
                  <c:v>distillate fuel oil and biodiesel</c:v>
                </c:pt>
                <c:pt idx="2">
                  <c:v>jet fuel</c:v>
                </c:pt>
                <c:pt idx="3">
                  <c:v>residual fuel oil</c:v>
                </c:pt>
                <c:pt idx="4">
                  <c:v>natural gas</c:v>
                </c:pt>
                <c:pt idx="5">
                  <c:v>electricity</c:v>
                </c:pt>
                <c:pt idx="6">
                  <c:v>liquefied petroleum gas</c:v>
                </c:pt>
                <c:pt idx="7">
                  <c:v>other liquids</c:v>
                </c:pt>
              </c:strCache>
            </c:strRef>
          </c:cat>
          <c:val>
            <c:numRef>
              <c:f>Sheet1!$C$2:$C$9</c:f>
              <c:numCache>
                <c:formatCode>General</c:formatCode>
                <c:ptCount val="8"/>
                <c:pt idx="0">
                  <c:v>26.104921108245801</c:v>
                </c:pt>
                <c:pt idx="1">
                  <c:v>21.322335083007811</c:v>
                </c:pt>
                <c:pt idx="2">
                  <c:v>7.4136233825683604</c:v>
                </c:pt>
                <c:pt idx="3">
                  <c:v>2.712159702301026</c:v>
                </c:pt>
                <c:pt idx="4">
                  <c:v>1.3135239219665531</c:v>
                </c:pt>
                <c:pt idx="5">
                  <c:v>0.43768339589238159</c:v>
                </c:pt>
                <c:pt idx="6">
                  <c:v>0.25123859238624568</c:v>
                </c:pt>
                <c:pt idx="7">
                  <c:v>0.27499171236712461</c:v>
                </c:pt>
              </c:numCache>
            </c:numRef>
          </c:val>
        </c:ser>
        <c:dLbls>
          <c:showLegendKey val="0"/>
          <c:showVal val="0"/>
          <c:showCatName val="0"/>
          <c:showSerName val="0"/>
          <c:showPercent val="0"/>
          <c:showBubbleSize val="0"/>
        </c:dLbls>
        <c:gapWidth val="219"/>
        <c:axId val="344221728"/>
        <c:axId val="344220096"/>
      </c:barChart>
      <c:catAx>
        <c:axId val="344221728"/>
        <c:scaling>
          <c:orientation val="minMax"/>
        </c:scaling>
        <c:delete val="0"/>
        <c:axPos val="l"/>
        <c:numFmt formatCode="General" sourceLinked="1"/>
        <c:majorTickMark val="out"/>
        <c:minorTickMark val="none"/>
        <c:tickLblPos val="nextTo"/>
        <c:spPr>
          <a:noFill/>
          <a:ln w="12700" cap="flat" cmpd="sng" algn="ctr">
            <a:solidFill>
              <a:srgbClr val="000000"/>
            </a:solidFill>
            <a:round/>
          </a:ln>
          <a:effectLst/>
        </c:spPr>
        <c:txPr>
          <a:bodyPr rot="0" spcFirstLastPara="1" vertOverflow="ellipsis" wrap="square" anchor="ctr" anchorCtr="1"/>
          <a:lstStyle/>
          <a:p>
            <a:pPr algn="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4220096"/>
        <c:crosses val="autoZero"/>
        <c:auto val="1"/>
        <c:lblAlgn val="ctr"/>
        <c:lblOffset val="100"/>
        <c:noMultiLvlLbl val="0"/>
      </c:catAx>
      <c:valAx>
        <c:axId val="344220096"/>
        <c:scaling>
          <c:orientation val="minMax"/>
          <c:max val="40"/>
        </c:scaling>
        <c:delete val="0"/>
        <c:axPos val="b"/>
        <c:majorGridlines>
          <c:spPr>
            <a:ln w="9525" cap="flat" cmpd="sng" algn="ctr">
              <a:solidFill>
                <a:srgbClr val="FFFFFF">
                  <a:lumMod val="7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4221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0553556095511"/>
          <c:y val="0.18829721362229102"/>
          <c:w val="0.80861550078861943"/>
          <c:h val="0.70030642841471458"/>
        </c:manualLayout>
      </c:layout>
      <c:areaChart>
        <c:grouping val="stacked"/>
        <c:varyColors val="0"/>
        <c:ser>
          <c:idx val="2"/>
          <c:order val="0"/>
          <c:tx>
            <c:strRef>
              <c:f>Sheet1!$B$1</c:f>
              <c:strCache>
                <c:ptCount val="1"/>
                <c:pt idx="0">
                  <c:v>Total OECD:ICE LPG</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6.372938778198856</c:v>
                </c:pt>
                <c:pt idx="1">
                  <c:v>6.6029442168274191</c:v>
                </c:pt>
                <c:pt idx="2">
                  <c:v>6.663743495377541</c:v>
                </c:pt>
                <c:pt idx="3">
                  <c:v>6.5750760964713102</c:v>
                </c:pt>
                <c:pt idx="4">
                  <c:v>6.3472399726057054</c:v>
                </c:pt>
                <c:pt idx="5">
                  <c:v>6.0708170389442451</c:v>
                </c:pt>
                <c:pt idx="6">
                  <c:v>5.948041490725517</c:v>
                </c:pt>
                <c:pt idx="7">
                  <c:v>6.2882170676374507</c:v>
                </c:pt>
                <c:pt idx="8">
                  <c:v>6.9351802914503553</c:v>
                </c:pt>
                <c:pt idx="9">
                  <c:v>7.379648204160774</c:v>
                </c:pt>
                <c:pt idx="10">
                  <c:v>7.702719225640168</c:v>
                </c:pt>
                <c:pt idx="11">
                  <c:v>8.2500196291899837</c:v>
                </c:pt>
                <c:pt idx="12">
                  <c:v>8.5650745123946148</c:v>
                </c:pt>
                <c:pt idx="13">
                  <c:v>8.7032643215694616</c:v>
                </c:pt>
                <c:pt idx="14">
                  <c:v>8.7752987254336308</c:v>
                </c:pt>
                <c:pt idx="15">
                  <c:v>8.724610542092984</c:v>
                </c:pt>
                <c:pt idx="16">
                  <c:v>8.6495439240338641</c:v>
                </c:pt>
                <c:pt idx="17">
                  <c:v>8.5599369093228539</c:v>
                </c:pt>
                <c:pt idx="18">
                  <c:v>8.3881580735329599</c:v>
                </c:pt>
                <c:pt idx="19">
                  <c:v>8.1772792339811513</c:v>
                </c:pt>
                <c:pt idx="20">
                  <c:v>7.8978096277661134</c:v>
                </c:pt>
                <c:pt idx="21">
                  <c:v>7.6637779422630379</c:v>
                </c:pt>
                <c:pt idx="22">
                  <c:v>7.3008281084900455</c:v>
                </c:pt>
                <c:pt idx="23">
                  <c:v>6.9541533731599188</c:v>
                </c:pt>
                <c:pt idx="24">
                  <c:v>6.5589354460775438</c:v>
                </c:pt>
                <c:pt idx="25">
                  <c:v>6.1465829343132814</c:v>
                </c:pt>
                <c:pt idx="26">
                  <c:v>5.7360683155139141</c:v>
                </c:pt>
                <c:pt idx="27">
                  <c:v>5.3008820691880389</c:v>
                </c:pt>
                <c:pt idx="28">
                  <c:v>4.8731002404163872</c:v>
                </c:pt>
                <c:pt idx="29">
                  <c:v>4.4882023572076166</c:v>
                </c:pt>
                <c:pt idx="30">
                  <c:v>4.1259473172880989</c:v>
                </c:pt>
                <c:pt idx="31">
                  <c:v>3.8076942810202001</c:v>
                </c:pt>
                <c:pt idx="32">
                  <c:v>3.4980524568955742</c:v>
                </c:pt>
                <c:pt idx="33">
                  <c:v>3.226105398519886</c:v>
                </c:pt>
                <c:pt idx="34">
                  <c:v>2.975688796472586</c:v>
                </c:pt>
                <c:pt idx="35">
                  <c:v>2.7379465733867936</c:v>
                </c:pt>
                <c:pt idx="36">
                  <c:v>2.5114011958573101</c:v>
                </c:pt>
                <c:pt idx="37">
                  <c:v>2.299774953436899</c:v>
                </c:pt>
                <c:pt idx="38">
                  <c:v>2.101366709564223</c:v>
                </c:pt>
                <c:pt idx="39">
                  <c:v>1.915908306537327</c:v>
                </c:pt>
                <c:pt idx="40">
                  <c:v>1.7411598578469067</c:v>
                </c:pt>
              </c:numCache>
            </c:numRef>
          </c:val>
        </c:ser>
        <c:ser>
          <c:idx val="5"/>
          <c:order val="1"/>
          <c:tx>
            <c:strRef>
              <c:f>Sheet1!$C$1</c:f>
              <c:strCache>
                <c:ptCount val="1"/>
                <c:pt idx="0">
                  <c:v>Total OECD:ICE or Hybrid Motor Gasoline</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518.02859753765631</c:v>
                </c:pt>
                <c:pt idx="1">
                  <c:v>514.08847408742724</c:v>
                </c:pt>
                <c:pt idx="2">
                  <c:v>515.20723146331102</c:v>
                </c:pt>
                <c:pt idx="3">
                  <c:v>513.94884895978419</c:v>
                </c:pt>
                <c:pt idx="4">
                  <c:v>514.76625250664108</c:v>
                </c:pt>
                <c:pt idx="5">
                  <c:v>517.51783745925286</c:v>
                </c:pt>
                <c:pt idx="6">
                  <c:v>522.90448144025538</c:v>
                </c:pt>
                <c:pt idx="7">
                  <c:v>521.38812244421922</c:v>
                </c:pt>
                <c:pt idx="8">
                  <c:v>520.4417960095866</c:v>
                </c:pt>
                <c:pt idx="9">
                  <c:v>518.36573439150925</c:v>
                </c:pt>
                <c:pt idx="10">
                  <c:v>515.21952927568168</c:v>
                </c:pt>
                <c:pt idx="11">
                  <c:v>511.41691128715576</c:v>
                </c:pt>
                <c:pt idx="12">
                  <c:v>507.58205046000637</c:v>
                </c:pt>
                <c:pt idx="13">
                  <c:v>504.4358410069878</c:v>
                </c:pt>
                <c:pt idx="14">
                  <c:v>501.54824450588865</c:v>
                </c:pt>
                <c:pt idx="15">
                  <c:v>499.16857753975148</c:v>
                </c:pt>
                <c:pt idx="16">
                  <c:v>497.21618987123196</c:v>
                </c:pt>
                <c:pt idx="17">
                  <c:v>495.45700472256004</c:v>
                </c:pt>
                <c:pt idx="18">
                  <c:v>494.39806918489353</c:v>
                </c:pt>
                <c:pt idx="19">
                  <c:v>493.62781481271873</c:v>
                </c:pt>
                <c:pt idx="20">
                  <c:v>493.60126800100636</c:v>
                </c:pt>
                <c:pt idx="21">
                  <c:v>493.42965618312354</c:v>
                </c:pt>
                <c:pt idx="22">
                  <c:v>493.75351112875148</c:v>
                </c:pt>
                <c:pt idx="23">
                  <c:v>493.81119990578122</c:v>
                </c:pt>
                <c:pt idx="24">
                  <c:v>494.04811361266803</c:v>
                </c:pt>
                <c:pt idx="25">
                  <c:v>494.74755561679592</c:v>
                </c:pt>
                <c:pt idx="26">
                  <c:v>495.01686705212546</c:v>
                </c:pt>
                <c:pt idx="27">
                  <c:v>496.07703986244434</c:v>
                </c:pt>
                <c:pt idx="28">
                  <c:v>497.78233132498372</c:v>
                </c:pt>
                <c:pt idx="29">
                  <c:v>498.71261079104687</c:v>
                </c:pt>
                <c:pt idx="30">
                  <c:v>499.49545296057278</c:v>
                </c:pt>
                <c:pt idx="31">
                  <c:v>499.40819648543652</c:v>
                </c:pt>
                <c:pt idx="32">
                  <c:v>499.69818028228917</c:v>
                </c:pt>
                <c:pt idx="33">
                  <c:v>499.0594928501734</c:v>
                </c:pt>
                <c:pt idx="34">
                  <c:v>497.68757130208695</c:v>
                </c:pt>
                <c:pt idx="35">
                  <c:v>495.70936646934524</c:v>
                </c:pt>
                <c:pt idx="36">
                  <c:v>494.27234362846286</c:v>
                </c:pt>
                <c:pt idx="37">
                  <c:v>492.55134416927297</c:v>
                </c:pt>
                <c:pt idx="38">
                  <c:v>490.03344766600878</c:v>
                </c:pt>
                <c:pt idx="39">
                  <c:v>487.73238199381444</c:v>
                </c:pt>
                <c:pt idx="40">
                  <c:v>485.16813188756885</c:v>
                </c:pt>
              </c:numCache>
            </c:numRef>
          </c:val>
        </c:ser>
        <c:ser>
          <c:idx val="4"/>
          <c:order val="2"/>
          <c:tx>
            <c:strRef>
              <c:f>Sheet1!$D$1</c:f>
              <c:strCache>
                <c:ptCount val="1"/>
                <c:pt idx="0">
                  <c:v>Total OECD:ICE or Hybrid Diesel</c:v>
                </c:pt>
              </c:strCache>
            </c:strRef>
          </c:tx>
          <c:spPr>
            <a:solidFill>
              <a:schemeClr val="bg1">
                <a:lumMod val="6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143.88526906674275</c:v>
                </c:pt>
                <c:pt idx="1">
                  <c:v>148.12262486597297</c:v>
                </c:pt>
                <c:pt idx="2">
                  <c:v>151.87396612542548</c:v>
                </c:pt>
                <c:pt idx="3">
                  <c:v>154.55529255246265</c:v>
                </c:pt>
                <c:pt idx="4">
                  <c:v>157.27794779675222</c:v>
                </c:pt>
                <c:pt idx="5">
                  <c:v>159.94727679663484</c:v>
                </c:pt>
                <c:pt idx="6">
                  <c:v>164.79698598017913</c:v>
                </c:pt>
                <c:pt idx="7">
                  <c:v>168.00015134759332</c:v>
                </c:pt>
                <c:pt idx="8">
                  <c:v>171.62988364503698</c:v>
                </c:pt>
                <c:pt idx="9">
                  <c:v>175.3846638000758</c:v>
                </c:pt>
                <c:pt idx="10">
                  <c:v>178.64062062091108</c:v>
                </c:pt>
                <c:pt idx="11">
                  <c:v>180.45847989610215</c:v>
                </c:pt>
                <c:pt idx="12">
                  <c:v>180.88695518566601</c:v>
                </c:pt>
                <c:pt idx="13">
                  <c:v>180.06103814488336</c:v>
                </c:pt>
                <c:pt idx="14">
                  <c:v>178.22166205026744</c:v>
                </c:pt>
                <c:pt idx="15">
                  <c:v>175.47362606160664</c:v>
                </c:pt>
                <c:pt idx="16">
                  <c:v>171.89043683516766</c:v>
                </c:pt>
                <c:pt idx="17">
                  <c:v>167.50678132751892</c:v>
                </c:pt>
                <c:pt idx="18">
                  <c:v>162.41215618491395</c:v>
                </c:pt>
                <c:pt idx="19">
                  <c:v>156.7036394436424</c:v>
                </c:pt>
                <c:pt idx="20">
                  <c:v>150.38181629667443</c:v>
                </c:pt>
                <c:pt idx="21">
                  <c:v>143.72006724989745</c:v>
                </c:pt>
                <c:pt idx="22">
                  <c:v>136.46829534768105</c:v>
                </c:pt>
                <c:pt idx="23">
                  <c:v>128.86814892324477</c:v>
                </c:pt>
                <c:pt idx="24">
                  <c:v>120.99505137120892</c:v>
                </c:pt>
                <c:pt idx="25">
                  <c:v>112.78342754528413</c:v>
                </c:pt>
                <c:pt idx="26">
                  <c:v>104.59277872141178</c:v>
                </c:pt>
                <c:pt idx="27">
                  <c:v>96.41348745782733</c:v>
                </c:pt>
                <c:pt idx="28">
                  <c:v>88.331018944174403</c:v>
                </c:pt>
                <c:pt idx="29">
                  <c:v>81.029521805159362</c:v>
                </c:pt>
                <c:pt idx="30">
                  <c:v>74.252174877743641</c:v>
                </c:pt>
                <c:pt idx="31">
                  <c:v>68.0698677523729</c:v>
                </c:pt>
                <c:pt idx="32">
                  <c:v>62.155719024273957</c:v>
                </c:pt>
                <c:pt idx="33">
                  <c:v>57.273734160507473</c:v>
                </c:pt>
                <c:pt idx="34">
                  <c:v>52.552099403498417</c:v>
                </c:pt>
                <c:pt idx="35">
                  <c:v>48.480538335732973</c:v>
                </c:pt>
                <c:pt idx="36">
                  <c:v>44.403858819097231</c:v>
                </c:pt>
                <c:pt idx="37">
                  <c:v>41.041468816384395</c:v>
                </c:pt>
                <c:pt idx="38">
                  <c:v>38.330709654835204</c:v>
                </c:pt>
                <c:pt idx="39">
                  <c:v>35.744252370430573</c:v>
                </c:pt>
                <c:pt idx="40">
                  <c:v>33.494454944755859</c:v>
                </c:pt>
              </c:numCache>
            </c:numRef>
          </c:val>
        </c:ser>
        <c:ser>
          <c:idx val="7"/>
          <c:order val="3"/>
          <c:tx>
            <c:strRef>
              <c:f>Sheet1!$E$1</c:f>
              <c:strCache>
                <c:ptCount val="1"/>
                <c:pt idx="0">
                  <c:v>Total OECD:Plug In Hybrids</c:v>
                </c:pt>
              </c:strCache>
            </c:strRef>
          </c:tx>
          <c:spPr>
            <a:solidFill>
              <a:schemeClr val="accent2">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4.3000000005122274E-5</c:v>
                </c:pt>
                <c:pt idx="1">
                  <c:v>1.0709160006812889E-2</c:v>
                </c:pt>
                <c:pt idx="2">
                  <c:v>4.5381159414364027E-2</c:v>
                </c:pt>
                <c:pt idx="3">
                  <c:v>8.9232159752809445E-2</c:v>
                </c:pt>
                <c:pt idx="4">
                  <c:v>0.14678515969122294</c:v>
                </c:pt>
                <c:pt idx="5">
                  <c:v>0.22669816311173513</c:v>
                </c:pt>
                <c:pt idx="6">
                  <c:v>0.35541307044497877</c:v>
                </c:pt>
                <c:pt idx="7">
                  <c:v>0.53011453100496531</c:v>
                </c:pt>
                <c:pt idx="8">
                  <c:v>0.86690709752303363</c:v>
                </c:pt>
                <c:pt idx="9">
                  <c:v>1.2284908830444812</c:v>
                </c:pt>
                <c:pt idx="10">
                  <c:v>1.6252338828516006</c:v>
                </c:pt>
                <c:pt idx="11">
                  <c:v>2.3996079168128968</c:v>
                </c:pt>
                <c:pt idx="12">
                  <c:v>3.4280472671732904</c:v>
                </c:pt>
                <c:pt idx="13">
                  <c:v>4.4603852420428991</c:v>
                </c:pt>
                <c:pt idx="14">
                  <c:v>5.5364712081277379</c:v>
                </c:pt>
                <c:pt idx="15">
                  <c:v>6.7375559691729539</c:v>
                </c:pt>
                <c:pt idx="16">
                  <c:v>8.0761889180014137</c:v>
                </c:pt>
                <c:pt idx="17">
                  <c:v>9.5838905196580892</c:v>
                </c:pt>
                <c:pt idx="18">
                  <c:v>11.248236675375939</c:v>
                </c:pt>
                <c:pt idx="19">
                  <c:v>12.888847107380867</c:v>
                </c:pt>
                <c:pt idx="20">
                  <c:v>14.612885768848418</c:v>
                </c:pt>
                <c:pt idx="21">
                  <c:v>16.585925879715919</c:v>
                </c:pt>
                <c:pt idx="22">
                  <c:v>18.848070075434684</c:v>
                </c:pt>
                <c:pt idx="23">
                  <c:v>21.056486297010423</c:v>
                </c:pt>
                <c:pt idx="24">
                  <c:v>23.263602306770323</c:v>
                </c:pt>
                <c:pt idx="25">
                  <c:v>25.554482142547606</c:v>
                </c:pt>
                <c:pt idx="26">
                  <c:v>27.786856275234221</c:v>
                </c:pt>
                <c:pt idx="27">
                  <c:v>30.158917294565203</c:v>
                </c:pt>
                <c:pt idx="28">
                  <c:v>32.501981984115602</c:v>
                </c:pt>
                <c:pt idx="29">
                  <c:v>34.534846262474055</c:v>
                </c:pt>
                <c:pt idx="30">
                  <c:v>36.543994357192993</c:v>
                </c:pt>
                <c:pt idx="31">
                  <c:v>38.237919554443359</c:v>
                </c:pt>
                <c:pt idx="32">
                  <c:v>40.308996104949955</c:v>
                </c:pt>
                <c:pt idx="33">
                  <c:v>41.744157720340731</c:v>
                </c:pt>
                <c:pt idx="34">
                  <c:v>43.193246860240933</c:v>
                </c:pt>
                <c:pt idx="35">
                  <c:v>44.448145186237333</c:v>
                </c:pt>
                <c:pt idx="36">
                  <c:v>45.715096357707978</c:v>
                </c:pt>
                <c:pt idx="37">
                  <c:v>46.946176536270144</c:v>
                </c:pt>
                <c:pt idx="38">
                  <c:v>47.82585215425491</c:v>
                </c:pt>
                <c:pt idx="39">
                  <c:v>48.738160278945919</c:v>
                </c:pt>
                <c:pt idx="40">
                  <c:v>49.484369771297452</c:v>
                </c:pt>
              </c:numCache>
            </c:numRef>
          </c:val>
        </c:ser>
        <c:ser>
          <c:idx val="3"/>
          <c:order val="4"/>
          <c:tx>
            <c:strRef>
              <c:f>Sheet1!$F$1</c:f>
              <c:strCache>
                <c:ptCount val="1"/>
                <c:pt idx="0">
                  <c:v>Total OECD:ICE Natural Gas</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0.3405663494373154</c:v>
                </c:pt>
                <c:pt idx="1">
                  <c:v>0.35820990185819607</c:v>
                </c:pt>
                <c:pt idx="2">
                  <c:v>0.38075449170234055</c:v>
                </c:pt>
                <c:pt idx="3">
                  <c:v>0.39358622231552748</c:v>
                </c:pt>
                <c:pt idx="4">
                  <c:v>0.40968743084778264</c:v>
                </c:pt>
                <c:pt idx="5">
                  <c:v>0.40064662241153043</c:v>
                </c:pt>
                <c:pt idx="6">
                  <c:v>0.73094788574590353</c:v>
                </c:pt>
                <c:pt idx="7">
                  <c:v>2.7949027231256696</c:v>
                </c:pt>
                <c:pt idx="8">
                  <c:v>5.0898230362242369</c:v>
                </c:pt>
                <c:pt idx="9">
                  <c:v>8.0859429144894328</c:v>
                </c:pt>
                <c:pt idx="10">
                  <c:v>11.658292385806512</c:v>
                </c:pt>
                <c:pt idx="11">
                  <c:v>15.652164609073999</c:v>
                </c:pt>
                <c:pt idx="12">
                  <c:v>19.936014693630465</c:v>
                </c:pt>
                <c:pt idx="13">
                  <c:v>24.37889952820235</c:v>
                </c:pt>
                <c:pt idx="14">
                  <c:v>29.021110541650962</c:v>
                </c:pt>
                <c:pt idx="15">
                  <c:v>33.376667018733777</c:v>
                </c:pt>
                <c:pt idx="16">
                  <c:v>37.402045938694485</c:v>
                </c:pt>
                <c:pt idx="17">
                  <c:v>41.230568686060067</c:v>
                </c:pt>
                <c:pt idx="18">
                  <c:v>44.203658218762939</c:v>
                </c:pt>
                <c:pt idx="19">
                  <c:v>46.939185329805142</c:v>
                </c:pt>
                <c:pt idx="20">
                  <c:v>48.876304004688528</c:v>
                </c:pt>
                <c:pt idx="21">
                  <c:v>51.133570022641081</c:v>
                </c:pt>
                <c:pt idx="22">
                  <c:v>52.919740050383389</c:v>
                </c:pt>
                <c:pt idx="23">
                  <c:v>55.083573929056584</c:v>
                </c:pt>
                <c:pt idx="24">
                  <c:v>56.894322831239897</c:v>
                </c:pt>
                <c:pt idx="25">
                  <c:v>58.38283315010559</c:v>
                </c:pt>
                <c:pt idx="26">
                  <c:v>59.938703673469583</c:v>
                </c:pt>
                <c:pt idx="27">
                  <c:v>60.96883936949915</c:v>
                </c:pt>
                <c:pt idx="28">
                  <c:v>61.635188468602479</c:v>
                </c:pt>
                <c:pt idx="29">
                  <c:v>62.321971024108279</c:v>
                </c:pt>
                <c:pt idx="30">
                  <c:v>62.888132322176006</c:v>
                </c:pt>
                <c:pt idx="31">
                  <c:v>63.92207321348252</c:v>
                </c:pt>
                <c:pt idx="32">
                  <c:v>64.410336219250155</c:v>
                </c:pt>
                <c:pt idx="33">
                  <c:v>65.411846953889651</c:v>
                </c:pt>
                <c:pt idx="34">
                  <c:v>66.525369224423358</c:v>
                </c:pt>
                <c:pt idx="35">
                  <c:v>67.496571145828284</c:v>
                </c:pt>
                <c:pt idx="36">
                  <c:v>68.321684876049687</c:v>
                </c:pt>
                <c:pt idx="37">
                  <c:v>68.806476612119923</c:v>
                </c:pt>
                <c:pt idx="38">
                  <c:v>69.482278013837814</c:v>
                </c:pt>
                <c:pt idx="39">
                  <c:v>69.686776818009349</c:v>
                </c:pt>
                <c:pt idx="40">
                  <c:v>69.923643117420824</c:v>
                </c:pt>
              </c:numCache>
            </c:numRef>
          </c:val>
        </c:ser>
        <c:ser>
          <c:idx val="0"/>
          <c:order val="5"/>
          <c:tx>
            <c:strRef>
              <c:f>Sheet1!$G$1</c:f>
              <c:strCache>
                <c:ptCount val="1"/>
                <c:pt idx="0">
                  <c:v>Total OECD:Electric Vehicles</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2.4787461307436229E-2</c:v>
                </c:pt>
                <c:pt idx="1">
                  <c:v>5.8051460825768529E-2</c:v>
                </c:pt>
                <c:pt idx="2">
                  <c:v>0.10786946481215209</c:v>
                </c:pt>
                <c:pt idx="3">
                  <c:v>0.21283746137528306</c:v>
                </c:pt>
                <c:pt idx="4">
                  <c:v>0.34012246127858758</c:v>
                </c:pt>
                <c:pt idx="5">
                  <c:v>0.51679047742304574</c:v>
                </c:pt>
                <c:pt idx="6">
                  <c:v>0.69342917793441239</c:v>
                </c:pt>
                <c:pt idx="7">
                  <c:v>2.352399171534505</c:v>
                </c:pt>
                <c:pt idx="8">
                  <c:v>3.5062634027761805</c:v>
                </c:pt>
                <c:pt idx="9">
                  <c:v>4.4751312191720451</c:v>
                </c:pt>
                <c:pt idx="10">
                  <c:v>5.8512923192729129</c:v>
                </c:pt>
                <c:pt idx="11">
                  <c:v>7.6414900664994523</c:v>
                </c:pt>
                <c:pt idx="12">
                  <c:v>9.7506293673254305</c:v>
                </c:pt>
                <c:pt idx="13">
                  <c:v>12.207597704440227</c:v>
                </c:pt>
                <c:pt idx="14">
                  <c:v>15.022729842760393</c:v>
                </c:pt>
                <c:pt idx="15">
                  <c:v>18.269558255665004</c:v>
                </c:pt>
                <c:pt idx="16">
                  <c:v>21.925045263290226</c:v>
                </c:pt>
                <c:pt idx="17">
                  <c:v>25.887263282616257</c:v>
                </c:pt>
                <c:pt idx="18">
                  <c:v>30.288545246312083</c:v>
                </c:pt>
                <c:pt idx="19">
                  <c:v>35.100491715353009</c:v>
                </c:pt>
                <c:pt idx="20">
                  <c:v>40.340255900834052</c:v>
                </c:pt>
                <c:pt idx="21">
                  <c:v>45.753383735704986</c:v>
                </c:pt>
                <c:pt idx="22">
                  <c:v>51.408629954651765</c:v>
                </c:pt>
                <c:pt idx="23">
                  <c:v>57.455811963903272</c:v>
                </c:pt>
                <c:pt idx="24">
                  <c:v>64.057698164316193</c:v>
                </c:pt>
                <c:pt idx="25">
                  <c:v>70.839369765092954</c:v>
                </c:pt>
                <c:pt idx="26">
                  <c:v>77.989209630521998</c:v>
                </c:pt>
                <c:pt idx="27">
                  <c:v>84.79349753315293</c:v>
                </c:pt>
                <c:pt idx="28">
                  <c:v>91.412009121110032</c:v>
                </c:pt>
                <c:pt idx="29">
                  <c:v>98.213787676119622</c:v>
                </c:pt>
                <c:pt idx="30">
                  <c:v>104.90709932759526</c:v>
                </c:pt>
                <c:pt idx="31">
                  <c:v>111.61661876291591</c:v>
                </c:pt>
                <c:pt idx="32">
                  <c:v>117.94598540918972</c:v>
                </c:pt>
                <c:pt idx="33">
                  <c:v>124.26243031279789</c:v>
                </c:pt>
                <c:pt idx="34">
                  <c:v>130.93399515298785</c:v>
                </c:pt>
                <c:pt idx="35">
                  <c:v>137.81743631601503</c:v>
                </c:pt>
                <c:pt idx="36">
                  <c:v>144.19462664129489</c:v>
                </c:pt>
                <c:pt idx="37">
                  <c:v>150.40599423867022</c:v>
                </c:pt>
                <c:pt idx="38">
                  <c:v>156.60367659152615</c:v>
                </c:pt>
                <c:pt idx="39">
                  <c:v>162.84309074614481</c:v>
                </c:pt>
                <c:pt idx="40">
                  <c:v>168.94282208429775</c:v>
                </c:pt>
              </c:numCache>
            </c:numRef>
          </c:val>
        </c:ser>
        <c:ser>
          <c:idx val="1"/>
          <c:order val="6"/>
          <c:tx>
            <c:strRef>
              <c:f>Sheet1!$H$1</c:f>
              <c:strCache>
                <c:ptCount val="1"/>
                <c:pt idx="0">
                  <c:v>Total OECD:Hydrogen Fuel Cell</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0</c:v>
                </c:pt>
                <c:pt idx="1">
                  <c:v>0</c:v>
                </c:pt>
                <c:pt idx="2">
                  <c:v>1.08E-4</c:v>
                </c:pt>
                <c:pt idx="3">
                  <c:v>1.3100000000000001E-4</c:v>
                </c:pt>
                <c:pt idx="4">
                  <c:v>1.3100000000000001E-4</c:v>
                </c:pt>
                <c:pt idx="5">
                  <c:v>2.1100000000000001E-4</c:v>
                </c:pt>
                <c:pt idx="6">
                  <c:v>1.2510040033632452E-3</c:v>
                </c:pt>
                <c:pt idx="7">
                  <c:v>4.1720040033632463E-3</c:v>
                </c:pt>
                <c:pt idx="8">
                  <c:v>9.4390071463793229E-3</c:v>
                </c:pt>
                <c:pt idx="9">
                  <c:v>1.9477009919474129E-2</c:v>
                </c:pt>
                <c:pt idx="10">
                  <c:v>3.646601303129092E-2</c:v>
                </c:pt>
                <c:pt idx="11">
                  <c:v>6.6650017603271675E-2</c:v>
                </c:pt>
                <c:pt idx="12">
                  <c:v>0.11044102149313893</c:v>
                </c:pt>
                <c:pt idx="13">
                  <c:v>0.15577602501377549</c:v>
                </c:pt>
                <c:pt idx="14">
                  <c:v>0.20647302855862529</c:v>
                </c:pt>
                <c:pt idx="15">
                  <c:v>0.2612250319673548</c:v>
                </c:pt>
                <c:pt idx="16">
                  <c:v>0.31474903557705852</c:v>
                </c:pt>
                <c:pt idx="17">
                  <c:v>0.36676003904311688</c:v>
                </c:pt>
                <c:pt idx="18">
                  <c:v>0.41434904183956406</c:v>
                </c:pt>
                <c:pt idx="19">
                  <c:v>0.46058004445552625</c:v>
                </c:pt>
                <c:pt idx="20">
                  <c:v>0.50436504637944912</c:v>
                </c:pt>
                <c:pt idx="21">
                  <c:v>0.54599618329280719</c:v>
                </c:pt>
                <c:pt idx="22">
                  <c:v>0.58086730510666096</c:v>
                </c:pt>
                <c:pt idx="23">
                  <c:v>0.61263245196111105</c:v>
                </c:pt>
                <c:pt idx="24">
                  <c:v>0.64184659817035716</c:v>
                </c:pt>
                <c:pt idx="25">
                  <c:v>0.66819874287339553</c:v>
                </c:pt>
                <c:pt idx="26">
                  <c:v>0.69186189807866449</c:v>
                </c:pt>
                <c:pt idx="27">
                  <c:v>0.71141803762522393</c:v>
                </c:pt>
                <c:pt idx="28">
                  <c:v>0.72826216842033131</c:v>
                </c:pt>
                <c:pt idx="29">
                  <c:v>0.74276230131719634</c:v>
                </c:pt>
                <c:pt idx="30">
                  <c:v>0.7552914269369525</c:v>
                </c:pt>
                <c:pt idx="31">
                  <c:v>0.76564907498125656</c:v>
                </c:pt>
                <c:pt idx="32">
                  <c:v>0.77429965187521577</c:v>
                </c:pt>
                <c:pt idx="33">
                  <c:v>0.7816552981951097</c:v>
                </c:pt>
                <c:pt idx="34">
                  <c:v>0.7880779444928161</c:v>
                </c:pt>
                <c:pt idx="35">
                  <c:v>0.79365557186375302</c:v>
                </c:pt>
                <c:pt idx="36">
                  <c:v>0.79850914966706099</c:v>
                </c:pt>
                <c:pt idx="37">
                  <c:v>0.80305270129648276</c:v>
                </c:pt>
                <c:pt idx="38">
                  <c:v>0.80775924715418213</c:v>
                </c:pt>
                <c:pt idx="39">
                  <c:v>0.81253176082817058</c:v>
                </c:pt>
                <c:pt idx="40">
                  <c:v>0.81755823252547577</c:v>
                </c:pt>
              </c:numCache>
            </c:numRef>
          </c:val>
        </c:ser>
        <c:ser>
          <c:idx val="6"/>
          <c:order val="7"/>
          <c:tx>
            <c:strRef>
              <c:f>Sheet1!$I$1</c:f>
              <c:strCache>
                <c:ptCount val="1"/>
                <c:pt idx="0">
                  <c:v>Total OECD:ICE or Hybrid Other</c:v>
                </c:pt>
              </c:strCache>
            </c:strRef>
          </c:tx>
          <c:spPr>
            <a:solidFill>
              <a:schemeClr val="accent1">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5.3000000889369403E-5</c:v>
                </c:pt>
                <c:pt idx="1">
                  <c:v>5.3000000889369403E-5</c:v>
                </c:pt>
                <c:pt idx="2">
                  <c:v>6.5000001086445991E-5</c:v>
                </c:pt>
                <c:pt idx="3">
                  <c:v>7.8999997640494257E-5</c:v>
                </c:pt>
                <c:pt idx="4">
                  <c:v>1.0900000233959872E-4</c:v>
                </c:pt>
                <c:pt idx="5">
                  <c:v>8.0900000284600537E-4</c:v>
                </c:pt>
                <c:pt idx="6">
                  <c:v>2.0540000186883844E-3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dLbls>
          <c:showLegendKey val="0"/>
          <c:showVal val="0"/>
          <c:showCatName val="0"/>
          <c:showSerName val="0"/>
          <c:showPercent val="0"/>
          <c:showBubbleSize val="0"/>
        </c:dLbls>
        <c:axId val="344217376"/>
        <c:axId val="344219008"/>
      </c:areaChart>
      <c:catAx>
        <c:axId val="344217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19008"/>
        <c:crosses val="autoZero"/>
        <c:auto val="1"/>
        <c:lblAlgn val="ctr"/>
        <c:lblOffset val="100"/>
        <c:tickLblSkip val="10"/>
        <c:tickMarkSkip val="10"/>
        <c:noMultiLvlLbl val="0"/>
      </c:catAx>
      <c:valAx>
        <c:axId val="344219008"/>
        <c:scaling>
          <c:orientation val="minMax"/>
          <c:max val="1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17376"/>
        <c:crossesAt val="9"/>
        <c:crossBetween val="midCat"/>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763146196053"/>
          <c:y val="0.18829721362229102"/>
          <c:w val="0.68321768325359777"/>
          <c:h val="0.70030642841471458"/>
        </c:manualLayout>
      </c:layout>
      <c:areaChart>
        <c:grouping val="stacked"/>
        <c:varyColors val="0"/>
        <c:ser>
          <c:idx val="2"/>
          <c:order val="0"/>
          <c:tx>
            <c:strRef>
              <c:f>Sheet1!$B$1</c:f>
              <c:strCache>
                <c:ptCount val="1"/>
                <c:pt idx="0">
                  <c:v>Total Non-OECD:ICE LPG</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13.590751051902771</c:v>
                </c:pt>
                <c:pt idx="1">
                  <c:v>14.85082471370697</c:v>
                </c:pt>
                <c:pt idx="2">
                  <c:v>15.945178359746933</c:v>
                </c:pt>
                <c:pt idx="3">
                  <c:v>16.84572371840477</c:v>
                </c:pt>
                <c:pt idx="4">
                  <c:v>17.563990190625191</c:v>
                </c:pt>
                <c:pt idx="5">
                  <c:v>18.348699033260345</c:v>
                </c:pt>
                <c:pt idx="6">
                  <c:v>18.604524755850434</c:v>
                </c:pt>
                <c:pt idx="7">
                  <c:v>19.531341264024377</c:v>
                </c:pt>
                <c:pt idx="8">
                  <c:v>20.355515316128731</c:v>
                </c:pt>
                <c:pt idx="9">
                  <c:v>20.933699771761894</c:v>
                </c:pt>
                <c:pt idx="10">
                  <c:v>21.264572985470295</c:v>
                </c:pt>
                <c:pt idx="11">
                  <c:v>21.298615962266922</c:v>
                </c:pt>
                <c:pt idx="12">
                  <c:v>20.966704711318016</c:v>
                </c:pt>
                <c:pt idx="13">
                  <c:v>20.430988401174545</c:v>
                </c:pt>
                <c:pt idx="14">
                  <c:v>19.870699465274811</c:v>
                </c:pt>
                <c:pt idx="15">
                  <c:v>19.215768530964851</c:v>
                </c:pt>
                <c:pt idx="16">
                  <c:v>18.578732416033745</c:v>
                </c:pt>
                <c:pt idx="17">
                  <c:v>17.996981024742126</c:v>
                </c:pt>
                <c:pt idx="18">
                  <c:v>17.352470993995667</c:v>
                </c:pt>
                <c:pt idx="19">
                  <c:v>16.755928933620453</c:v>
                </c:pt>
                <c:pt idx="20">
                  <c:v>16.114579185843468</c:v>
                </c:pt>
                <c:pt idx="21">
                  <c:v>15.493009380996227</c:v>
                </c:pt>
                <c:pt idx="22">
                  <c:v>14.759888663887978</c:v>
                </c:pt>
                <c:pt idx="23">
                  <c:v>14.204525552690029</c:v>
                </c:pt>
                <c:pt idx="24">
                  <c:v>13.669464549049735</c:v>
                </c:pt>
                <c:pt idx="25">
                  <c:v>13.194975996389985</c:v>
                </c:pt>
                <c:pt idx="26">
                  <c:v>12.838186331093311</c:v>
                </c:pt>
                <c:pt idx="27">
                  <c:v>12.536640353500843</c:v>
                </c:pt>
                <c:pt idx="28">
                  <c:v>12.283152189105749</c:v>
                </c:pt>
                <c:pt idx="29">
                  <c:v>12.194871393963695</c:v>
                </c:pt>
                <c:pt idx="30">
                  <c:v>12.140473957173526</c:v>
                </c:pt>
                <c:pt idx="31">
                  <c:v>12.17863118276</c:v>
                </c:pt>
                <c:pt idx="32">
                  <c:v>12.144050407223403</c:v>
                </c:pt>
                <c:pt idx="33">
                  <c:v>12.188658258877695</c:v>
                </c:pt>
                <c:pt idx="34">
                  <c:v>12.228197402320802</c:v>
                </c:pt>
                <c:pt idx="35">
                  <c:v>12.237027071416378</c:v>
                </c:pt>
                <c:pt idx="36">
                  <c:v>12.149685417301953</c:v>
                </c:pt>
                <c:pt idx="37">
                  <c:v>12.074315285310149</c:v>
                </c:pt>
                <c:pt idx="38">
                  <c:v>12.005922117270529</c:v>
                </c:pt>
                <c:pt idx="39">
                  <c:v>11.917201152071357</c:v>
                </c:pt>
                <c:pt idx="40">
                  <c:v>11.765085788443685</c:v>
                </c:pt>
              </c:numCache>
            </c:numRef>
          </c:val>
        </c:ser>
        <c:ser>
          <c:idx val="1"/>
          <c:order val="1"/>
          <c:tx>
            <c:strRef>
              <c:f>Sheet1!$C$1</c:f>
              <c:strCache>
                <c:ptCount val="1"/>
                <c:pt idx="0">
                  <c:v>Total Non-OECD:Hydrogen Fuel Cell</c:v>
                </c:pt>
              </c:strCache>
            </c:strRef>
          </c:tx>
          <c:spPr>
            <a:solidFill>
              <a:schemeClr val="accent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c:v>
                </c:pt>
                <c:pt idx="1">
                  <c:v>0</c:v>
                </c:pt>
                <c:pt idx="2">
                  <c:v>0</c:v>
                </c:pt>
                <c:pt idx="3">
                  <c:v>0</c:v>
                </c:pt>
                <c:pt idx="4">
                  <c:v>0</c:v>
                </c:pt>
                <c:pt idx="5">
                  <c:v>0</c:v>
                </c:pt>
                <c:pt idx="6">
                  <c:v>1.7008233124844729E-9</c:v>
                </c:pt>
                <c:pt idx="7">
                  <c:v>1.7008233124844729E-9</c:v>
                </c:pt>
                <c:pt idx="8">
                  <c:v>2.8029607473218591E-9</c:v>
                </c:pt>
                <c:pt idx="9">
                  <c:v>4.0436875533666865E-9</c:v>
                </c:pt>
                <c:pt idx="10">
                  <c:v>5.5265552763479608E-9</c:v>
                </c:pt>
                <c:pt idx="11">
                  <c:v>7.1806103300246608E-9</c:v>
                </c:pt>
                <c:pt idx="12">
                  <c:v>8.712753311792415E-9</c:v>
                </c:pt>
                <c:pt idx="13">
                  <c:v>1.0254033493617074E-8</c:v>
                </c:pt>
                <c:pt idx="14">
                  <c:v>1.2008395678005102E-8</c:v>
                </c:pt>
                <c:pt idx="15">
                  <c:v>1.3832682587474471E-8</c:v>
                </c:pt>
                <c:pt idx="16">
                  <c:v>1.5710446544820594E-8</c:v>
                </c:pt>
                <c:pt idx="17">
                  <c:v>1.7838543077148411E-8</c:v>
                </c:pt>
                <c:pt idx="18">
                  <c:v>1.9762447881280232E-8</c:v>
                </c:pt>
                <c:pt idx="19">
                  <c:v>2.1907780610452843E-8</c:v>
                </c:pt>
                <c:pt idx="20">
                  <c:v>2.3590786209053138E-8</c:v>
                </c:pt>
                <c:pt idx="21">
                  <c:v>1.1428883200242934E-7</c:v>
                </c:pt>
                <c:pt idx="22">
                  <c:v>1.999195192101122E-7</c:v>
                </c:pt>
                <c:pt idx="23">
                  <c:v>3.0156252292003194E-7</c:v>
                </c:pt>
                <c:pt idx="24">
                  <c:v>4.028660060707151E-7</c:v>
                </c:pt>
                <c:pt idx="25">
                  <c:v>5.0211587925876044E-7</c:v>
                </c:pt>
                <c:pt idx="26">
                  <c:v>6.1307370863121491E-7</c:v>
                </c:pt>
                <c:pt idx="27">
                  <c:v>7.2148281727441033E-7</c:v>
                </c:pt>
                <c:pt idx="28">
                  <c:v>8.2104650172762361E-7</c:v>
                </c:pt>
                <c:pt idx="29">
                  <c:v>9.2914793674118978E-7</c:v>
                </c:pt>
                <c:pt idx="30">
                  <c:v>1.0293152226288627E-6</c:v>
                </c:pt>
                <c:pt idx="31">
                  <c:v>1.5273401799738989E-6</c:v>
                </c:pt>
                <c:pt idx="32">
                  <c:v>1.9743443630398927E-6</c:v>
                </c:pt>
                <c:pt idx="33">
                  <c:v>2.4593433278676663E-6</c:v>
                </c:pt>
                <c:pt idx="34">
                  <c:v>2.9351634011111349E-6</c:v>
                </c:pt>
                <c:pt idx="35">
                  <c:v>3.3645950107078632E-6</c:v>
                </c:pt>
                <c:pt idx="36">
                  <c:v>3.7495363585625385E-6</c:v>
                </c:pt>
                <c:pt idx="37">
                  <c:v>4.0870018918112011E-6</c:v>
                </c:pt>
                <c:pt idx="38">
                  <c:v>4.4214750903048827E-6</c:v>
                </c:pt>
                <c:pt idx="39">
                  <c:v>4.7239250258891002E-6</c:v>
                </c:pt>
                <c:pt idx="40">
                  <c:v>4.9875697311942135E-6</c:v>
                </c:pt>
              </c:numCache>
            </c:numRef>
          </c:val>
        </c:ser>
        <c:ser>
          <c:idx val="5"/>
          <c:order val="2"/>
          <c:tx>
            <c:strRef>
              <c:f>Sheet1!$D$1</c:f>
              <c:strCache>
                <c:ptCount val="1"/>
                <c:pt idx="0">
                  <c:v>Total Non-OECD:ICE or Hybrid Motor Gasoline</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270.30260753631592</c:v>
                </c:pt>
                <c:pt idx="1">
                  <c:v>295.47773170471191</c:v>
                </c:pt>
                <c:pt idx="2">
                  <c:v>325.89569091796875</c:v>
                </c:pt>
                <c:pt idx="3">
                  <c:v>356.44566059112549</c:v>
                </c:pt>
                <c:pt idx="4">
                  <c:v>388.25134372711182</c:v>
                </c:pt>
                <c:pt idx="5">
                  <c:v>421.93013381958008</c:v>
                </c:pt>
                <c:pt idx="6">
                  <c:v>452.46245956420898</c:v>
                </c:pt>
                <c:pt idx="7">
                  <c:v>472.48083686828613</c:v>
                </c:pt>
                <c:pt idx="8">
                  <c:v>492.11749267578125</c:v>
                </c:pt>
                <c:pt idx="9">
                  <c:v>510.97980499267578</c:v>
                </c:pt>
                <c:pt idx="10">
                  <c:v>529.19031524658203</c:v>
                </c:pt>
                <c:pt idx="11">
                  <c:v>548.73584938049316</c:v>
                </c:pt>
                <c:pt idx="12">
                  <c:v>569.70741271972656</c:v>
                </c:pt>
                <c:pt idx="13">
                  <c:v>591.70199203491211</c:v>
                </c:pt>
                <c:pt idx="14">
                  <c:v>614.66246604919434</c:v>
                </c:pt>
                <c:pt idx="15">
                  <c:v>637.69021224975586</c:v>
                </c:pt>
                <c:pt idx="16">
                  <c:v>660.17999458312988</c:v>
                </c:pt>
                <c:pt idx="17">
                  <c:v>681.65566253662109</c:v>
                </c:pt>
                <c:pt idx="18">
                  <c:v>703.53475952148437</c:v>
                </c:pt>
                <c:pt idx="19">
                  <c:v>724.46332550048828</c:v>
                </c:pt>
                <c:pt idx="20">
                  <c:v>745.03167533874512</c:v>
                </c:pt>
                <c:pt idx="21">
                  <c:v>764.25640106201172</c:v>
                </c:pt>
                <c:pt idx="22">
                  <c:v>783.45138168334961</c:v>
                </c:pt>
                <c:pt idx="23">
                  <c:v>800.94034957885742</c:v>
                </c:pt>
                <c:pt idx="24">
                  <c:v>817.49244689941406</c:v>
                </c:pt>
                <c:pt idx="25">
                  <c:v>833.23452758789062</c:v>
                </c:pt>
                <c:pt idx="26">
                  <c:v>846.83909225463867</c:v>
                </c:pt>
                <c:pt idx="27">
                  <c:v>860.36309432983398</c:v>
                </c:pt>
                <c:pt idx="28">
                  <c:v>874.60916900634766</c:v>
                </c:pt>
                <c:pt idx="29">
                  <c:v>885.81964111328125</c:v>
                </c:pt>
                <c:pt idx="30">
                  <c:v>896.15375137329102</c:v>
                </c:pt>
                <c:pt idx="31">
                  <c:v>903.50941848754883</c:v>
                </c:pt>
                <c:pt idx="32">
                  <c:v>910.92237854003906</c:v>
                </c:pt>
                <c:pt idx="33">
                  <c:v>915.18278503417969</c:v>
                </c:pt>
                <c:pt idx="34">
                  <c:v>918.84697723388672</c:v>
                </c:pt>
                <c:pt idx="35">
                  <c:v>921.22682952880859</c:v>
                </c:pt>
                <c:pt idx="36">
                  <c:v>925.34123229980469</c:v>
                </c:pt>
                <c:pt idx="37">
                  <c:v>930.12725067138672</c:v>
                </c:pt>
                <c:pt idx="38">
                  <c:v>933.3827018737793</c:v>
                </c:pt>
                <c:pt idx="39">
                  <c:v>938.08950805664062</c:v>
                </c:pt>
                <c:pt idx="40">
                  <c:v>943.64080810546875</c:v>
                </c:pt>
              </c:numCache>
            </c:numRef>
          </c:val>
        </c:ser>
        <c:ser>
          <c:idx val="4"/>
          <c:order val="3"/>
          <c:tx>
            <c:strRef>
              <c:f>Sheet1!$E$1</c:f>
              <c:strCache>
                <c:ptCount val="1"/>
                <c:pt idx="0">
                  <c:v>Total Non-OECD:ICE or Hybrid Diesel</c:v>
                </c:pt>
              </c:strCache>
            </c:strRef>
          </c:tx>
          <c:spPr>
            <a:solidFill>
              <a:schemeClr val="bg1">
                <a:lumMod val="6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41.527456402778625</c:v>
                </c:pt>
                <c:pt idx="1">
                  <c:v>44.588837631046772</c:v>
                </c:pt>
                <c:pt idx="2">
                  <c:v>48.789558164775372</c:v>
                </c:pt>
                <c:pt idx="3">
                  <c:v>52.852343618869781</c:v>
                </c:pt>
                <c:pt idx="4">
                  <c:v>57.066107302904129</c:v>
                </c:pt>
                <c:pt idx="5">
                  <c:v>61.02798730880022</c:v>
                </c:pt>
                <c:pt idx="6">
                  <c:v>63.584553480148315</c:v>
                </c:pt>
                <c:pt idx="7">
                  <c:v>66.938570737838745</c:v>
                </c:pt>
                <c:pt idx="8">
                  <c:v>71.947510838508606</c:v>
                </c:pt>
                <c:pt idx="9">
                  <c:v>77.535290718078613</c:v>
                </c:pt>
                <c:pt idx="10">
                  <c:v>83.706198811531067</c:v>
                </c:pt>
                <c:pt idx="11">
                  <c:v>89.078606367111206</c:v>
                </c:pt>
                <c:pt idx="12">
                  <c:v>93.094632744789124</c:v>
                </c:pt>
                <c:pt idx="13">
                  <c:v>96.003116369247437</c:v>
                </c:pt>
                <c:pt idx="14">
                  <c:v>98.009443044662476</c:v>
                </c:pt>
                <c:pt idx="15">
                  <c:v>98.924135804176331</c:v>
                </c:pt>
                <c:pt idx="16">
                  <c:v>99.060274243354797</c:v>
                </c:pt>
                <c:pt idx="17">
                  <c:v>98.456076145172119</c:v>
                </c:pt>
                <c:pt idx="18">
                  <c:v>97.309819340705872</c:v>
                </c:pt>
                <c:pt idx="19">
                  <c:v>95.99701589345932</c:v>
                </c:pt>
                <c:pt idx="20">
                  <c:v>95.180555462837219</c:v>
                </c:pt>
                <c:pt idx="21">
                  <c:v>94.769419848918915</c:v>
                </c:pt>
                <c:pt idx="22">
                  <c:v>93.99190354347229</c:v>
                </c:pt>
                <c:pt idx="23">
                  <c:v>93.017439484596252</c:v>
                </c:pt>
                <c:pt idx="24">
                  <c:v>92.28396612405777</c:v>
                </c:pt>
                <c:pt idx="25">
                  <c:v>91.31165087223053</c:v>
                </c:pt>
                <c:pt idx="26">
                  <c:v>91.136501669883728</c:v>
                </c:pt>
                <c:pt idx="27">
                  <c:v>90.344611048698425</c:v>
                </c:pt>
                <c:pt idx="28">
                  <c:v>88.805685460567474</c:v>
                </c:pt>
                <c:pt idx="29">
                  <c:v>88.414446711540222</c:v>
                </c:pt>
                <c:pt idx="30">
                  <c:v>88.000287652015686</c:v>
                </c:pt>
                <c:pt idx="31">
                  <c:v>88.44008857011795</c:v>
                </c:pt>
                <c:pt idx="32">
                  <c:v>87.965791165828705</c:v>
                </c:pt>
                <c:pt idx="33">
                  <c:v>89.0980184674263</c:v>
                </c:pt>
                <c:pt idx="34">
                  <c:v>89.670564889907837</c:v>
                </c:pt>
                <c:pt idx="35">
                  <c:v>90.495653390884399</c:v>
                </c:pt>
                <c:pt idx="36">
                  <c:v>89.992134690284729</c:v>
                </c:pt>
                <c:pt idx="37">
                  <c:v>89.405316710472107</c:v>
                </c:pt>
                <c:pt idx="38">
                  <c:v>89.675410985946655</c:v>
                </c:pt>
                <c:pt idx="39">
                  <c:v>88.899562239646912</c:v>
                </c:pt>
                <c:pt idx="40">
                  <c:v>88.105208694934845</c:v>
                </c:pt>
              </c:numCache>
            </c:numRef>
          </c:val>
        </c:ser>
        <c:ser>
          <c:idx val="3"/>
          <c:order val="4"/>
          <c:tx>
            <c:strRef>
              <c:f>Sheet1!$F$1</c:f>
              <c:strCache>
                <c:ptCount val="1"/>
                <c:pt idx="0">
                  <c:v>Total Non-OECD:ICE Natural Gas</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12.601316630840302</c:v>
                </c:pt>
                <c:pt idx="1">
                  <c:v>14.523109091445804</c:v>
                </c:pt>
                <c:pt idx="2">
                  <c:v>16.183003192767501</c:v>
                </c:pt>
                <c:pt idx="3">
                  <c:v>19.50394450314343</c:v>
                </c:pt>
                <c:pt idx="4">
                  <c:v>22.036957310512662</c:v>
                </c:pt>
                <c:pt idx="5">
                  <c:v>22.435941737145185</c:v>
                </c:pt>
                <c:pt idx="6">
                  <c:v>22.987482732860371</c:v>
                </c:pt>
                <c:pt idx="7">
                  <c:v>26.713234268128872</c:v>
                </c:pt>
                <c:pt idx="8">
                  <c:v>30.339665040373802</c:v>
                </c:pt>
                <c:pt idx="9">
                  <c:v>34.067344412207603</c:v>
                </c:pt>
                <c:pt idx="10">
                  <c:v>38.10272441059351</c:v>
                </c:pt>
                <c:pt idx="11">
                  <c:v>42.576570928096771</c:v>
                </c:pt>
                <c:pt idx="12">
                  <c:v>47.160118773579597</c:v>
                </c:pt>
                <c:pt idx="13">
                  <c:v>51.66382460296154</c:v>
                </c:pt>
                <c:pt idx="14">
                  <c:v>56.461765199899673</c:v>
                </c:pt>
                <c:pt idx="15">
                  <c:v>61.270523190498352</c:v>
                </c:pt>
                <c:pt idx="16">
                  <c:v>66.086861431598663</c:v>
                </c:pt>
                <c:pt idx="17">
                  <c:v>71.040187388658524</c:v>
                </c:pt>
                <c:pt idx="18">
                  <c:v>75.267764091491699</c:v>
                </c:pt>
                <c:pt idx="19">
                  <c:v>79.035630092024803</c:v>
                </c:pt>
                <c:pt idx="20">
                  <c:v>82.021147221326828</c:v>
                </c:pt>
                <c:pt idx="21">
                  <c:v>84.724341437220573</c:v>
                </c:pt>
                <c:pt idx="22">
                  <c:v>86.590210124850273</c:v>
                </c:pt>
                <c:pt idx="23">
                  <c:v>88.921174764633179</c:v>
                </c:pt>
                <c:pt idx="24">
                  <c:v>90.701679676771164</c:v>
                </c:pt>
                <c:pt idx="25">
                  <c:v>92.119264803826809</c:v>
                </c:pt>
                <c:pt idx="26">
                  <c:v>93.643165089190006</c:v>
                </c:pt>
                <c:pt idx="27">
                  <c:v>94.834940016269684</c:v>
                </c:pt>
                <c:pt idx="28">
                  <c:v>95.455403842031956</c:v>
                </c:pt>
                <c:pt idx="29">
                  <c:v>96.398436091840267</c:v>
                </c:pt>
                <c:pt idx="30">
                  <c:v>97.190295107662678</c:v>
                </c:pt>
                <c:pt idx="31">
                  <c:v>98.687497735023499</c:v>
                </c:pt>
                <c:pt idx="32">
                  <c:v>99.463486917316914</c:v>
                </c:pt>
                <c:pt idx="33">
                  <c:v>101.07639709860086</c:v>
                </c:pt>
                <c:pt idx="34">
                  <c:v>102.64599262177944</c:v>
                </c:pt>
                <c:pt idx="35">
                  <c:v>104.43745337426662</c:v>
                </c:pt>
                <c:pt idx="36">
                  <c:v>105.66634809225798</c:v>
                </c:pt>
                <c:pt idx="37">
                  <c:v>106.30166185647249</c:v>
                </c:pt>
                <c:pt idx="38">
                  <c:v>107.25209324061871</c:v>
                </c:pt>
                <c:pt idx="39">
                  <c:v>107.93541495501995</c:v>
                </c:pt>
                <c:pt idx="40">
                  <c:v>108.06634048372507</c:v>
                </c:pt>
              </c:numCache>
            </c:numRef>
          </c:val>
        </c:ser>
        <c:ser>
          <c:idx val="7"/>
          <c:order val="5"/>
          <c:tx>
            <c:strRef>
              <c:f>Sheet1!$G$1</c:f>
              <c:strCache>
                <c:ptCount val="1"/>
                <c:pt idx="0">
                  <c:v>Total Non-OECD:Plug In Hybrids</c:v>
                </c:pt>
              </c:strCache>
            </c:strRef>
          </c:tx>
          <c:spPr>
            <a:solidFill>
              <a:schemeClr val="accent2">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3.3999999868683517E-4</c:v>
                </c:pt>
                <c:pt idx="1">
                  <c:v>6.6500001958047505E-4</c:v>
                </c:pt>
                <c:pt idx="2">
                  <c:v>1.1440000216680346E-3</c:v>
                </c:pt>
                <c:pt idx="3">
                  <c:v>1.8949999848700827E-3</c:v>
                </c:pt>
                <c:pt idx="4">
                  <c:v>2.6639199915393874E-2</c:v>
                </c:pt>
                <c:pt idx="5">
                  <c:v>8.8107197798308334E-2</c:v>
                </c:pt>
                <c:pt idx="6">
                  <c:v>0.2271178254741244</c:v>
                </c:pt>
                <c:pt idx="7">
                  <c:v>0.64761286799330264</c:v>
                </c:pt>
                <c:pt idx="8">
                  <c:v>1.463598164729774</c:v>
                </c:pt>
                <c:pt idx="9">
                  <c:v>2.2013217555359006</c:v>
                </c:pt>
                <c:pt idx="10">
                  <c:v>3.16333650611341</c:v>
                </c:pt>
                <c:pt idx="11">
                  <c:v>4.5204870793968439</c:v>
                </c:pt>
                <c:pt idx="12">
                  <c:v>6.2320722080767155</c:v>
                </c:pt>
                <c:pt idx="13">
                  <c:v>8.3062986135482788</c:v>
                </c:pt>
                <c:pt idx="14">
                  <c:v>10.480255529284477</c:v>
                </c:pt>
                <c:pt idx="15">
                  <c:v>13.160001844167709</c:v>
                </c:pt>
                <c:pt idx="16">
                  <c:v>16.431669019162655</c:v>
                </c:pt>
                <c:pt idx="17">
                  <c:v>20.363124459981918</c:v>
                </c:pt>
                <c:pt idx="18">
                  <c:v>25.002679824829102</c:v>
                </c:pt>
                <c:pt idx="19">
                  <c:v>30.303570032119751</c:v>
                </c:pt>
                <c:pt idx="20">
                  <c:v>35.921090126037598</c:v>
                </c:pt>
                <c:pt idx="21">
                  <c:v>42.475493848323822</c:v>
                </c:pt>
                <c:pt idx="22">
                  <c:v>49.835189461708069</c:v>
                </c:pt>
                <c:pt idx="23">
                  <c:v>57.870729744434357</c:v>
                </c:pt>
                <c:pt idx="24">
                  <c:v>66.46266895532608</c:v>
                </c:pt>
                <c:pt idx="25">
                  <c:v>75.627681732177734</c:v>
                </c:pt>
                <c:pt idx="26">
                  <c:v>84.847692370414734</c:v>
                </c:pt>
                <c:pt idx="27">
                  <c:v>95.221311926841736</c:v>
                </c:pt>
                <c:pt idx="28">
                  <c:v>105.9182391166687</c:v>
                </c:pt>
                <c:pt idx="29">
                  <c:v>116.4672566652298</c:v>
                </c:pt>
                <c:pt idx="30">
                  <c:v>127.05456030368805</c:v>
                </c:pt>
                <c:pt idx="31">
                  <c:v>137.37661516666412</c:v>
                </c:pt>
                <c:pt idx="32">
                  <c:v>148.11965131759644</c:v>
                </c:pt>
                <c:pt idx="33">
                  <c:v>157.9274435043335</c:v>
                </c:pt>
                <c:pt idx="34">
                  <c:v>167.40644264221191</c:v>
                </c:pt>
                <c:pt idx="35">
                  <c:v>176.27211260795593</c:v>
                </c:pt>
                <c:pt idx="36">
                  <c:v>184.79421424865723</c:v>
                </c:pt>
                <c:pt idx="37">
                  <c:v>192.83376884460449</c:v>
                </c:pt>
                <c:pt idx="38">
                  <c:v>199.83430886268616</c:v>
                </c:pt>
                <c:pt idx="39">
                  <c:v>206.28447413444519</c:v>
                </c:pt>
                <c:pt idx="40">
                  <c:v>212.0048623085022</c:v>
                </c:pt>
              </c:numCache>
            </c:numRef>
          </c:val>
        </c:ser>
        <c:ser>
          <c:idx val="0"/>
          <c:order val="6"/>
          <c:tx>
            <c:strRef>
              <c:f>Sheet1!$H$1</c:f>
              <c:strCache>
                <c:ptCount val="1"/>
                <c:pt idx="0">
                  <c:v>Total Non-OECD:Electric Vehicles</c:v>
                </c:pt>
              </c:strCache>
            </c:strRef>
          </c:tx>
          <c:spPr>
            <a:solidFill>
              <a:schemeClr val="accent4"/>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2.5263315983465873E-3</c:v>
                </c:pt>
                <c:pt idx="1">
                  <c:v>8.3683313616802479E-3</c:v>
                </c:pt>
                <c:pt idx="2">
                  <c:v>2.0798925048438832E-2</c:v>
                </c:pt>
                <c:pt idx="3">
                  <c:v>3.6960581177481799E-2</c:v>
                </c:pt>
                <c:pt idx="4">
                  <c:v>8.790756238886388E-2</c:v>
                </c:pt>
                <c:pt idx="5">
                  <c:v>0.25494315428477421</c:v>
                </c:pt>
                <c:pt idx="6">
                  <c:v>0.51346313222995832</c:v>
                </c:pt>
                <c:pt idx="7">
                  <c:v>1.1801635688512988</c:v>
                </c:pt>
                <c:pt idx="8">
                  <c:v>2.1933064038285011</c:v>
                </c:pt>
                <c:pt idx="9">
                  <c:v>3.7490998374009905</c:v>
                </c:pt>
                <c:pt idx="10">
                  <c:v>6.0235101147154637</c:v>
                </c:pt>
                <c:pt idx="11">
                  <c:v>8.0533050281283067</c:v>
                </c:pt>
                <c:pt idx="12">
                  <c:v>10.4361076588375</c:v>
                </c:pt>
                <c:pt idx="13">
                  <c:v>13.169541272116476</c:v>
                </c:pt>
                <c:pt idx="14">
                  <c:v>15.640224956357997</c:v>
                </c:pt>
                <c:pt idx="15">
                  <c:v>18.848521058622282</c:v>
                </c:pt>
                <c:pt idx="16">
                  <c:v>22.619082040662761</c:v>
                </c:pt>
                <c:pt idx="17">
                  <c:v>27.216863441528403</c:v>
                </c:pt>
                <c:pt idx="18">
                  <c:v>31.948756789584877</c:v>
                </c:pt>
                <c:pt idx="19">
                  <c:v>37.479132750930148</c:v>
                </c:pt>
                <c:pt idx="20">
                  <c:v>43.356987982639112</c:v>
                </c:pt>
                <c:pt idx="21">
                  <c:v>49.367072066263063</c:v>
                </c:pt>
                <c:pt idx="22">
                  <c:v>55.797213768790243</c:v>
                </c:pt>
                <c:pt idx="23">
                  <c:v>62.760045823320979</c:v>
                </c:pt>
                <c:pt idx="24">
                  <c:v>70.312460304587148</c:v>
                </c:pt>
                <c:pt idx="25">
                  <c:v>78.519601574225817</c:v>
                </c:pt>
                <c:pt idx="26">
                  <c:v>87.477441201277543</c:v>
                </c:pt>
                <c:pt idx="27">
                  <c:v>95.946596939407755</c:v>
                </c:pt>
                <c:pt idx="28">
                  <c:v>104.25980549422093</c:v>
                </c:pt>
                <c:pt idx="29">
                  <c:v>113.71445589943323</c:v>
                </c:pt>
                <c:pt idx="30">
                  <c:v>123.7544365535723</c:v>
                </c:pt>
                <c:pt idx="31">
                  <c:v>134.81206577504054</c:v>
                </c:pt>
                <c:pt idx="32">
                  <c:v>146.6315489319386</c:v>
                </c:pt>
                <c:pt idx="33">
                  <c:v>159.47739430353977</c:v>
                </c:pt>
                <c:pt idx="34">
                  <c:v>173.33695803105365</c:v>
                </c:pt>
                <c:pt idx="35">
                  <c:v>188.15385713882279</c:v>
                </c:pt>
                <c:pt idx="36">
                  <c:v>202.74937244539615</c:v>
                </c:pt>
                <c:pt idx="37">
                  <c:v>217.23191103339195</c:v>
                </c:pt>
                <c:pt idx="38">
                  <c:v>232.50784510548692</c:v>
                </c:pt>
                <c:pt idx="39">
                  <c:v>247.66881767078303</c:v>
                </c:pt>
                <c:pt idx="40">
                  <c:v>262.80021342611872</c:v>
                </c:pt>
              </c:numCache>
            </c:numRef>
          </c:val>
        </c:ser>
        <c:ser>
          <c:idx val="6"/>
          <c:order val="7"/>
          <c:tx>
            <c:strRef>
              <c:f>Sheet1!$I$1</c:f>
              <c:strCache>
                <c:ptCount val="1"/>
                <c:pt idx="0">
                  <c:v>Total Non-OECD:ICE or Hybrid Other</c:v>
                </c:pt>
              </c:strCache>
            </c:strRef>
          </c:tx>
          <c:spPr>
            <a:solidFill>
              <a:schemeClr val="accent1">
                <a:lumMod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Sheet1!$I$2:$I$42</c:f>
              <c:numCache>
                <c:formatCode>General</c:formatCode>
                <c:ptCount val="41"/>
                <c:pt idx="0">
                  <c:v>0</c:v>
                </c:pt>
                <c:pt idx="1">
                  <c:v>0</c:v>
                </c:pt>
                <c:pt idx="2">
                  <c:v>0</c:v>
                </c:pt>
                <c:pt idx="3">
                  <c:v>0</c:v>
                </c:pt>
                <c:pt idx="4">
                  <c:v>0</c:v>
                </c:pt>
                <c:pt idx="5">
                  <c:v>1.7000000298139639E-5</c:v>
                </c:pt>
                <c:pt idx="6">
                  <c:v>1.7000000298139639E-5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dLbls>
          <c:showLegendKey val="0"/>
          <c:showVal val="0"/>
          <c:showCatName val="0"/>
          <c:showSerName val="0"/>
          <c:showPercent val="0"/>
          <c:showBubbleSize val="0"/>
        </c:dLbls>
        <c:axId val="344218464"/>
        <c:axId val="344228800"/>
      </c:areaChart>
      <c:catAx>
        <c:axId val="3442184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28800"/>
        <c:crosses val="autoZero"/>
        <c:auto val="1"/>
        <c:lblAlgn val="ctr"/>
        <c:lblOffset val="100"/>
        <c:tickLblSkip val="10"/>
        <c:tickMarkSkip val="10"/>
        <c:noMultiLvlLbl val="0"/>
      </c:catAx>
      <c:valAx>
        <c:axId val="34422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18464"/>
        <c:crossesAt val="9"/>
        <c:crossBetween val="midCat"/>
        <c:dispUnits>
          <c:builtInUnit val="thousan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3150182095611E-2"/>
          <c:y val="6.8414353883342618E-2"/>
          <c:w val="0.77478714246642388"/>
          <c:h val="0.82615909117407671"/>
        </c:manualLayout>
      </c:layout>
      <c:lineChart>
        <c:grouping val="standard"/>
        <c:varyColors val="0"/>
        <c:ser>
          <c:idx val="0"/>
          <c:order val="0"/>
          <c:tx>
            <c:strRef>
              <c:f>Sheet1!$B$1</c:f>
              <c:strCache>
                <c:ptCount val="1"/>
                <c:pt idx="0">
                  <c:v>tr_passengermile_usa_tot_bvehmiles</c:v>
                </c:pt>
              </c:strCache>
            </c:strRef>
          </c:tx>
          <c:spPr>
            <a:ln w="2857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3796.4238170000003</c:v>
                </c:pt>
                <c:pt idx="1">
                  <c:v>3797.934096</c:v>
                </c:pt>
                <c:pt idx="2">
                  <c:v>3851.2016410000006</c:v>
                </c:pt>
                <c:pt idx="3">
                  <c:v>3942.5872169999998</c:v>
                </c:pt>
                <c:pt idx="4">
                  <c:v>4029.4818440000004</c:v>
                </c:pt>
                <c:pt idx="5">
                  <c:v>4137.0672299999997</c:v>
                </c:pt>
                <c:pt idx="6">
                  <c:v>4271.0894899999994</c:v>
                </c:pt>
                <c:pt idx="7">
                  <c:v>4351.5340210000004</c:v>
                </c:pt>
                <c:pt idx="8">
                  <c:v>4417.5874379999996</c:v>
                </c:pt>
                <c:pt idx="9">
                  <c:v>4485.0574580000002</c:v>
                </c:pt>
                <c:pt idx="10">
                  <c:v>4539.6234419999992</c:v>
                </c:pt>
                <c:pt idx="11">
                  <c:v>4583.7628919999997</c:v>
                </c:pt>
                <c:pt idx="12">
                  <c:v>4622.1089300000003</c:v>
                </c:pt>
                <c:pt idx="13">
                  <c:v>4655.1694909999997</c:v>
                </c:pt>
                <c:pt idx="14">
                  <c:v>4686.3312220000007</c:v>
                </c:pt>
                <c:pt idx="15">
                  <c:v>4719.6286849999997</c:v>
                </c:pt>
                <c:pt idx="16">
                  <c:v>4766.177541</c:v>
                </c:pt>
                <c:pt idx="17">
                  <c:v>4812.9508780000006</c:v>
                </c:pt>
                <c:pt idx="18">
                  <c:v>4865.2159590000001</c:v>
                </c:pt>
                <c:pt idx="19">
                  <c:v>4908.6922670000004</c:v>
                </c:pt>
                <c:pt idx="20">
                  <c:v>4952.1344189999991</c:v>
                </c:pt>
                <c:pt idx="21">
                  <c:v>4995.5824599999996</c:v>
                </c:pt>
                <c:pt idx="22">
                  <c:v>5038.4668780000002</c:v>
                </c:pt>
                <c:pt idx="23">
                  <c:v>5081.4331919999995</c:v>
                </c:pt>
                <c:pt idx="24">
                  <c:v>5124.8684789999998</c:v>
                </c:pt>
                <c:pt idx="25">
                  <c:v>5166.8237179999996</c:v>
                </c:pt>
                <c:pt idx="26">
                  <c:v>5214.2680149999997</c:v>
                </c:pt>
                <c:pt idx="27">
                  <c:v>5264.2164199999997</c:v>
                </c:pt>
                <c:pt idx="28">
                  <c:v>5316.2623530000001</c:v>
                </c:pt>
                <c:pt idx="29">
                  <c:v>5368.8252670000002</c:v>
                </c:pt>
                <c:pt idx="30">
                  <c:v>5422.1734539999998</c:v>
                </c:pt>
                <c:pt idx="31">
                  <c:v>5475.606925</c:v>
                </c:pt>
                <c:pt idx="32">
                  <c:v>5530.0117659999996</c:v>
                </c:pt>
                <c:pt idx="33">
                  <c:v>5585.7698809999993</c:v>
                </c:pt>
                <c:pt idx="34">
                  <c:v>5642.370895</c:v>
                </c:pt>
                <c:pt idx="35">
                  <c:v>5699.7022700000007</c:v>
                </c:pt>
                <c:pt idx="36">
                  <c:v>5758.1872119999998</c:v>
                </c:pt>
                <c:pt idx="37">
                  <c:v>5816.8473770000001</c:v>
                </c:pt>
                <c:pt idx="38">
                  <c:v>5874.1315949999998</c:v>
                </c:pt>
                <c:pt idx="39">
                  <c:v>5930.8242739999996</c:v>
                </c:pt>
                <c:pt idx="40">
                  <c:v>5985.7267159999992</c:v>
                </c:pt>
              </c:numCache>
            </c:numRef>
          </c:val>
          <c:smooth val="0"/>
        </c:ser>
        <c:ser>
          <c:idx val="1"/>
          <c:order val="1"/>
          <c:tx>
            <c:strRef>
              <c:f>Sheet1!$C$1</c:f>
              <c:strCache>
                <c:ptCount val="1"/>
                <c:pt idx="0">
                  <c:v>tr_passengermile_eur_tot_bvehmiles</c:v>
                </c:pt>
              </c:strCache>
            </c:strRef>
          </c:tx>
          <c:spPr>
            <a:ln w="2857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3193.3765506744385</c:v>
                </c:pt>
                <c:pt idx="1">
                  <c:v>3235.5344161987305</c:v>
                </c:pt>
                <c:pt idx="2">
                  <c:v>3233.5203704833984</c:v>
                </c:pt>
                <c:pt idx="3">
                  <c:v>3271.6265048980713</c:v>
                </c:pt>
                <c:pt idx="4">
                  <c:v>3400.6194515228271</c:v>
                </c:pt>
                <c:pt idx="5">
                  <c:v>3520.2147827148437</c:v>
                </c:pt>
                <c:pt idx="6">
                  <c:v>3687.3858890533447</c:v>
                </c:pt>
                <c:pt idx="7">
                  <c:v>3795.1434745788574</c:v>
                </c:pt>
                <c:pt idx="8">
                  <c:v>3857.6882953643799</c:v>
                </c:pt>
                <c:pt idx="9">
                  <c:v>3904.9789257049561</c:v>
                </c:pt>
                <c:pt idx="10">
                  <c:v>3959.8807907104492</c:v>
                </c:pt>
                <c:pt idx="11">
                  <c:v>4014.2769584655762</c:v>
                </c:pt>
                <c:pt idx="12">
                  <c:v>4066.4783458709717</c:v>
                </c:pt>
                <c:pt idx="13">
                  <c:v>4115.9328670501709</c:v>
                </c:pt>
                <c:pt idx="14">
                  <c:v>4166.6982955932617</c:v>
                </c:pt>
                <c:pt idx="15">
                  <c:v>4220.010591506958</c:v>
                </c:pt>
                <c:pt idx="16">
                  <c:v>4274.5194873809814</c:v>
                </c:pt>
                <c:pt idx="17">
                  <c:v>4329.866189956665</c:v>
                </c:pt>
                <c:pt idx="18">
                  <c:v>4385.1013927459717</c:v>
                </c:pt>
                <c:pt idx="19">
                  <c:v>4441.9374084472656</c:v>
                </c:pt>
                <c:pt idx="20">
                  <c:v>4499.571683883667</c:v>
                </c:pt>
                <c:pt idx="21">
                  <c:v>4552.8699703216553</c:v>
                </c:pt>
                <c:pt idx="22">
                  <c:v>4603.894458770752</c:v>
                </c:pt>
                <c:pt idx="23">
                  <c:v>4656.5110244750977</c:v>
                </c:pt>
                <c:pt idx="24">
                  <c:v>4711.2174339294434</c:v>
                </c:pt>
                <c:pt idx="25">
                  <c:v>4767.6462650299072</c:v>
                </c:pt>
                <c:pt idx="26">
                  <c:v>4824.179162979126</c:v>
                </c:pt>
                <c:pt idx="27">
                  <c:v>4881.7216854095459</c:v>
                </c:pt>
                <c:pt idx="28">
                  <c:v>4939.5258598327637</c:v>
                </c:pt>
                <c:pt idx="29">
                  <c:v>4998.1784515380859</c:v>
                </c:pt>
                <c:pt idx="30">
                  <c:v>5056.6298141479492</c:v>
                </c:pt>
                <c:pt idx="31">
                  <c:v>5118.5722560882568</c:v>
                </c:pt>
                <c:pt idx="32">
                  <c:v>5183.4646778106689</c:v>
                </c:pt>
                <c:pt idx="33">
                  <c:v>5247.4698638916016</c:v>
                </c:pt>
                <c:pt idx="34">
                  <c:v>5312.5989780426025</c:v>
                </c:pt>
                <c:pt idx="35">
                  <c:v>5379.3737125396729</c:v>
                </c:pt>
                <c:pt idx="36">
                  <c:v>5446.5391712188721</c:v>
                </c:pt>
                <c:pt idx="37">
                  <c:v>5513.6613006591797</c:v>
                </c:pt>
                <c:pt idx="38">
                  <c:v>5582.4126605987549</c:v>
                </c:pt>
                <c:pt idx="39">
                  <c:v>5652.1208572387695</c:v>
                </c:pt>
                <c:pt idx="40">
                  <c:v>5725.1789588928223</c:v>
                </c:pt>
              </c:numCache>
            </c:numRef>
          </c:val>
          <c:smooth val="0"/>
        </c:ser>
        <c:ser>
          <c:idx val="3"/>
          <c:order val="2"/>
          <c:tx>
            <c:strRef>
              <c:f>Sheet1!$D$1</c:f>
              <c:strCache>
                <c:ptCount val="1"/>
                <c:pt idx="0">
                  <c:v>tr_passengermile_chi_tot_bvehmiles</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1676.1826591491699</c:v>
                </c:pt>
                <c:pt idx="1">
                  <c:v>1878.8775997161865</c:v>
                </c:pt>
                <c:pt idx="2">
                  <c:v>2063.2607746124268</c:v>
                </c:pt>
                <c:pt idx="3">
                  <c:v>2394.5429458618164</c:v>
                </c:pt>
                <c:pt idx="4">
                  <c:v>2655.3899745941162</c:v>
                </c:pt>
                <c:pt idx="5">
                  <c:v>3136.9634895324707</c:v>
                </c:pt>
                <c:pt idx="6">
                  <c:v>3505.7614479064941</c:v>
                </c:pt>
                <c:pt idx="7">
                  <c:v>3768.5898399353027</c:v>
                </c:pt>
                <c:pt idx="8">
                  <c:v>4035.3549880981445</c:v>
                </c:pt>
                <c:pt idx="9">
                  <c:v>4334.4414558410645</c:v>
                </c:pt>
                <c:pt idx="10">
                  <c:v>4631.4853019714355</c:v>
                </c:pt>
                <c:pt idx="11">
                  <c:v>4898.2258567810059</c:v>
                </c:pt>
                <c:pt idx="12">
                  <c:v>5141.590892791748</c:v>
                </c:pt>
                <c:pt idx="13">
                  <c:v>5391.0580444335937</c:v>
                </c:pt>
                <c:pt idx="14">
                  <c:v>5631.819938659668</c:v>
                </c:pt>
                <c:pt idx="15">
                  <c:v>5856.410026550293</c:v>
                </c:pt>
                <c:pt idx="16">
                  <c:v>6063.7902755737305</c:v>
                </c:pt>
                <c:pt idx="17">
                  <c:v>6263.2282485961914</c:v>
                </c:pt>
                <c:pt idx="18">
                  <c:v>6445.8733291625977</c:v>
                </c:pt>
                <c:pt idx="19">
                  <c:v>6613.1755065917969</c:v>
                </c:pt>
                <c:pt idx="20">
                  <c:v>6769.4504623413086</c:v>
                </c:pt>
                <c:pt idx="21">
                  <c:v>6909.5833892822266</c:v>
                </c:pt>
                <c:pt idx="22">
                  <c:v>7040.8655319213867</c:v>
                </c:pt>
                <c:pt idx="23">
                  <c:v>7160.838493347168</c:v>
                </c:pt>
                <c:pt idx="24">
                  <c:v>7273.367057800293</c:v>
                </c:pt>
                <c:pt idx="25">
                  <c:v>7379.7108764648437</c:v>
                </c:pt>
                <c:pt idx="26">
                  <c:v>7483.1716766357422</c:v>
                </c:pt>
                <c:pt idx="27">
                  <c:v>7576.3759002685547</c:v>
                </c:pt>
                <c:pt idx="28">
                  <c:v>7667.0224456787109</c:v>
                </c:pt>
                <c:pt idx="29">
                  <c:v>7756.5680770874023</c:v>
                </c:pt>
                <c:pt idx="30">
                  <c:v>7826.7515182495117</c:v>
                </c:pt>
                <c:pt idx="31">
                  <c:v>7908.1880722045898</c:v>
                </c:pt>
                <c:pt idx="32">
                  <c:v>7992.0055694580078</c:v>
                </c:pt>
                <c:pt idx="33">
                  <c:v>8074.9279403686523</c:v>
                </c:pt>
                <c:pt idx="34">
                  <c:v>8158.3989105224609</c:v>
                </c:pt>
                <c:pt idx="35">
                  <c:v>8236.7887649536133</c:v>
                </c:pt>
                <c:pt idx="36">
                  <c:v>8313.7912063598633</c:v>
                </c:pt>
                <c:pt idx="37">
                  <c:v>8390.8956832885742</c:v>
                </c:pt>
                <c:pt idx="38">
                  <c:v>8464.1699447631836</c:v>
                </c:pt>
                <c:pt idx="39">
                  <c:v>8536.9817810058594</c:v>
                </c:pt>
                <c:pt idx="40">
                  <c:v>8610.9978103637695</c:v>
                </c:pt>
              </c:numCache>
            </c:numRef>
          </c:val>
          <c:smooth val="0"/>
        </c:ser>
        <c:ser>
          <c:idx val="4"/>
          <c:order val="3"/>
          <c:tx>
            <c:strRef>
              <c:f>Sheet1!$E$1</c:f>
              <c:strCache>
                <c:ptCount val="1"/>
                <c:pt idx="0">
                  <c:v>tr_passengermile_ind_tot_bvehmiles</c:v>
                </c:pt>
              </c:strCache>
            </c:strRef>
          </c:tx>
          <c:spPr>
            <a:ln w="28575" cap="rnd">
              <a:solidFill>
                <a:schemeClr val="accent5">
                  <a:lumMod val="60000"/>
                  <a:lumOff val="4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1000.397497177124</c:v>
                </c:pt>
                <c:pt idx="1">
                  <c:v>1081.0006523132324</c:v>
                </c:pt>
                <c:pt idx="2">
                  <c:v>1158.7473745346069</c:v>
                </c:pt>
                <c:pt idx="3">
                  <c:v>1261.1502332687378</c:v>
                </c:pt>
                <c:pt idx="4">
                  <c:v>1386.4846363067627</c:v>
                </c:pt>
                <c:pt idx="5">
                  <c:v>1551.9724655151367</c:v>
                </c:pt>
                <c:pt idx="6">
                  <c:v>1737.7343902587891</c:v>
                </c:pt>
                <c:pt idx="7">
                  <c:v>1870.2440719604492</c:v>
                </c:pt>
                <c:pt idx="8">
                  <c:v>2033.9044179916382</c:v>
                </c:pt>
                <c:pt idx="9">
                  <c:v>2207.491156578064</c:v>
                </c:pt>
                <c:pt idx="10">
                  <c:v>2393.4007234573364</c:v>
                </c:pt>
                <c:pt idx="11">
                  <c:v>2588.6153802871704</c:v>
                </c:pt>
                <c:pt idx="12">
                  <c:v>2782.5463790893555</c:v>
                </c:pt>
                <c:pt idx="13">
                  <c:v>2976.8162755966187</c:v>
                </c:pt>
                <c:pt idx="14">
                  <c:v>3174.7070446014404</c:v>
                </c:pt>
                <c:pt idx="15">
                  <c:v>3377.4997138977051</c:v>
                </c:pt>
                <c:pt idx="16">
                  <c:v>3584.0617828369141</c:v>
                </c:pt>
                <c:pt idx="17">
                  <c:v>3790.9531116485596</c:v>
                </c:pt>
                <c:pt idx="18">
                  <c:v>3992.5433120727539</c:v>
                </c:pt>
                <c:pt idx="19">
                  <c:v>4188.360523223877</c:v>
                </c:pt>
                <c:pt idx="20">
                  <c:v>4376.7271537780762</c:v>
                </c:pt>
                <c:pt idx="21">
                  <c:v>4555.1300830841064</c:v>
                </c:pt>
                <c:pt idx="22">
                  <c:v>4724.6934604644775</c:v>
                </c:pt>
                <c:pt idx="23">
                  <c:v>4886.4468994140625</c:v>
                </c:pt>
                <c:pt idx="24">
                  <c:v>5040.3377418518066</c:v>
                </c:pt>
                <c:pt idx="25">
                  <c:v>5186.6010608673096</c:v>
                </c:pt>
                <c:pt idx="26">
                  <c:v>5325.4128799438477</c:v>
                </c:pt>
                <c:pt idx="27">
                  <c:v>5457.7443618774414</c:v>
                </c:pt>
                <c:pt idx="28">
                  <c:v>5583.9837551116943</c:v>
                </c:pt>
                <c:pt idx="29">
                  <c:v>5705.237850189209</c:v>
                </c:pt>
                <c:pt idx="30">
                  <c:v>5824.0110988616943</c:v>
                </c:pt>
                <c:pt idx="31">
                  <c:v>5936.8585166931152</c:v>
                </c:pt>
                <c:pt idx="32">
                  <c:v>6094.9250812530518</c:v>
                </c:pt>
                <c:pt idx="33">
                  <c:v>6310.9992980957031</c:v>
                </c:pt>
                <c:pt idx="34">
                  <c:v>6520.956356048584</c:v>
                </c:pt>
                <c:pt idx="35">
                  <c:v>6701.8433837890625</c:v>
                </c:pt>
                <c:pt idx="36">
                  <c:v>6800.4754810333252</c:v>
                </c:pt>
                <c:pt idx="37">
                  <c:v>6895.9026145935059</c:v>
                </c:pt>
                <c:pt idx="38">
                  <c:v>6987.6541862487793</c:v>
                </c:pt>
                <c:pt idx="39">
                  <c:v>7076.5804328918457</c:v>
                </c:pt>
                <c:pt idx="40">
                  <c:v>7163.3139762878418</c:v>
                </c:pt>
              </c:numCache>
            </c:numRef>
          </c:val>
          <c:smooth val="0"/>
        </c:ser>
        <c:ser>
          <c:idx val="5"/>
          <c:order val="4"/>
          <c:tx>
            <c:strRef>
              <c:f>Sheet1!$F$1</c:f>
              <c:strCache>
                <c:ptCount val="1"/>
                <c:pt idx="0">
                  <c:v>tr_passengermile_oas_tot_bvehmiles</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1505.077751159668</c:v>
                </c:pt>
                <c:pt idx="1">
                  <c:v>1622.4726524353027</c:v>
                </c:pt>
                <c:pt idx="2">
                  <c:v>1716.3570823669434</c:v>
                </c:pt>
                <c:pt idx="3">
                  <c:v>1856.0276832580566</c:v>
                </c:pt>
                <c:pt idx="4">
                  <c:v>1961.5650024414062</c:v>
                </c:pt>
                <c:pt idx="5">
                  <c:v>2054.2729568481445</c:v>
                </c:pt>
                <c:pt idx="6">
                  <c:v>2209.6824645996094</c:v>
                </c:pt>
                <c:pt idx="7">
                  <c:v>2313.4565353393555</c:v>
                </c:pt>
                <c:pt idx="8">
                  <c:v>2419.8075103759766</c:v>
                </c:pt>
                <c:pt idx="9">
                  <c:v>2522.1251564025879</c:v>
                </c:pt>
                <c:pt idx="10">
                  <c:v>2627.4476623535156</c:v>
                </c:pt>
                <c:pt idx="11">
                  <c:v>2739.5481796264648</c:v>
                </c:pt>
                <c:pt idx="12">
                  <c:v>2852.132194519043</c:v>
                </c:pt>
                <c:pt idx="13">
                  <c:v>2965.1269187927246</c:v>
                </c:pt>
                <c:pt idx="14">
                  <c:v>3080.8166084289551</c:v>
                </c:pt>
                <c:pt idx="15">
                  <c:v>3202.2751426696777</c:v>
                </c:pt>
                <c:pt idx="16">
                  <c:v>3326.000358581543</c:v>
                </c:pt>
                <c:pt idx="17">
                  <c:v>3453.0834197998047</c:v>
                </c:pt>
                <c:pt idx="18">
                  <c:v>3584.820930480957</c:v>
                </c:pt>
                <c:pt idx="19">
                  <c:v>3721.425106048584</c:v>
                </c:pt>
                <c:pt idx="20">
                  <c:v>3861.5438537597656</c:v>
                </c:pt>
                <c:pt idx="21">
                  <c:v>4003.4234580993652</c:v>
                </c:pt>
                <c:pt idx="22">
                  <c:v>4148.3189697265625</c:v>
                </c:pt>
                <c:pt idx="23">
                  <c:v>4299.1405601501465</c:v>
                </c:pt>
                <c:pt idx="24">
                  <c:v>4454.3473510742187</c:v>
                </c:pt>
                <c:pt idx="25">
                  <c:v>4613.8310356140137</c:v>
                </c:pt>
                <c:pt idx="26">
                  <c:v>4776.8122138977051</c:v>
                </c:pt>
                <c:pt idx="27">
                  <c:v>4948.3563804626465</c:v>
                </c:pt>
                <c:pt idx="28">
                  <c:v>5128.9515228271484</c:v>
                </c:pt>
                <c:pt idx="29">
                  <c:v>5314.7778434753418</c:v>
                </c:pt>
                <c:pt idx="30">
                  <c:v>5512.6044082641602</c:v>
                </c:pt>
                <c:pt idx="31">
                  <c:v>5702.4729919433594</c:v>
                </c:pt>
                <c:pt idx="32">
                  <c:v>5898.7996673583984</c:v>
                </c:pt>
                <c:pt idx="33">
                  <c:v>6099.5244827270508</c:v>
                </c:pt>
                <c:pt idx="34">
                  <c:v>6306.5681915283203</c:v>
                </c:pt>
                <c:pt idx="35">
                  <c:v>6518.459846496582</c:v>
                </c:pt>
                <c:pt idx="36">
                  <c:v>6731.129997253418</c:v>
                </c:pt>
                <c:pt idx="37">
                  <c:v>6947.7856674194336</c:v>
                </c:pt>
                <c:pt idx="38">
                  <c:v>7165.7645034790039</c:v>
                </c:pt>
                <c:pt idx="39">
                  <c:v>7388.6311340332031</c:v>
                </c:pt>
                <c:pt idx="40">
                  <c:v>7618.8144912719727</c:v>
                </c:pt>
              </c:numCache>
            </c:numRef>
          </c:val>
          <c:smooth val="0"/>
        </c:ser>
        <c:ser>
          <c:idx val="6"/>
          <c:order val="5"/>
          <c:tx>
            <c:strRef>
              <c:f>Sheet1!$G$1</c:f>
              <c:strCache>
                <c:ptCount val="1"/>
                <c:pt idx="0">
                  <c:v>tr_passengermile_mid_tot_bvehmiles</c:v>
                </c:pt>
              </c:strCache>
            </c:strRef>
          </c:tx>
          <c:spPr>
            <a:ln w="28575" cap="rnd">
              <a:solidFill>
                <a:schemeClr val="accent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627.90784454345703</c:v>
                </c:pt>
                <c:pt idx="1">
                  <c:v>656.38901042938232</c:v>
                </c:pt>
                <c:pt idx="2">
                  <c:v>687.5428638458252</c:v>
                </c:pt>
                <c:pt idx="3">
                  <c:v>769.39667224884033</c:v>
                </c:pt>
                <c:pt idx="4">
                  <c:v>847.84923362731934</c:v>
                </c:pt>
                <c:pt idx="5">
                  <c:v>942.36542701721191</c:v>
                </c:pt>
                <c:pt idx="6">
                  <c:v>1029.5040245056152</c:v>
                </c:pt>
                <c:pt idx="7">
                  <c:v>1061.9685115814209</c:v>
                </c:pt>
                <c:pt idx="8">
                  <c:v>1095.1352815628052</c:v>
                </c:pt>
                <c:pt idx="9">
                  <c:v>1122.3457832336426</c:v>
                </c:pt>
                <c:pt idx="10">
                  <c:v>1155.0139255523682</c:v>
                </c:pt>
                <c:pt idx="11">
                  <c:v>1190.2085180282593</c:v>
                </c:pt>
                <c:pt idx="12">
                  <c:v>1227.9044065475464</c:v>
                </c:pt>
                <c:pt idx="13">
                  <c:v>1268.332103729248</c:v>
                </c:pt>
                <c:pt idx="14">
                  <c:v>1310.5809230804443</c:v>
                </c:pt>
                <c:pt idx="15">
                  <c:v>1354.940990447998</c:v>
                </c:pt>
                <c:pt idx="16">
                  <c:v>1399.0540409088135</c:v>
                </c:pt>
                <c:pt idx="17">
                  <c:v>1444.1944446563721</c:v>
                </c:pt>
                <c:pt idx="18">
                  <c:v>1491.3202056884766</c:v>
                </c:pt>
                <c:pt idx="19">
                  <c:v>1539.8911685943604</c:v>
                </c:pt>
                <c:pt idx="20">
                  <c:v>1590.2301559448242</c:v>
                </c:pt>
                <c:pt idx="21">
                  <c:v>1642.2027168273926</c:v>
                </c:pt>
                <c:pt idx="22">
                  <c:v>1695.1547183990479</c:v>
                </c:pt>
                <c:pt idx="23">
                  <c:v>1750.4249134063721</c:v>
                </c:pt>
                <c:pt idx="24">
                  <c:v>1806.8050518035889</c:v>
                </c:pt>
                <c:pt idx="25">
                  <c:v>1864.4455699920654</c:v>
                </c:pt>
                <c:pt idx="26">
                  <c:v>1921.0549545288086</c:v>
                </c:pt>
                <c:pt idx="27">
                  <c:v>1977.2785892486572</c:v>
                </c:pt>
                <c:pt idx="28">
                  <c:v>2033.8804893493652</c:v>
                </c:pt>
                <c:pt idx="29">
                  <c:v>2090.5209178924561</c:v>
                </c:pt>
                <c:pt idx="30">
                  <c:v>2139.9007892608643</c:v>
                </c:pt>
                <c:pt idx="31">
                  <c:v>2194.7267665863037</c:v>
                </c:pt>
                <c:pt idx="32">
                  <c:v>2249.5598526000977</c:v>
                </c:pt>
                <c:pt idx="33">
                  <c:v>2304.5688514709473</c:v>
                </c:pt>
                <c:pt idx="34">
                  <c:v>2360.3317375183105</c:v>
                </c:pt>
                <c:pt idx="35">
                  <c:v>2418.0730476379395</c:v>
                </c:pt>
                <c:pt idx="36">
                  <c:v>2475.8891220092773</c:v>
                </c:pt>
                <c:pt idx="37">
                  <c:v>2535.2952327728271</c:v>
                </c:pt>
                <c:pt idx="38">
                  <c:v>2596.391056060791</c:v>
                </c:pt>
                <c:pt idx="39">
                  <c:v>2658.9281635284424</c:v>
                </c:pt>
                <c:pt idx="40">
                  <c:v>2721.6292743682861</c:v>
                </c:pt>
              </c:numCache>
            </c:numRef>
          </c:val>
          <c:smooth val="0"/>
        </c:ser>
        <c:ser>
          <c:idx val="7"/>
          <c:order val="6"/>
          <c:tx>
            <c:strRef>
              <c:f>Sheet1!$H$1</c:f>
              <c:strCache>
                <c:ptCount val="1"/>
                <c:pt idx="0">
                  <c:v>tr_passengermile_afr_tot_bvehmiles</c:v>
                </c:pt>
              </c:strCache>
            </c:strRef>
          </c:tx>
          <c:spPr>
            <a:ln w="28575" cap="rnd">
              <a:solidFill>
                <a:schemeClr val="accent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494.23118829727173</c:v>
                </c:pt>
                <c:pt idx="1">
                  <c:v>521.92708206176758</c:v>
                </c:pt>
                <c:pt idx="2">
                  <c:v>550.44539427757263</c:v>
                </c:pt>
                <c:pt idx="3">
                  <c:v>576.17459809780121</c:v>
                </c:pt>
                <c:pt idx="4">
                  <c:v>606.17671370506287</c:v>
                </c:pt>
                <c:pt idx="5">
                  <c:v>686.42242753505707</c:v>
                </c:pt>
                <c:pt idx="6">
                  <c:v>778.31004440784454</c:v>
                </c:pt>
                <c:pt idx="7">
                  <c:v>800.07282495498657</c:v>
                </c:pt>
                <c:pt idx="8">
                  <c:v>821.42262351512909</c:v>
                </c:pt>
                <c:pt idx="9">
                  <c:v>853.68130803108215</c:v>
                </c:pt>
                <c:pt idx="10">
                  <c:v>887.06061625480652</c:v>
                </c:pt>
                <c:pt idx="11">
                  <c:v>919.65666329860687</c:v>
                </c:pt>
                <c:pt idx="12">
                  <c:v>954.52819526195526</c:v>
                </c:pt>
                <c:pt idx="13">
                  <c:v>990.20643031597137</c:v>
                </c:pt>
                <c:pt idx="14">
                  <c:v>1028.5837342739105</c:v>
                </c:pt>
                <c:pt idx="15">
                  <c:v>1067.3030813932419</c:v>
                </c:pt>
                <c:pt idx="16">
                  <c:v>1108.2505812644958</c:v>
                </c:pt>
                <c:pt idx="17">
                  <c:v>1151.2847186326981</c:v>
                </c:pt>
                <c:pt idx="18">
                  <c:v>1195.5152654647827</c:v>
                </c:pt>
                <c:pt idx="19">
                  <c:v>1240.9910616874695</c:v>
                </c:pt>
                <c:pt idx="20">
                  <c:v>1287.2062864303589</c:v>
                </c:pt>
                <c:pt idx="21">
                  <c:v>1334.7330485582352</c:v>
                </c:pt>
                <c:pt idx="22">
                  <c:v>1384.1090575456619</c:v>
                </c:pt>
                <c:pt idx="23">
                  <c:v>1434.5204341411591</c:v>
                </c:pt>
                <c:pt idx="24">
                  <c:v>1486.7041398286819</c:v>
                </c:pt>
                <c:pt idx="25">
                  <c:v>1540.6344293355942</c:v>
                </c:pt>
                <c:pt idx="26">
                  <c:v>1597.2741978168488</c:v>
                </c:pt>
                <c:pt idx="27">
                  <c:v>1655.1672313213348</c:v>
                </c:pt>
                <c:pt idx="28">
                  <c:v>1715.0838701725006</c:v>
                </c:pt>
                <c:pt idx="29">
                  <c:v>1778.0333071947098</c:v>
                </c:pt>
                <c:pt idx="30">
                  <c:v>1836.7351639270782</c:v>
                </c:pt>
                <c:pt idx="31">
                  <c:v>1896.2078062295914</c:v>
                </c:pt>
                <c:pt idx="32">
                  <c:v>1955.8587203025818</c:v>
                </c:pt>
                <c:pt idx="33">
                  <c:v>2017.6874088048935</c:v>
                </c:pt>
                <c:pt idx="34">
                  <c:v>2081.1125679016113</c:v>
                </c:pt>
                <c:pt idx="35">
                  <c:v>2145.8142199516296</c:v>
                </c:pt>
                <c:pt idx="36">
                  <c:v>2212.584519982338</c:v>
                </c:pt>
                <c:pt idx="37">
                  <c:v>2281.55883872509</c:v>
                </c:pt>
                <c:pt idx="38">
                  <c:v>2351.9234282970428</c:v>
                </c:pt>
                <c:pt idx="39">
                  <c:v>2425.2114714384079</c:v>
                </c:pt>
                <c:pt idx="40">
                  <c:v>2501.7210248708725</c:v>
                </c:pt>
              </c:numCache>
            </c:numRef>
          </c:val>
          <c:smooth val="0"/>
        </c:ser>
        <c:dLbls>
          <c:showLegendKey val="0"/>
          <c:showVal val="0"/>
          <c:showCatName val="0"/>
          <c:showSerName val="0"/>
          <c:showPercent val="0"/>
          <c:showBubbleSize val="0"/>
        </c:dLbls>
        <c:smooth val="0"/>
        <c:axId val="344229888"/>
        <c:axId val="344217920"/>
      </c:lineChart>
      <c:catAx>
        <c:axId val="344229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17920"/>
        <c:crosses val="autoZero"/>
        <c:auto val="1"/>
        <c:lblAlgn val="ctr"/>
        <c:lblOffset val="100"/>
        <c:tickLblSkip val="5"/>
        <c:tickMarkSkip val="5"/>
        <c:noMultiLvlLbl val="0"/>
      </c:catAx>
      <c:valAx>
        <c:axId val="34421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4229888"/>
        <c:crossesAt val="9"/>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56727578863961E-2"/>
          <c:y val="0.10832014215277354"/>
          <c:w val="0.82772491980169149"/>
          <c:h val="0.7877260303702347"/>
        </c:manualLayout>
      </c:layout>
      <c:lineChart>
        <c:grouping val="standard"/>
        <c:varyColors val="0"/>
        <c:ser>
          <c:idx val="0"/>
          <c:order val="0"/>
          <c:tx>
            <c:strRef>
              <c:f>Sheet1!$B$1</c:f>
              <c:strCache>
                <c:ptCount val="1"/>
                <c:pt idx="0">
                  <c:v>Total OECD</c:v>
                </c:pt>
              </c:strCache>
            </c:strRef>
          </c:tx>
          <c:spPr>
            <a:ln w="2222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10068.411074553553</c:v>
                </c:pt>
                <c:pt idx="1">
                  <c:v>10083.726580973249</c:v>
                </c:pt>
                <c:pt idx="2">
                  <c:v>10010.523664143355</c:v>
                </c:pt>
                <c:pt idx="3">
                  <c:v>10058.972502070099</c:v>
                </c:pt>
                <c:pt idx="4">
                  <c:v>10014.343437948579</c:v>
                </c:pt>
                <c:pt idx="5">
                  <c:v>10071.826540639931</c:v>
                </c:pt>
                <c:pt idx="6">
                  <c:v>10153.778239605972</c:v>
                </c:pt>
                <c:pt idx="7">
                  <c:v>10343.896901406466</c:v>
                </c:pt>
                <c:pt idx="8">
                  <c:v>10538.328127765197</c:v>
                </c:pt>
                <c:pt idx="9">
                  <c:v>10581.630695123929</c:v>
                </c:pt>
                <c:pt idx="10">
                  <c:v>10714.724648482654</c:v>
                </c:pt>
                <c:pt idx="11">
                  <c:v>10820.411492681642</c:v>
                </c:pt>
                <c:pt idx="12">
                  <c:v>10925.432647880625</c:v>
                </c:pt>
                <c:pt idx="13">
                  <c:v>11028.65845907961</c:v>
                </c:pt>
                <c:pt idx="14">
                  <c:v>11129.578340278593</c:v>
                </c:pt>
                <c:pt idx="15">
                  <c:v>11229.027855477578</c:v>
                </c:pt>
                <c:pt idx="16">
                  <c:v>11343.883944490743</c:v>
                </c:pt>
                <c:pt idx="17">
                  <c:v>11458.375412503905</c:v>
                </c:pt>
                <c:pt idx="18">
                  <c:v>11576.499435517067</c:v>
                </c:pt>
                <c:pt idx="19">
                  <c:v>11696.07272053023</c:v>
                </c:pt>
                <c:pt idx="20">
                  <c:v>11806.463381543394</c:v>
                </c:pt>
                <c:pt idx="21">
                  <c:v>11917.380899755664</c:v>
                </c:pt>
                <c:pt idx="22">
                  <c:v>12023.826678967935</c:v>
                </c:pt>
                <c:pt idx="23">
                  <c:v>12133.947790180207</c:v>
                </c:pt>
                <c:pt idx="24">
                  <c:v>12246.077093392476</c:v>
                </c:pt>
                <c:pt idx="25">
                  <c:v>12364.139442604748</c:v>
                </c:pt>
                <c:pt idx="26">
                  <c:v>12489.658377478607</c:v>
                </c:pt>
                <c:pt idx="27">
                  <c:v>12617.276786352468</c:v>
                </c:pt>
                <c:pt idx="28">
                  <c:v>12746.370806226323</c:v>
                </c:pt>
                <c:pt idx="29">
                  <c:v>12875.454587100188</c:v>
                </c:pt>
                <c:pt idx="30">
                  <c:v>13002.269647974044</c:v>
                </c:pt>
                <c:pt idx="31">
                  <c:v>13133.96956728656</c:v>
                </c:pt>
                <c:pt idx="32">
                  <c:v>13267.389981599075</c:v>
                </c:pt>
                <c:pt idx="33">
                  <c:v>13402.707072911589</c:v>
                </c:pt>
                <c:pt idx="34">
                  <c:v>13541.022345224106</c:v>
                </c:pt>
                <c:pt idx="35">
                  <c:v>13681.965485536624</c:v>
                </c:pt>
                <c:pt idx="36">
                  <c:v>13832.80540134902</c:v>
                </c:pt>
                <c:pt idx="37">
                  <c:v>13983.880354161414</c:v>
                </c:pt>
                <c:pt idx="38">
                  <c:v>14136.334034973812</c:v>
                </c:pt>
                <c:pt idx="39">
                  <c:v>14288.719372786209</c:v>
                </c:pt>
                <c:pt idx="40">
                  <c:v>14444.119065598605</c:v>
                </c:pt>
              </c:numCache>
            </c:numRef>
          </c:val>
          <c:smooth val="0"/>
        </c:ser>
        <c:ser>
          <c:idx val="1"/>
          <c:order val="1"/>
          <c:tx>
            <c:strRef>
              <c:f>Sheet1!$C$1</c:f>
              <c:strCache>
                <c:ptCount val="1"/>
                <c:pt idx="0">
                  <c:v>Total Non-OECD</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10063.437498000001</c:v>
                </c:pt>
                <c:pt idx="1">
                  <c:v>10761.90446</c:v>
                </c:pt>
                <c:pt idx="2">
                  <c:v>11258.230921999999</c:v>
                </c:pt>
                <c:pt idx="3">
                  <c:v>11895.194780000002</c:v>
                </c:pt>
                <c:pt idx="4">
                  <c:v>12378.350299999998</c:v>
                </c:pt>
                <c:pt idx="5">
                  <c:v>12743.074999999999</c:v>
                </c:pt>
                <c:pt idx="6">
                  <c:v>13331.509089999998</c:v>
                </c:pt>
                <c:pt idx="7">
                  <c:v>13760.47462618043</c:v>
                </c:pt>
                <c:pt idx="8">
                  <c:v>14229.907305066248</c:v>
                </c:pt>
                <c:pt idx="9">
                  <c:v>14699.339983952063</c:v>
                </c:pt>
                <c:pt idx="10">
                  <c:v>15168.772662837875</c:v>
                </c:pt>
                <c:pt idx="11">
                  <c:v>15537.056286836138</c:v>
                </c:pt>
                <c:pt idx="12">
                  <c:v>15905.339910834398</c:v>
                </c:pt>
                <c:pt idx="13">
                  <c:v>16273.623534832659</c:v>
                </c:pt>
                <c:pt idx="14">
                  <c:v>16641.907158830916</c:v>
                </c:pt>
                <c:pt idx="15">
                  <c:v>17010.190782829177</c:v>
                </c:pt>
                <c:pt idx="16">
                  <c:v>17465.699867017469</c:v>
                </c:pt>
                <c:pt idx="17">
                  <c:v>17921.208951205754</c:v>
                </c:pt>
                <c:pt idx="18">
                  <c:v>18376.718035394042</c:v>
                </c:pt>
                <c:pt idx="19">
                  <c:v>18832.22711958233</c:v>
                </c:pt>
                <c:pt idx="20">
                  <c:v>19287.736203770615</c:v>
                </c:pt>
                <c:pt idx="21">
                  <c:v>19764.828205067708</c:v>
                </c:pt>
                <c:pt idx="22">
                  <c:v>20241.920206364794</c:v>
                </c:pt>
                <c:pt idx="23">
                  <c:v>20719.012207661886</c:v>
                </c:pt>
                <c:pt idx="24">
                  <c:v>21196.104208958972</c:v>
                </c:pt>
                <c:pt idx="25">
                  <c:v>21673.196210256068</c:v>
                </c:pt>
                <c:pt idx="26">
                  <c:v>22159.503048662158</c:v>
                </c:pt>
                <c:pt idx="27">
                  <c:v>22645.809887068241</c:v>
                </c:pt>
                <c:pt idx="28">
                  <c:v>23132.116725474327</c:v>
                </c:pt>
                <c:pt idx="29">
                  <c:v>23618.423563880409</c:v>
                </c:pt>
                <c:pt idx="30">
                  <c:v>24104.730402286496</c:v>
                </c:pt>
                <c:pt idx="31">
                  <c:v>24714.913206762823</c:v>
                </c:pt>
                <c:pt idx="32">
                  <c:v>25325.096011239155</c:v>
                </c:pt>
                <c:pt idx="33">
                  <c:v>25935.278815715486</c:v>
                </c:pt>
                <c:pt idx="34">
                  <c:v>26545.461620191807</c:v>
                </c:pt>
                <c:pt idx="35">
                  <c:v>27155.644424668135</c:v>
                </c:pt>
                <c:pt idx="36">
                  <c:v>27685.146455051832</c:v>
                </c:pt>
                <c:pt idx="37">
                  <c:v>28214.648485435533</c:v>
                </c:pt>
                <c:pt idx="38">
                  <c:v>28744.150515819227</c:v>
                </c:pt>
                <c:pt idx="39">
                  <c:v>29273.652546202931</c:v>
                </c:pt>
                <c:pt idx="40">
                  <c:v>29803.154576586621</c:v>
                </c:pt>
              </c:numCache>
            </c:numRef>
          </c:val>
          <c:smooth val="0"/>
        </c:ser>
        <c:dLbls>
          <c:showLegendKey val="0"/>
          <c:showVal val="0"/>
          <c:showCatName val="0"/>
          <c:showSerName val="0"/>
          <c:showPercent val="0"/>
          <c:showBubbleSize val="0"/>
        </c:dLbls>
        <c:smooth val="0"/>
        <c:axId val="344230976"/>
        <c:axId val="344223904"/>
      </c:lineChart>
      <c:catAx>
        <c:axId val="34423097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3904"/>
        <c:crosses val="autoZero"/>
        <c:auto val="1"/>
        <c:lblAlgn val="ctr"/>
        <c:lblOffset val="100"/>
        <c:tickLblSkip val="10"/>
        <c:tickMarkSkip val="10"/>
        <c:noMultiLvlLbl val="0"/>
      </c:catAx>
      <c:valAx>
        <c:axId val="34422390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30976"/>
        <c:crossesAt val="8"/>
        <c:crossBetween val="midCat"/>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30564826981612E-2"/>
          <c:y val="0.10195416605175661"/>
          <c:w val="0.82825461842918735"/>
          <c:h val="0.79064649813510157"/>
        </c:manualLayout>
      </c:layout>
      <c:scatterChart>
        <c:scatterStyle val="smoothMarker"/>
        <c:varyColors val="0"/>
        <c:ser>
          <c:idx val="0"/>
          <c:order val="0"/>
          <c:tx>
            <c:strRef>
              <c:f>Sheet1!$B$1</c:f>
              <c:strCache>
                <c:ptCount val="1"/>
                <c:pt idx="0">
                  <c:v>RESIDENTIAL: electricity</c:v>
                </c:pt>
              </c:strCache>
            </c:strRef>
          </c:tx>
          <c:spPr>
            <a:ln w="19050" cap="rnd">
              <a:solidFill>
                <a:schemeClr val="accent2"/>
              </a:solidFill>
              <a:round/>
            </a:ln>
            <a:effectLst/>
          </c:spPr>
          <c:marker>
            <c:symbol val="none"/>
          </c:marker>
          <c:xVal>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Sheet1!$B$2:$B$42</c:f>
              <c:numCache>
                <c:formatCode>General</c:formatCode>
                <c:ptCount val="41"/>
                <c:pt idx="0">
                  <c:v>17.824926742553711</c:v>
                </c:pt>
                <c:pt idx="1">
                  <c:v>18.021489593505859</c:v>
                </c:pt>
                <c:pt idx="2">
                  <c:v>18.411172637939451</c:v>
                </c:pt>
                <c:pt idx="3">
                  <c:v>19.134197372436521</c:v>
                </c:pt>
                <c:pt idx="4">
                  <c:v>19.506667602539071</c:v>
                </c:pt>
                <c:pt idx="5">
                  <c:v>20.268245223999021</c:v>
                </c:pt>
                <c:pt idx="6">
                  <c:v>21.048034500122071</c:v>
                </c:pt>
                <c:pt idx="7">
                  <c:v>22.11734446716309</c:v>
                </c:pt>
                <c:pt idx="8">
                  <c:v>23.027155975341799</c:v>
                </c:pt>
                <c:pt idx="9">
                  <c:v>23.522948013305658</c:v>
                </c:pt>
                <c:pt idx="10">
                  <c:v>24.087401885986331</c:v>
                </c:pt>
                <c:pt idx="11">
                  <c:v>24.654702926635739</c:v>
                </c:pt>
                <c:pt idx="12">
                  <c:v>25.243340911865239</c:v>
                </c:pt>
                <c:pt idx="13">
                  <c:v>25.86340887451172</c:v>
                </c:pt>
                <c:pt idx="14">
                  <c:v>26.52541052246093</c:v>
                </c:pt>
                <c:pt idx="15">
                  <c:v>27.218552337646489</c:v>
                </c:pt>
                <c:pt idx="16">
                  <c:v>28.011344665527339</c:v>
                </c:pt>
                <c:pt idx="17">
                  <c:v>28.838299926757809</c:v>
                </c:pt>
                <c:pt idx="18">
                  <c:v>29.690237976074219</c:v>
                </c:pt>
                <c:pt idx="19">
                  <c:v>30.585055206298829</c:v>
                </c:pt>
                <c:pt idx="20">
                  <c:v>31.50955252075196</c:v>
                </c:pt>
                <c:pt idx="21">
                  <c:v>32.329602203369141</c:v>
                </c:pt>
                <c:pt idx="22">
                  <c:v>33.172698669433593</c:v>
                </c:pt>
                <c:pt idx="23">
                  <c:v>34.034586151123037</c:v>
                </c:pt>
                <c:pt idx="24">
                  <c:v>34.930412139892567</c:v>
                </c:pt>
                <c:pt idx="25">
                  <c:v>35.856321136474612</c:v>
                </c:pt>
                <c:pt idx="26">
                  <c:v>36.694987854003912</c:v>
                </c:pt>
                <c:pt idx="27">
                  <c:v>37.548780029296893</c:v>
                </c:pt>
                <c:pt idx="28">
                  <c:v>38.402585479736317</c:v>
                </c:pt>
                <c:pt idx="29">
                  <c:v>39.279207061767579</c:v>
                </c:pt>
                <c:pt idx="30">
                  <c:v>40.174034667968748</c:v>
                </c:pt>
                <c:pt idx="31">
                  <c:v>41.233552001953129</c:v>
                </c:pt>
                <c:pt idx="32">
                  <c:v>42.328616363525391</c:v>
                </c:pt>
                <c:pt idx="33">
                  <c:v>43.453462860107408</c:v>
                </c:pt>
                <c:pt idx="34">
                  <c:v>44.622726379394528</c:v>
                </c:pt>
                <c:pt idx="35">
                  <c:v>45.809314147949223</c:v>
                </c:pt>
                <c:pt idx="36">
                  <c:v>46.769705291748039</c:v>
                </c:pt>
                <c:pt idx="37">
                  <c:v>47.729358520507809</c:v>
                </c:pt>
                <c:pt idx="38">
                  <c:v>48.689283020019531</c:v>
                </c:pt>
                <c:pt idx="39">
                  <c:v>49.63816326904297</c:v>
                </c:pt>
                <c:pt idx="40">
                  <c:v>50.639656616210942</c:v>
                </c:pt>
              </c:numCache>
            </c:numRef>
          </c:yVal>
          <c:smooth val="1"/>
        </c:ser>
        <c:ser>
          <c:idx val="1"/>
          <c:order val="1"/>
          <c:tx>
            <c:strRef>
              <c:f>Sheet1!$B$44</c:f>
              <c:strCache>
                <c:ptCount val="1"/>
                <c:pt idx="0">
                  <c:v>COMMERCIAL: electricity</c:v>
                </c:pt>
              </c:strCache>
            </c:strRef>
          </c:tx>
          <c:spPr>
            <a:ln w="19050" cap="rnd">
              <a:solidFill>
                <a:schemeClr val="accent3"/>
              </a:solidFill>
              <a:round/>
            </a:ln>
            <a:effectLst/>
          </c:spPr>
          <c:marker>
            <c:symbol val="none"/>
          </c:marker>
          <c:xVal>
            <c:numRef>
              <c:f>Sheet1!$A$45:$A$85</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Sheet1!$B$45:$B$85</c:f>
              <c:numCache>
                <c:formatCode>General</c:formatCode>
                <c:ptCount val="41"/>
                <c:pt idx="0">
                  <c:v>14.77504249572754</c:v>
                </c:pt>
                <c:pt idx="1">
                  <c:v>14.974392723083501</c:v>
                </c:pt>
                <c:pt idx="2">
                  <c:v>15.24399636077881</c:v>
                </c:pt>
                <c:pt idx="3">
                  <c:v>15.63826791381836</c:v>
                </c:pt>
                <c:pt idx="4">
                  <c:v>15.866128509521481</c:v>
                </c:pt>
                <c:pt idx="5">
                  <c:v>16.497534118652339</c:v>
                </c:pt>
                <c:pt idx="6">
                  <c:v>16.833701919555661</c:v>
                </c:pt>
                <c:pt idx="7">
                  <c:v>17.158806625366211</c:v>
                </c:pt>
                <c:pt idx="8">
                  <c:v>17.617258071899411</c:v>
                </c:pt>
                <c:pt idx="9">
                  <c:v>17.858751922607428</c:v>
                </c:pt>
                <c:pt idx="10">
                  <c:v>18.242605987548821</c:v>
                </c:pt>
                <c:pt idx="11">
                  <c:v>18.625626174926751</c:v>
                </c:pt>
                <c:pt idx="12">
                  <c:v>19.007754943847662</c:v>
                </c:pt>
                <c:pt idx="13">
                  <c:v>19.37214282226563</c:v>
                </c:pt>
                <c:pt idx="14">
                  <c:v>19.744111373901369</c:v>
                </c:pt>
                <c:pt idx="15">
                  <c:v>20.128490097045891</c:v>
                </c:pt>
                <c:pt idx="16">
                  <c:v>20.535453247070311</c:v>
                </c:pt>
                <c:pt idx="17">
                  <c:v>20.952996170043939</c:v>
                </c:pt>
                <c:pt idx="18">
                  <c:v>21.383644134521479</c:v>
                </c:pt>
                <c:pt idx="19">
                  <c:v>21.827862060546881</c:v>
                </c:pt>
                <c:pt idx="20">
                  <c:v>22.26524243164063</c:v>
                </c:pt>
                <c:pt idx="21">
                  <c:v>22.673358535766599</c:v>
                </c:pt>
                <c:pt idx="22">
                  <c:v>23.06696838378906</c:v>
                </c:pt>
                <c:pt idx="23">
                  <c:v>23.472019592285161</c:v>
                </c:pt>
                <c:pt idx="24">
                  <c:v>23.887270111083978</c:v>
                </c:pt>
                <c:pt idx="25">
                  <c:v>24.31156057739258</c:v>
                </c:pt>
                <c:pt idx="26">
                  <c:v>24.73029196166992</c:v>
                </c:pt>
                <c:pt idx="27">
                  <c:v>25.146654083251949</c:v>
                </c:pt>
                <c:pt idx="28">
                  <c:v>25.56491418457032</c:v>
                </c:pt>
                <c:pt idx="29">
                  <c:v>25.991187347412112</c:v>
                </c:pt>
                <c:pt idx="30">
                  <c:v>26.421413543701171</c:v>
                </c:pt>
                <c:pt idx="31">
                  <c:v>26.87413146972656</c:v>
                </c:pt>
                <c:pt idx="32">
                  <c:v>27.342539916992191</c:v>
                </c:pt>
                <c:pt idx="33">
                  <c:v>27.819400207519529</c:v>
                </c:pt>
                <c:pt idx="34">
                  <c:v>28.305975616455079</c:v>
                </c:pt>
                <c:pt idx="35">
                  <c:v>28.805404418945319</c:v>
                </c:pt>
                <c:pt idx="36">
                  <c:v>29.283490631103518</c:v>
                </c:pt>
                <c:pt idx="37">
                  <c:v>29.76902261352539</c:v>
                </c:pt>
                <c:pt idx="38">
                  <c:v>30.257134826660149</c:v>
                </c:pt>
                <c:pt idx="39">
                  <c:v>30.753273529052731</c:v>
                </c:pt>
                <c:pt idx="40">
                  <c:v>31.2654401550293</c:v>
                </c:pt>
              </c:numCache>
            </c:numRef>
          </c:yVal>
          <c:smooth val="1"/>
        </c:ser>
        <c:ser>
          <c:idx val="2"/>
          <c:order val="2"/>
          <c:tx>
            <c:strRef>
              <c:f>Sheet1!$B$87</c:f>
              <c:strCache>
                <c:ptCount val="1"/>
                <c:pt idx="0">
                  <c:v>INDUSTRIAL: electricity</c:v>
                </c:pt>
              </c:strCache>
            </c:strRef>
          </c:tx>
          <c:spPr>
            <a:ln w="19050" cap="rnd">
              <a:solidFill>
                <a:schemeClr val="accent4"/>
              </a:solidFill>
              <a:round/>
            </a:ln>
            <a:effectLst/>
          </c:spPr>
          <c:marker>
            <c:symbol val="none"/>
          </c:marker>
          <c:xVal>
            <c:numRef>
              <c:f>Sheet1!$A$88:$A$128</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Sheet1!$B$88:$B$128</c:f>
              <c:numCache>
                <c:formatCode>General</c:formatCode>
                <c:ptCount val="41"/>
                <c:pt idx="0">
                  <c:v>29.812773223876949</c:v>
                </c:pt>
                <c:pt idx="1">
                  <c:v>31.564840972900392</c:v>
                </c:pt>
                <c:pt idx="2">
                  <c:v>32.275282379150397</c:v>
                </c:pt>
                <c:pt idx="3">
                  <c:v>33.22008840942383</c:v>
                </c:pt>
                <c:pt idx="4">
                  <c:v>34.030336547851569</c:v>
                </c:pt>
                <c:pt idx="5">
                  <c:v>34.056110992431627</c:v>
                </c:pt>
                <c:pt idx="6">
                  <c:v>34.961810241699219</c:v>
                </c:pt>
                <c:pt idx="7">
                  <c:v>35.054066589355457</c:v>
                </c:pt>
                <c:pt idx="8">
                  <c:v>36.674191009521493</c:v>
                </c:pt>
                <c:pt idx="9">
                  <c:v>37.218116851806627</c:v>
                </c:pt>
                <c:pt idx="10">
                  <c:v>37.898354217529288</c:v>
                </c:pt>
                <c:pt idx="11">
                  <c:v>38.585827606201171</c:v>
                </c:pt>
                <c:pt idx="12">
                  <c:v>39.050804290771467</c:v>
                </c:pt>
                <c:pt idx="13">
                  <c:v>39.523210754394533</c:v>
                </c:pt>
                <c:pt idx="14">
                  <c:v>40.007434509277353</c:v>
                </c:pt>
                <c:pt idx="15">
                  <c:v>40.547519195556639</c:v>
                </c:pt>
                <c:pt idx="16">
                  <c:v>40.968583312988279</c:v>
                </c:pt>
                <c:pt idx="17">
                  <c:v>41.508654846191398</c:v>
                </c:pt>
                <c:pt idx="18">
                  <c:v>42.012914672851572</c:v>
                </c:pt>
                <c:pt idx="19">
                  <c:v>42.55133825683594</c:v>
                </c:pt>
                <c:pt idx="20">
                  <c:v>43.049137573242191</c:v>
                </c:pt>
                <c:pt idx="21">
                  <c:v>43.540711242675783</c:v>
                </c:pt>
                <c:pt idx="22">
                  <c:v>43.940329071044907</c:v>
                </c:pt>
                <c:pt idx="23">
                  <c:v>44.358271240234373</c:v>
                </c:pt>
                <c:pt idx="24">
                  <c:v>44.706855804443357</c:v>
                </c:pt>
                <c:pt idx="25">
                  <c:v>45.164913391113281</c:v>
                </c:pt>
                <c:pt idx="26">
                  <c:v>45.611144897460932</c:v>
                </c:pt>
                <c:pt idx="27">
                  <c:v>46.054574920654289</c:v>
                </c:pt>
                <c:pt idx="28">
                  <c:v>46.405144287109373</c:v>
                </c:pt>
                <c:pt idx="29">
                  <c:v>46.783718048095693</c:v>
                </c:pt>
                <c:pt idx="30">
                  <c:v>47.131034698486317</c:v>
                </c:pt>
                <c:pt idx="31">
                  <c:v>47.580694915771467</c:v>
                </c:pt>
                <c:pt idx="32">
                  <c:v>47.991098327636728</c:v>
                </c:pt>
                <c:pt idx="33">
                  <c:v>48.44802569580078</c:v>
                </c:pt>
                <c:pt idx="34">
                  <c:v>48.893974121093748</c:v>
                </c:pt>
                <c:pt idx="35">
                  <c:v>49.322914306640619</c:v>
                </c:pt>
                <c:pt idx="36">
                  <c:v>49.783346649169921</c:v>
                </c:pt>
                <c:pt idx="37">
                  <c:v>50.123596801757827</c:v>
                </c:pt>
                <c:pt idx="38">
                  <c:v>50.503368438720713</c:v>
                </c:pt>
                <c:pt idx="39">
                  <c:v>50.819515441894531</c:v>
                </c:pt>
                <c:pt idx="40">
                  <c:v>51.165272888183601</c:v>
                </c:pt>
              </c:numCache>
            </c:numRef>
          </c:yVal>
          <c:smooth val="1"/>
        </c:ser>
        <c:ser>
          <c:idx val="3"/>
          <c:order val="3"/>
          <c:tx>
            <c:strRef>
              <c:f>Sheet1!$B$130</c:f>
              <c:strCache>
                <c:ptCount val="1"/>
                <c:pt idx="0">
                  <c:v>TRANSPORTATION: electricity</c:v>
                </c:pt>
              </c:strCache>
            </c:strRef>
          </c:tx>
          <c:spPr>
            <a:ln w="19050" cap="rnd">
              <a:solidFill>
                <a:schemeClr val="tx2"/>
              </a:solidFill>
              <a:round/>
            </a:ln>
            <a:effectLst/>
          </c:spPr>
          <c:marker>
            <c:symbol val="none"/>
          </c:marker>
          <c:xVal>
            <c:numRef>
              <c:f>Sheet1!$A$131:$A$171</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xVal>
          <c:yVal>
            <c:numRef>
              <c:f>Sheet1!$B$131:$B$171</c:f>
              <c:numCache>
                <c:formatCode>General</c:formatCode>
                <c:ptCount val="41"/>
                <c:pt idx="0">
                  <c:v>1.031748197317123</c:v>
                </c:pt>
                <c:pt idx="1">
                  <c:v>1.1156886075735091</c:v>
                </c:pt>
                <c:pt idx="2">
                  <c:v>1.134467604041099</c:v>
                </c:pt>
                <c:pt idx="3">
                  <c:v>1.171153427004815</c:v>
                </c:pt>
                <c:pt idx="4">
                  <c:v>1.195018079400062</c:v>
                </c:pt>
                <c:pt idx="5">
                  <c:v>1.22603948187828</c:v>
                </c:pt>
                <c:pt idx="6">
                  <c:v>1.3003820706605911</c:v>
                </c:pt>
                <c:pt idx="7">
                  <c:v>1.565024285823106</c:v>
                </c:pt>
                <c:pt idx="8">
                  <c:v>1.634650695234537</c:v>
                </c:pt>
                <c:pt idx="9">
                  <c:v>1.723898963987827</c:v>
                </c:pt>
                <c:pt idx="10">
                  <c:v>1.817441140204668</c:v>
                </c:pt>
                <c:pt idx="11">
                  <c:v>1.910610584139824</c:v>
                </c:pt>
                <c:pt idx="12">
                  <c:v>2.0121489602923388</c:v>
                </c:pt>
                <c:pt idx="13">
                  <c:v>2.119766365617513</c:v>
                </c:pt>
                <c:pt idx="14">
                  <c:v>2.231781899541617</c:v>
                </c:pt>
                <c:pt idx="15">
                  <c:v>2.356093056499958</c:v>
                </c:pt>
                <c:pt idx="16">
                  <c:v>2.4911341555714608</c:v>
                </c:pt>
                <c:pt idx="17">
                  <c:v>2.6422455724477771</c:v>
                </c:pt>
                <c:pt idx="18">
                  <c:v>2.7979874376058569</c:v>
                </c:pt>
                <c:pt idx="19">
                  <c:v>2.96751728117466</c:v>
                </c:pt>
                <c:pt idx="20">
                  <c:v>3.1464158730506901</c:v>
                </c:pt>
                <c:pt idx="21">
                  <c:v>3.331371465444565</c:v>
                </c:pt>
                <c:pt idx="22">
                  <c:v>3.5252966246604922</c:v>
                </c:pt>
                <c:pt idx="23">
                  <c:v>3.7316413092613221</c:v>
                </c:pt>
                <c:pt idx="24">
                  <c:v>3.948646831512451</c:v>
                </c:pt>
                <c:pt idx="25">
                  <c:v>4.1798684177398684</c:v>
                </c:pt>
                <c:pt idx="26">
                  <c:v>4.4223510847091676</c:v>
                </c:pt>
                <c:pt idx="27">
                  <c:v>4.6623628644943231</c:v>
                </c:pt>
                <c:pt idx="28">
                  <c:v>4.9059871597290048</c:v>
                </c:pt>
                <c:pt idx="29">
                  <c:v>5.1617065734863274</c:v>
                </c:pt>
                <c:pt idx="30">
                  <c:v>5.4258671369552607</c:v>
                </c:pt>
                <c:pt idx="31">
                  <c:v>5.6978162221908564</c:v>
                </c:pt>
                <c:pt idx="32">
                  <c:v>5.9834857473373413</c:v>
                </c:pt>
                <c:pt idx="33">
                  <c:v>6.2766043910980223</c:v>
                </c:pt>
                <c:pt idx="34">
                  <c:v>6.5833951854705806</c:v>
                </c:pt>
                <c:pt idx="35">
                  <c:v>6.8970021591186521</c:v>
                </c:pt>
                <c:pt idx="36">
                  <c:v>7.2023278427124016</c:v>
                </c:pt>
                <c:pt idx="37">
                  <c:v>7.5049742374420161</c:v>
                </c:pt>
                <c:pt idx="38">
                  <c:v>7.8069852485656748</c:v>
                </c:pt>
                <c:pt idx="39">
                  <c:v>8.1095706119537354</c:v>
                </c:pt>
                <c:pt idx="40">
                  <c:v>8.4106670246124278</c:v>
                </c:pt>
              </c:numCache>
            </c:numRef>
          </c:yVal>
          <c:smooth val="1"/>
        </c:ser>
        <c:dLbls>
          <c:showLegendKey val="0"/>
          <c:showVal val="0"/>
          <c:showCatName val="0"/>
          <c:showSerName val="0"/>
          <c:showPercent val="0"/>
          <c:showBubbleSize val="0"/>
        </c:dLbls>
        <c:axId val="344220640"/>
        <c:axId val="344224448"/>
      </c:scatterChart>
      <c:valAx>
        <c:axId val="344220640"/>
        <c:scaling>
          <c:orientation val="minMax"/>
          <c:max val="2050"/>
          <c:min val="2010"/>
        </c:scaling>
        <c:delete val="0"/>
        <c:axPos val="b"/>
        <c:numFmt formatCode="General" sourceLinked="1"/>
        <c:majorTickMark val="out"/>
        <c:minorTickMark val="none"/>
        <c:tickLblPos val="nextTo"/>
        <c:spPr>
          <a:noFill/>
          <a:ln w="12700"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4224448"/>
        <c:crosses val="autoZero"/>
        <c:crossBetween val="midCat"/>
        <c:majorUnit val="10"/>
      </c:valAx>
      <c:valAx>
        <c:axId val="344224448"/>
        <c:scaling>
          <c:orientation val="minMax"/>
          <c:min val="0"/>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low"/>
        <c:spPr>
          <a:noFill/>
          <a:ln w="22225" cap="flat" cmpd="sng" algn="ctr">
            <a:solidFill>
              <a:schemeClr val="bg1">
                <a:lumMod val="65000"/>
              </a:schemeClr>
            </a:solidFill>
            <a:prstDash val="dash"/>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4220640"/>
        <c:crossesAt val="2018"/>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3840769903762"/>
          <c:y val="0.10735853840724219"/>
          <c:w val="0.84458748906386705"/>
          <c:h val="0.78871322546822642"/>
        </c:manualLayout>
      </c:layout>
      <c:barChart>
        <c:barDir val="col"/>
        <c:grouping val="stacked"/>
        <c:varyColors val="0"/>
        <c:ser>
          <c:idx val="4"/>
          <c:order val="0"/>
          <c:tx>
            <c:strRef>
              <c:f>Sheet1!$B$1</c:f>
              <c:strCache>
                <c:ptCount val="1"/>
                <c:pt idx="0">
                  <c:v>Petroleum</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912.38742875950584</c:v>
                </c:pt>
                <c:pt idx="1">
                  <c:v>633.30404956911445</c:v>
                </c:pt>
                <c:pt idx="2">
                  <c:v>320.99184922774219</c:v>
                </c:pt>
                <c:pt idx="3">
                  <c:v>189.56728441872411</c:v>
                </c:pt>
                <c:pt idx="4">
                  <c:v>165.24019214109541</c:v>
                </c:pt>
              </c:numCache>
            </c:numRef>
          </c:val>
        </c:ser>
        <c:ser>
          <c:idx val="3"/>
          <c:order val="1"/>
          <c:tx>
            <c:strRef>
              <c:f>Sheet1!$C$1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2629.7093999999988</c:v>
                </c:pt>
                <c:pt idx="1">
                  <c:v>2708.5346709399541</c:v>
                </c:pt>
                <c:pt idx="2">
                  <c:v>3035.4463449600039</c:v>
                </c:pt>
                <c:pt idx="3">
                  <c:v>3281.2573286000038</c:v>
                </c:pt>
                <c:pt idx="4">
                  <c:v>3575.6765991200018</c:v>
                </c:pt>
              </c:numCache>
            </c:numRef>
          </c:val>
        </c:ser>
        <c:ser>
          <c:idx val="1"/>
          <c:order val="2"/>
          <c:tx>
            <c:strRef>
              <c:f>Sheet1!$D$1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8076.9115725880119</c:v>
                </c:pt>
                <c:pt idx="1">
                  <c:v>8498.9296103494798</c:v>
                </c:pt>
                <c:pt idx="2">
                  <c:v>8572.9053557380503</c:v>
                </c:pt>
                <c:pt idx="3">
                  <c:v>8601.4450859718618</c:v>
                </c:pt>
                <c:pt idx="4">
                  <c:v>9595.9106609998962</c:v>
                </c:pt>
              </c:numCache>
            </c:numRef>
          </c:val>
        </c:ser>
        <c:ser>
          <c:idx val="2"/>
          <c:order val="3"/>
          <c:tx>
            <c:strRef>
              <c:f>Sheet1!$E$1</c:f>
              <c:strCache>
                <c:ptCount val="1"/>
                <c:pt idx="0">
                  <c:v>Natural 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4326.4014360697111</c:v>
                </c:pt>
                <c:pt idx="1">
                  <c:v>5911.7692221927491</c:v>
                </c:pt>
                <c:pt idx="2">
                  <c:v>6649.443347411775</c:v>
                </c:pt>
                <c:pt idx="3">
                  <c:v>8114.5995118114288</c:v>
                </c:pt>
                <c:pt idx="4">
                  <c:v>9254.5427495144795</c:v>
                </c:pt>
              </c:numCache>
            </c:numRef>
          </c:val>
        </c:ser>
        <c:ser>
          <c:idx val="0"/>
          <c:order val="4"/>
          <c:tx>
            <c:strRef>
              <c:f>Sheet1!$F$1</c:f>
              <c:strCache>
                <c:ptCount val="1"/>
                <c:pt idx="0">
                  <c:v>Renewables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4186.4387351363248</c:v>
                </c:pt>
                <c:pt idx="1">
                  <c:v>8130.9597582692331</c:v>
                </c:pt>
                <c:pt idx="2">
                  <c:v>12515.412687976441</c:v>
                </c:pt>
                <c:pt idx="3">
                  <c:v>16920.130839458521</c:v>
                </c:pt>
                <c:pt idx="4">
                  <c:v>21655.903440409751</c:v>
                </c:pt>
              </c:numCache>
            </c:numRef>
          </c:val>
        </c:ser>
        <c:dLbls>
          <c:showLegendKey val="0"/>
          <c:showVal val="0"/>
          <c:showCatName val="0"/>
          <c:showSerName val="0"/>
          <c:showPercent val="0"/>
          <c:showBubbleSize val="0"/>
        </c:dLbls>
        <c:gapWidth val="150"/>
        <c:overlap val="100"/>
        <c:axId val="344222272"/>
        <c:axId val="344227712"/>
      </c:barChart>
      <c:catAx>
        <c:axId val="34422227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7712"/>
        <c:crosses val="autoZero"/>
        <c:auto val="1"/>
        <c:lblAlgn val="ctr"/>
        <c:lblOffset val="100"/>
        <c:noMultiLvlLbl val="0"/>
      </c:catAx>
      <c:valAx>
        <c:axId val="344227712"/>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2272"/>
        <c:crossesAt val="2"/>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837924184581"/>
          <c:y val="9.2248604373369736E-2"/>
          <c:w val="0.63495194894116491"/>
          <c:h val="0.81495063504058896"/>
        </c:manualLayout>
      </c:layout>
      <c:barChart>
        <c:barDir val="col"/>
        <c:grouping val="percentStacked"/>
        <c:varyColors val="0"/>
        <c:ser>
          <c:idx val="4"/>
          <c:order val="0"/>
          <c:tx>
            <c:strRef>
              <c:f>Sheet1!$B$1</c:f>
              <c:strCache>
                <c:ptCount val="1"/>
                <c:pt idx="0">
                  <c:v>Petroleum</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912.38742875950584</c:v>
                </c:pt>
                <c:pt idx="1">
                  <c:v>633.30404956911445</c:v>
                </c:pt>
                <c:pt idx="2">
                  <c:v>320.99184922774219</c:v>
                </c:pt>
                <c:pt idx="3">
                  <c:v>189.56728441872409</c:v>
                </c:pt>
                <c:pt idx="4">
                  <c:v>165.24019214109541</c:v>
                </c:pt>
              </c:numCache>
            </c:numRef>
          </c:val>
        </c:ser>
        <c:ser>
          <c:idx val="3"/>
          <c:order val="1"/>
          <c:tx>
            <c:strRef>
              <c:f>Sheet1!$C$1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2629.7093999999993</c:v>
                </c:pt>
                <c:pt idx="1">
                  <c:v>2708.5346709399537</c:v>
                </c:pt>
                <c:pt idx="2">
                  <c:v>3035.4463449600039</c:v>
                </c:pt>
                <c:pt idx="3">
                  <c:v>3281.2573286000038</c:v>
                </c:pt>
                <c:pt idx="4">
                  <c:v>3575.6765991200018</c:v>
                </c:pt>
              </c:numCache>
            </c:numRef>
          </c:val>
        </c:ser>
        <c:ser>
          <c:idx val="1"/>
          <c:order val="2"/>
          <c:tx>
            <c:strRef>
              <c:f>Sheet1!$D$1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8076.9115725880119</c:v>
                </c:pt>
                <c:pt idx="1">
                  <c:v>8498.9296103494798</c:v>
                </c:pt>
                <c:pt idx="2">
                  <c:v>8572.9053557380503</c:v>
                </c:pt>
                <c:pt idx="3">
                  <c:v>8601.4450859718618</c:v>
                </c:pt>
                <c:pt idx="4">
                  <c:v>9595.9106609998962</c:v>
                </c:pt>
              </c:numCache>
            </c:numRef>
          </c:val>
        </c:ser>
        <c:ser>
          <c:idx val="2"/>
          <c:order val="3"/>
          <c:tx>
            <c:strRef>
              <c:f>Sheet1!$E$1</c:f>
              <c:strCache>
                <c:ptCount val="1"/>
                <c:pt idx="0">
                  <c:v>Natural 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4326.4014360697111</c:v>
                </c:pt>
                <c:pt idx="1">
                  <c:v>5911.7692221927491</c:v>
                </c:pt>
                <c:pt idx="2">
                  <c:v>6649.443347411775</c:v>
                </c:pt>
                <c:pt idx="3">
                  <c:v>8114.5995118114288</c:v>
                </c:pt>
                <c:pt idx="4">
                  <c:v>9254.5427495144795</c:v>
                </c:pt>
              </c:numCache>
            </c:numRef>
          </c:val>
        </c:ser>
        <c:ser>
          <c:idx val="0"/>
          <c:order val="4"/>
          <c:tx>
            <c:strRef>
              <c:f>Sheet1!$F$1</c:f>
              <c:strCache>
                <c:ptCount val="1"/>
                <c:pt idx="0">
                  <c:v>Renewables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4186.4387351363248</c:v>
                </c:pt>
                <c:pt idx="1">
                  <c:v>8130.9597582692331</c:v>
                </c:pt>
                <c:pt idx="2">
                  <c:v>12515.412687976439</c:v>
                </c:pt>
                <c:pt idx="3">
                  <c:v>16920.130839458521</c:v>
                </c:pt>
                <c:pt idx="4">
                  <c:v>21655.903440409755</c:v>
                </c:pt>
              </c:numCache>
            </c:numRef>
          </c:val>
        </c:ser>
        <c:dLbls>
          <c:showLegendKey val="0"/>
          <c:showVal val="0"/>
          <c:showCatName val="0"/>
          <c:showSerName val="0"/>
          <c:showPercent val="0"/>
          <c:showBubbleSize val="0"/>
        </c:dLbls>
        <c:gapWidth val="150"/>
        <c:overlap val="100"/>
        <c:axId val="344229344"/>
        <c:axId val="344222816"/>
      </c:barChart>
      <c:catAx>
        <c:axId val="34422934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2816"/>
        <c:crosses val="autoZero"/>
        <c:auto val="1"/>
        <c:lblAlgn val="ctr"/>
        <c:lblOffset val="100"/>
        <c:noMultiLvlLbl val="0"/>
      </c:catAx>
      <c:valAx>
        <c:axId val="34422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9344"/>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9518810148732"/>
          <c:y val="0.21073474561809802"/>
          <c:w val="0.85017147856517927"/>
          <c:h val="0.71003924818995146"/>
        </c:manualLayout>
      </c:layout>
      <c:barChart>
        <c:barDir val="col"/>
        <c:grouping val="stacked"/>
        <c:varyColors val="0"/>
        <c:ser>
          <c:idx val="4"/>
          <c:order val="0"/>
          <c:tx>
            <c:strRef>
              <c:f>Sheet1!$B$1</c:f>
              <c:strCache>
                <c:ptCount val="1"/>
                <c:pt idx="0">
                  <c:v>Hydro</c:v>
                </c:pt>
              </c:strCache>
            </c:strRef>
          </c:tx>
          <c:spPr>
            <a:solidFill>
              <a:schemeClr val="tx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3402.1537690000005</c:v>
                </c:pt>
                <c:pt idx="1">
                  <c:v>4701.8460032634321</c:v>
                </c:pt>
                <c:pt idx="2">
                  <c:v>5406.0007458839527</c:v>
                </c:pt>
                <c:pt idx="3">
                  <c:v>5770.0160670969735</c:v>
                </c:pt>
                <c:pt idx="4">
                  <c:v>5989.3065234468131</c:v>
                </c:pt>
              </c:numCache>
            </c:numRef>
          </c:val>
        </c:ser>
        <c:ser>
          <c:idx val="3"/>
          <c:order val="1"/>
          <c:tx>
            <c:strRef>
              <c:f>Sheet1!$C$1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339.31480600000003</c:v>
                </c:pt>
                <c:pt idx="1">
                  <c:v>1726.1233209853103</c:v>
                </c:pt>
                <c:pt idx="2">
                  <c:v>3170.63176098329</c:v>
                </c:pt>
                <c:pt idx="3">
                  <c:v>5221.0312415030112</c:v>
                </c:pt>
                <c:pt idx="4">
                  <c:v>6707.8730157349682</c:v>
                </c:pt>
              </c:numCache>
            </c:numRef>
          </c:val>
        </c:ser>
        <c:ser>
          <c:idx val="2"/>
          <c:order val="2"/>
          <c:tx>
            <c:strRef>
              <c:f>Sheet1!$D$1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33.379694999999984</c:v>
                </c:pt>
                <c:pt idx="1">
                  <c:v>1298.2590962653062</c:v>
                </c:pt>
                <c:pt idx="2">
                  <c:v>3474.4513453502623</c:v>
                </c:pt>
                <c:pt idx="3">
                  <c:v>5409.159080436646</c:v>
                </c:pt>
                <c:pt idx="4">
                  <c:v>8331.1038661083094</c:v>
                </c:pt>
              </c:numCache>
            </c:numRef>
          </c:val>
        </c:ser>
        <c:ser>
          <c:idx val="1"/>
          <c:order val="3"/>
          <c:tx>
            <c:strRef>
              <c:f>Sheet1!$E$1</c:f>
              <c:strCache>
                <c:ptCount val="1"/>
                <c:pt idx="0">
                  <c:v>Geothermal</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64.718213000000006</c:v>
                </c:pt>
                <c:pt idx="1">
                  <c:v>81.411713235859708</c:v>
                </c:pt>
                <c:pt idx="2">
                  <c:v>181.73823829748542</c:v>
                </c:pt>
                <c:pt idx="3">
                  <c:v>219.10075640937009</c:v>
                </c:pt>
                <c:pt idx="4">
                  <c:v>235.56956031514065</c:v>
                </c:pt>
              </c:numCache>
            </c:numRef>
          </c:val>
        </c:ser>
        <c:ser>
          <c:idx val="0"/>
          <c:order val="4"/>
          <c:tx>
            <c:strRef>
              <c:f>Sheet1!$F$1</c:f>
              <c:strCache>
                <c:ptCount val="1"/>
                <c:pt idx="0">
                  <c:v>Other</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346.87225213632507</c:v>
                </c:pt>
                <c:pt idx="1">
                  <c:v>323.31962451932594</c:v>
                </c:pt>
                <c:pt idx="2">
                  <c:v>282.59059746144868</c:v>
                </c:pt>
                <c:pt idx="3">
                  <c:v>300.82369401252174</c:v>
                </c:pt>
                <c:pt idx="4">
                  <c:v>392.05047480451918</c:v>
                </c:pt>
              </c:numCache>
            </c:numRef>
          </c:val>
        </c:ser>
        <c:dLbls>
          <c:showLegendKey val="0"/>
          <c:showVal val="0"/>
          <c:showCatName val="0"/>
          <c:showSerName val="0"/>
          <c:showPercent val="0"/>
          <c:showBubbleSize val="0"/>
        </c:dLbls>
        <c:gapWidth val="150"/>
        <c:overlap val="100"/>
        <c:axId val="344224992"/>
        <c:axId val="344225536"/>
      </c:barChart>
      <c:catAx>
        <c:axId val="34422499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4225536"/>
        <c:crosses val="autoZero"/>
        <c:auto val="1"/>
        <c:lblAlgn val="ctr"/>
        <c:lblOffset val="100"/>
        <c:noMultiLvlLbl val="0"/>
      </c:catAx>
      <c:valAx>
        <c:axId val="344225536"/>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0" baseline="0">
                <a:solidFill>
                  <a:sysClr val="windowText" lastClr="000000"/>
                </a:solidFill>
                <a:latin typeface="+mn-lt"/>
                <a:ea typeface="+mn-ea"/>
                <a:cs typeface="+mn-cs"/>
              </a:defRPr>
            </a:pPr>
            <a:endParaRPr lang="en-US"/>
          </a:p>
        </c:txPr>
        <c:crossAx val="344224992"/>
        <c:crossesAt val="2"/>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75753837221956"/>
          <c:y val="0.23243631310792037"/>
          <c:w val="0.57399815564068912"/>
          <c:h val="0.68833768070012924"/>
        </c:manualLayout>
      </c:layout>
      <c:barChart>
        <c:barDir val="col"/>
        <c:grouping val="percentStacked"/>
        <c:varyColors val="0"/>
        <c:ser>
          <c:idx val="0"/>
          <c:order val="0"/>
          <c:tx>
            <c:strRef>
              <c:f>Sheet1!$B$1</c:f>
              <c:strCache>
                <c:ptCount val="1"/>
                <c:pt idx="0">
                  <c:v>Hydro</c:v>
                </c:pt>
              </c:strCache>
            </c:strRef>
          </c:tx>
          <c:spPr>
            <a:solidFill>
              <a:schemeClr val="tx2"/>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3402.1537690000005</c:v>
                </c:pt>
                <c:pt idx="1">
                  <c:v>4701.8460032634321</c:v>
                </c:pt>
                <c:pt idx="2">
                  <c:v>5406.0007458839527</c:v>
                </c:pt>
                <c:pt idx="3">
                  <c:v>5770.0160670969735</c:v>
                </c:pt>
                <c:pt idx="4">
                  <c:v>5989.3065234468131</c:v>
                </c:pt>
              </c:numCache>
            </c:numRef>
          </c:val>
        </c:ser>
        <c:ser>
          <c:idx val="1"/>
          <c:order val="1"/>
          <c:tx>
            <c:strRef>
              <c:f>Sheet1!$C$1</c:f>
              <c:strCache>
                <c:ptCount val="1"/>
                <c:pt idx="0">
                  <c:v>Wind</c:v>
                </c:pt>
              </c:strCache>
            </c:strRef>
          </c:tx>
          <c:spPr>
            <a:solidFill>
              <a:schemeClr val="accent3"/>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339.31480600000003</c:v>
                </c:pt>
                <c:pt idx="1">
                  <c:v>1726.1233209853103</c:v>
                </c:pt>
                <c:pt idx="2">
                  <c:v>3170.63176098329</c:v>
                </c:pt>
                <c:pt idx="3">
                  <c:v>5221.0312415030112</c:v>
                </c:pt>
                <c:pt idx="4">
                  <c:v>6707.8730157349682</c:v>
                </c:pt>
              </c:numCache>
            </c:numRef>
          </c:val>
        </c:ser>
        <c:ser>
          <c:idx val="2"/>
          <c:order val="2"/>
          <c:tx>
            <c:strRef>
              <c:f>Sheet1!$D$1</c:f>
              <c:strCache>
                <c:ptCount val="1"/>
                <c:pt idx="0">
                  <c:v>Solar</c:v>
                </c:pt>
              </c:strCache>
            </c:strRef>
          </c:tx>
          <c:spPr>
            <a:solidFill>
              <a:schemeClr val="accent4"/>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33.379694999999984</c:v>
                </c:pt>
                <c:pt idx="1">
                  <c:v>1298.2590962653062</c:v>
                </c:pt>
                <c:pt idx="2">
                  <c:v>3474.4513453502623</c:v>
                </c:pt>
                <c:pt idx="3">
                  <c:v>5409.159080436646</c:v>
                </c:pt>
                <c:pt idx="4">
                  <c:v>8331.1038661083094</c:v>
                </c:pt>
              </c:numCache>
            </c:numRef>
          </c:val>
        </c:ser>
        <c:ser>
          <c:idx val="3"/>
          <c:order val="3"/>
          <c:tx>
            <c:strRef>
              <c:f>Sheet1!$E$1</c:f>
              <c:strCache>
                <c:ptCount val="1"/>
                <c:pt idx="0">
                  <c:v>Geothermal</c:v>
                </c:pt>
              </c:strCache>
            </c:strRef>
          </c:tx>
          <c:spPr>
            <a:solidFill>
              <a:schemeClr val="accent5"/>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64.718213000000006</c:v>
                </c:pt>
                <c:pt idx="1">
                  <c:v>81.411713235859708</c:v>
                </c:pt>
                <c:pt idx="2">
                  <c:v>181.73823829748542</c:v>
                </c:pt>
                <c:pt idx="3">
                  <c:v>219.10075640937009</c:v>
                </c:pt>
                <c:pt idx="4">
                  <c:v>235.56956031514065</c:v>
                </c:pt>
              </c:numCache>
            </c:numRef>
          </c:val>
        </c:ser>
        <c:ser>
          <c:idx val="4"/>
          <c:order val="4"/>
          <c:tx>
            <c:strRef>
              <c:f>Sheet1!$F$1</c:f>
              <c:strCache>
                <c:ptCount val="1"/>
                <c:pt idx="0">
                  <c:v>Other</c:v>
                </c:pt>
              </c:strCache>
            </c:strRef>
          </c:tx>
          <c:spPr>
            <a:solidFill>
              <a:schemeClr val="accent2"/>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346.87225213632507</c:v>
                </c:pt>
                <c:pt idx="1">
                  <c:v>323.31962451932594</c:v>
                </c:pt>
                <c:pt idx="2">
                  <c:v>282.59059746144868</c:v>
                </c:pt>
                <c:pt idx="3">
                  <c:v>300.82369401252174</c:v>
                </c:pt>
                <c:pt idx="4">
                  <c:v>392.05047480451918</c:v>
                </c:pt>
              </c:numCache>
            </c:numRef>
          </c:val>
        </c:ser>
        <c:dLbls>
          <c:showLegendKey val="0"/>
          <c:showVal val="0"/>
          <c:showCatName val="0"/>
          <c:showSerName val="0"/>
          <c:showPercent val="0"/>
          <c:showBubbleSize val="0"/>
        </c:dLbls>
        <c:gapWidth val="150"/>
        <c:overlap val="100"/>
        <c:axId val="344223360"/>
        <c:axId val="344226080"/>
      </c:barChart>
      <c:catAx>
        <c:axId val="34422336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4226080"/>
        <c:crosses val="autoZero"/>
        <c:auto val="1"/>
        <c:lblAlgn val="ctr"/>
        <c:lblOffset val="100"/>
        <c:noMultiLvlLbl val="0"/>
      </c:catAx>
      <c:valAx>
        <c:axId val="34422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4223360"/>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486075841449"/>
          <c:y val="0.18762365617610491"/>
          <c:w val="0.58123755412244005"/>
          <c:h val="0.71040954632992859"/>
        </c:manualLayout>
      </c:layout>
      <c:lineChart>
        <c:grouping val="standard"/>
        <c:varyColors val="0"/>
        <c:ser>
          <c:idx val="0"/>
          <c:order val="0"/>
          <c:tx>
            <c:strRef>
              <c:f>Sheet1!$B$1</c:f>
              <c:strCache>
                <c:ptCount val="1"/>
                <c:pt idx="0">
                  <c:v>series0</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43.910300781250001</c:v>
                </c:pt>
                <c:pt idx="1">
                  <c:v>44.810531250000004</c:v>
                </c:pt>
                <c:pt idx="2">
                  <c:v>45.416347656250004</c:v>
                </c:pt>
                <c:pt idx="3">
                  <c:v>46.102074218749998</c:v>
                </c:pt>
                <c:pt idx="4">
                  <c:v>47.121449218750001</c:v>
                </c:pt>
                <c:pt idx="5">
                  <c:v>48.310042968750004</c:v>
                </c:pt>
                <c:pt idx="6">
                  <c:v>49.171328125000002</c:v>
                </c:pt>
                <c:pt idx="7">
                  <c:v>50.447738281250004</c:v>
                </c:pt>
                <c:pt idx="8">
                  <c:v>51.6037578125</c:v>
                </c:pt>
                <c:pt idx="9">
                  <c:v>52.589871093749998</c:v>
                </c:pt>
                <c:pt idx="10">
                  <c:v>53.534757812500004</c:v>
                </c:pt>
                <c:pt idx="11">
                  <c:v>54.450968750000001</c:v>
                </c:pt>
                <c:pt idx="12">
                  <c:v>55.370195312500002</c:v>
                </c:pt>
                <c:pt idx="13">
                  <c:v>56.226054687500003</c:v>
                </c:pt>
                <c:pt idx="14">
                  <c:v>57.120503906250001</c:v>
                </c:pt>
                <c:pt idx="15">
                  <c:v>58.069097656250001</c:v>
                </c:pt>
                <c:pt idx="16">
                  <c:v>59.036089843749998</c:v>
                </c:pt>
                <c:pt idx="17">
                  <c:v>60.029777343749998</c:v>
                </c:pt>
                <c:pt idx="18">
                  <c:v>61.045355468750003</c:v>
                </c:pt>
                <c:pt idx="19">
                  <c:v>62.06410546875</c:v>
                </c:pt>
                <c:pt idx="20">
                  <c:v>63.089902343750005</c:v>
                </c:pt>
                <c:pt idx="21">
                  <c:v>64.042148437500003</c:v>
                </c:pt>
                <c:pt idx="22">
                  <c:v>64.934894531249995</c:v>
                </c:pt>
                <c:pt idx="23">
                  <c:v>65.872898437499998</c:v>
                </c:pt>
                <c:pt idx="24">
                  <c:v>66.836687499999996</c:v>
                </c:pt>
                <c:pt idx="25">
                  <c:v>67.80559375</c:v>
                </c:pt>
                <c:pt idx="26">
                  <c:v>68.767265625000007</c:v>
                </c:pt>
                <c:pt idx="27">
                  <c:v>69.744687499999998</c:v>
                </c:pt>
                <c:pt idx="28">
                  <c:v>70.716890625000005</c:v>
                </c:pt>
                <c:pt idx="29">
                  <c:v>71.719062500000007</c:v>
                </c:pt>
                <c:pt idx="30">
                  <c:v>72.744101562500006</c:v>
                </c:pt>
                <c:pt idx="31">
                  <c:v>73.794265625000008</c:v>
                </c:pt>
                <c:pt idx="32">
                  <c:v>74.891687500000003</c:v>
                </c:pt>
                <c:pt idx="33">
                  <c:v>75.980312499999997</c:v>
                </c:pt>
                <c:pt idx="34">
                  <c:v>77.075429687500005</c:v>
                </c:pt>
                <c:pt idx="35">
                  <c:v>78.203890625</c:v>
                </c:pt>
                <c:pt idx="36">
                  <c:v>79.315632812499999</c:v>
                </c:pt>
                <c:pt idx="37">
                  <c:v>80.444859375000007</c:v>
                </c:pt>
                <c:pt idx="38">
                  <c:v>81.543875</c:v>
                </c:pt>
                <c:pt idx="39">
                  <c:v>82.668164062499997</c:v>
                </c:pt>
                <c:pt idx="40">
                  <c:v>83.847570312499997</c:v>
                </c:pt>
              </c:numCache>
            </c:numRef>
          </c:val>
          <c:smooth val="0"/>
        </c:ser>
        <c:ser>
          <c:idx val="1"/>
          <c:order val="1"/>
          <c:tx>
            <c:strRef>
              <c:f>Sheet1!$C$1</c:f>
              <c:strCache>
                <c:ptCount val="1"/>
                <c:pt idx="0">
                  <c:v>series1</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43.910300781250001</c:v>
                </c:pt>
                <c:pt idx="1">
                  <c:v>44.810531250000004</c:v>
                </c:pt>
                <c:pt idx="2">
                  <c:v>45.416347656250004</c:v>
                </c:pt>
                <c:pt idx="3">
                  <c:v>46.102074218749998</c:v>
                </c:pt>
                <c:pt idx="4">
                  <c:v>47.121449218750001</c:v>
                </c:pt>
                <c:pt idx="5">
                  <c:v>48.310042968750004</c:v>
                </c:pt>
                <c:pt idx="6">
                  <c:v>49.171328125000002</c:v>
                </c:pt>
                <c:pt idx="7">
                  <c:v>50.447738281250004</c:v>
                </c:pt>
                <c:pt idx="8">
                  <c:v>51.602113281249999</c:v>
                </c:pt>
                <c:pt idx="9">
                  <c:v>52.7814921875</c:v>
                </c:pt>
                <c:pt idx="10">
                  <c:v>54.14208984375</c:v>
                </c:pt>
                <c:pt idx="11">
                  <c:v>55.5244140625</c:v>
                </c:pt>
                <c:pt idx="12">
                  <c:v>56.908277343750001</c:v>
                </c:pt>
                <c:pt idx="13">
                  <c:v>58.184984374999999</c:v>
                </c:pt>
                <c:pt idx="14">
                  <c:v>59.385843749999999</c:v>
                </c:pt>
                <c:pt idx="15">
                  <c:v>60.618800781250002</c:v>
                </c:pt>
                <c:pt idx="16">
                  <c:v>61.914710937500004</c:v>
                </c:pt>
                <c:pt idx="17">
                  <c:v>63.283890624999998</c:v>
                </c:pt>
                <c:pt idx="18">
                  <c:v>64.699871093750005</c:v>
                </c:pt>
                <c:pt idx="19">
                  <c:v>66.064085937499996</c:v>
                </c:pt>
                <c:pt idx="20">
                  <c:v>67.471523437499997</c:v>
                </c:pt>
                <c:pt idx="21">
                  <c:v>68.773390625000005</c:v>
                </c:pt>
                <c:pt idx="22">
                  <c:v>70.084015625000006</c:v>
                </c:pt>
                <c:pt idx="23">
                  <c:v>71.435343750000001</c:v>
                </c:pt>
                <c:pt idx="24">
                  <c:v>72.772914062500007</c:v>
                </c:pt>
                <c:pt idx="25">
                  <c:v>74.125515625000006</c:v>
                </c:pt>
                <c:pt idx="26">
                  <c:v>75.517609375000006</c:v>
                </c:pt>
                <c:pt idx="27">
                  <c:v>76.959710937500006</c:v>
                </c:pt>
                <c:pt idx="28">
                  <c:v>78.450523437499996</c:v>
                </c:pt>
                <c:pt idx="29">
                  <c:v>79.982742187500008</c:v>
                </c:pt>
                <c:pt idx="30">
                  <c:v>81.553445312500003</c:v>
                </c:pt>
                <c:pt idx="31">
                  <c:v>83.180414062500006</c:v>
                </c:pt>
                <c:pt idx="32">
                  <c:v>84.874914062499997</c:v>
                </c:pt>
                <c:pt idx="33">
                  <c:v>86.637140625000001</c:v>
                </c:pt>
                <c:pt idx="34">
                  <c:v>88.410671875000006</c:v>
                </c:pt>
                <c:pt idx="35">
                  <c:v>90.254101562499997</c:v>
                </c:pt>
                <c:pt idx="36">
                  <c:v>92.230742187499999</c:v>
                </c:pt>
                <c:pt idx="37">
                  <c:v>94.376367187500009</c:v>
                </c:pt>
                <c:pt idx="38">
                  <c:v>96.651007812499998</c:v>
                </c:pt>
                <c:pt idx="39">
                  <c:v>98.974304687500009</c:v>
                </c:pt>
                <c:pt idx="40">
                  <c:v>101.30751562500001</c:v>
                </c:pt>
              </c:numCache>
            </c:numRef>
          </c:val>
          <c:smooth val="0"/>
        </c:ser>
        <c:ser>
          <c:idx val="2"/>
          <c:order val="2"/>
          <c:tx>
            <c:strRef>
              <c:f>Sheet1!$D$1</c:f>
              <c:strCache>
                <c:ptCount val="1"/>
                <c:pt idx="0">
                  <c:v>series2</c:v>
                </c:pt>
              </c:strCache>
            </c:strRef>
          </c:tx>
          <c:spPr>
            <a:ln w="28575" cap="rnd">
              <a:solidFill>
                <a:schemeClr val="tx2">
                  <a:lumMod val="90000"/>
                  <a:lumOff val="1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43.910300781250001</c:v>
                </c:pt>
                <c:pt idx="1">
                  <c:v>44.810531250000004</c:v>
                </c:pt>
                <c:pt idx="2">
                  <c:v>45.416347656250004</c:v>
                </c:pt>
                <c:pt idx="3">
                  <c:v>46.102074218749998</c:v>
                </c:pt>
                <c:pt idx="4">
                  <c:v>47.121449218750001</c:v>
                </c:pt>
                <c:pt idx="5">
                  <c:v>48.310042968750004</c:v>
                </c:pt>
                <c:pt idx="6">
                  <c:v>49.171328125000002</c:v>
                </c:pt>
                <c:pt idx="7">
                  <c:v>50.447738281250004</c:v>
                </c:pt>
                <c:pt idx="8">
                  <c:v>51.602113281249999</c:v>
                </c:pt>
                <c:pt idx="9">
                  <c:v>52.459074218750004</c:v>
                </c:pt>
                <c:pt idx="10">
                  <c:v>53.053546875000002</c:v>
                </c:pt>
                <c:pt idx="11">
                  <c:v>53.592015625000002</c:v>
                </c:pt>
                <c:pt idx="12">
                  <c:v>54.169230468750001</c:v>
                </c:pt>
                <c:pt idx="13">
                  <c:v>54.711953125000001</c:v>
                </c:pt>
                <c:pt idx="14">
                  <c:v>55.257898437500003</c:v>
                </c:pt>
                <c:pt idx="15">
                  <c:v>55.826222656250003</c:v>
                </c:pt>
                <c:pt idx="16">
                  <c:v>56.479125000000003</c:v>
                </c:pt>
                <c:pt idx="17">
                  <c:v>57.193445312500003</c:v>
                </c:pt>
                <c:pt idx="18">
                  <c:v>57.944281250000003</c:v>
                </c:pt>
                <c:pt idx="19">
                  <c:v>58.652152343750004</c:v>
                </c:pt>
                <c:pt idx="20">
                  <c:v>59.372429687500002</c:v>
                </c:pt>
                <c:pt idx="21">
                  <c:v>60.069749999999999</c:v>
                </c:pt>
                <c:pt idx="22">
                  <c:v>60.764312500000003</c:v>
                </c:pt>
                <c:pt idx="23">
                  <c:v>61.467484374999998</c:v>
                </c:pt>
                <c:pt idx="24">
                  <c:v>62.146992187500004</c:v>
                </c:pt>
                <c:pt idx="25">
                  <c:v>62.792816406250004</c:v>
                </c:pt>
                <c:pt idx="26">
                  <c:v>63.438011718750005</c:v>
                </c:pt>
                <c:pt idx="27">
                  <c:v>64.096304687499995</c:v>
                </c:pt>
                <c:pt idx="28">
                  <c:v>64.795375000000007</c:v>
                </c:pt>
                <c:pt idx="29">
                  <c:v>65.541906249999997</c:v>
                </c:pt>
                <c:pt idx="30">
                  <c:v>66.297578125000001</c:v>
                </c:pt>
                <c:pt idx="31">
                  <c:v>67.051625000000001</c:v>
                </c:pt>
                <c:pt idx="32">
                  <c:v>67.827585937500004</c:v>
                </c:pt>
                <c:pt idx="33">
                  <c:v>68.589195312499996</c:v>
                </c:pt>
                <c:pt idx="34">
                  <c:v>69.302898437500005</c:v>
                </c:pt>
                <c:pt idx="35">
                  <c:v>70.018242187500007</c:v>
                </c:pt>
                <c:pt idx="36">
                  <c:v>70.715578125000008</c:v>
                </c:pt>
                <c:pt idx="37">
                  <c:v>71.443968749999996</c:v>
                </c:pt>
                <c:pt idx="38">
                  <c:v>72.173585937500008</c:v>
                </c:pt>
                <c:pt idx="39">
                  <c:v>72.905359375000003</c:v>
                </c:pt>
                <c:pt idx="40">
                  <c:v>73.61690625</c:v>
                </c:pt>
              </c:numCache>
            </c:numRef>
          </c:val>
          <c:smooth val="0"/>
        </c:ser>
        <c:ser>
          <c:idx val="3"/>
          <c:order val="3"/>
          <c:tx>
            <c:strRef>
              <c:f>Sheet1!$E$1</c:f>
              <c:strCache>
                <c:ptCount val="1"/>
                <c:pt idx="0">
                  <c:v>series3</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45.319960937499999</c:v>
                </c:pt>
                <c:pt idx="1">
                  <c:v>48.195285156250002</c:v>
                </c:pt>
                <c:pt idx="2">
                  <c:v>50.547089843750001</c:v>
                </c:pt>
                <c:pt idx="3">
                  <c:v>53.168730468749999</c:v>
                </c:pt>
                <c:pt idx="4">
                  <c:v>55.6163515625</c:v>
                </c:pt>
                <c:pt idx="5">
                  <c:v>57.854503906250002</c:v>
                </c:pt>
                <c:pt idx="6">
                  <c:v>60.449050781250001</c:v>
                </c:pt>
                <c:pt idx="7">
                  <c:v>63.173707031250004</c:v>
                </c:pt>
                <c:pt idx="8">
                  <c:v>66.156882812500001</c:v>
                </c:pt>
                <c:pt idx="9">
                  <c:v>69.042296875000005</c:v>
                </c:pt>
                <c:pt idx="10">
                  <c:v>72.305890625000004</c:v>
                </c:pt>
                <c:pt idx="11">
                  <c:v>75.801562500000003</c:v>
                </c:pt>
                <c:pt idx="12">
                  <c:v>79.215375000000009</c:v>
                </c:pt>
                <c:pt idx="13">
                  <c:v>82.7526484375</c:v>
                </c:pt>
                <c:pt idx="14">
                  <c:v>86.3547734375</c:v>
                </c:pt>
                <c:pt idx="15">
                  <c:v>90.100000000000009</c:v>
                </c:pt>
                <c:pt idx="16">
                  <c:v>93.862046875000004</c:v>
                </c:pt>
                <c:pt idx="17">
                  <c:v>97.752476562500007</c:v>
                </c:pt>
                <c:pt idx="18">
                  <c:v>101.73768750000001</c:v>
                </c:pt>
                <c:pt idx="19">
                  <c:v>105.821796875</c:v>
                </c:pt>
                <c:pt idx="20">
                  <c:v>110.04831250000001</c:v>
                </c:pt>
                <c:pt idx="21">
                  <c:v>114.3529765625</c:v>
                </c:pt>
                <c:pt idx="22">
                  <c:v>118.6666640625</c:v>
                </c:pt>
                <c:pt idx="23">
                  <c:v>123.1384609375</c:v>
                </c:pt>
                <c:pt idx="24">
                  <c:v>127.73141406250001</c:v>
                </c:pt>
                <c:pt idx="25">
                  <c:v>132.44201562500001</c:v>
                </c:pt>
                <c:pt idx="26">
                  <c:v>137.25648437500001</c:v>
                </c:pt>
                <c:pt idx="27">
                  <c:v>142.10750000000002</c:v>
                </c:pt>
                <c:pt idx="28">
                  <c:v>147.06</c:v>
                </c:pt>
                <c:pt idx="29">
                  <c:v>152.11335937500002</c:v>
                </c:pt>
                <c:pt idx="30">
                  <c:v>157.37217187499999</c:v>
                </c:pt>
                <c:pt idx="31">
                  <c:v>162.70484375000001</c:v>
                </c:pt>
                <c:pt idx="32">
                  <c:v>168.26893749999999</c:v>
                </c:pt>
                <c:pt idx="33">
                  <c:v>173.88990625</c:v>
                </c:pt>
                <c:pt idx="34">
                  <c:v>179.71040625000001</c:v>
                </c:pt>
                <c:pt idx="35">
                  <c:v>185.59143750000001</c:v>
                </c:pt>
                <c:pt idx="36">
                  <c:v>191.490953125</c:v>
                </c:pt>
                <c:pt idx="37">
                  <c:v>197.480328125</c:v>
                </c:pt>
                <c:pt idx="38">
                  <c:v>203.525109375</c:v>
                </c:pt>
                <c:pt idx="39">
                  <c:v>209.60579687500001</c:v>
                </c:pt>
                <c:pt idx="40">
                  <c:v>215.86799999999999</c:v>
                </c:pt>
              </c:numCache>
            </c:numRef>
          </c:val>
          <c:smooth val="0"/>
        </c:ser>
        <c:ser>
          <c:idx val="4"/>
          <c:order val="4"/>
          <c:tx>
            <c:strRef>
              <c:f>Sheet1!$F$1</c:f>
              <c:strCache>
                <c:ptCount val="1"/>
                <c:pt idx="0">
                  <c:v>series4</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45.319960937499999</c:v>
                </c:pt>
                <c:pt idx="1">
                  <c:v>48.195285156250002</c:v>
                </c:pt>
                <c:pt idx="2">
                  <c:v>50.547089843750001</c:v>
                </c:pt>
                <c:pt idx="3">
                  <c:v>53.168730468749999</c:v>
                </c:pt>
                <c:pt idx="4">
                  <c:v>55.6163515625</c:v>
                </c:pt>
                <c:pt idx="5">
                  <c:v>57.854503906250002</c:v>
                </c:pt>
                <c:pt idx="6">
                  <c:v>60.449050781250001</c:v>
                </c:pt>
                <c:pt idx="7">
                  <c:v>63.173707031250004</c:v>
                </c:pt>
                <c:pt idx="8">
                  <c:v>66.156882812500001</c:v>
                </c:pt>
                <c:pt idx="9">
                  <c:v>69.311023437499998</c:v>
                </c:pt>
                <c:pt idx="10">
                  <c:v>73.215140625000004</c:v>
                </c:pt>
                <c:pt idx="11">
                  <c:v>77.515304687500006</c:v>
                </c:pt>
                <c:pt idx="12">
                  <c:v>81.799453124999999</c:v>
                </c:pt>
                <c:pt idx="13">
                  <c:v>86.203523437499996</c:v>
                </c:pt>
                <c:pt idx="14">
                  <c:v>90.664218750000003</c:v>
                </c:pt>
                <c:pt idx="15">
                  <c:v>95.328343750000002</c:v>
                </c:pt>
                <c:pt idx="16">
                  <c:v>100.099421875</c:v>
                </c:pt>
                <c:pt idx="17">
                  <c:v>105.12715625</c:v>
                </c:pt>
                <c:pt idx="18">
                  <c:v>110.30437500000001</c:v>
                </c:pt>
                <c:pt idx="19">
                  <c:v>115.7831328125</c:v>
                </c:pt>
                <c:pt idx="20">
                  <c:v>121.4129453125</c:v>
                </c:pt>
                <c:pt idx="21">
                  <c:v>127.2456953125</c:v>
                </c:pt>
                <c:pt idx="22">
                  <c:v>133.17110937500001</c:v>
                </c:pt>
                <c:pt idx="23">
                  <c:v>139.187796875</c:v>
                </c:pt>
                <c:pt idx="24">
                  <c:v>145.40053125</c:v>
                </c:pt>
                <c:pt idx="25">
                  <c:v>151.83457812500001</c:v>
                </c:pt>
                <c:pt idx="26">
                  <c:v>158.57514062500002</c:v>
                </c:pt>
                <c:pt idx="27">
                  <c:v>165.46950000000001</c:v>
                </c:pt>
                <c:pt idx="28">
                  <c:v>172.561515625</c:v>
                </c:pt>
                <c:pt idx="29">
                  <c:v>179.83950000000002</c:v>
                </c:pt>
                <c:pt idx="30">
                  <c:v>187.345125</c:v>
                </c:pt>
                <c:pt idx="31">
                  <c:v>195.22010937499999</c:v>
                </c:pt>
                <c:pt idx="32">
                  <c:v>203.31321875</c:v>
                </c:pt>
                <c:pt idx="33">
                  <c:v>211.77535937499999</c:v>
                </c:pt>
                <c:pt idx="34">
                  <c:v>220.44301562500002</c:v>
                </c:pt>
                <c:pt idx="35">
                  <c:v>229.42685937499999</c:v>
                </c:pt>
                <c:pt idx="36">
                  <c:v>238.709140625</c:v>
                </c:pt>
                <c:pt idx="37">
                  <c:v>248.315</c:v>
                </c:pt>
                <c:pt idx="38">
                  <c:v>258.089296875</c:v>
                </c:pt>
                <c:pt idx="39">
                  <c:v>268.01365625</c:v>
                </c:pt>
                <c:pt idx="40">
                  <c:v>278.06912499999999</c:v>
                </c:pt>
              </c:numCache>
            </c:numRef>
          </c:val>
          <c:smooth val="0"/>
        </c:ser>
        <c:ser>
          <c:idx val="5"/>
          <c:order val="5"/>
          <c:tx>
            <c:strRef>
              <c:f>Sheet1!$G$1</c:f>
              <c:strCache>
                <c:ptCount val="1"/>
                <c:pt idx="0">
                  <c:v>series5</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45.319960937499999</c:v>
                </c:pt>
                <c:pt idx="1">
                  <c:v>48.195285156250002</c:v>
                </c:pt>
                <c:pt idx="2">
                  <c:v>50.547089843750001</c:v>
                </c:pt>
                <c:pt idx="3">
                  <c:v>53.168730468749999</c:v>
                </c:pt>
                <c:pt idx="4">
                  <c:v>55.6163515625</c:v>
                </c:pt>
                <c:pt idx="5">
                  <c:v>57.854503906250002</c:v>
                </c:pt>
                <c:pt idx="6">
                  <c:v>60.449050781250001</c:v>
                </c:pt>
                <c:pt idx="7">
                  <c:v>63.173707031250004</c:v>
                </c:pt>
                <c:pt idx="8">
                  <c:v>66.156882812500001</c:v>
                </c:pt>
                <c:pt idx="9">
                  <c:v>68.8731875</c:v>
                </c:pt>
                <c:pt idx="10">
                  <c:v>71.760351562500006</c:v>
                </c:pt>
                <c:pt idx="11">
                  <c:v>74.699031250000004</c:v>
                </c:pt>
                <c:pt idx="12">
                  <c:v>77.542124999999999</c:v>
                </c:pt>
                <c:pt idx="13">
                  <c:v>80.451687500000006</c:v>
                </c:pt>
                <c:pt idx="14">
                  <c:v>83.398320312500005</c:v>
                </c:pt>
                <c:pt idx="15">
                  <c:v>86.487148437499997</c:v>
                </c:pt>
                <c:pt idx="16">
                  <c:v>89.568054687499995</c:v>
                </c:pt>
                <c:pt idx="17">
                  <c:v>92.728710937499997</c:v>
                </c:pt>
                <c:pt idx="18">
                  <c:v>95.955304687500004</c:v>
                </c:pt>
                <c:pt idx="19">
                  <c:v>99.289531249999996</c:v>
                </c:pt>
                <c:pt idx="20">
                  <c:v>102.69674218750001</c:v>
                </c:pt>
                <c:pt idx="21">
                  <c:v>106.246</c:v>
                </c:pt>
                <c:pt idx="22">
                  <c:v>109.74928125</c:v>
                </c:pt>
                <c:pt idx="23">
                  <c:v>113.3189140625</c:v>
                </c:pt>
                <c:pt idx="24">
                  <c:v>116.94496875</c:v>
                </c:pt>
                <c:pt idx="25">
                  <c:v>120.641390625</c:v>
                </c:pt>
                <c:pt idx="26">
                  <c:v>124.4498515625</c:v>
                </c:pt>
                <c:pt idx="27">
                  <c:v>128.2391328125</c:v>
                </c:pt>
                <c:pt idx="28">
                  <c:v>132.14385937500001</c:v>
                </c:pt>
                <c:pt idx="29">
                  <c:v>136.06839062500001</c:v>
                </c:pt>
                <c:pt idx="30">
                  <c:v>140.18057812500001</c:v>
                </c:pt>
                <c:pt idx="31">
                  <c:v>144.292984375</c:v>
                </c:pt>
                <c:pt idx="32">
                  <c:v>148.56326562500001</c:v>
                </c:pt>
                <c:pt idx="33">
                  <c:v>152.91603125</c:v>
                </c:pt>
                <c:pt idx="34">
                  <c:v>157.29373437500001</c:v>
                </c:pt>
                <c:pt idx="35">
                  <c:v>161.704390625</c:v>
                </c:pt>
                <c:pt idx="36">
                  <c:v>166.12532812500001</c:v>
                </c:pt>
                <c:pt idx="37">
                  <c:v>170.64279687500002</c:v>
                </c:pt>
                <c:pt idx="38">
                  <c:v>175.08878125000001</c:v>
                </c:pt>
                <c:pt idx="39">
                  <c:v>178.44201562500001</c:v>
                </c:pt>
                <c:pt idx="40">
                  <c:v>181.64909374999999</c:v>
                </c:pt>
              </c:numCache>
            </c:numRef>
          </c:val>
          <c:smooth val="0"/>
        </c:ser>
        <c:dLbls>
          <c:showLegendKey val="0"/>
          <c:showVal val="0"/>
          <c:showCatName val="0"/>
          <c:showSerName val="0"/>
          <c:showPercent val="0"/>
          <c:showBubbleSize val="0"/>
        </c:dLbls>
        <c:smooth val="0"/>
        <c:axId val="301720880"/>
        <c:axId val="301720336"/>
      </c:lineChart>
      <c:catAx>
        <c:axId val="301720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20336"/>
        <c:crosses val="autoZero"/>
        <c:auto val="1"/>
        <c:lblAlgn val="ctr"/>
        <c:lblOffset val="100"/>
        <c:tickLblSkip val="10"/>
        <c:tickMarkSkip val="10"/>
        <c:noMultiLvlLbl val="0"/>
      </c:catAx>
      <c:valAx>
        <c:axId val="301720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20880"/>
        <c:crossesAt val="9"/>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50349956255465E-2"/>
          <c:y val="0.19679003391380037"/>
          <c:w val="0.86072856517935248"/>
          <c:h val="0.72398405694644208"/>
        </c:manualLayout>
      </c:layout>
      <c:barChart>
        <c:barDir val="col"/>
        <c:grouping val="stacked"/>
        <c:varyColors val="0"/>
        <c:ser>
          <c:idx val="0"/>
          <c:order val="0"/>
          <c:tx>
            <c:v>renewable</c:v>
          </c:tx>
          <c:spPr>
            <a:solidFill>
              <a:schemeClr val="accent3"/>
            </a:solidFill>
            <a:ln>
              <a:noFill/>
            </a:ln>
            <a:effectLst/>
          </c:spPr>
          <c:invertIfNegative val="0"/>
          <c:cat>
            <c:numRef>
              <c:f>oecd_noecd!$D$4:$AI$4</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oecd_noecd!$D$7:$AI$7</c:f>
              <c:numCache>
                <c:formatCode>0</c:formatCode>
                <c:ptCount val="32"/>
                <c:pt idx="0">
                  <c:v>213.40860000000001</c:v>
                </c:pt>
                <c:pt idx="1">
                  <c:v>831.83890000000019</c:v>
                </c:pt>
                <c:pt idx="2">
                  <c:v>1009.8046999999999</c:v>
                </c:pt>
                <c:pt idx="3">
                  <c:v>1155.3905</c:v>
                </c:pt>
                <c:pt idx="4">
                  <c:v>1296.4203</c:v>
                </c:pt>
                <c:pt idx="5">
                  <c:v>1421.6632</c:v>
                </c:pt>
                <c:pt idx="6">
                  <c:v>1542.3642</c:v>
                </c:pt>
                <c:pt idx="7">
                  <c:v>1686.1111000000001</c:v>
                </c:pt>
                <c:pt idx="8">
                  <c:v>1831.9634999999996</c:v>
                </c:pt>
                <c:pt idx="9">
                  <c:v>1978.2223000000001</c:v>
                </c:pt>
                <c:pt idx="10">
                  <c:v>2131.8199999999997</c:v>
                </c:pt>
                <c:pt idx="11">
                  <c:v>2277.8182999999999</c:v>
                </c:pt>
                <c:pt idx="12">
                  <c:v>2382.7286000000004</c:v>
                </c:pt>
                <c:pt idx="13">
                  <c:v>2479.5392000000002</c:v>
                </c:pt>
                <c:pt idx="14">
                  <c:v>2581.4371999999998</c:v>
                </c:pt>
                <c:pt idx="15">
                  <c:v>2688.9066000000003</c:v>
                </c:pt>
                <c:pt idx="16">
                  <c:v>2800.4692999999997</c:v>
                </c:pt>
                <c:pt idx="17">
                  <c:v>2923.4998000000005</c:v>
                </c:pt>
                <c:pt idx="18">
                  <c:v>3045.1316000000002</c:v>
                </c:pt>
                <c:pt idx="19">
                  <c:v>3174.4634000000001</c:v>
                </c:pt>
                <c:pt idx="20">
                  <c:v>3302.9559000000004</c:v>
                </c:pt>
                <c:pt idx="21">
                  <c:v>3411.9013</c:v>
                </c:pt>
                <c:pt idx="22">
                  <c:v>3531.2939000000001</c:v>
                </c:pt>
                <c:pt idx="23">
                  <c:v>3635.2842000000001</c:v>
                </c:pt>
                <c:pt idx="24">
                  <c:v>3756.2150999999994</c:v>
                </c:pt>
                <c:pt idx="25">
                  <c:v>3863.6388999999999</c:v>
                </c:pt>
                <c:pt idx="26">
                  <c:v>3970.9440999999997</c:v>
                </c:pt>
                <c:pt idx="27">
                  <c:v>4105.5411999999997</c:v>
                </c:pt>
                <c:pt idx="28">
                  <c:v>4243.8721000000005</c:v>
                </c:pt>
                <c:pt idx="29">
                  <c:v>4364.3525</c:v>
                </c:pt>
                <c:pt idx="30">
                  <c:v>4501.1062000000002</c:v>
                </c:pt>
                <c:pt idx="31">
                  <c:v>4630.2303000000002</c:v>
                </c:pt>
              </c:numCache>
            </c:numRef>
          </c:val>
        </c:ser>
        <c:ser>
          <c:idx val="1"/>
          <c:order val="1"/>
          <c:tx>
            <c:v>non-renewable</c:v>
          </c:tx>
          <c:spPr>
            <a:solidFill>
              <a:schemeClr val="accent2"/>
            </a:solidFill>
            <a:ln>
              <a:noFill/>
            </a:ln>
            <a:effectLst/>
          </c:spPr>
          <c:invertIfNegative val="0"/>
          <c:cat>
            <c:numRef>
              <c:f>oecd_noecd!$D$4:$AI$4</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oecd_noecd!$D$8:$AI$8</c:f>
              <c:numCache>
                <c:formatCode>0</c:formatCode>
                <c:ptCount val="32"/>
                <c:pt idx="0">
                  <c:v>-170.10610000000003</c:v>
                </c:pt>
                <c:pt idx="1">
                  <c:v>-270.89249999999981</c:v>
                </c:pt>
                <c:pt idx="2">
                  <c:v>-343.17129999999975</c:v>
                </c:pt>
                <c:pt idx="3">
                  <c:v>-383.73609999999996</c:v>
                </c:pt>
                <c:pt idx="4">
                  <c:v>-421.54010000000011</c:v>
                </c:pt>
                <c:pt idx="5">
                  <c:v>-445.86310000000014</c:v>
                </c:pt>
                <c:pt idx="6">
                  <c:v>-467.11469999999986</c:v>
                </c:pt>
                <c:pt idx="7">
                  <c:v>-496.00560000000019</c:v>
                </c:pt>
                <c:pt idx="8">
                  <c:v>-527.36620000000016</c:v>
                </c:pt>
                <c:pt idx="9">
                  <c:v>-555.50119999999993</c:v>
                </c:pt>
                <c:pt idx="10">
                  <c:v>-589.52569999999992</c:v>
                </c:pt>
                <c:pt idx="11">
                  <c:v>-625.13319999999976</c:v>
                </c:pt>
                <c:pt idx="12">
                  <c:v>-619.12589999999989</c:v>
                </c:pt>
                <c:pt idx="13">
                  <c:v>-609.49079999999958</c:v>
                </c:pt>
                <c:pt idx="14">
                  <c:v>-601.26769999999988</c:v>
                </c:pt>
                <c:pt idx="15">
                  <c:v>-596.60779999999954</c:v>
                </c:pt>
                <c:pt idx="16">
                  <c:v>-590.10800000000006</c:v>
                </c:pt>
                <c:pt idx="17">
                  <c:v>-587.61959999999999</c:v>
                </c:pt>
                <c:pt idx="18">
                  <c:v>-581.63310000000001</c:v>
                </c:pt>
                <c:pt idx="19">
                  <c:v>-581.87089999999989</c:v>
                </c:pt>
                <c:pt idx="20">
                  <c:v>-581.27969999999993</c:v>
                </c:pt>
                <c:pt idx="21">
                  <c:v>-563.40980000000002</c:v>
                </c:pt>
                <c:pt idx="22">
                  <c:v>-551.10269999999957</c:v>
                </c:pt>
                <c:pt idx="23">
                  <c:v>-521.6724999999999</c:v>
                </c:pt>
                <c:pt idx="24">
                  <c:v>-507.28640000000024</c:v>
                </c:pt>
                <c:pt idx="25">
                  <c:v>-476.39480000000003</c:v>
                </c:pt>
                <c:pt idx="26">
                  <c:v>-442.75689999999997</c:v>
                </c:pt>
                <c:pt idx="27">
                  <c:v>-426.51420000000019</c:v>
                </c:pt>
                <c:pt idx="28">
                  <c:v>-413.76989999999978</c:v>
                </c:pt>
                <c:pt idx="29">
                  <c:v>-381.79679999999968</c:v>
                </c:pt>
                <c:pt idx="30">
                  <c:v>-366.16509999999994</c:v>
                </c:pt>
                <c:pt idx="31">
                  <c:v>-339.88950000000011</c:v>
                </c:pt>
              </c:numCache>
            </c:numRef>
          </c:val>
        </c:ser>
        <c:dLbls>
          <c:showLegendKey val="0"/>
          <c:showVal val="0"/>
          <c:showCatName val="0"/>
          <c:showSerName val="0"/>
          <c:showPercent val="0"/>
          <c:showBubbleSize val="0"/>
        </c:dLbls>
        <c:gapWidth val="50"/>
        <c:overlap val="100"/>
        <c:axId val="347605808"/>
        <c:axId val="347613424"/>
      </c:barChart>
      <c:lineChart>
        <c:grouping val="standard"/>
        <c:varyColors val="0"/>
        <c:ser>
          <c:idx val="2"/>
          <c:order val="2"/>
          <c:tx>
            <c:v>total growth</c:v>
          </c:tx>
          <c:spPr>
            <a:ln w="28575" cap="rnd">
              <a:solidFill>
                <a:schemeClr val="tx1"/>
              </a:solidFill>
              <a:round/>
            </a:ln>
            <a:effectLst/>
          </c:spPr>
          <c:marker>
            <c:symbol val="none"/>
          </c:marker>
          <c:cat>
            <c:numRef>
              <c:f>oecd_noecd!$D$2:$AI$2</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oecd_noecd!$D$5:$AI$5</c:f>
              <c:numCache>
                <c:formatCode>0</c:formatCode>
                <c:ptCount val="32"/>
                <c:pt idx="0">
                  <c:v>43.302599999999074</c:v>
                </c:pt>
                <c:pt idx="1">
                  <c:v>560.9463999999989</c:v>
                </c:pt>
                <c:pt idx="2">
                  <c:v>666.63329999999951</c:v>
                </c:pt>
                <c:pt idx="3">
                  <c:v>771.65439999999944</c:v>
                </c:pt>
                <c:pt idx="4">
                  <c:v>874.8802999999989</c:v>
                </c:pt>
                <c:pt idx="5">
                  <c:v>975.80009999999857</c:v>
                </c:pt>
                <c:pt idx="6">
                  <c:v>1075.2496999999985</c:v>
                </c:pt>
                <c:pt idx="7">
                  <c:v>1190.1057000000001</c:v>
                </c:pt>
                <c:pt idx="8">
                  <c:v>1304.5972000000002</c:v>
                </c:pt>
                <c:pt idx="9">
                  <c:v>1422.7212</c:v>
                </c:pt>
                <c:pt idx="10">
                  <c:v>1542.2945</c:v>
                </c:pt>
                <c:pt idx="11">
                  <c:v>1652.6851999999999</c:v>
                </c:pt>
                <c:pt idx="12">
                  <c:v>1763.6026999999995</c:v>
                </c:pt>
                <c:pt idx="13">
                  <c:v>1870.048499999999</c:v>
                </c:pt>
                <c:pt idx="14">
                  <c:v>1980.1695999999993</c:v>
                </c:pt>
                <c:pt idx="15">
                  <c:v>2092.2988999999998</c:v>
                </c:pt>
                <c:pt idx="16">
                  <c:v>2210.3611999999994</c:v>
                </c:pt>
                <c:pt idx="17">
                  <c:v>2335.8801999999996</c:v>
                </c:pt>
                <c:pt idx="18">
                  <c:v>2463.498599999999</c:v>
                </c:pt>
                <c:pt idx="19">
                  <c:v>2592.5925999999999</c:v>
                </c:pt>
                <c:pt idx="20">
                  <c:v>2721.6763999999985</c:v>
                </c:pt>
                <c:pt idx="21">
                  <c:v>2848.491399999999</c:v>
                </c:pt>
                <c:pt idx="22">
                  <c:v>2980.1913999999997</c:v>
                </c:pt>
                <c:pt idx="23">
                  <c:v>3113.6117999999988</c:v>
                </c:pt>
                <c:pt idx="24">
                  <c:v>3248.928899999999</c:v>
                </c:pt>
                <c:pt idx="25">
                  <c:v>3387.2440999999999</c:v>
                </c:pt>
                <c:pt idx="26">
                  <c:v>3528.1872999999996</c:v>
                </c:pt>
                <c:pt idx="27">
                  <c:v>3679.0271999999986</c:v>
                </c:pt>
                <c:pt idx="28">
                  <c:v>3830.1021999999994</c:v>
                </c:pt>
                <c:pt idx="29">
                  <c:v>3982.5558000000001</c:v>
                </c:pt>
                <c:pt idx="30">
                  <c:v>4134.9411999999993</c:v>
                </c:pt>
                <c:pt idx="31">
                  <c:v>4290.3408999999992</c:v>
                </c:pt>
              </c:numCache>
            </c:numRef>
          </c:val>
          <c:smooth val="0"/>
        </c:ser>
        <c:dLbls>
          <c:showLegendKey val="0"/>
          <c:showVal val="0"/>
          <c:showCatName val="0"/>
          <c:showSerName val="0"/>
          <c:showPercent val="0"/>
          <c:showBubbleSize val="0"/>
        </c:dLbls>
        <c:marker val="1"/>
        <c:smooth val="0"/>
        <c:axId val="347605808"/>
        <c:axId val="347613424"/>
      </c:lineChart>
      <c:catAx>
        <c:axId val="347605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7613424"/>
        <c:crosses val="autoZero"/>
        <c:auto val="1"/>
        <c:lblAlgn val="ctr"/>
        <c:lblOffset val="100"/>
        <c:tickLblSkip val="5"/>
        <c:noMultiLvlLbl val="0"/>
      </c:catAx>
      <c:valAx>
        <c:axId val="347613424"/>
        <c:scaling>
          <c:orientation val="minMax"/>
          <c:max val="16000"/>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7605808"/>
        <c:crosses val="autoZero"/>
        <c:crossBetween val="between"/>
        <c:majorUnit val="2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23141114935336E-2"/>
          <c:y val="0.20411279433696222"/>
          <c:w val="0.88032597627880638"/>
          <c:h val="0.71666122230077278"/>
        </c:manualLayout>
      </c:layout>
      <c:barChart>
        <c:barDir val="col"/>
        <c:grouping val="stacked"/>
        <c:varyColors val="0"/>
        <c:ser>
          <c:idx val="1"/>
          <c:order val="0"/>
          <c:tx>
            <c:v>non-renewable</c:v>
          </c:tx>
          <c:spPr>
            <a:solidFill>
              <a:schemeClr val="accent2"/>
            </a:solidFill>
            <a:ln>
              <a:noFill/>
            </a:ln>
            <a:effectLst/>
          </c:spPr>
          <c:invertIfNegative val="0"/>
          <c:cat>
            <c:numRef>
              <c:f>oecd_noecd!$D$4:$AI$4</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oecd_noecd!$D$8:$AI$8</c:f>
              <c:numCache>
                <c:formatCode>0</c:formatCode>
                <c:ptCount val="32"/>
                <c:pt idx="0">
                  <c:v>132.51780000000031</c:v>
                </c:pt>
                <c:pt idx="1">
                  <c:v>265.03560000000033</c:v>
                </c:pt>
                <c:pt idx="2">
                  <c:v>362.96650000000079</c:v>
                </c:pt>
                <c:pt idx="3">
                  <c:v>460.89740000000063</c:v>
                </c:pt>
                <c:pt idx="4">
                  <c:v>558.82820000000049</c:v>
                </c:pt>
                <c:pt idx="5">
                  <c:v>656.75910000000022</c:v>
                </c:pt>
                <c:pt idx="6">
                  <c:v>754.69000000000017</c:v>
                </c:pt>
                <c:pt idx="7">
                  <c:v>892.8570000000002</c:v>
                </c:pt>
                <c:pt idx="8">
                  <c:v>1031.0242000000001</c:v>
                </c:pt>
                <c:pt idx="9">
                  <c:v>1169.1914000000004</c:v>
                </c:pt>
                <c:pt idx="10">
                  <c:v>1307.3584000000001</c:v>
                </c:pt>
                <c:pt idx="11">
                  <c:v>1445.5255000000002</c:v>
                </c:pt>
                <c:pt idx="12">
                  <c:v>1598.4422</c:v>
                </c:pt>
                <c:pt idx="13">
                  <c:v>1751.3588999999999</c:v>
                </c:pt>
                <c:pt idx="14">
                  <c:v>1904.2756000000002</c:v>
                </c:pt>
                <c:pt idx="15">
                  <c:v>2057.1922</c:v>
                </c:pt>
                <c:pt idx="16">
                  <c:v>2210.1089000000002</c:v>
                </c:pt>
                <c:pt idx="17">
                  <c:v>2366.4639999999999</c:v>
                </c:pt>
                <c:pt idx="18">
                  <c:v>2522.8190999999997</c:v>
                </c:pt>
                <c:pt idx="19">
                  <c:v>2679.1742000000004</c:v>
                </c:pt>
                <c:pt idx="20">
                  <c:v>2835.5293000000001</c:v>
                </c:pt>
                <c:pt idx="21">
                  <c:v>2991.8845000000006</c:v>
                </c:pt>
                <c:pt idx="22">
                  <c:v>3186.6192000000001</c:v>
                </c:pt>
                <c:pt idx="23">
                  <c:v>3381.3541000000005</c:v>
                </c:pt>
                <c:pt idx="24">
                  <c:v>3576.0888000000004</c:v>
                </c:pt>
                <c:pt idx="25">
                  <c:v>3770.8236999999999</c:v>
                </c:pt>
                <c:pt idx="26">
                  <c:v>3965.5586000000008</c:v>
                </c:pt>
                <c:pt idx="27">
                  <c:v>4207.0198</c:v>
                </c:pt>
                <c:pt idx="28">
                  <c:v>4448.4811999999993</c:v>
                </c:pt>
                <c:pt idx="29">
                  <c:v>4689.9423999999999</c:v>
                </c:pt>
                <c:pt idx="30">
                  <c:v>4931.4036999999998</c:v>
                </c:pt>
                <c:pt idx="31">
                  <c:v>5172.8650999999991</c:v>
                </c:pt>
              </c:numCache>
            </c:numRef>
          </c:val>
        </c:ser>
        <c:ser>
          <c:idx val="0"/>
          <c:order val="1"/>
          <c:tx>
            <c:v>renewable</c:v>
          </c:tx>
          <c:spPr>
            <a:solidFill>
              <a:schemeClr val="accent3"/>
            </a:solidFill>
            <a:ln>
              <a:noFill/>
            </a:ln>
            <a:effectLst/>
          </c:spPr>
          <c:invertIfNegative val="0"/>
          <c:cat>
            <c:numRef>
              <c:f>oecd_noecd!$D$4:$AI$4</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oecd_noecd!$D$7:$AI$7</c:f>
              <c:numCache>
                <c:formatCode>0</c:formatCode>
                <c:ptCount val="32"/>
                <c:pt idx="0">
                  <c:v>336.91489999999999</c:v>
                </c:pt>
                <c:pt idx="1">
                  <c:v>673.82990000000018</c:v>
                </c:pt>
                <c:pt idx="2">
                  <c:v>944.18269999999973</c:v>
                </c:pt>
                <c:pt idx="3">
                  <c:v>1214.5354999999997</c:v>
                </c:pt>
                <c:pt idx="4">
                  <c:v>1484.8881999999999</c:v>
                </c:pt>
                <c:pt idx="5">
                  <c:v>1755.2407999999996</c:v>
                </c:pt>
                <c:pt idx="6">
                  <c:v>2025.5936999999999</c:v>
                </c:pt>
                <c:pt idx="7">
                  <c:v>2342.9355999999998</c:v>
                </c:pt>
                <c:pt idx="8">
                  <c:v>2660.2774999999997</c:v>
                </c:pt>
                <c:pt idx="9">
                  <c:v>2977.6195000000002</c:v>
                </c:pt>
                <c:pt idx="10">
                  <c:v>3294.9613999999997</c:v>
                </c:pt>
                <c:pt idx="11">
                  <c:v>3612.3033999999993</c:v>
                </c:pt>
                <c:pt idx="12">
                  <c:v>3936.4786999999997</c:v>
                </c:pt>
                <c:pt idx="13">
                  <c:v>4260.6539999999995</c:v>
                </c:pt>
                <c:pt idx="14">
                  <c:v>4584.8293999999996</c:v>
                </c:pt>
                <c:pt idx="15">
                  <c:v>4909.0048999999999</c:v>
                </c:pt>
                <c:pt idx="16">
                  <c:v>5233.1801999999998</c:v>
                </c:pt>
                <c:pt idx="17">
                  <c:v>5563.1317999999992</c:v>
                </c:pt>
                <c:pt idx="18">
                  <c:v>5893.0834999999997</c:v>
                </c:pt>
                <c:pt idx="19">
                  <c:v>6223.0353999999998</c:v>
                </c:pt>
                <c:pt idx="20">
                  <c:v>6552.9870999999994</c:v>
                </c:pt>
                <c:pt idx="21">
                  <c:v>6882.9387000000006</c:v>
                </c:pt>
                <c:pt idx="22">
                  <c:v>7298.3865999999998</c:v>
                </c:pt>
                <c:pt idx="23">
                  <c:v>7713.8347000000003</c:v>
                </c:pt>
                <c:pt idx="24">
                  <c:v>8129.2827000000007</c:v>
                </c:pt>
                <c:pt idx="25">
                  <c:v>8544.7307000000001</c:v>
                </c:pt>
                <c:pt idx="26">
                  <c:v>8960.1787000000004</c:v>
                </c:pt>
                <c:pt idx="27">
                  <c:v>9248.2194999999992</c:v>
                </c:pt>
                <c:pt idx="28">
                  <c:v>9536.2602000000006</c:v>
                </c:pt>
                <c:pt idx="29">
                  <c:v>9824.3009000000002</c:v>
                </c:pt>
                <c:pt idx="30">
                  <c:v>10112.341699999999</c:v>
                </c:pt>
                <c:pt idx="31">
                  <c:v>10400.3822</c:v>
                </c:pt>
              </c:numCache>
            </c:numRef>
          </c:val>
        </c:ser>
        <c:dLbls>
          <c:showLegendKey val="0"/>
          <c:showVal val="0"/>
          <c:showCatName val="0"/>
          <c:showSerName val="0"/>
          <c:showPercent val="0"/>
          <c:showBubbleSize val="0"/>
        </c:dLbls>
        <c:gapWidth val="50"/>
        <c:overlap val="100"/>
        <c:axId val="347609616"/>
        <c:axId val="347616688"/>
      </c:barChart>
      <c:lineChart>
        <c:grouping val="standard"/>
        <c:varyColors val="0"/>
        <c:ser>
          <c:idx val="2"/>
          <c:order val="2"/>
          <c:tx>
            <c:v>total growth</c:v>
          </c:tx>
          <c:spPr>
            <a:ln w="28575" cap="rnd">
              <a:solidFill>
                <a:schemeClr val="tx1"/>
              </a:solidFill>
              <a:prstDash val="solid"/>
              <a:round/>
            </a:ln>
            <a:effectLst/>
          </c:spPr>
          <c:marker>
            <c:symbol val="none"/>
          </c:marker>
          <c:cat>
            <c:numRef>
              <c:f>oecd_noecd!$D$4:$AI$4</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oecd_noecd!$D$5:$AI$5</c:f>
              <c:numCache>
                <c:formatCode>0</c:formatCode>
                <c:ptCount val="32"/>
                <c:pt idx="0">
                  <c:v>469.43269999999939</c:v>
                </c:pt>
                <c:pt idx="1">
                  <c:v>938.86539999999877</c:v>
                </c:pt>
                <c:pt idx="2">
                  <c:v>1307.1489999999994</c:v>
                </c:pt>
                <c:pt idx="3">
                  <c:v>1675.4326000000001</c:v>
                </c:pt>
                <c:pt idx="4">
                  <c:v>2043.7161999999989</c:v>
                </c:pt>
                <c:pt idx="5">
                  <c:v>2411.9999000000007</c:v>
                </c:pt>
                <c:pt idx="6">
                  <c:v>2780.2834999999995</c:v>
                </c:pt>
                <c:pt idx="7">
                  <c:v>3235.7925999999989</c:v>
                </c:pt>
                <c:pt idx="8">
                  <c:v>3691.3016999999982</c:v>
                </c:pt>
                <c:pt idx="9">
                  <c:v>4146.8107</c:v>
                </c:pt>
                <c:pt idx="10">
                  <c:v>4602.3197999999993</c:v>
                </c:pt>
                <c:pt idx="11">
                  <c:v>5057.8288999999986</c:v>
                </c:pt>
                <c:pt idx="12">
                  <c:v>5534.9208999999992</c:v>
                </c:pt>
                <c:pt idx="13">
                  <c:v>6012.0128999999997</c:v>
                </c:pt>
                <c:pt idx="14">
                  <c:v>6489.1049000000003</c:v>
                </c:pt>
                <c:pt idx="15">
                  <c:v>6966.1969000000008</c:v>
                </c:pt>
                <c:pt idx="16">
                  <c:v>7443.2888999999977</c:v>
                </c:pt>
                <c:pt idx="17">
                  <c:v>7929.5956999999999</c:v>
                </c:pt>
                <c:pt idx="18">
                  <c:v>8415.9025999999994</c:v>
                </c:pt>
                <c:pt idx="19">
                  <c:v>8902.2093999999979</c:v>
                </c:pt>
                <c:pt idx="20">
                  <c:v>9388.5162999999975</c:v>
                </c:pt>
                <c:pt idx="21">
                  <c:v>9874.8230999999996</c:v>
                </c:pt>
                <c:pt idx="22">
                  <c:v>10485.005899999998</c:v>
                </c:pt>
                <c:pt idx="23">
                  <c:v>11095.188700000001</c:v>
                </c:pt>
                <c:pt idx="24">
                  <c:v>11705.371499999999</c:v>
                </c:pt>
                <c:pt idx="25">
                  <c:v>12315.554299999998</c:v>
                </c:pt>
                <c:pt idx="26">
                  <c:v>12925.7371</c:v>
                </c:pt>
                <c:pt idx="27">
                  <c:v>13455.239199999998</c:v>
                </c:pt>
                <c:pt idx="28">
                  <c:v>13984.741199999999</c:v>
                </c:pt>
                <c:pt idx="29">
                  <c:v>14514.243199999999</c:v>
                </c:pt>
                <c:pt idx="30">
                  <c:v>15043.745199999999</c:v>
                </c:pt>
                <c:pt idx="31">
                  <c:v>15573.247300000001</c:v>
                </c:pt>
              </c:numCache>
            </c:numRef>
          </c:val>
          <c:smooth val="0"/>
        </c:ser>
        <c:dLbls>
          <c:showLegendKey val="0"/>
          <c:showVal val="0"/>
          <c:showCatName val="0"/>
          <c:showSerName val="0"/>
          <c:showPercent val="0"/>
          <c:showBubbleSize val="0"/>
        </c:dLbls>
        <c:marker val="1"/>
        <c:smooth val="0"/>
        <c:axId val="347609616"/>
        <c:axId val="347616688"/>
      </c:lineChart>
      <c:catAx>
        <c:axId val="3476096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7616688"/>
        <c:crosses val="autoZero"/>
        <c:auto val="1"/>
        <c:lblAlgn val="ctr"/>
        <c:lblOffset val="100"/>
        <c:tickLblSkip val="5"/>
        <c:noMultiLvlLbl val="0"/>
      </c:catAx>
      <c:valAx>
        <c:axId val="347616688"/>
        <c:scaling>
          <c:orientation val="minMax"/>
          <c:max val="16000"/>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47609616"/>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0.61847769999999991</c:v>
                </c:pt>
                <c:pt idx="1">
                  <c:v>1.0873477709527999</c:v>
                </c:pt>
                <c:pt idx="2">
                  <c:v>1.46178352024527</c:v>
                </c:pt>
                <c:pt idx="3">
                  <c:v>1.7192993492611899</c:v>
                </c:pt>
                <c:pt idx="4">
                  <c:v>2.3578319420493798</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0.10649165999999999</c:v>
                </c:pt>
                <c:pt idx="1">
                  <c:v>5.1014333178257702E-2</c:v>
                </c:pt>
                <c:pt idx="2">
                  <c:v>5.1954052755494001E-2</c:v>
                </c:pt>
                <c:pt idx="3">
                  <c:v>9.4988270626790702E-2</c:v>
                </c:pt>
                <c:pt idx="4">
                  <c:v>9.6051029538082699E-2</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2.0483000000000001E-2</c:v>
                </c:pt>
                <c:pt idx="1">
                  <c:v>4.3480260000000104E-2</c:v>
                </c:pt>
                <c:pt idx="2">
                  <c:v>6.9336521280000202E-2</c:v>
                </c:pt>
                <c:pt idx="3">
                  <c:v>0.10643967648000001</c:v>
                </c:pt>
                <c:pt idx="4">
                  <c:v>0.15084751535999999</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0.11342000000000001</c:v>
                </c:pt>
                <c:pt idx="1">
                  <c:v>0.155610536439513</c:v>
                </c:pt>
                <c:pt idx="2">
                  <c:v>0.24241047215506301</c:v>
                </c:pt>
                <c:pt idx="3">
                  <c:v>0.32389382121759003</c:v>
                </c:pt>
                <c:pt idx="4">
                  <c:v>0.32389382121759003</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1.966E-2</c:v>
                </c:pt>
                <c:pt idx="1">
                  <c:v>0.112494693556295</c:v>
                </c:pt>
                <c:pt idx="2">
                  <c:v>0.30068351411944599</c:v>
                </c:pt>
                <c:pt idx="3">
                  <c:v>0.97202263579488901</c:v>
                </c:pt>
                <c:pt idx="4">
                  <c:v>1.4180155944077701</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1.1300000000000001E-4</c:v>
                </c:pt>
                <c:pt idx="1">
                  <c:v>6.8201184164765394E-2</c:v>
                </c:pt>
                <c:pt idx="2">
                  <c:v>0.30517961641140801</c:v>
                </c:pt>
                <c:pt idx="3">
                  <c:v>0.70301763134430906</c:v>
                </c:pt>
                <c:pt idx="4">
                  <c:v>1.77682629095013</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3.7602419999999998E-2</c:v>
                </c:pt>
                <c:pt idx="1">
                  <c:v>3.0820808286128109E-2</c:v>
                </c:pt>
                <c:pt idx="2">
                  <c:v>3.0666328918592008E-2</c:v>
                </c:pt>
                <c:pt idx="3">
                  <c:v>2.9432664093003769E-2</c:v>
                </c:pt>
                <c:pt idx="4">
                  <c:v>4.3645294469667126E-2</c:v>
                </c:pt>
              </c:numCache>
            </c:numRef>
          </c:val>
        </c:ser>
        <c:dLbls>
          <c:showLegendKey val="0"/>
          <c:showVal val="0"/>
          <c:showCatName val="0"/>
          <c:showSerName val="0"/>
          <c:showPercent val="0"/>
          <c:showBubbleSize val="0"/>
        </c:dLbls>
        <c:gapWidth val="150"/>
        <c:overlap val="100"/>
        <c:axId val="347610160"/>
        <c:axId val="347616144"/>
      </c:barChart>
      <c:catAx>
        <c:axId val="34761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6144"/>
        <c:crosses val="autoZero"/>
        <c:auto val="1"/>
        <c:lblAlgn val="ctr"/>
        <c:lblOffset val="100"/>
        <c:noMultiLvlLbl val="0"/>
      </c:catAx>
      <c:valAx>
        <c:axId val="34761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016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618.47769999999991</c:v>
                </c:pt>
                <c:pt idx="1">
                  <c:v>1087.3477709527999</c:v>
                </c:pt>
                <c:pt idx="2">
                  <c:v>1461.78352024527</c:v>
                </c:pt>
                <c:pt idx="3">
                  <c:v>1719.2993492611899</c:v>
                </c:pt>
                <c:pt idx="4">
                  <c:v>2357.8319420493799</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106.49165999999998</c:v>
                </c:pt>
                <c:pt idx="1">
                  <c:v>51.014333178257701</c:v>
                </c:pt>
                <c:pt idx="2">
                  <c:v>51.954052755493997</c:v>
                </c:pt>
                <c:pt idx="3">
                  <c:v>94.988270626790694</c:v>
                </c:pt>
                <c:pt idx="4">
                  <c:v>96.051029538082702</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20.483000000000001</c:v>
                </c:pt>
                <c:pt idx="1">
                  <c:v>43.480260000000101</c:v>
                </c:pt>
                <c:pt idx="2">
                  <c:v>69.336521280000198</c:v>
                </c:pt>
                <c:pt idx="3">
                  <c:v>106.43967648</c:v>
                </c:pt>
                <c:pt idx="4">
                  <c:v>150.84751535999999</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113.42</c:v>
                </c:pt>
                <c:pt idx="1">
                  <c:v>155.610536439513</c:v>
                </c:pt>
                <c:pt idx="2">
                  <c:v>242.41047215506299</c:v>
                </c:pt>
                <c:pt idx="3">
                  <c:v>323.89382121759002</c:v>
                </c:pt>
                <c:pt idx="4">
                  <c:v>323.89382121759002</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19.66</c:v>
                </c:pt>
                <c:pt idx="1">
                  <c:v>112.494693556295</c:v>
                </c:pt>
                <c:pt idx="2">
                  <c:v>300.68351411944599</c:v>
                </c:pt>
                <c:pt idx="3">
                  <c:v>972.02263579488897</c:v>
                </c:pt>
                <c:pt idx="4">
                  <c:v>1418.0155944077701</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0.113</c:v>
                </c:pt>
                <c:pt idx="1">
                  <c:v>68.201184164765394</c:v>
                </c:pt>
                <c:pt idx="2">
                  <c:v>305.17961641140801</c:v>
                </c:pt>
                <c:pt idx="3">
                  <c:v>703.01763134430905</c:v>
                </c:pt>
                <c:pt idx="4">
                  <c:v>1776.82629095013</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37.602419999999995</c:v>
                </c:pt>
                <c:pt idx="1">
                  <c:v>30.820808286128109</c:v>
                </c:pt>
                <c:pt idx="2">
                  <c:v>30.666328918592008</c:v>
                </c:pt>
                <c:pt idx="3">
                  <c:v>29.432664093003769</c:v>
                </c:pt>
                <c:pt idx="4">
                  <c:v>43.645294469667128</c:v>
                </c:pt>
              </c:numCache>
            </c:numRef>
          </c:val>
        </c:ser>
        <c:dLbls>
          <c:showLegendKey val="0"/>
          <c:showVal val="0"/>
          <c:showCatName val="0"/>
          <c:showSerName val="0"/>
          <c:showPercent val="0"/>
          <c:showBubbleSize val="0"/>
        </c:dLbls>
        <c:gapWidth val="150"/>
        <c:overlap val="100"/>
        <c:axId val="347612880"/>
        <c:axId val="347618320"/>
      </c:barChart>
      <c:catAx>
        <c:axId val="34761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8320"/>
        <c:crosses val="autoZero"/>
        <c:auto val="1"/>
        <c:lblAlgn val="ctr"/>
        <c:lblOffset val="100"/>
        <c:noMultiLvlLbl val="0"/>
      </c:catAx>
      <c:valAx>
        <c:axId val="347618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288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53982985305484E-2"/>
          <c:y val="4.4773894773894776E-2"/>
          <c:w val="0.88451662799690656"/>
          <c:h val="0.84839042339042336"/>
        </c:manualLayout>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0.84875170365866326</c:v>
                </c:pt>
                <c:pt idx="1">
                  <c:v>0.36769543758230894</c:v>
                </c:pt>
                <c:pt idx="2">
                  <c:v>0.25790784459612032</c:v>
                </c:pt>
                <c:pt idx="3">
                  <c:v>0.2336929543353623</c:v>
                </c:pt>
                <c:pt idx="4">
                  <c:v>0.22841085350229731</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0.82700672192850222</c:v>
                </c:pt>
                <c:pt idx="1">
                  <c:v>0.76408863262530602</c:v>
                </c:pt>
                <c:pt idx="2">
                  <c:v>0.58122693648533097</c:v>
                </c:pt>
                <c:pt idx="3">
                  <c:v>0.63382460785773198</c:v>
                </c:pt>
                <c:pt idx="4">
                  <c:v>0.64424232337544007</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0.87166782999999992</c:v>
                </c:pt>
                <c:pt idx="1">
                  <c:v>0.76490108100000098</c:v>
                </c:pt>
                <c:pt idx="2">
                  <c:v>0.71065481604000191</c:v>
                </c:pt>
                <c:pt idx="3">
                  <c:v>0.67489040784000098</c:v>
                </c:pt>
                <c:pt idx="4">
                  <c:v>0.67584858540000092</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0.55322900000000008</c:v>
                </c:pt>
                <c:pt idx="1">
                  <c:v>0.66684467627245791</c:v>
                </c:pt>
                <c:pt idx="2">
                  <c:v>0.830707664710017</c:v>
                </c:pt>
                <c:pt idx="3">
                  <c:v>0.86143257354744196</c:v>
                </c:pt>
                <c:pt idx="4">
                  <c:v>0.88594795774954693</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0.15037999999999996</c:v>
                </c:pt>
                <c:pt idx="1">
                  <c:v>0.50327021661294502</c:v>
                </c:pt>
                <c:pt idx="2">
                  <c:v>0.79416343807022804</c:v>
                </c:pt>
                <c:pt idx="3">
                  <c:v>1.0009069592253399</c:v>
                </c:pt>
                <c:pt idx="4">
                  <c:v>1.24991437633808</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2.3319099999999999E-2</c:v>
                </c:pt>
                <c:pt idx="1">
                  <c:v>0.30445224979881402</c:v>
                </c:pt>
                <c:pt idx="2">
                  <c:v>0.71082383582422703</c:v>
                </c:pt>
                <c:pt idx="3">
                  <c:v>0.973526287076101</c:v>
                </c:pt>
                <c:pt idx="4">
                  <c:v>1.23295944741839</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0.23541545441283365</c:v>
                </c:pt>
                <c:pt idx="1">
                  <c:v>0.17171100739851755</c:v>
                </c:pt>
                <c:pt idx="2">
                  <c:v>9.1469067364621917E-2</c:v>
                </c:pt>
                <c:pt idx="3">
                  <c:v>9.1011235660788017E-2</c:v>
                </c:pt>
                <c:pt idx="4">
                  <c:v>9.9492387757131928E-2</c:v>
                </c:pt>
              </c:numCache>
            </c:numRef>
          </c:val>
        </c:ser>
        <c:dLbls>
          <c:showLegendKey val="0"/>
          <c:showVal val="0"/>
          <c:showCatName val="0"/>
          <c:showSerName val="0"/>
          <c:showPercent val="0"/>
          <c:showBubbleSize val="0"/>
        </c:dLbls>
        <c:gapWidth val="150"/>
        <c:overlap val="100"/>
        <c:axId val="347615056"/>
        <c:axId val="347617232"/>
      </c:barChart>
      <c:catAx>
        <c:axId val="34761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7232"/>
        <c:crosses val="autoZero"/>
        <c:auto val="1"/>
        <c:lblAlgn val="ctr"/>
        <c:lblOffset val="100"/>
        <c:noMultiLvlLbl val="0"/>
      </c:catAx>
      <c:valAx>
        <c:axId val="34761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505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0.84875170365866326</c:v>
                </c:pt>
                <c:pt idx="1">
                  <c:v>0.36769543758230894</c:v>
                </c:pt>
                <c:pt idx="2">
                  <c:v>0.25790784459612032</c:v>
                </c:pt>
                <c:pt idx="3">
                  <c:v>0.2336929543353623</c:v>
                </c:pt>
                <c:pt idx="4">
                  <c:v>0.22841085350229731</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0.82700672192850222</c:v>
                </c:pt>
                <c:pt idx="1">
                  <c:v>0.76408863262530602</c:v>
                </c:pt>
                <c:pt idx="2">
                  <c:v>0.58122693648533097</c:v>
                </c:pt>
                <c:pt idx="3">
                  <c:v>0.63382460785773198</c:v>
                </c:pt>
                <c:pt idx="4">
                  <c:v>0.64424232337544007</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0.87166782999999992</c:v>
                </c:pt>
                <c:pt idx="1">
                  <c:v>0.76490108100000098</c:v>
                </c:pt>
                <c:pt idx="2">
                  <c:v>0.71065481604000191</c:v>
                </c:pt>
                <c:pt idx="3">
                  <c:v>0.67489040784000098</c:v>
                </c:pt>
                <c:pt idx="4">
                  <c:v>0.67584858540000092</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0.55322900000000008</c:v>
                </c:pt>
                <c:pt idx="1">
                  <c:v>0.66684467627245791</c:v>
                </c:pt>
                <c:pt idx="2">
                  <c:v>0.830707664710017</c:v>
                </c:pt>
                <c:pt idx="3">
                  <c:v>0.86143257354744196</c:v>
                </c:pt>
                <c:pt idx="4">
                  <c:v>0.88594795774954693</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0.15037999999999996</c:v>
                </c:pt>
                <c:pt idx="1">
                  <c:v>0.50327021661294502</c:v>
                </c:pt>
                <c:pt idx="2">
                  <c:v>0.79416343807022804</c:v>
                </c:pt>
                <c:pt idx="3">
                  <c:v>1.0009069592253399</c:v>
                </c:pt>
                <c:pt idx="4">
                  <c:v>1.24991437633808</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2.3319099999999999E-2</c:v>
                </c:pt>
                <c:pt idx="1">
                  <c:v>0.30445224979881402</c:v>
                </c:pt>
                <c:pt idx="2">
                  <c:v>0.71082383582422703</c:v>
                </c:pt>
                <c:pt idx="3">
                  <c:v>0.973526287076101</c:v>
                </c:pt>
                <c:pt idx="4">
                  <c:v>1.23295944741839</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0.23541545441283365</c:v>
                </c:pt>
                <c:pt idx="1">
                  <c:v>0.17171100739851755</c:v>
                </c:pt>
                <c:pt idx="2">
                  <c:v>9.1469067364621917E-2</c:v>
                </c:pt>
                <c:pt idx="3">
                  <c:v>9.1011235660788017E-2</c:v>
                </c:pt>
                <c:pt idx="4">
                  <c:v>9.9492387757131928E-2</c:v>
                </c:pt>
              </c:numCache>
            </c:numRef>
          </c:val>
        </c:ser>
        <c:dLbls>
          <c:showLegendKey val="0"/>
          <c:showVal val="0"/>
          <c:showCatName val="0"/>
          <c:showSerName val="0"/>
          <c:showPercent val="0"/>
          <c:showBubbleSize val="0"/>
        </c:dLbls>
        <c:gapWidth val="150"/>
        <c:overlap val="100"/>
        <c:axId val="347604720"/>
        <c:axId val="347613968"/>
      </c:barChart>
      <c:catAx>
        <c:axId val="34760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3968"/>
        <c:crosses val="autoZero"/>
        <c:auto val="1"/>
        <c:lblAlgn val="ctr"/>
        <c:lblOffset val="100"/>
        <c:noMultiLvlLbl val="0"/>
      </c:catAx>
      <c:valAx>
        <c:axId val="347613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472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0.20948599841694215</c:v>
                </c:pt>
                <c:pt idx="1">
                  <c:v>0.16434436841637268</c:v>
                </c:pt>
                <c:pt idx="2">
                  <c:v>0.12523423360354149</c:v>
                </c:pt>
                <c:pt idx="3">
                  <c:v>0.11906627223102489</c:v>
                </c:pt>
                <c:pt idx="4">
                  <c:v>0.1221837635493425</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0.14350224884294005</c:v>
                </c:pt>
                <c:pt idx="1">
                  <c:v>0.15576497247664811</c:v>
                </c:pt>
                <c:pt idx="2">
                  <c:v>0.18337955716269858</c:v>
                </c:pt>
                <c:pt idx="3">
                  <c:v>0.23533522160214901</c:v>
                </c:pt>
                <c:pt idx="4">
                  <c:v>0.25482942575150502</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0.11117300000000001</c:v>
                </c:pt>
                <c:pt idx="1">
                  <c:v>0.11744982469995099</c:v>
                </c:pt>
                <c:pt idx="2">
                  <c:v>0.14400923160000001</c:v>
                </c:pt>
                <c:pt idx="3">
                  <c:v>0.14974689144000003</c:v>
                </c:pt>
                <c:pt idx="4">
                  <c:v>0.15951604344</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0.14144676</c:v>
                </c:pt>
                <c:pt idx="1">
                  <c:v>0.14287442709105999</c:v>
                </c:pt>
                <c:pt idx="2">
                  <c:v>0.157568646465305</c:v>
                </c:pt>
                <c:pt idx="3">
                  <c:v>0.167601555501695</c:v>
                </c:pt>
                <c:pt idx="4">
                  <c:v>0.18166082226493699</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1.4549999999999999E-3</c:v>
                </c:pt>
                <c:pt idx="1">
                  <c:v>2.0750428340297902E-2</c:v>
                </c:pt>
                <c:pt idx="2">
                  <c:v>2.1110367104772203E-2</c:v>
                </c:pt>
                <c:pt idx="3">
                  <c:v>2.1495875323214602E-2</c:v>
                </c:pt>
                <c:pt idx="4">
                  <c:v>2.3045285549019402E-2</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2.7500000000000004E-5</c:v>
                </c:pt>
                <c:pt idx="1">
                  <c:v>1.1506532679463801E-2</c:v>
                </c:pt>
                <c:pt idx="2">
                  <c:v>1.30572640933438E-2</c:v>
                </c:pt>
                <c:pt idx="3">
                  <c:v>1.9065823608757301E-2</c:v>
                </c:pt>
                <c:pt idx="4">
                  <c:v>4.2552110287123704E-2</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1.5477095740117949E-2</c:v>
                </c:pt>
                <c:pt idx="1">
                  <c:v>1.4445538224365973E-2</c:v>
                </c:pt>
                <c:pt idx="2">
                  <c:v>1.8301277834169436E-2</c:v>
                </c:pt>
                <c:pt idx="3">
                  <c:v>2.1445646204895037E-2</c:v>
                </c:pt>
                <c:pt idx="4">
                  <c:v>2.6963334767552971E-2</c:v>
                </c:pt>
              </c:numCache>
            </c:numRef>
          </c:val>
        </c:ser>
        <c:dLbls>
          <c:showLegendKey val="0"/>
          <c:showVal val="0"/>
          <c:showCatName val="0"/>
          <c:showSerName val="0"/>
          <c:showPercent val="0"/>
          <c:showBubbleSize val="0"/>
        </c:dLbls>
        <c:gapWidth val="150"/>
        <c:overlap val="100"/>
        <c:axId val="347617776"/>
        <c:axId val="347612336"/>
      </c:barChart>
      <c:catAx>
        <c:axId val="3476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2336"/>
        <c:crosses val="autoZero"/>
        <c:auto val="1"/>
        <c:lblAlgn val="ctr"/>
        <c:lblOffset val="100"/>
        <c:noMultiLvlLbl val="0"/>
      </c:catAx>
      <c:valAx>
        <c:axId val="34761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777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90347869316371"/>
          <c:y val="4.4773894773894776E-2"/>
          <c:w val="0.73252374862083081"/>
          <c:h val="0.84839042339042336"/>
        </c:manualLayout>
      </c:layout>
      <c:barChart>
        <c:barDir val="col"/>
        <c:grouping val="percent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209.48599841694215</c:v>
                </c:pt>
                <c:pt idx="1">
                  <c:v>164.34436841637267</c:v>
                </c:pt>
                <c:pt idx="2">
                  <c:v>125.2342336035415</c:v>
                </c:pt>
                <c:pt idx="3">
                  <c:v>119.0662722310249</c:v>
                </c:pt>
                <c:pt idx="4">
                  <c:v>122.1837635493425</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143.50224884294005</c:v>
                </c:pt>
                <c:pt idx="1">
                  <c:v>155.7649724766481</c:v>
                </c:pt>
                <c:pt idx="2">
                  <c:v>183.37955716269857</c:v>
                </c:pt>
                <c:pt idx="3">
                  <c:v>235.33522160214901</c:v>
                </c:pt>
                <c:pt idx="4">
                  <c:v>254.82942575150503</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111.173</c:v>
                </c:pt>
                <c:pt idx="1">
                  <c:v>117.44982469995099</c:v>
                </c:pt>
                <c:pt idx="2">
                  <c:v>144.00923159999999</c:v>
                </c:pt>
                <c:pt idx="3">
                  <c:v>149.74689144000001</c:v>
                </c:pt>
                <c:pt idx="4">
                  <c:v>159.51604344</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141.44676000000001</c:v>
                </c:pt>
                <c:pt idx="1">
                  <c:v>142.87442709106</c:v>
                </c:pt>
                <c:pt idx="2">
                  <c:v>157.56864646530499</c:v>
                </c:pt>
                <c:pt idx="3">
                  <c:v>167.601555501695</c:v>
                </c:pt>
                <c:pt idx="4">
                  <c:v>181.660822264937</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1.4549999999999998</c:v>
                </c:pt>
                <c:pt idx="1">
                  <c:v>20.750428340297901</c:v>
                </c:pt>
                <c:pt idx="2">
                  <c:v>21.110367104772202</c:v>
                </c:pt>
                <c:pt idx="3">
                  <c:v>21.495875323214602</c:v>
                </c:pt>
                <c:pt idx="4">
                  <c:v>23.0452855490194</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2.7500000000000004E-2</c:v>
                </c:pt>
                <c:pt idx="1">
                  <c:v>11.506532679463801</c:v>
                </c:pt>
                <c:pt idx="2">
                  <c:v>13.0572640933438</c:v>
                </c:pt>
                <c:pt idx="3">
                  <c:v>19.065823608757299</c:v>
                </c:pt>
                <c:pt idx="4">
                  <c:v>42.552110287123703</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15.477095740117949</c:v>
                </c:pt>
                <c:pt idx="1">
                  <c:v>14.445538224365972</c:v>
                </c:pt>
                <c:pt idx="2">
                  <c:v>18.301277834169436</c:v>
                </c:pt>
                <c:pt idx="3">
                  <c:v>21.445646204895038</c:v>
                </c:pt>
                <c:pt idx="4">
                  <c:v>26.963334767552972</c:v>
                </c:pt>
              </c:numCache>
            </c:numRef>
          </c:val>
        </c:ser>
        <c:dLbls>
          <c:showLegendKey val="0"/>
          <c:showVal val="0"/>
          <c:showCatName val="0"/>
          <c:showSerName val="0"/>
          <c:showPercent val="0"/>
          <c:showBubbleSize val="0"/>
        </c:dLbls>
        <c:gapWidth val="150"/>
        <c:overlap val="100"/>
        <c:axId val="347603088"/>
        <c:axId val="347604176"/>
      </c:barChart>
      <c:catAx>
        <c:axId val="3476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4176"/>
        <c:crosses val="autoZero"/>
        <c:auto val="1"/>
        <c:lblAlgn val="ctr"/>
        <c:lblOffset val="100"/>
        <c:noMultiLvlLbl val="0"/>
      </c:catAx>
      <c:valAx>
        <c:axId val="347604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308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0.20611944000000001</c:v>
                </c:pt>
                <c:pt idx="1">
                  <c:v>0.10578244221204161</c:v>
                </c:pt>
                <c:pt idx="2">
                  <c:v>0.1073827314635618</c:v>
                </c:pt>
                <c:pt idx="3">
                  <c:v>0.1015061820498975</c:v>
                </c:pt>
                <c:pt idx="4">
                  <c:v>9.0928732151969893E-2</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9.6992959999999989E-2</c:v>
                </c:pt>
                <c:pt idx="1">
                  <c:v>0.19161638369347703</c:v>
                </c:pt>
                <c:pt idx="2">
                  <c:v>0.16178716208810109</c:v>
                </c:pt>
                <c:pt idx="3">
                  <c:v>0.1716438434889517</c:v>
                </c:pt>
                <c:pt idx="4">
                  <c:v>0.19495023281615032</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0.14188999999999999</c:v>
                </c:pt>
                <c:pt idx="1">
                  <c:v>0.19592670312000002</c:v>
                </c:pt>
                <c:pt idx="2">
                  <c:v>0.22760813664000001</c:v>
                </c:pt>
                <c:pt idx="3">
                  <c:v>0.21611625179999999</c:v>
                </c:pt>
                <c:pt idx="4">
                  <c:v>0.21611625179999999</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3.6320000000000002E-3</c:v>
                </c:pt>
                <c:pt idx="1">
                  <c:v>3.4420457760000098E-3</c:v>
                </c:pt>
                <c:pt idx="2">
                  <c:v>3.4420457760000098E-3</c:v>
                </c:pt>
                <c:pt idx="3">
                  <c:v>3.4420457760000098E-3</c:v>
                </c:pt>
                <c:pt idx="4">
                  <c:v>3.4420457760000098E-3</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8.1700000000000002E-4</c:v>
                </c:pt>
                <c:pt idx="1">
                  <c:v>3.66434160753428E-2</c:v>
                </c:pt>
                <c:pt idx="2">
                  <c:v>7.7775854313545695E-2</c:v>
                </c:pt>
                <c:pt idx="3">
                  <c:v>9.7288677920539399E-2</c:v>
                </c:pt>
                <c:pt idx="4">
                  <c:v>0.11680150152753301</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7.7200000000000001E-4</c:v>
                </c:pt>
                <c:pt idx="1">
                  <c:v>2.0901992023279699E-2</c:v>
                </c:pt>
                <c:pt idx="2">
                  <c:v>7.8160333184437603E-2</c:v>
                </c:pt>
                <c:pt idx="3">
                  <c:v>0.14870565759467499</c:v>
                </c:pt>
                <c:pt idx="4">
                  <c:v>0.17788314330261501</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1.8905899999999996E-2</c:v>
                </c:pt>
                <c:pt idx="1">
                  <c:v>1.0803277557397699E-2</c:v>
                </c:pt>
                <c:pt idx="2">
                  <c:v>8.3619317125847182E-3</c:v>
                </c:pt>
                <c:pt idx="3">
                  <c:v>8.2725835915570863E-3</c:v>
                </c:pt>
                <c:pt idx="4">
                  <c:v>5.3116977986785087E-2</c:v>
                </c:pt>
              </c:numCache>
            </c:numRef>
          </c:val>
        </c:ser>
        <c:dLbls>
          <c:showLegendKey val="0"/>
          <c:showVal val="0"/>
          <c:showCatName val="0"/>
          <c:showSerName val="0"/>
          <c:showPercent val="0"/>
          <c:showBubbleSize val="0"/>
        </c:dLbls>
        <c:gapWidth val="150"/>
        <c:overlap val="100"/>
        <c:axId val="347607440"/>
        <c:axId val="347610704"/>
      </c:barChart>
      <c:catAx>
        <c:axId val="34760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0704"/>
        <c:crosses val="autoZero"/>
        <c:auto val="1"/>
        <c:lblAlgn val="ctr"/>
        <c:lblOffset val="100"/>
        <c:noMultiLvlLbl val="0"/>
      </c:catAx>
      <c:valAx>
        <c:axId val="34761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7440"/>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206.11944</c:v>
                </c:pt>
                <c:pt idx="1">
                  <c:v>105.7824422120416</c:v>
                </c:pt>
                <c:pt idx="2">
                  <c:v>107.3827314635618</c:v>
                </c:pt>
                <c:pt idx="3">
                  <c:v>101.5061820498975</c:v>
                </c:pt>
                <c:pt idx="4">
                  <c:v>90.928732151969896</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96.992959999999982</c:v>
                </c:pt>
                <c:pt idx="1">
                  <c:v>191.61638369347702</c:v>
                </c:pt>
                <c:pt idx="2">
                  <c:v>161.7871620881011</c:v>
                </c:pt>
                <c:pt idx="3">
                  <c:v>171.64384348895169</c:v>
                </c:pt>
                <c:pt idx="4">
                  <c:v>194.9502328161503</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141.88999999999999</c:v>
                </c:pt>
                <c:pt idx="1">
                  <c:v>195.92670312000001</c:v>
                </c:pt>
                <c:pt idx="2">
                  <c:v>227.60813664</c:v>
                </c:pt>
                <c:pt idx="3">
                  <c:v>216.11625179999999</c:v>
                </c:pt>
                <c:pt idx="4">
                  <c:v>216.11625179999999</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3.6320000000000001</c:v>
                </c:pt>
                <c:pt idx="1">
                  <c:v>3.4420457760000098</c:v>
                </c:pt>
                <c:pt idx="2">
                  <c:v>3.4420457760000098</c:v>
                </c:pt>
                <c:pt idx="3">
                  <c:v>3.4420457760000098</c:v>
                </c:pt>
                <c:pt idx="4">
                  <c:v>3.4420457760000098</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0.81699999999999995</c:v>
                </c:pt>
                <c:pt idx="1">
                  <c:v>36.643416075342799</c:v>
                </c:pt>
                <c:pt idx="2">
                  <c:v>77.775854313545693</c:v>
                </c:pt>
                <c:pt idx="3">
                  <c:v>97.288677920539399</c:v>
                </c:pt>
                <c:pt idx="4">
                  <c:v>116.80150152753301</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0.77200000000000002</c:v>
                </c:pt>
                <c:pt idx="1">
                  <c:v>20.9019920232797</c:v>
                </c:pt>
                <c:pt idx="2">
                  <c:v>78.160333184437604</c:v>
                </c:pt>
                <c:pt idx="3">
                  <c:v>148.70565759467499</c:v>
                </c:pt>
                <c:pt idx="4">
                  <c:v>177.883143302615</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18.905899999999995</c:v>
                </c:pt>
                <c:pt idx="1">
                  <c:v>10.803277557397699</c:v>
                </c:pt>
                <c:pt idx="2">
                  <c:v>8.3619317125847186</c:v>
                </c:pt>
                <c:pt idx="3">
                  <c:v>8.2725835915570869</c:v>
                </c:pt>
                <c:pt idx="4">
                  <c:v>53.116977986785088</c:v>
                </c:pt>
              </c:numCache>
            </c:numRef>
          </c:val>
        </c:ser>
        <c:dLbls>
          <c:showLegendKey val="0"/>
          <c:showVal val="0"/>
          <c:showCatName val="0"/>
          <c:showSerName val="0"/>
          <c:showPercent val="0"/>
          <c:showBubbleSize val="0"/>
        </c:dLbls>
        <c:gapWidth val="150"/>
        <c:overlap val="100"/>
        <c:axId val="347614512"/>
        <c:axId val="347603632"/>
      </c:barChart>
      <c:catAx>
        <c:axId val="3476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3632"/>
        <c:crosses val="autoZero"/>
        <c:auto val="1"/>
        <c:lblAlgn val="ctr"/>
        <c:lblOffset val="100"/>
        <c:noMultiLvlLbl val="0"/>
      </c:catAx>
      <c:valAx>
        <c:axId val="347603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451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6967354887094"/>
          <c:y val="0.17214378001511424"/>
          <c:w val="0.57827860227149031"/>
          <c:h val="0.72588942249091926"/>
        </c:manualLayout>
      </c:layout>
      <c:lineChart>
        <c:grouping val="standard"/>
        <c:varyColors val="0"/>
        <c:ser>
          <c:idx val="0"/>
          <c:order val="0"/>
          <c:tx>
            <c:strRef>
              <c:f>Sheet1!$B$1</c:f>
              <c:strCache>
                <c:ptCount val="1"/>
                <c:pt idx="0">
                  <c:v>series0</c:v>
                </c:pt>
              </c:strCache>
            </c:strRef>
          </c:tx>
          <c:spPr>
            <a:ln w="28575" cap="rnd">
              <a:solidFill>
                <a:schemeClr val="tx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241.90628137951532</c:v>
                </c:pt>
                <c:pt idx="1">
                  <c:v>239.87705896470877</c:v>
                </c:pt>
                <c:pt idx="2">
                  <c:v>237.38921863763221</c:v>
                </c:pt>
                <c:pt idx="3">
                  <c:v>239.90061630151607</c:v>
                </c:pt>
                <c:pt idx="4">
                  <c:v>238.7761631974131</c:v>
                </c:pt>
                <c:pt idx="5">
                  <c:v>239.12206652856062</c:v>
                </c:pt>
                <c:pt idx="6">
                  <c:v>240.39928520960362</c:v>
                </c:pt>
                <c:pt idx="7">
                  <c:v>246.53962127439573</c:v>
                </c:pt>
                <c:pt idx="8">
                  <c:v>249.4171478077368</c:v>
                </c:pt>
                <c:pt idx="9">
                  <c:v>249.7915666329699</c:v>
                </c:pt>
                <c:pt idx="10">
                  <c:v>250.31280316478217</c:v>
                </c:pt>
                <c:pt idx="11">
                  <c:v>251.07276304877445</c:v>
                </c:pt>
                <c:pt idx="12">
                  <c:v>251.50027387168635</c:v>
                </c:pt>
                <c:pt idx="13">
                  <c:v>251.89389585682349</c:v>
                </c:pt>
                <c:pt idx="14">
                  <c:v>252.41764049679858</c:v>
                </c:pt>
                <c:pt idx="15">
                  <c:v>252.81753415877395</c:v>
                </c:pt>
                <c:pt idx="16">
                  <c:v>253.36043578123554</c:v>
                </c:pt>
                <c:pt idx="17">
                  <c:v>254.22936055026949</c:v>
                </c:pt>
                <c:pt idx="18">
                  <c:v>255.23742844261395</c:v>
                </c:pt>
                <c:pt idx="19">
                  <c:v>256.36900867660694</c:v>
                </c:pt>
                <c:pt idx="20">
                  <c:v>257.24766512651786</c:v>
                </c:pt>
                <c:pt idx="21">
                  <c:v>257.99536500552733</c:v>
                </c:pt>
                <c:pt idx="22">
                  <c:v>258.49178052813227</c:v>
                </c:pt>
                <c:pt idx="23">
                  <c:v>259.27226957633474</c:v>
                </c:pt>
                <c:pt idx="24">
                  <c:v>260.19964606686943</c:v>
                </c:pt>
                <c:pt idx="25">
                  <c:v>261.3745218164691</c:v>
                </c:pt>
                <c:pt idx="26">
                  <c:v>262.6472131678758</c:v>
                </c:pt>
                <c:pt idx="27">
                  <c:v>263.8339464740248</c:v>
                </c:pt>
                <c:pt idx="28">
                  <c:v>265.0724690519607</c:v>
                </c:pt>
                <c:pt idx="29">
                  <c:v>266.57881048879455</c:v>
                </c:pt>
                <c:pt idx="30">
                  <c:v>268.17322865839827</c:v>
                </c:pt>
                <c:pt idx="31">
                  <c:v>269.73369768993518</c:v>
                </c:pt>
                <c:pt idx="32">
                  <c:v>271.3875059927505</c:v>
                </c:pt>
                <c:pt idx="33">
                  <c:v>273.00569466513298</c:v>
                </c:pt>
                <c:pt idx="34">
                  <c:v>274.64278947602048</c:v>
                </c:pt>
                <c:pt idx="35">
                  <c:v>276.4859902372051</c:v>
                </c:pt>
                <c:pt idx="36">
                  <c:v>278.4691344678364</c:v>
                </c:pt>
                <c:pt idx="37">
                  <c:v>280.59582281440476</c:v>
                </c:pt>
                <c:pt idx="38">
                  <c:v>282.61163913514679</c:v>
                </c:pt>
                <c:pt idx="39">
                  <c:v>284.60877671001134</c:v>
                </c:pt>
                <c:pt idx="40">
                  <c:v>286.81600082404128</c:v>
                </c:pt>
              </c:numCache>
            </c:numRef>
          </c:val>
          <c:smooth val="0"/>
        </c:ser>
        <c:ser>
          <c:idx val="1"/>
          <c:order val="1"/>
          <c:tx>
            <c:strRef>
              <c:f>Sheet1!$C$1</c:f>
              <c:strCache>
                <c:ptCount val="1"/>
                <c:pt idx="0">
                  <c:v>series1</c:v>
                </c:pt>
              </c:strCache>
            </c:strRef>
          </c:tx>
          <c:spPr>
            <a:ln w="28575" cap="rnd">
              <a:solidFill>
                <a:schemeClr val="tx2">
                  <a:lumMod val="25000"/>
                  <a:lumOff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241.90628536873496</c:v>
                </c:pt>
                <c:pt idx="1">
                  <c:v>239.877058987597</c:v>
                </c:pt>
                <c:pt idx="2">
                  <c:v>237.38921862237339</c:v>
                </c:pt>
                <c:pt idx="3">
                  <c:v>239.90013336274959</c:v>
                </c:pt>
                <c:pt idx="4">
                  <c:v>238.77589624966683</c:v>
                </c:pt>
                <c:pt idx="5">
                  <c:v>239.12093856835554</c:v>
                </c:pt>
                <c:pt idx="6">
                  <c:v>240.39934817881138</c:v>
                </c:pt>
                <c:pt idx="7">
                  <c:v>246.79412250459944</c:v>
                </c:pt>
                <c:pt idx="8">
                  <c:v>249.68747635736457</c:v>
                </c:pt>
                <c:pt idx="9">
                  <c:v>250.20518062100237</c:v>
                </c:pt>
                <c:pt idx="10">
                  <c:v>251.34147891822116</c:v>
                </c:pt>
                <c:pt idx="11">
                  <c:v>253.03384482355793</c:v>
                </c:pt>
                <c:pt idx="12">
                  <c:v>254.60641457234294</c:v>
                </c:pt>
                <c:pt idx="13">
                  <c:v>256.12666738122147</c:v>
                </c:pt>
                <c:pt idx="14">
                  <c:v>257.65519636406344</c:v>
                </c:pt>
                <c:pt idx="15">
                  <c:v>258.89751492566199</c:v>
                </c:pt>
                <c:pt idx="16">
                  <c:v>260.47288460582314</c:v>
                </c:pt>
                <c:pt idx="17">
                  <c:v>262.36650490821472</c:v>
                </c:pt>
                <c:pt idx="18">
                  <c:v>264.2714281308505</c:v>
                </c:pt>
                <c:pt idx="19">
                  <c:v>266.32877856504354</c:v>
                </c:pt>
                <c:pt idx="20">
                  <c:v>268.26925243659252</c:v>
                </c:pt>
                <c:pt idx="21">
                  <c:v>270.17172541114479</c:v>
                </c:pt>
                <c:pt idx="22">
                  <c:v>272.05429172912784</c:v>
                </c:pt>
                <c:pt idx="23">
                  <c:v>274.14981064124362</c:v>
                </c:pt>
                <c:pt idx="24">
                  <c:v>276.31799607325866</c:v>
                </c:pt>
                <c:pt idx="25">
                  <c:v>278.87309232079434</c:v>
                </c:pt>
                <c:pt idx="26">
                  <c:v>281.44782483120571</c:v>
                </c:pt>
                <c:pt idx="27">
                  <c:v>283.96872386786617</c:v>
                </c:pt>
                <c:pt idx="28">
                  <c:v>286.63683600337606</c:v>
                </c:pt>
                <c:pt idx="29">
                  <c:v>289.34880240080793</c:v>
                </c:pt>
                <c:pt idx="30">
                  <c:v>292.21337829000868</c:v>
                </c:pt>
                <c:pt idx="31">
                  <c:v>295.49228031427469</c:v>
                </c:pt>
                <c:pt idx="32">
                  <c:v>298.76887223286565</c:v>
                </c:pt>
                <c:pt idx="33">
                  <c:v>302.30517035771965</c:v>
                </c:pt>
                <c:pt idx="34">
                  <c:v>305.97855931491733</c:v>
                </c:pt>
                <c:pt idx="35">
                  <c:v>309.50557231841776</c:v>
                </c:pt>
                <c:pt idx="36">
                  <c:v>314.48724284685358</c:v>
                </c:pt>
                <c:pt idx="37">
                  <c:v>319.67102635143902</c:v>
                </c:pt>
                <c:pt idx="38">
                  <c:v>324.93296167093257</c:v>
                </c:pt>
                <c:pt idx="39">
                  <c:v>330.1095240111585</c:v>
                </c:pt>
                <c:pt idx="40">
                  <c:v>335.76335259869774</c:v>
                </c:pt>
              </c:numCache>
            </c:numRef>
          </c:val>
          <c:smooth val="0"/>
        </c:ser>
        <c:ser>
          <c:idx val="2"/>
          <c:order val="2"/>
          <c:tx>
            <c:strRef>
              <c:f>Sheet1!$D$1</c:f>
              <c:strCache>
                <c:ptCount val="1"/>
                <c:pt idx="0">
                  <c:v>series2</c:v>
                </c:pt>
              </c:strCache>
            </c:strRef>
          </c:tx>
          <c:spPr>
            <a:ln w="28575" cap="rnd">
              <a:solidFill>
                <a:schemeClr val="tx2">
                  <a:lumMod val="90000"/>
                  <a:lumOff val="1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241.90628536873496</c:v>
                </c:pt>
                <c:pt idx="1">
                  <c:v>239.877058987597</c:v>
                </c:pt>
                <c:pt idx="2">
                  <c:v>237.38921862237339</c:v>
                </c:pt>
                <c:pt idx="3">
                  <c:v>239.90013336274959</c:v>
                </c:pt>
                <c:pt idx="4">
                  <c:v>238.77589322842658</c:v>
                </c:pt>
                <c:pt idx="5">
                  <c:v>239.11742556786726</c:v>
                </c:pt>
                <c:pt idx="6">
                  <c:v>240.39930019325763</c:v>
                </c:pt>
                <c:pt idx="7">
                  <c:v>246.82434253416542</c:v>
                </c:pt>
                <c:pt idx="8">
                  <c:v>249.57826720492676</c:v>
                </c:pt>
                <c:pt idx="9">
                  <c:v>249.79946127833992</c:v>
                </c:pt>
                <c:pt idx="10">
                  <c:v>249.33004254949768</c:v>
                </c:pt>
                <c:pt idx="11">
                  <c:v>249.07583583629969</c:v>
                </c:pt>
                <c:pt idx="12">
                  <c:v>248.90074197125875</c:v>
                </c:pt>
                <c:pt idx="13">
                  <c:v>248.68543599492844</c:v>
                </c:pt>
                <c:pt idx="14">
                  <c:v>248.47769965864245</c:v>
                </c:pt>
                <c:pt idx="15">
                  <c:v>247.95714007189164</c:v>
                </c:pt>
                <c:pt idx="16">
                  <c:v>247.65349577039731</c:v>
                </c:pt>
                <c:pt idx="17">
                  <c:v>247.5807596035134</c:v>
                </c:pt>
                <c:pt idx="18">
                  <c:v>247.73245866148568</c:v>
                </c:pt>
                <c:pt idx="19">
                  <c:v>247.95980449518643</c:v>
                </c:pt>
                <c:pt idx="20">
                  <c:v>247.90425615093179</c:v>
                </c:pt>
                <c:pt idx="21">
                  <c:v>247.92044093050779</c:v>
                </c:pt>
                <c:pt idx="22">
                  <c:v>247.9367426241995</c:v>
                </c:pt>
                <c:pt idx="23">
                  <c:v>248.2361142531185</c:v>
                </c:pt>
                <c:pt idx="24">
                  <c:v>248.53627043056133</c:v>
                </c:pt>
                <c:pt idx="25">
                  <c:v>248.87729028547753</c:v>
                </c:pt>
                <c:pt idx="26">
                  <c:v>249.28490006319623</c:v>
                </c:pt>
                <c:pt idx="27">
                  <c:v>249.55849136625733</c:v>
                </c:pt>
                <c:pt idx="28">
                  <c:v>250.24169949575796</c:v>
                </c:pt>
                <c:pt idx="29">
                  <c:v>250.93373544635369</c:v>
                </c:pt>
                <c:pt idx="30">
                  <c:v>251.49756439368929</c:v>
                </c:pt>
                <c:pt idx="31">
                  <c:v>252.47174386080439</c:v>
                </c:pt>
                <c:pt idx="32">
                  <c:v>253.40740449597448</c:v>
                </c:pt>
                <c:pt idx="33">
                  <c:v>254.45737239401174</c:v>
                </c:pt>
                <c:pt idx="34">
                  <c:v>255.54357741237135</c:v>
                </c:pt>
                <c:pt idx="35">
                  <c:v>256.57335791353364</c:v>
                </c:pt>
                <c:pt idx="36">
                  <c:v>257.52178848433044</c:v>
                </c:pt>
                <c:pt idx="37">
                  <c:v>258.53246471377639</c:v>
                </c:pt>
                <c:pt idx="38">
                  <c:v>259.88957819064478</c:v>
                </c:pt>
                <c:pt idx="39">
                  <c:v>260.93578411557723</c:v>
                </c:pt>
                <c:pt idx="40">
                  <c:v>262.06396327975045</c:v>
                </c:pt>
              </c:numCache>
            </c:numRef>
          </c:val>
          <c:smooth val="0"/>
        </c:ser>
        <c:ser>
          <c:idx val="3"/>
          <c:order val="3"/>
          <c:tx>
            <c:strRef>
              <c:f>Sheet1!$E$1</c:f>
              <c:strCache>
                <c:ptCount val="1"/>
                <c:pt idx="0">
                  <c:v>series3</c:v>
                </c:pt>
              </c:strCache>
            </c:strRef>
          </c:tx>
          <c:spPr>
            <a:ln w="28575" cap="rnd">
              <a:solidFill>
                <a:schemeClr val="accent5">
                  <a:lumMod val="5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362.99659397024016</c:v>
                </c:pt>
                <c:pt idx="8">
                  <c:v>370.57099161781611</c:v>
                </c:pt>
                <c:pt idx="9">
                  <c:v>377.18486722031662</c:v>
                </c:pt>
                <c:pt idx="10">
                  <c:v>384.71957542356154</c:v>
                </c:pt>
                <c:pt idx="11">
                  <c:v>390.30469811337406</c:v>
                </c:pt>
                <c:pt idx="12">
                  <c:v>395.38384728299513</c:v>
                </c:pt>
                <c:pt idx="13">
                  <c:v>400.60288170185345</c:v>
                </c:pt>
                <c:pt idx="14">
                  <c:v>406.13036594467496</c:v>
                </c:pt>
                <c:pt idx="15">
                  <c:v>412.09937310137184</c:v>
                </c:pt>
                <c:pt idx="16">
                  <c:v>418.98355642756206</c:v>
                </c:pt>
                <c:pt idx="17">
                  <c:v>426.15227149228554</c:v>
                </c:pt>
                <c:pt idx="18">
                  <c:v>433.29656955787971</c:v>
                </c:pt>
                <c:pt idx="19">
                  <c:v>440.60427596127465</c:v>
                </c:pt>
                <c:pt idx="20">
                  <c:v>447.92562807323532</c:v>
                </c:pt>
                <c:pt idx="21">
                  <c:v>455.4814860747702</c:v>
                </c:pt>
                <c:pt idx="22">
                  <c:v>462.68401203580623</c:v>
                </c:pt>
                <c:pt idx="23">
                  <c:v>470.28967640905284</c:v>
                </c:pt>
                <c:pt idx="24">
                  <c:v>477.77095004636249</c:v>
                </c:pt>
                <c:pt idx="25">
                  <c:v>485.78187136139519</c:v>
                </c:pt>
                <c:pt idx="26">
                  <c:v>493.69969313379147</c:v>
                </c:pt>
                <c:pt idx="27">
                  <c:v>501.98924948314749</c:v>
                </c:pt>
                <c:pt idx="28">
                  <c:v>510.42093774983601</c:v>
                </c:pt>
                <c:pt idx="29">
                  <c:v>518.53042627517857</c:v>
                </c:pt>
                <c:pt idx="30">
                  <c:v>526.70523779418181</c:v>
                </c:pt>
                <c:pt idx="31">
                  <c:v>536.85213227210966</c:v>
                </c:pt>
                <c:pt idx="32">
                  <c:v>546.80396674309054</c:v>
                </c:pt>
                <c:pt idx="33">
                  <c:v>556.89398926670583</c:v>
                </c:pt>
                <c:pt idx="34">
                  <c:v>567.09237875851568</c:v>
                </c:pt>
                <c:pt idx="35">
                  <c:v>577.21790128661667</c:v>
                </c:pt>
                <c:pt idx="36">
                  <c:v>586.59820778418066</c:v>
                </c:pt>
                <c:pt idx="37">
                  <c:v>595.77187209828355</c:v>
                </c:pt>
                <c:pt idx="38">
                  <c:v>605.40308151532315</c:v>
                </c:pt>
                <c:pt idx="39">
                  <c:v>614.42888927231411</c:v>
                </c:pt>
                <c:pt idx="40">
                  <c:v>623.88238648364813</c:v>
                </c:pt>
              </c:numCache>
            </c:numRef>
          </c:val>
          <c:smooth val="0"/>
        </c:ser>
        <c:ser>
          <c:idx val="4"/>
          <c:order val="4"/>
          <c:tx>
            <c:strRef>
              <c:f>Sheet1!$F$1</c:f>
              <c:strCache>
                <c:ptCount val="1"/>
                <c:pt idx="0">
                  <c:v>series4</c:v>
                </c:pt>
              </c:strCache>
            </c:strRef>
          </c:tx>
          <c:spPr>
            <a:ln w="28575" cap="rnd">
              <a:solidFill>
                <a:schemeClr val="accent5">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363.01123443608566</c:v>
                </c:pt>
                <c:pt idx="8">
                  <c:v>370.90233464639255</c:v>
                </c:pt>
                <c:pt idx="9">
                  <c:v>377.78982019137055</c:v>
                </c:pt>
                <c:pt idx="10">
                  <c:v>386.51398206397323</c:v>
                </c:pt>
                <c:pt idx="11">
                  <c:v>394.79379821238706</c:v>
                </c:pt>
                <c:pt idx="12">
                  <c:v>403.4328384518509</c:v>
                </c:pt>
                <c:pt idx="13">
                  <c:v>412.12660379402911</c:v>
                </c:pt>
                <c:pt idx="14">
                  <c:v>421.08488555697539</c:v>
                </c:pt>
                <c:pt idx="15">
                  <c:v>429.94424045282346</c:v>
                </c:pt>
                <c:pt idx="16">
                  <c:v>439.98955629029359</c:v>
                </c:pt>
                <c:pt idx="17">
                  <c:v>450.15217683834055</c:v>
                </c:pt>
                <c:pt idx="18">
                  <c:v>460.16592946689218</c:v>
                </c:pt>
                <c:pt idx="19">
                  <c:v>470.80131376238148</c:v>
                </c:pt>
                <c:pt idx="20">
                  <c:v>481.3211571852716</c:v>
                </c:pt>
                <c:pt idx="21">
                  <c:v>492.02215424309321</c:v>
                </c:pt>
                <c:pt idx="22">
                  <c:v>502.46022092230947</c:v>
                </c:pt>
                <c:pt idx="23">
                  <c:v>513.38113382131439</c:v>
                </c:pt>
                <c:pt idx="24">
                  <c:v>523.87587892527381</c:v>
                </c:pt>
                <c:pt idx="25">
                  <c:v>535.07654097032048</c:v>
                </c:pt>
                <c:pt idx="26">
                  <c:v>547.49370061973934</c:v>
                </c:pt>
                <c:pt idx="27">
                  <c:v>559.9308468386065</c:v>
                </c:pt>
                <c:pt idx="28">
                  <c:v>572.66754762485391</c:v>
                </c:pt>
                <c:pt idx="29">
                  <c:v>585.10789363691015</c:v>
                </c:pt>
                <c:pt idx="30">
                  <c:v>598.12369224734766</c:v>
                </c:pt>
                <c:pt idx="31">
                  <c:v>612.87236006060516</c:v>
                </c:pt>
                <c:pt idx="32">
                  <c:v>627.60667657409999</c:v>
                </c:pt>
                <c:pt idx="33">
                  <c:v>642.91815489344663</c:v>
                </c:pt>
                <c:pt idx="34">
                  <c:v>658.0788727404373</c:v>
                </c:pt>
                <c:pt idx="35">
                  <c:v>673.1346973563268</c:v>
                </c:pt>
                <c:pt idx="36">
                  <c:v>688.52287524202575</c:v>
                </c:pt>
                <c:pt idx="37">
                  <c:v>703.77282771964781</c:v>
                </c:pt>
                <c:pt idx="38">
                  <c:v>719.62634795320241</c:v>
                </c:pt>
                <c:pt idx="39">
                  <c:v>734.89668090326836</c:v>
                </c:pt>
                <c:pt idx="40">
                  <c:v>751.14238036947563</c:v>
                </c:pt>
              </c:numCache>
            </c:numRef>
          </c:val>
          <c:smooth val="0"/>
        </c:ser>
        <c:ser>
          <c:idx val="5"/>
          <c:order val="5"/>
          <c:tx>
            <c:strRef>
              <c:f>Sheet1!$G$1</c:f>
              <c:strCache>
                <c:ptCount val="1"/>
                <c:pt idx="0">
                  <c:v>series5</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295.59124395163963</c:v>
                </c:pt>
                <c:pt idx="1">
                  <c:v>313.14173541681004</c:v>
                </c:pt>
                <c:pt idx="2">
                  <c:v>328.60674473768262</c:v>
                </c:pt>
                <c:pt idx="3">
                  <c:v>336.72337431701362</c:v>
                </c:pt>
                <c:pt idx="4">
                  <c:v>343.95781501465905</c:v>
                </c:pt>
                <c:pt idx="5">
                  <c:v>347.13195368905764</c:v>
                </c:pt>
                <c:pt idx="6">
                  <c:v>350.58484244065818</c:v>
                </c:pt>
                <c:pt idx="7">
                  <c:v>362.86962803543588</c:v>
                </c:pt>
                <c:pt idx="8">
                  <c:v>370.30950909174436</c:v>
                </c:pt>
                <c:pt idx="9">
                  <c:v>376.16822279383632</c:v>
                </c:pt>
                <c:pt idx="10">
                  <c:v>382.9494902340731</c:v>
                </c:pt>
                <c:pt idx="11">
                  <c:v>386.29574990947725</c:v>
                </c:pt>
                <c:pt idx="12">
                  <c:v>389.89168738831933</c:v>
                </c:pt>
                <c:pt idx="13">
                  <c:v>393.55226789318942</c:v>
                </c:pt>
                <c:pt idx="14">
                  <c:v>397.34716510988881</c:v>
                </c:pt>
                <c:pt idx="15">
                  <c:v>401.1464479272081</c:v>
                </c:pt>
                <c:pt idx="16">
                  <c:v>406.53801602373596</c:v>
                </c:pt>
                <c:pt idx="17">
                  <c:v>412.02480879294842</c:v>
                </c:pt>
                <c:pt idx="18">
                  <c:v>417.62429876978615</c:v>
                </c:pt>
                <c:pt idx="19">
                  <c:v>423.20399480100008</c:v>
                </c:pt>
                <c:pt idx="20">
                  <c:v>428.8105425481105</c:v>
                </c:pt>
                <c:pt idx="21">
                  <c:v>434.29248435462887</c:v>
                </c:pt>
                <c:pt idx="22">
                  <c:v>439.56042885779738</c:v>
                </c:pt>
                <c:pt idx="23">
                  <c:v>445.03695575516514</c:v>
                </c:pt>
                <c:pt idx="24">
                  <c:v>450.23942101092609</c:v>
                </c:pt>
                <c:pt idx="25">
                  <c:v>455.99930041559617</c:v>
                </c:pt>
                <c:pt idx="26">
                  <c:v>462.64058133431649</c:v>
                </c:pt>
                <c:pt idx="27">
                  <c:v>469.40693883717643</c:v>
                </c:pt>
                <c:pt idx="28">
                  <c:v>476.26358683068042</c:v>
                </c:pt>
                <c:pt idx="29">
                  <c:v>482.89420768714251</c:v>
                </c:pt>
                <c:pt idx="30">
                  <c:v>489.93137648109717</c:v>
                </c:pt>
                <c:pt idx="31">
                  <c:v>496.95296446472571</c:v>
                </c:pt>
                <c:pt idx="32">
                  <c:v>504.06410429788161</c:v>
                </c:pt>
                <c:pt idx="33">
                  <c:v>511.3131358491994</c:v>
                </c:pt>
                <c:pt idx="34">
                  <c:v>518.49380185060136</c:v>
                </c:pt>
                <c:pt idx="35">
                  <c:v>525.74693501360969</c:v>
                </c:pt>
                <c:pt idx="36">
                  <c:v>533.4943388504081</c:v>
                </c:pt>
                <c:pt idx="37">
                  <c:v>541.09194144077662</c:v>
                </c:pt>
                <c:pt idx="38">
                  <c:v>549.25740727456889</c:v>
                </c:pt>
                <c:pt idx="39">
                  <c:v>556.67402057594154</c:v>
                </c:pt>
                <c:pt idx="40">
                  <c:v>563.64417216049196</c:v>
                </c:pt>
              </c:numCache>
            </c:numRef>
          </c:val>
          <c:smooth val="0"/>
        </c:ser>
        <c:dLbls>
          <c:showLegendKey val="0"/>
          <c:showVal val="0"/>
          <c:showCatName val="0"/>
          <c:showSerName val="0"/>
          <c:showPercent val="0"/>
          <c:showBubbleSize val="0"/>
        </c:dLbls>
        <c:smooth val="0"/>
        <c:axId val="301716528"/>
        <c:axId val="301718704"/>
      </c:lineChart>
      <c:catAx>
        <c:axId val="301716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18704"/>
        <c:crosses val="autoZero"/>
        <c:auto val="1"/>
        <c:lblAlgn val="ctr"/>
        <c:lblOffset val="100"/>
        <c:tickLblSkip val="10"/>
        <c:tickMarkSkip val="10"/>
        <c:noMultiLvlLbl val="0"/>
      </c:catAx>
      <c:valAx>
        <c:axId val="30171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01716528"/>
        <c:crossesAt val="9"/>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3.0453217599999998</c:v>
                </c:pt>
                <c:pt idx="1">
                  <c:v>4.3823261842820704</c:v>
                </c:pt>
                <c:pt idx="2">
                  <c:v>4.1085399966948799</c:v>
                </c:pt>
                <c:pt idx="3">
                  <c:v>3.83916018755178</c:v>
                </c:pt>
                <c:pt idx="4">
                  <c:v>3.7553252668307895</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7.3379220000000009E-2</c:v>
                </c:pt>
                <c:pt idx="1">
                  <c:v>0.19218908883580729</c:v>
                </c:pt>
                <c:pt idx="2">
                  <c:v>0.45384044471054402</c:v>
                </c:pt>
                <c:pt idx="3">
                  <c:v>0.81119395479118495</c:v>
                </c:pt>
                <c:pt idx="4">
                  <c:v>0.95572802713715399</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7.0962000000000011E-2</c:v>
                </c:pt>
                <c:pt idx="1">
                  <c:v>0.33137277192000103</c:v>
                </c:pt>
                <c:pt idx="2">
                  <c:v>0.55839329652000091</c:v>
                </c:pt>
                <c:pt idx="3">
                  <c:v>0.839098736520002</c:v>
                </c:pt>
                <c:pt idx="4">
                  <c:v>1.11980417652</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0.70426900000000003</c:v>
                </c:pt>
                <c:pt idx="1">
                  <c:v>1.35934726048786</c:v>
                </c:pt>
                <c:pt idx="2">
                  <c:v>1.5555635385108202</c:v>
                </c:pt>
                <c:pt idx="3">
                  <c:v>1.5555635385108202</c:v>
                </c:pt>
                <c:pt idx="4">
                  <c:v>1.5555635385108202</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4.4622000000000002E-2</c:v>
                </c:pt>
                <c:pt idx="1">
                  <c:v>0.52235832995518694</c:v>
                </c:pt>
                <c:pt idx="2">
                  <c:v>1.1268382197253</c:v>
                </c:pt>
                <c:pt idx="3">
                  <c:v>1.8810683718190202</c:v>
                </c:pt>
                <c:pt idx="4">
                  <c:v>2.26922161322444</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6.9999999999999999E-4</c:v>
                </c:pt>
                <c:pt idx="1">
                  <c:v>0.50485648173247999</c:v>
                </c:pt>
                <c:pt idx="2">
                  <c:v>1.4990596540552201</c:v>
                </c:pt>
                <c:pt idx="3">
                  <c:v>2.1988410328449199</c:v>
                </c:pt>
                <c:pt idx="4">
                  <c:v>3.1897111189144898</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4.7996640000000007E-2</c:v>
                </c:pt>
                <c:pt idx="1">
                  <c:v>1.277658700116E-2</c:v>
                </c:pt>
                <c:pt idx="2">
                  <c:v>9.6673832106722313E-3</c:v>
                </c:pt>
                <c:pt idx="3">
                  <c:v>1.388733511569068E-2</c:v>
                </c:pt>
                <c:pt idx="4">
                  <c:v>5.2110311184736968E-2</c:v>
                </c:pt>
              </c:numCache>
            </c:numRef>
          </c:val>
        </c:ser>
        <c:dLbls>
          <c:showLegendKey val="0"/>
          <c:showVal val="0"/>
          <c:showCatName val="0"/>
          <c:showSerName val="0"/>
          <c:showPercent val="0"/>
          <c:showBubbleSize val="0"/>
        </c:dLbls>
        <c:gapWidth val="150"/>
        <c:overlap val="100"/>
        <c:axId val="347606896"/>
        <c:axId val="347611248"/>
      </c:barChart>
      <c:catAx>
        <c:axId val="34760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1248"/>
        <c:crosses val="autoZero"/>
        <c:auto val="1"/>
        <c:lblAlgn val="ctr"/>
        <c:lblOffset val="100"/>
        <c:noMultiLvlLbl val="0"/>
      </c:catAx>
      <c:valAx>
        <c:axId val="347611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6896"/>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Coal</c:v>
                </c:pt>
              </c:strCache>
            </c:strRef>
          </c:tx>
          <c:spPr>
            <a:solidFill>
              <a:schemeClr val="tx1"/>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3045.3217599999998</c:v>
                </c:pt>
                <c:pt idx="1">
                  <c:v>4382.3261842820702</c:v>
                </c:pt>
                <c:pt idx="2">
                  <c:v>4108.5399966948798</c:v>
                </c:pt>
                <c:pt idx="3">
                  <c:v>3839.1601875517799</c:v>
                </c:pt>
                <c:pt idx="4">
                  <c:v>3755.3252668307896</c:v>
                </c:pt>
              </c:numCache>
            </c:numRef>
          </c:val>
        </c:ser>
        <c:ser>
          <c:idx val="1"/>
          <c:order val="1"/>
          <c:tx>
            <c:strRef>
              <c:f>Sheet1!$C$1</c:f>
              <c:strCache>
                <c:ptCount val="1"/>
                <c:pt idx="0">
                  <c:v>Gas</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73.379220000000004</c:v>
                </c:pt>
                <c:pt idx="1">
                  <c:v>192.1890888358073</c:v>
                </c:pt>
                <c:pt idx="2">
                  <c:v>453.84044471054403</c:v>
                </c:pt>
                <c:pt idx="3">
                  <c:v>811.19395479118498</c:v>
                </c:pt>
                <c:pt idx="4">
                  <c:v>955.72802713715396</c:v>
                </c:pt>
              </c:numCache>
            </c:numRef>
          </c:val>
        </c:ser>
        <c:ser>
          <c:idx val="2"/>
          <c:order val="2"/>
          <c:tx>
            <c:strRef>
              <c:f>Sheet1!$D$1</c:f>
              <c:strCache>
                <c:ptCount val="1"/>
                <c:pt idx="0">
                  <c:v>Nuclear</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70.962000000000003</c:v>
                </c:pt>
                <c:pt idx="1">
                  <c:v>331.37277192000101</c:v>
                </c:pt>
                <c:pt idx="2">
                  <c:v>558.39329652000094</c:v>
                </c:pt>
                <c:pt idx="3">
                  <c:v>839.09873652000203</c:v>
                </c:pt>
                <c:pt idx="4">
                  <c:v>1119.8041765200001</c:v>
                </c:pt>
              </c:numCache>
            </c:numRef>
          </c:val>
        </c:ser>
        <c:ser>
          <c:idx val="3"/>
          <c:order val="3"/>
          <c:tx>
            <c:strRef>
              <c:f>Sheet1!$E$1</c:f>
              <c:strCache>
                <c:ptCount val="1"/>
                <c:pt idx="0">
                  <c:v>Hydro</c:v>
                </c:pt>
              </c:strCache>
            </c:strRef>
          </c:tx>
          <c:spPr>
            <a:solidFill>
              <a:schemeClr val="tx2">
                <a:lumMod val="90000"/>
                <a:lumOff val="1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704.26900000000001</c:v>
                </c:pt>
                <c:pt idx="1">
                  <c:v>1359.34726048786</c:v>
                </c:pt>
                <c:pt idx="2">
                  <c:v>1555.5635385108201</c:v>
                </c:pt>
                <c:pt idx="3">
                  <c:v>1555.5635385108201</c:v>
                </c:pt>
                <c:pt idx="4">
                  <c:v>1555.5635385108201</c:v>
                </c:pt>
              </c:numCache>
            </c:numRef>
          </c:val>
        </c:ser>
        <c:ser>
          <c:idx val="4"/>
          <c:order val="4"/>
          <c:tx>
            <c:strRef>
              <c:f>Sheet1!$F$1</c:f>
              <c:strCache>
                <c:ptCount val="1"/>
                <c:pt idx="0">
                  <c:v>Wind</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44.622</c:v>
                </c:pt>
                <c:pt idx="1">
                  <c:v>522.35832995518695</c:v>
                </c:pt>
                <c:pt idx="2">
                  <c:v>1126.8382197253</c:v>
                </c:pt>
                <c:pt idx="3">
                  <c:v>1881.0683718190201</c:v>
                </c:pt>
                <c:pt idx="4">
                  <c:v>2269.2216132244398</c:v>
                </c:pt>
              </c:numCache>
            </c:numRef>
          </c:val>
        </c:ser>
        <c:ser>
          <c:idx val="5"/>
          <c:order val="5"/>
          <c:tx>
            <c:strRef>
              <c:f>Sheet1!$G$1</c:f>
              <c:strCache>
                <c:ptCount val="1"/>
                <c:pt idx="0">
                  <c:v>Solar</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0.7</c:v>
                </c:pt>
                <c:pt idx="1">
                  <c:v>504.85648173248001</c:v>
                </c:pt>
                <c:pt idx="2">
                  <c:v>1499.0596540552201</c:v>
                </c:pt>
                <c:pt idx="3">
                  <c:v>2198.8410328449199</c:v>
                </c:pt>
                <c:pt idx="4">
                  <c:v>3189.7111189144898</c:v>
                </c:pt>
              </c:numCache>
            </c:numRef>
          </c:val>
        </c:ser>
        <c:ser>
          <c:idx val="6"/>
          <c:order val="6"/>
          <c:tx>
            <c:strRef>
              <c:f>Sheet1!$H$1</c:f>
              <c:strCache>
                <c:ptCount val="1"/>
                <c:pt idx="0">
                  <c:v>Other</c:v>
                </c:pt>
              </c:strCache>
            </c:strRef>
          </c:tx>
          <c:spPr>
            <a:solidFill>
              <a:schemeClr val="bg1">
                <a:lumMod val="6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47.996640000000006</c:v>
                </c:pt>
                <c:pt idx="1">
                  <c:v>12.776587001159999</c:v>
                </c:pt>
                <c:pt idx="2">
                  <c:v>9.6673832106722308</c:v>
                </c:pt>
                <c:pt idx="3">
                  <c:v>13.88733511569068</c:v>
                </c:pt>
                <c:pt idx="4">
                  <c:v>52.110311184736965</c:v>
                </c:pt>
              </c:numCache>
            </c:numRef>
          </c:val>
        </c:ser>
        <c:dLbls>
          <c:showLegendKey val="0"/>
          <c:showVal val="0"/>
          <c:showCatName val="0"/>
          <c:showSerName val="0"/>
          <c:showPercent val="0"/>
          <c:showBubbleSize val="0"/>
        </c:dLbls>
        <c:gapWidth val="150"/>
        <c:overlap val="100"/>
        <c:axId val="347607984"/>
        <c:axId val="347608528"/>
      </c:barChart>
      <c:catAx>
        <c:axId val="3476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8528"/>
        <c:crosses val="autoZero"/>
        <c:auto val="1"/>
        <c:lblAlgn val="ctr"/>
        <c:lblOffset val="100"/>
        <c:noMultiLvlLbl val="0"/>
      </c:catAx>
      <c:valAx>
        <c:axId val="347608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07984"/>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3641326506439E-2"/>
          <c:y val="4.963568306456196E-2"/>
          <c:w val="0.56358613513359179"/>
          <c:h val="0.84058785024894667"/>
        </c:manualLayout>
      </c:layout>
      <c:areaChart>
        <c:grouping val="stacked"/>
        <c:varyColors val="0"/>
        <c:ser>
          <c:idx val="1"/>
          <c:order val="0"/>
          <c:tx>
            <c:strRef>
              <c:f>Sheet1!$B$1</c:f>
              <c:strCache>
                <c:ptCount val="1"/>
                <c:pt idx="0">
                  <c:v>Australia and New Zealand</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569.70000000000005</c:v>
                </c:pt>
                <c:pt idx="1">
                  <c:v>567.1</c:v>
                </c:pt>
                <c:pt idx="2">
                  <c:v>593.29999999999995</c:v>
                </c:pt>
                <c:pt idx="3">
                  <c:v>625.70000000000005</c:v>
                </c:pt>
                <c:pt idx="4">
                  <c:v>661.3</c:v>
                </c:pt>
                <c:pt idx="5">
                  <c:v>651.79999999999995</c:v>
                </c:pt>
                <c:pt idx="6">
                  <c:v>645.39999999999986</c:v>
                </c:pt>
                <c:pt idx="7">
                  <c:v>560.4</c:v>
                </c:pt>
                <c:pt idx="8">
                  <c:v>562.70000000000005</c:v>
                </c:pt>
                <c:pt idx="9">
                  <c:v>572</c:v>
                </c:pt>
                <c:pt idx="10">
                  <c:v>580.29999999999995</c:v>
                </c:pt>
                <c:pt idx="11">
                  <c:v>584</c:v>
                </c:pt>
                <c:pt idx="12">
                  <c:v>586</c:v>
                </c:pt>
                <c:pt idx="13">
                  <c:v>590.19999999999993</c:v>
                </c:pt>
                <c:pt idx="14">
                  <c:v>597</c:v>
                </c:pt>
                <c:pt idx="15">
                  <c:v>602.5</c:v>
                </c:pt>
                <c:pt idx="16">
                  <c:v>603.9</c:v>
                </c:pt>
                <c:pt idx="17">
                  <c:v>606.4</c:v>
                </c:pt>
                <c:pt idx="18">
                  <c:v>609.6</c:v>
                </c:pt>
                <c:pt idx="19">
                  <c:v>615.70000000000005</c:v>
                </c:pt>
                <c:pt idx="20">
                  <c:v>620</c:v>
                </c:pt>
                <c:pt idx="21">
                  <c:v>626.1</c:v>
                </c:pt>
                <c:pt idx="22">
                  <c:v>630.59999999999991</c:v>
                </c:pt>
                <c:pt idx="23">
                  <c:v>635.79999999999995</c:v>
                </c:pt>
                <c:pt idx="24">
                  <c:v>641.70000000000005</c:v>
                </c:pt>
                <c:pt idx="25">
                  <c:v>648.29999999999995</c:v>
                </c:pt>
                <c:pt idx="26">
                  <c:v>654.4</c:v>
                </c:pt>
                <c:pt idx="27">
                  <c:v>659.8</c:v>
                </c:pt>
                <c:pt idx="28">
                  <c:v>675.5</c:v>
                </c:pt>
                <c:pt idx="29">
                  <c:v>681.9</c:v>
                </c:pt>
                <c:pt idx="30">
                  <c:v>689.59999999999991</c:v>
                </c:pt>
                <c:pt idx="31">
                  <c:v>712.7</c:v>
                </c:pt>
                <c:pt idx="32">
                  <c:v>736.80000000000007</c:v>
                </c:pt>
                <c:pt idx="33">
                  <c:v>751.8</c:v>
                </c:pt>
                <c:pt idx="34">
                  <c:v>765.59999999999991</c:v>
                </c:pt>
                <c:pt idx="35">
                  <c:v>780.1</c:v>
                </c:pt>
                <c:pt idx="36">
                  <c:v>795.2</c:v>
                </c:pt>
                <c:pt idx="37">
                  <c:v>819</c:v>
                </c:pt>
                <c:pt idx="38">
                  <c:v>838.90000000000009</c:v>
                </c:pt>
                <c:pt idx="39">
                  <c:v>858.8</c:v>
                </c:pt>
                <c:pt idx="40">
                  <c:v>888.3</c:v>
                </c:pt>
              </c:numCache>
            </c:numRef>
          </c:val>
        </c:ser>
        <c:ser>
          <c:idx val="3"/>
          <c:order val="1"/>
          <c:tx>
            <c:strRef>
              <c:f>Sheet1!$C$1</c:f>
              <c:strCache>
                <c:ptCount val="1"/>
                <c:pt idx="0">
                  <c:v>OECD Europe</c:v>
                </c:pt>
              </c:strCache>
            </c:strRef>
          </c:tx>
          <c:spPr>
            <a:solidFill>
              <a:schemeClr val="accent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601.9</c:v>
                </c:pt>
                <c:pt idx="1">
                  <c:v>620.6</c:v>
                </c:pt>
                <c:pt idx="2">
                  <c:v>628.20000000000005</c:v>
                </c:pt>
                <c:pt idx="3">
                  <c:v>592</c:v>
                </c:pt>
                <c:pt idx="4">
                  <c:v>574.1</c:v>
                </c:pt>
                <c:pt idx="5">
                  <c:v>551.9</c:v>
                </c:pt>
                <c:pt idx="6">
                  <c:v>527.6</c:v>
                </c:pt>
                <c:pt idx="7">
                  <c:v>490.2</c:v>
                </c:pt>
                <c:pt idx="8">
                  <c:v>441.9</c:v>
                </c:pt>
                <c:pt idx="9">
                  <c:v>385</c:v>
                </c:pt>
                <c:pt idx="10">
                  <c:v>334.7</c:v>
                </c:pt>
                <c:pt idx="11">
                  <c:v>330.6</c:v>
                </c:pt>
                <c:pt idx="12">
                  <c:v>325.39999999999998</c:v>
                </c:pt>
                <c:pt idx="13">
                  <c:v>314.3</c:v>
                </c:pt>
                <c:pt idx="14">
                  <c:v>303.89999999999998</c:v>
                </c:pt>
                <c:pt idx="15">
                  <c:v>294.5</c:v>
                </c:pt>
                <c:pt idx="16">
                  <c:v>289.10000000000002</c:v>
                </c:pt>
                <c:pt idx="17">
                  <c:v>284.10000000000002</c:v>
                </c:pt>
                <c:pt idx="18">
                  <c:v>278.39999999999998</c:v>
                </c:pt>
                <c:pt idx="19">
                  <c:v>273.8</c:v>
                </c:pt>
                <c:pt idx="20">
                  <c:v>269</c:v>
                </c:pt>
                <c:pt idx="21">
                  <c:v>267.5</c:v>
                </c:pt>
                <c:pt idx="22">
                  <c:v>265.3</c:v>
                </c:pt>
                <c:pt idx="23">
                  <c:v>263.39999999999998</c:v>
                </c:pt>
                <c:pt idx="24">
                  <c:v>261.3</c:v>
                </c:pt>
                <c:pt idx="25">
                  <c:v>259.89999999999998</c:v>
                </c:pt>
                <c:pt idx="26">
                  <c:v>259.60000000000002</c:v>
                </c:pt>
                <c:pt idx="27">
                  <c:v>258.8</c:v>
                </c:pt>
                <c:pt idx="28">
                  <c:v>258.39999999999998</c:v>
                </c:pt>
                <c:pt idx="29">
                  <c:v>257.89999999999998</c:v>
                </c:pt>
                <c:pt idx="30">
                  <c:v>257.39999999999998</c:v>
                </c:pt>
                <c:pt idx="31">
                  <c:v>256.60000000000002</c:v>
                </c:pt>
                <c:pt idx="32">
                  <c:v>256.2</c:v>
                </c:pt>
                <c:pt idx="33">
                  <c:v>255.3</c:v>
                </c:pt>
                <c:pt idx="34">
                  <c:v>255</c:v>
                </c:pt>
                <c:pt idx="35">
                  <c:v>254.2</c:v>
                </c:pt>
                <c:pt idx="36">
                  <c:v>254.3</c:v>
                </c:pt>
                <c:pt idx="37">
                  <c:v>254.2</c:v>
                </c:pt>
                <c:pt idx="38">
                  <c:v>254.5</c:v>
                </c:pt>
                <c:pt idx="39">
                  <c:v>255.2</c:v>
                </c:pt>
                <c:pt idx="40">
                  <c:v>255.3</c:v>
                </c:pt>
              </c:numCache>
            </c:numRef>
          </c:val>
        </c:ser>
        <c:ser>
          <c:idx val="2"/>
          <c:order val="2"/>
          <c:tx>
            <c:strRef>
              <c:f>Sheet1!$D$1</c:f>
              <c:strCache>
                <c:ptCount val="1"/>
                <c:pt idx="0">
                  <c:v>United States</c:v>
                </c:pt>
              </c:strCache>
            </c:strRef>
          </c:tx>
          <c:spPr>
            <a:solidFill>
              <a:schemeClr val="tx2">
                <a:lumMod val="25000"/>
                <a:lumOff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1084.4000000000001</c:v>
                </c:pt>
                <c:pt idx="1">
                  <c:v>1095.5999999999999</c:v>
                </c:pt>
                <c:pt idx="2">
                  <c:v>1016.5</c:v>
                </c:pt>
                <c:pt idx="3">
                  <c:v>984.8</c:v>
                </c:pt>
                <c:pt idx="4">
                  <c:v>1000</c:v>
                </c:pt>
                <c:pt idx="5">
                  <c:v>896.9</c:v>
                </c:pt>
                <c:pt idx="6">
                  <c:v>728.4</c:v>
                </c:pt>
                <c:pt idx="7">
                  <c:v>793.5</c:v>
                </c:pt>
                <c:pt idx="8">
                  <c:v>774.6</c:v>
                </c:pt>
                <c:pt idx="9">
                  <c:v>740.6</c:v>
                </c:pt>
                <c:pt idx="10">
                  <c:v>701.3</c:v>
                </c:pt>
                <c:pt idx="11">
                  <c:v>686.4</c:v>
                </c:pt>
                <c:pt idx="12">
                  <c:v>682.2</c:v>
                </c:pt>
                <c:pt idx="13">
                  <c:v>683.2</c:v>
                </c:pt>
                <c:pt idx="14">
                  <c:v>689.6</c:v>
                </c:pt>
                <c:pt idx="15">
                  <c:v>690</c:v>
                </c:pt>
                <c:pt idx="16">
                  <c:v>684.2</c:v>
                </c:pt>
                <c:pt idx="17">
                  <c:v>678.4</c:v>
                </c:pt>
                <c:pt idx="18">
                  <c:v>676</c:v>
                </c:pt>
                <c:pt idx="19">
                  <c:v>681.9</c:v>
                </c:pt>
                <c:pt idx="20">
                  <c:v>682.1</c:v>
                </c:pt>
                <c:pt idx="21">
                  <c:v>672.7</c:v>
                </c:pt>
                <c:pt idx="22">
                  <c:v>656.8</c:v>
                </c:pt>
                <c:pt idx="23">
                  <c:v>656.9</c:v>
                </c:pt>
                <c:pt idx="24">
                  <c:v>650.1</c:v>
                </c:pt>
                <c:pt idx="25">
                  <c:v>648.79999999999995</c:v>
                </c:pt>
                <c:pt idx="26">
                  <c:v>648.1</c:v>
                </c:pt>
                <c:pt idx="27">
                  <c:v>644.29999999999995</c:v>
                </c:pt>
                <c:pt idx="28">
                  <c:v>643.5</c:v>
                </c:pt>
                <c:pt idx="29">
                  <c:v>642.6</c:v>
                </c:pt>
                <c:pt idx="30">
                  <c:v>642.79999999999995</c:v>
                </c:pt>
                <c:pt idx="31">
                  <c:v>639.6</c:v>
                </c:pt>
                <c:pt idx="32">
                  <c:v>638.1</c:v>
                </c:pt>
                <c:pt idx="33">
                  <c:v>636.1</c:v>
                </c:pt>
                <c:pt idx="34">
                  <c:v>638.29999999999995</c:v>
                </c:pt>
                <c:pt idx="35">
                  <c:v>638.70000000000005</c:v>
                </c:pt>
                <c:pt idx="36">
                  <c:v>637.9</c:v>
                </c:pt>
                <c:pt idx="37">
                  <c:v>633</c:v>
                </c:pt>
                <c:pt idx="38">
                  <c:v>634.1</c:v>
                </c:pt>
                <c:pt idx="39">
                  <c:v>635.1</c:v>
                </c:pt>
                <c:pt idx="40">
                  <c:v>635.5</c:v>
                </c:pt>
              </c:numCache>
            </c:numRef>
          </c:val>
        </c:ser>
        <c:ser>
          <c:idx val="8"/>
          <c:order val="3"/>
          <c:tx>
            <c:strRef>
              <c:f>Sheet1!$E$1</c:f>
              <c:strCache>
                <c:ptCount val="1"/>
                <c:pt idx="0">
                  <c:v>rest of world</c:v>
                </c:pt>
              </c:strCache>
            </c:strRef>
          </c:tx>
          <c:spPr>
            <a:solidFill>
              <a:schemeClr val="accent5">
                <a:lumMod val="5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1033.7</c:v>
                </c:pt>
                <c:pt idx="1">
                  <c:v>1071.2999999999997</c:v>
                </c:pt>
                <c:pt idx="2">
                  <c:v>1123</c:v>
                </c:pt>
                <c:pt idx="3">
                  <c:v>1128.3000000000002</c:v>
                </c:pt>
                <c:pt idx="4">
                  <c:v>1112</c:v>
                </c:pt>
                <c:pt idx="5">
                  <c:v>1108.0999999999999</c:v>
                </c:pt>
                <c:pt idx="6">
                  <c:v>1113.7</c:v>
                </c:pt>
                <c:pt idx="7">
                  <c:v>987.6</c:v>
                </c:pt>
                <c:pt idx="8">
                  <c:v>993.30000000000007</c:v>
                </c:pt>
                <c:pt idx="9">
                  <c:v>965.5</c:v>
                </c:pt>
                <c:pt idx="10">
                  <c:v>953.09999999999991</c:v>
                </c:pt>
                <c:pt idx="11">
                  <c:v>943.30000000000007</c:v>
                </c:pt>
                <c:pt idx="12">
                  <c:v>940.69999999999993</c:v>
                </c:pt>
                <c:pt idx="13">
                  <c:v>946.2</c:v>
                </c:pt>
                <c:pt idx="14">
                  <c:v>949.09999999999991</c:v>
                </c:pt>
                <c:pt idx="15">
                  <c:v>952.59999999999991</c:v>
                </c:pt>
                <c:pt idx="16">
                  <c:v>954.2</c:v>
                </c:pt>
                <c:pt idx="17">
                  <c:v>958</c:v>
                </c:pt>
                <c:pt idx="18">
                  <c:v>959.9</c:v>
                </c:pt>
                <c:pt idx="19">
                  <c:v>964.1</c:v>
                </c:pt>
                <c:pt idx="20">
                  <c:v>968.1</c:v>
                </c:pt>
                <c:pt idx="21">
                  <c:v>980.69999999999982</c:v>
                </c:pt>
                <c:pt idx="22">
                  <c:v>993</c:v>
                </c:pt>
                <c:pt idx="23">
                  <c:v>1006.1</c:v>
                </c:pt>
                <c:pt idx="24">
                  <c:v>1019.2</c:v>
                </c:pt>
                <c:pt idx="25">
                  <c:v>1033.2</c:v>
                </c:pt>
                <c:pt idx="26">
                  <c:v>1046.9000000000001</c:v>
                </c:pt>
                <c:pt idx="27">
                  <c:v>1060.3</c:v>
                </c:pt>
                <c:pt idx="28">
                  <c:v>1063</c:v>
                </c:pt>
                <c:pt idx="29">
                  <c:v>1076.5</c:v>
                </c:pt>
                <c:pt idx="30">
                  <c:v>1089.2</c:v>
                </c:pt>
                <c:pt idx="31">
                  <c:v>1101.0999999999999</c:v>
                </c:pt>
                <c:pt idx="32">
                  <c:v>1113.3</c:v>
                </c:pt>
                <c:pt idx="33">
                  <c:v>1135.7</c:v>
                </c:pt>
                <c:pt idx="34">
                  <c:v>1153.8</c:v>
                </c:pt>
                <c:pt idx="35">
                  <c:v>1169.2</c:v>
                </c:pt>
                <c:pt idx="36">
                  <c:v>1192.5</c:v>
                </c:pt>
                <c:pt idx="37">
                  <c:v>1224</c:v>
                </c:pt>
                <c:pt idx="38">
                  <c:v>1255.6000000000001</c:v>
                </c:pt>
                <c:pt idx="39">
                  <c:v>1285.8999999999999</c:v>
                </c:pt>
                <c:pt idx="40">
                  <c:v>1310.3999999999999</c:v>
                </c:pt>
              </c:numCache>
            </c:numRef>
          </c:val>
        </c:ser>
        <c:ser>
          <c:idx val="5"/>
          <c:order val="4"/>
          <c:tx>
            <c:strRef>
              <c:f>Sheet1!$F$1</c:f>
              <c:strCache>
                <c:ptCount val="1"/>
                <c:pt idx="0">
                  <c:v>Other non-OECD Asia</c:v>
                </c:pt>
              </c:strCache>
            </c:strRef>
          </c:tx>
          <c:spPr>
            <a:solidFill>
              <a:schemeClr val="accent5">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508</c:v>
                </c:pt>
                <c:pt idx="1">
                  <c:v>604.79999999999995</c:v>
                </c:pt>
                <c:pt idx="2">
                  <c:v>646.6</c:v>
                </c:pt>
                <c:pt idx="3">
                  <c:v>674</c:v>
                </c:pt>
                <c:pt idx="4">
                  <c:v>650.1</c:v>
                </c:pt>
                <c:pt idx="5">
                  <c:v>651</c:v>
                </c:pt>
                <c:pt idx="6">
                  <c:v>664.8</c:v>
                </c:pt>
                <c:pt idx="7">
                  <c:v>706.4</c:v>
                </c:pt>
                <c:pt idx="8">
                  <c:v>693.3</c:v>
                </c:pt>
                <c:pt idx="9">
                  <c:v>719.9</c:v>
                </c:pt>
                <c:pt idx="10">
                  <c:v>730.6</c:v>
                </c:pt>
                <c:pt idx="11">
                  <c:v>741</c:v>
                </c:pt>
                <c:pt idx="12">
                  <c:v>751.9</c:v>
                </c:pt>
                <c:pt idx="13">
                  <c:v>759</c:v>
                </c:pt>
                <c:pt idx="14">
                  <c:v>766.5</c:v>
                </c:pt>
                <c:pt idx="15">
                  <c:v>774.6</c:v>
                </c:pt>
                <c:pt idx="16">
                  <c:v>793.5</c:v>
                </c:pt>
                <c:pt idx="17">
                  <c:v>812.6</c:v>
                </c:pt>
                <c:pt idx="18">
                  <c:v>833.1</c:v>
                </c:pt>
                <c:pt idx="19">
                  <c:v>854.1</c:v>
                </c:pt>
                <c:pt idx="20">
                  <c:v>874.6</c:v>
                </c:pt>
                <c:pt idx="21">
                  <c:v>881.2</c:v>
                </c:pt>
                <c:pt idx="22">
                  <c:v>887.1</c:v>
                </c:pt>
                <c:pt idx="23">
                  <c:v>894</c:v>
                </c:pt>
                <c:pt idx="24">
                  <c:v>899.9</c:v>
                </c:pt>
                <c:pt idx="25">
                  <c:v>906.3</c:v>
                </c:pt>
                <c:pt idx="26">
                  <c:v>916.7</c:v>
                </c:pt>
                <c:pt idx="27">
                  <c:v>928.5</c:v>
                </c:pt>
                <c:pt idx="28">
                  <c:v>940.4</c:v>
                </c:pt>
                <c:pt idx="29">
                  <c:v>951.7</c:v>
                </c:pt>
                <c:pt idx="30">
                  <c:v>963.3</c:v>
                </c:pt>
                <c:pt idx="31">
                  <c:v>974.1</c:v>
                </c:pt>
                <c:pt idx="32">
                  <c:v>984.6</c:v>
                </c:pt>
                <c:pt idx="33">
                  <c:v>994.4</c:v>
                </c:pt>
                <c:pt idx="34">
                  <c:v>1009.3</c:v>
                </c:pt>
                <c:pt idx="35">
                  <c:v>1032.5999999999999</c:v>
                </c:pt>
                <c:pt idx="36">
                  <c:v>1060</c:v>
                </c:pt>
                <c:pt idx="37">
                  <c:v>1077.5</c:v>
                </c:pt>
                <c:pt idx="38">
                  <c:v>1094.3</c:v>
                </c:pt>
                <c:pt idx="39">
                  <c:v>1111.5</c:v>
                </c:pt>
                <c:pt idx="40">
                  <c:v>1128.9000000000001</c:v>
                </c:pt>
              </c:numCache>
            </c:numRef>
          </c:val>
        </c:ser>
        <c:ser>
          <c:idx val="0"/>
          <c:order val="5"/>
          <c:tx>
            <c:strRef>
              <c:f>Sheet1!$G$1</c:f>
              <c:strCache>
                <c:ptCount val="1"/>
                <c:pt idx="0">
                  <c:v>China</c:v>
                </c:pt>
              </c:strCache>
            </c:strRef>
          </c:tx>
          <c:spPr>
            <a:solidFill>
              <a:schemeClr val="accent5">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3779.2</c:v>
                </c:pt>
                <c:pt idx="1">
                  <c:v>4149.6000000000004</c:v>
                </c:pt>
                <c:pt idx="2">
                  <c:v>4348.8</c:v>
                </c:pt>
                <c:pt idx="3">
                  <c:v>4380.8999999999996</c:v>
                </c:pt>
                <c:pt idx="4">
                  <c:v>4270.3</c:v>
                </c:pt>
                <c:pt idx="5">
                  <c:v>4129.8999999999996</c:v>
                </c:pt>
                <c:pt idx="6">
                  <c:v>3708.2</c:v>
                </c:pt>
                <c:pt idx="7">
                  <c:v>3900.4</c:v>
                </c:pt>
                <c:pt idx="8">
                  <c:v>3898.1</c:v>
                </c:pt>
                <c:pt idx="9">
                  <c:v>3873.1</c:v>
                </c:pt>
                <c:pt idx="10">
                  <c:v>3870.1</c:v>
                </c:pt>
                <c:pt idx="11">
                  <c:v>3829.3</c:v>
                </c:pt>
                <c:pt idx="12">
                  <c:v>3793.4</c:v>
                </c:pt>
                <c:pt idx="13">
                  <c:v>3761.8</c:v>
                </c:pt>
                <c:pt idx="14">
                  <c:v>3731.5</c:v>
                </c:pt>
                <c:pt idx="15">
                  <c:v>3700.4</c:v>
                </c:pt>
                <c:pt idx="16">
                  <c:v>3643.2</c:v>
                </c:pt>
                <c:pt idx="17">
                  <c:v>3590.8</c:v>
                </c:pt>
                <c:pt idx="18">
                  <c:v>3539</c:v>
                </c:pt>
                <c:pt idx="19">
                  <c:v>3489.2</c:v>
                </c:pt>
                <c:pt idx="20">
                  <c:v>3441.6</c:v>
                </c:pt>
                <c:pt idx="21">
                  <c:v>3407.9</c:v>
                </c:pt>
                <c:pt idx="22">
                  <c:v>3373.6</c:v>
                </c:pt>
                <c:pt idx="23">
                  <c:v>3342.9</c:v>
                </c:pt>
                <c:pt idx="24">
                  <c:v>3311.7</c:v>
                </c:pt>
                <c:pt idx="25">
                  <c:v>3284.7</c:v>
                </c:pt>
                <c:pt idx="26">
                  <c:v>3274.5</c:v>
                </c:pt>
                <c:pt idx="27">
                  <c:v>3265.1</c:v>
                </c:pt>
                <c:pt idx="28">
                  <c:v>3255.7</c:v>
                </c:pt>
                <c:pt idx="29">
                  <c:v>3250.6</c:v>
                </c:pt>
                <c:pt idx="30">
                  <c:v>3242.3</c:v>
                </c:pt>
                <c:pt idx="31">
                  <c:v>3240.8</c:v>
                </c:pt>
                <c:pt idx="32">
                  <c:v>3238.5</c:v>
                </c:pt>
                <c:pt idx="33">
                  <c:v>3240</c:v>
                </c:pt>
                <c:pt idx="34">
                  <c:v>3242.6</c:v>
                </c:pt>
                <c:pt idx="35">
                  <c:v>3245.7</c:v>
                </c:pt>
                <c:pt idx="36">
                  <c:v>3247.1</c:v>
                </c:pt>
                <c:pt idx="37">
                  <c:v>3246</c:v>
                </c:pt>
                <c:pt idx="38">
                  <c:v>3246.6</c:v>
                </c:pt>
                <c:pt idx="39">
                  <c:v>3245.4</c:v>
                </c:pt>
                <c:pt idx="40">
                  <c:v>3243.5</c:v>
                </c:pt>
              </c:numCache>
            </c:numRef>
          </c:val>
        </c:ser>
        <c:ser>
          <c:idx val="4"/>
          <c:order val="6"/>
          <c:tx>
            <c:strRef>
              <c:f>Sheet1!$H$1</c:f>
              <c:strCache>
                <c:ptCount val="1"/>
                <c:pt idx="0">
                  <c:v>India</c:v>
                </c:pt>
              </c:strCache>
            </c:strRef>
          </c:tx>
          <c:spPr>
            <a:solidFill>
              <a:schemeClr val="accent5">
                <a:lumMod val="20000"/>
                <a:lumOff val="8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578.20000000000005</c:v>
                </c:pt>
                <c:pt idx="1">
                  <c:v>590.79999999999995</c:v>
                </c:pt>
                <c:pt idx="2">
                  <c:v>680.6</c:v>
                </c:pt>
                <c:pt idx="3">
                  <c:v>671.4</c:v>
                </c:pt>
                <c:pt idx="4">
                  <c:v>713.5</c:v>
                </c:pt>
                <c:pt idx="5">
                  <c:v>747.1</c:v>
                </c:pt>
                <c:pt idx="6">
                  <c:v>761.7</c:v>
                </c:pt>
                <c:pt idx="7">
                  <c:v>852.3</c:v>
                </c:pt>
                <c:pt idx="8">
                  <c:v>853.6</c:v>
                </c:pt>
                <c:pt idx="9">
                  <c:v>853.6</c:v>
                </c:pt>
                <c:pt idx="10">
                  <c:v>859.8</c:v>
                </c:pt>
                <c:pt idx="11">
                  <c:v>881.4</c:v>
                </c:pt>
                <c:pt idx="12">
                  <c:v>902.9</c:v>
                </c:pt>
                <c:pt idx="13">
                  <c:v>928.2</c:v>
                </c:pt>
                <c:pt idx="14">
                  <c:v>955</c:v>
                </c:pt>
                <c:pt idx="15">
                  <c:v>983.6</c:v>
                </c:pt>
                <c:pt idx="16">
                  <c:v>1023.8</c:v>
                </c:pt>
                <c:pt idx="17">
                  <c:v>1066.9000000000001</c:v>
                </c:pt>
                <c:pt idx="18">
                  <c:v>1110.8</c:v>
                </c:pt>
                <c:pt idx="19">
                  <c:v>1155.5</c:v>
                </c:pt>
                <c:pt idx="20">
                  <c:v>1200.0999999999999</c:v>
                </c:pt>
                <c:pt idx="21">
                  <c:v>1245.3</c:v>
                </c:pt>
                <c:pt idx="22">
                  <c:v>1290.3</c:v>
                </c:pt>
                <c:pt idx="23">
                  <c:v>1336.1</c:v>
                </c:pt>
                <c:pt idx="24">
                  <c:v>1381.2</c:v>
                </c:pt>
                <c:pt idx="25">
                  <c:v>1426.7</c:v>
                </c:pt>
                <c:pt idx="26">
                  <c:v>1446.1</c:v>
                </c:pt>
                <c:pt idx="27">
                  <c:v>1464.4</c:v>
                </c:pt>
                <c:pt idx="28">
                  <c:v>1484.3</c:v>
                </c:pt>
                <c:pt idx="29">
                  <c:v>1502.9</c:v>
                </c:pt>
                <c:pt idx="30">
                  <c:v>1523.9</c:v>
                </c:pt>
                <c:pt idx="31">
                  <c:v>1563.9</c:v>
                </c:pt>
                <c:pt idx="32">
                  <c:v>1604.8</c:v>
                </c:pt>
                <c:pt idx="33">
                  <c:v>1643.3</c:v>
                </c:pt>
                <c:pt idx="34">
                  <c:v>1681.9</c:v>
                </c:pt>
                <c:pt idx="35">
                  <c:v>1717.5</c:v>
                </c:pt>
                <c:pt idx="36">
                  <c:v>1778.3</c:v>
                </c:pt>
                <c:pt idx="37">
                  <c:v>1836.1</c:v>
                </c:pt>
                <c:pt idx="38">
                  <c:v>1894.4</c:v>
                </c:pt>
                <c:pt idx="39">
                  <c:v>1951.7</c:v>
                </c:pt>
                <c:pt idx="40">
                  <c:v>2006.9</c:v>
                </c:pt>
              </c:numCache>
            </c:numRef>
          </c:val>
        </c:ser>
        <c:dLbls>
          <c:showLegendKey val="0"/>
          <c:showVal val="0"/>
          <c:showCatName val="0"/>
          <c:showSerName val="0"/>
          <c:showPercent val="0"/>
          <c:showBubbleSize val="0"/>
        </c:dLbls>
        <c:axId val="347609072"/>
        <c:axId val="341543920"/>
      </c:areaChart>
      <c:catAx>
        <c:axId val="34760907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1543920"/>
        <c:crosses val="autoZero"/>
        <c:auto val="1"/>
        <c:lblAlgn val="ctr"/>
        <c:lblOffset val="100"/>
        <c:tickLblSkip val="10"/>
        <c:tickMarkSkip val="10"/>
        <c:noMultiLvlLbl val="0"/>
      </c:catAx>
      <c:valAx>
        <c:axId val="34154392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en-US"/>
          </a:p>
        </c:txPr>
        <c:crossAx val="347609072"/>
        <c:crossesAt val="9"/>
        <c:crossBetween val="midCat"/>
        <c:dispUnits>
          <c:builtInUnit val="thousand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24894896987437E-2"/>
          <c:y val="4.6382534393782412E-2"/>
          <c:w val="0.56922667250751213"/>
          <c:h val="0.84895619808632172"/>
        </c:manualLayout>
      </c:layout>
      <c:areaChart>
        <c:grouping val="stacked"/>
        <c:varyColors val="0"/>
        <c:ser>
          <c:idx val="5"/>
          <c:order val="0"/>
          <c:tx>
            <c:strRef>
              <c:f>Sheet1!$B$1</c:f>
              <c:strCache>
                <c:ptCount val="1"/>
                <c:pt idx="0">
                  <c:v>Other OECD</c:v>
                </c:pt>
              </c:strCache>
            </c:strRef>
          </c:tx>
          <c:spPr>
            <a:solidFill>
              <a:srgbClr val="003953"/>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568.85549413342392</c:v>
                </c:pt>
                <c:pt idx="1">
                  <c:v>569.71385558072029</c:v>
                </c:pt>
                <c:pt idx="2">
                  <c:v>569.85465884969096</c:v>
                </c:pt>
                <c:pt idx="3">
                  <c:v>574.02437401129112</c:v>
                </c:pt>
                <c:pt idx="4">
                  <c:v>563.62204246364149</c:v>
                </c:pt>
                <c:pt idx="5">
                  <c:v>572.21604674223727</c:v>
                </c:pt>
                <c:pt idx="6">
                  <c:v>565.10242805834059</c:v>
                </c:pt>
                <c:pt idx="7">
                  <c:v>552.04772329972309</c:v>
                </c:pt>
                <c:pt idx="8">
                  <c:v>518.29140760572659</c:v>
                </c:pt>
                <c:pt idx="9">
                  <c:v>482.68082470794053</c:v>
                </c:pt>
                <c:pt idx="10">
                  <c:v>448.11940755573443</c:v>
                </c:pt>
                <c:pt idx="11">
                  <c:v>445.65910796867661</c:v>
                </c:pt>
                <c:pt idx="12">
                  <c:v>443.21774130883807</c:v>
                </c:pt>
                <c:pt idx="13">
                  <c:v>440.8701531112514</c:v>
                </c:pt>
                <c:pt idx="14">
                  <c:v>437.61731035576616</c:v>
                </c:pt>
                <c:pt idx="15">
                  <c:v>434.13460168170411</c:v>
                </c:pt>
                <c:pt idx="16">
                  <c:v>430.37335505271147</c:v>
                </c:pt>
                <c:pt idx="17">
                  <c:v>427.20831139639023</c:v>
                </c:pt>
                <c:pt idx="18">
                  <c:v>424.08624681133421</c:v>
                </c:pt>
                <c:pt idx="19">
                  <c:v>421.25512517854861</c:v>
                </c:pt>
                <c:pt idx="20">
                  <c:v>418.24542399212532</c:v>
                </c:pt>
                <c:pt idx="21">
                  <c:v>418.04723444769525</c:v>
                </c:pt>
                <c:pt idx="22">
                  <c:v>417.57776383456172</c:v>
                </c:pt>
                <c:pt idx="23">
                  <c:v>417.35550830366344</c:v>
                </c:pt>
                <c:pt idx="24">
                  <c:v>416.94477808297762</c:v>
                </c:pt>
                <c:pt idx="25">
                  <c:v>416.76884923407323</c:v>
                </c:pt>
                <c:pt idx="26">
                  <c:v>414.42232609518419</c:v>
                </c:pt>
                <c:pt idx="27">
                  <c:v>411.94596377513739</c:v>
                </c:pt>
                <c:pt idx="28">
                  <c:v>409.52251421021714</c:v>
                </c:pt>
                <c:pt idx="29">
                  <c:v>407.20146686491699</c:v>
                </c:pt>
                <c:pt idx="30">
                  <c:v>404.9173611739663</c:v>
                </c:pt>
                <c:pt idx="31">
                  <c:v>407.77256810593155</c:v>
                </c:pt>
                <c:pt idx="32">
                  <c:v>410.62787288753049</c:v>
                </c:pt>
                <c:pt idx="33">
                  <c:v>413.5761487638228</c:v>
                </c:pt>
                <c:pt idx="34">
                  <c:v>416.51098706210513</c:v>
                </c:pt>
                <c:pt idx="35">
                  <c:v>419.61883474467214</c:v>
                </c:pt>
                <c:pt idx="36">
                  <c:v>422.89482112413015</c:v>
                </c:pt>
                <c:pt idx="37">
                  <c:v>426.30121301880416</c:v>
                </c:pt>
                <c:pt idx="38">
                  <c:v>429.68510773536559</c:v>
                </c:pt>
                <c:pt idx="39">
                  <c:v>432.86013987026649</c:v>
                </c:pt>
                <c:pt idx="40">
                  <c:v>436.27186470209261</c:v>
                </c:pt>
              </c:numCache>
            </c:numRef>
          </c:val>
        </c:ser>
        <c:ser>
          <c:idx val="6"/>
          <c:order val="1"/>
          <c:tx>
            <c:strRef>
              <c:f>Sheet1!$C$1</c:f>
              <c:strCache>
                <c:ptCount val="1"/>
                <c:pt idx="0">
                  <c:v>OECD Europe</c:v>
                </c:pt>
              </c:strCache>
            </c:strRef>
          </c:tx>
          <c:spPr>
            <a:solidFill>
              <a:srgbClr val="0096D7"/>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837.87592638458364</c:v>
                </c:pt>
                <c:pt idx="1">
                  <c:v>865.38919101282681</c:v>
                </c:pt>
                <c:pt idx="2">
                  <c:v>894.94380181003305</c:v>
                </c:pt>
                <c:pt idx="3">
                  <c:v>851.14863954363</c:v>
                </c:pt>
                <c:pt idx="4">
                  <c:v>825.36214571647133</c:v>
                </c:pt>
                <c:pt idx="5">
                  <c:v>803.07084652062713</c:v>
                </c:pt>
                <c:pt idx="6">
                  <c:v>765.00864553708345</c:v>
                </c:pt>
                <c:pt idx="7">
                  <c:v>672.40215174492562</c:v>
                </c:pt>
                <c:pt idx="8">
                  <c:v>614.34836602223709</c:v>
                </c:pt>
                <c:pt idx="9">
                  <c:v>552.10937925666599</c:v>
                </c:pt>
                <c:pt idx="10">
                  <c:v>495.79677290303403</c:v>
                </c:pt>
                <c:pt idx="11">
                  <c:v>485.60599978841088</c:v>
                </c:pt>
                <c:pt idx="12">
                  <c:v>475.11211797730977</c:v>
                </c:pt>
                <c:pt idx="13">
                  <c:v>464.38370058556211</c:v>
                </c:pt>
                <c:pt idx="14">
                  <c:v>454.45834374965409</c:v>
                </c:pt>
                <c:pt idx="15">
                  <c:v>445.50842865870919</c:v>
                </c:pt>
                <c:pt idx="16">
                  <c:v>439.39751151836333</c:v>
                </c:pt>
                <c:pt idx="17">
                  <c:v>434.03277156266068</c:v>
                </c:pt>
                <c:pt idx="18">
                  <c:v>428.34596066518446</c:v>
                </c:pt>
                <c:pt idx="19">
                  <c:v>423.02395162938137</c:v>
                </c:pt>
                <c:pt idx="20">
                  <c:v>417.55505688810496</c:v>
                </c:pt>
                <c:pt idx="21">
                  <c:v>415.49741764358163</c:v>
                </c:pt>
                <c:pt idx="22">
                  <c:v>412.61974846137798</c:v>
                </c:pt>
                <c:pt idx="23">
                  <c:v>410.12973595070025</c:v>
                </c:pt>
                <c:pt idx="24">
                  <c:v>407.44790702786861</c:v>
                </c:pt>
                <c:pt idx="25">
                  <c:v>405.47498924680303</c:v>
                </c:pt>
                <c:pt idx="26">
                  <c:v>404.51473713934922</c:v>
                </c:pt>
                <c:pt idx="27">
                  <c:v>403.6682774283554</c:v>
                </c:pt>
                <c:pt idx="28">
                  <c:v>402.69512758571824</c:v>
                </c:pt>
                <c:pt idx="29">
                  <c:v>401.62881909285215</c:v>
                </c:pt>
                <c:pt idx="30">
                  <c:v>400.59431749506041</c:v>
                </c:pt>
                <c:pt idx="31">
                  <c:v>399.75726073963392</c:v>
                </c:pt>
                <c:pt idx="32">
                  <c:v>399.2136061653016</c:v>
                </c:pt>
                <c:pt idx="33">
                  <c:v>398.1862483829342</c:v>
                </c:pt>
                <c:pt idx="34">
                  <c:v>397.25196737078659</c:v>
                </c:pt>
                <c:pt idx="35">
                  <c:v>396.39721079446679</c:v>
                </c:pt>
                <c:pt idx="36">
                  <c:v>396.32492738046784</c:v>
                </c:pt>
                <c:pt idx="37">
                  <c:v>396.1678620634184</c:v>
                </c:pt>
                <c:pt idx="38">
                  <c:v>396.24827630674383</c:v>
                </c:pt>
                <c:pt idx="39">
                  <c:v>396.33905790596373</c:v>
                </c:pt>
                <c:pt idx="40">
                  <c:v>396.30098694382417</c:v>
                </c:pt>
              </c:numCache>
            </c:numRef>
          </c:val>
        </c:ser>
        <c:ser>
          <c:idx val="1"/>
          <c:order val="2"/>
          <c:tx>
            <c:strRef>
              <c:f>Sheet1!$D$1</c:f>
              <c:strCache>
                <c:ptCount val="1"/>
                <c:pt idx="0">
                  <c:v>United States</c:v>
                </c:pt>
              </c:strCache>
            </c:strRef>
          </c:tx>
          <c:spPr>
            <a:solidFill>
              <a:srgbClr val="0096D7">
                <a:lumMod val="20000"/>
                <a:lumOff val="80000"/>
              </a:srgb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1047.1998768032822</c:v>
                </c:pt>
                <c:pt idx="1">
                  <c:v>1001.4932859465193</c:v>
                </c:pt>
                <c:pt idx="2">
                  <c:v>887.02679227170051</c:v>
                </c:pt>
                <c:pt idx="3">
                  <c:v>921.36446797220481</c:v>
                </c:pt>
                <c:pt idx="4">
                  <c:v>915.11165381181604</c:v>
                </c:pt>
                <c:pt idx="5">
                  <c:v>794.65383146866839</c:v>
                </c:pt>
                <c:pt idx="6">
                  <c:v>727.58708574182867</c:v>
                </c:pt>
                <c:pt idx="7">
                  <c:v>707.27343456248116</c:v>
                </c:pt>
                <c:pt idx="8">
                  <c:v>677.06143021484672</c:v>
                </c:pt>
                <c:pt idx="9">
                  <c:v>646.71750511863843</c:v>
                </c:pt>
                <c:pt idx="10">
                  <c:v>612.69607121346678</c:v>
                </c:pt>
                <c:pt idx="11">
                  <c:v>591.51403723156523</c:v>
                </c:pt>
                <c:pt idx="12">
                  <c:v>586.26317487293704</c:v>
                </c:pt>
                <c:pt idx="13">
                  <c:v>586.37124778650798</c:v>
                </c:pt>
                <c:pt idx="14">
                  <c:v>591.68963699754181</c:v>
                </c:pt>
                <c:pt idx="15">
                  <c:v>589.2130013041284</c:v>
                </c:pt>
                <c:pt idx="16">
                  <c:v>582.37753183527275</c:v>
                </c:pt>
                <c:pt idx="17">
                  <c:v>576.43619679677533</c:v>
                </c:pt>
                <c:pt idx="18">
                  <c:v>573.62557930456603</c:v>
                </c:pt>
                <c:pt idx="19">
                  <c:v>582.84147989158146</c:v>
                </c:pt>
                <c:pt idx="20">
                  <c:v>584.45393922064636</c:v>
                </c:pt>
                <c:pt idx="21">
                  <c:v>575.86226979064884</c:v>
                </c:pt>
                <c:pt idx="22">
                  <c:v>559.59706936600651</c:v>
                </c:pt>
                <c:pt idx="23">
                  <c:v>559.58226797725911</c:v>
                </c:pt>
                <c:pt idx="24">
                  <c:v>552.87922722289204</c:v>
                </c:pt>
                <c:pt idx="25">
                  <c:v>551.62294949544366</c:v>
                </c:pt>
                <c:pt idx="26">
                  <c:v>551.403103889622</c:v>
                </c:pt>
                <c:pt idx="27">
                  <c:v>547.6151608690343</c:v>
                </c:pt>
                <c:pt idx="28">
                  <c:v>546.81948900606551</c:v>
                </c:pt>
                <c:pt idx="29">
                  <c:v>545.95177104907145</c:v>
                </c:pt>
                <c:pt idx="30">
                  <c:v>546.16324012998291</c:v>
                </c:pt>
                <c:pt idx="31">
                  <c:v>542.89756562540879</c:v>
                </c:pt>
                <c:pt idx="32">
                  <c:v>541.48835150622028</c:v>
                </c:pt>
                <c:pt idx="33">
                  <c:v>539.41836925521454</c:v>
                </c:pt>
                <c:pt idx="34">
                  <c:v>540.06552113577027</c:v>
                </c:pt>
                <c:pt idx="35">
                  <c:v>542.00513232968774</c:v>
                </c:pt>
                <c:pt idx="36">
                  <c:v>540.91854508122731</c:v>
                </c:pt>
                <c:pt idx="37">
                  <c:v>541.44461838892732</c:v>
                </c:pt>
                <c:pt idx="38">
                  <c:v>542.60449094134424</c:v>
                </c:pt>
                <c:pt idx="39">
                  <c:v>542.82901483110902</c:v>
                </c:pt>
                <c:pt idx="40">
                  <c:v>543.30832817452267</c:v>
                </c:pt>
              </c:numCache>
            </c:numRef>
          </c:val>
        </c:ser>
        <c:ser>
          <c:idx val="15"/>
          <c:order val="3"/>
          <c:tx>
            <c:strRef>
              <c:f>Sheet1!$E$1</c:f>
              <c:strCache>
                <c:ptCount val="1"/>
                <c:pt idx="0">
                  <c:v>Other non-OECD</c:v>
                </c:pt>
              </c:strCache>
            </c:strRef>
          </c:tx>
          <c:spPr>
            <a:solidFill>
              <a:srgbClr val="A33340">
                <a:lumMod val="50000"/>
              </a:srgb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792.98738873081106</c:v>
                </c:pt>
                <c:pt idx="1">
                  <c:v>838.28853460581649</c:v>
                </c:pt>
                <c:pt idx="2">
                  <c:v>847.84608087947731</c:v>
                </c:pt>
                <c:pt idx="3">
                  <c:v>804.47004356145897</c:v>
                </c:pt>
                <c:pt idx="4">
                  <c:v>779.67258691920927</c:v>
                </c:pt>
                <c:pt idx="5">
                  <c:v>796.51134590383913</c:v>
                </c:pt>
                <c:pt idx="6">
                  <c:v>788.12228632417714</c:v>
                </c:pt>
                <c:pt idx="7">
                  <c:v>691.50463834261882</c:v>
                </c:pt>
                <c:pt idx="8">
                  <c:v>682.89197299467753</c:v>
                </c:pt>
                <c:pt idx="9">
                  <c:v>670.51885938910971</c:v>
                </c:pt>
                <c:pt idx="10">
                  <c:v>661.72496091717051</c:v>
                </c:pt>
                <c:pt idx="11">
                  <c:v>662.03932604556553</c:v>
                </c:pt>
                <c:pt idx="12">
                  <c:v>661.9482987790193</c:v>
                </c:pt>
                <c:pt idx="13">
                  <c:v>662.63111570543015</c:v>
                </c:pt>
                <c:pt idx="14">
                  <c:v>662.69717697463841</c:v>
                </c:pt>
                <c:pt idx="15">
                  <c:v>662.92779021606043</c:v>
                </c:pt>
                <c:pt idx="16">
                  <c:v>663.76256669255179</c:v>
                </c:pt>
                <c:pt idx="17">
                  <c:v>664.80725950194608</c:v>
                </c:pt>
                <c:pt idx="18">
                  <c:v>665.4490409549087</c:v>
                </c:pt>
                <c:pt idx="19">
                  <c:v>667.10844511364792</c:v>
                </c:pt>
                <c:pt idx="20">
                  <c:v>668.71102118996032</c:v>
                </c:pt>
                <c:pt idx="21">
                  <c:v>676.93222333066933</c:v>
                </c:pt>
                <c:pt idx="22">
                  <c:v>683.95622586098261</c:v>
                </c:pt>
                <c:pt idx="23">
                  <c:v>691.48828163438861</c:v>
                </c:pt>
                <c:pt idx="24">
                  <c:v>698.95604611919987</c:v>
                </c:pt>
                <c:pt idx="25">
                  <c:v>707.30949987233453</c:v>
                </c:pt>
                <c:pt idx="26">
                  <c:v>715.12654978564365</c:v>
                </c:pt>
                <c:pt idx="27">
                  <c:v>722.57395380872367</c:v>
                </c:pt>
                <c:pt idx="28">
                  <c:v>729.54993691908567</c:v>
                </c:pt>
                <c:pt idx="29">
                  <c:v>737.00691982238163</c:v>
                </c:pt>
                <c:pt idx="30">
                  <c:v>744.14595925493188</c:v>
                </c:pt>
                <c:pt idx="31">
                  <c:v>750.29613297064623</c:v>
                </c:pt>
                <c:pt idx="32">
                  <c:v>756.72621618668256</c:v>
                </c:pt>
                <c:pt idx="33">
                  <c:v>763.10786320768023</c:v>
                </c:pt>
                <c:pt idx="34">
                  <c:v>769.59922573299173</c:v>
                </c:pt>
                <c:pt idx="35">
                  <c:v>776.26338138357096</c:v>
                </c:pt>
                <c:pt idx="36">
                  <c:v>787.84235655923248</c:v>
                </c:pt>
                <c:pt idx="37">
                  <c:v>799.3300905622807</c:v>
                </c:pt>
                <c:pt idx="38">
                  <c:v>810.86331162219915</c:v>
                </c:pt>
                <c:pt idx="39">
                  <c:v>821.80752554313403</c:v>
                </c:pt>
                <c:pt idx="40">
                  <c:v>832.19987844138427</c:v>
                </c:pt>
              </c:numCache>
            </c:numRef>
          </c:val>
        </c:ser>
        <c:ser>
          <c:idx val="14"/>
          <c:order val="4"/>
          <c:tx>
            <c:strRef>
              <c:f>Sheet1!$F$1</c:f>
              <c:strCache>
                <c:ptCount val="1"/>
                <c:pt idx="0">
                  <c:v>Other non OECD Asia</c:v>
                </c:pt>
              </c:strCache>
            </c:strRef>
          </c:tx>
          <c:spPr>
            <a:solidFill>
              <a:srgbClr val="A33340">
                <a:lumMod val="60000"/>
                <a:lumOff val="40000"/>
              </a:srgb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305.41419434090477</c:v>
                </c:pt>
                <c:pt idx="1">
                  <c:v>310.06234648455109</c:v>
                </c:pt>
                <c:pt idx="2">
                  <c:v>316.67924969600887</c:v>
                </c:pt>
                <c:pt idx="3">
                  <c:v>323.40819244175964</c:v>
                </c:pt>
                <c:pt idx="4">
                  <c:v>344.73491159583</c:v>
                </c:pt>
                <c:pt idx="5">
                  <c:v>364.61041402344728</c:v>
                </c:pt>
                <c:pt idx="6">
                  <c:v>387.98149445926452</c:v>
                </c:pt>
                <c:pt idx="7">
                  <c:v>414.09708562111973</c:v>
                </c:pt>
                <c:pt idx="8">
                  <c:v>438.57058887359523</c:v>
                </c:pt>
                <c:pt idx="9">
                  <c:v>458.38212562216012</c:v>
                </c:pt>
                <c:pt idx="10">
                  <c:v>481.03969734140668</c:v>
                </c:pt>
                <c:pt idx="11">
                  <c:v>491.8484859907644</c:v>
                </c:pt>
                <c:pt idx="12">
                  <c:v>501.33659307685423</c:v>
                </c:pt>
                <c:pt idx="13">
                  <c:v>510.39653348327596</c:v>
                </c:pt>
                <c:pt idx="14">
                  <c:v>519.97447231415322</c:v>
                </c:pt>
                <c:pt idx="15">
                  <c:v>530.34938881749019</c:v>
                </c:pt>
                <c:pt idx="16">
                  <c:v>546.71546278851804</c:v>
                </c:pt>
                <c:pt idx="17">
                  <c:v>564.56849780855839</c:v>
                </c:pt>
                <c:pt idx="18">
                  <c:v>582.37651506448481</c:v>
                </c:pt>
                <c:pt idx="19">
                  <c:v>600.69005953669625</c:v>
                </c:pt>
                <c:pt idx="20">
                  <c:v>618.589350718834</c:v>
                </c:pt>
                <c:pt idx="21">
                  <c:v>622.76837556183887</c:v>
                </c:pt>
                <c:pt idx="22">
                  <c:v>626.36463348386678</c:v>
                </c:pt>
                <c:pt idx="23">
                  <c:v>630.87108516092667</c:v>
                </c:pt>
                <c:pt idx="24">
                  <c:v>634.43334861182791</c:v>
                </c:pt>
                <c:pt idx="25">
                  <c:v>638.52046684119637</c:v>
                </c:pt>
                <c:pt idx="26">
                  <c:v>648.0397681304803</c:v>
                </c:pt>
                <c:pt idx="27">
                  <c:v>657.53481120068489</c:v>
                </c:pt>
                <c:pt idx="28">
                  <c:v>667.28403200263426</c:v>
                </c:pt>
                <c:pt idx="29">
                  <c:v>676.79620519532045</c:v>
                </c:pt>
                <c:pt idx="30">
                  <c:v>686.67422375836327</c:v>
                </c:pt>
                <c:pt idx="31">
                  <c:v>698.95347118668451</c:v>
                </c:pt>
                <c:pt idx="32">
                  <c:v>710.98316219915114</c:v>
                </c:pt>
                <c:pt idx="33">
                  <c:v>722.5524315047611</c:v>
                </c:pt>
                <c:pt idx="34">
                  <c:v>734.46170567910951</c:v>
                </c:pt>
                <c:pt idx="35">
                  <c:v>746.02044343207729</c:v>
                </c:pt>
                <c:pt idx="36">
                  <c:v>765.70730603056109</c:v>
                </c:pt>
                <c:pt idx="37">
                  <c:v>785.71789587249395</c:v>
                </c:pt>
                <c:pt idx="38">
                  <c:v>804.53255213935574</c:v>
                </c:pt>
                <c:pt idx="39">
                  <c:v>823.67704990484867</c:v>
                </c:pt>
                <c:pt idx="40">
                  <c:v>843.8204895366772</c:v>
                </c:pt>
              </c:numCache>
            </c:numRef>
          </c:val>
        </c:ser>
        <c:ser>
          <c:idx val="13"/>
          <c:order val="5"/>
          <c:tx>
            <c:strRef>
              <c:f>Sheet1!$G$1</c:f>
              <c:strCache>
                <c:ptCount val="1"/>
                <c:pt idx="0">
                  <c:v>China</c:v>
                </c:pt>
              </c:strCache>
            </c:strRef>
          </c:tx>
          <c:spPr>
            <a:solidFill>
              <a:srgbClr val="A33340">
                <a:lumMod val="40000"/>
                <a:lumOff val="60000"/>
              </a:srgb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3847.1528795371901</c:v>
                </c:pt>
                <c:pt idx="1">
                  <c:v>4287.5572979734206</c:v>
                </c:pt>
                <c:pt idx="2">
                  <c:v>4538.5068675234243</c:v>
                </c:pt>
                <c:pt idx="3">
                  <c:v>4678.4895877484678</c:v>
                </c:pt>
                <c:pt idx="4">
                  <c:v>4537.2567317098628</c:v>
                </c:pt>
                <c:pt idx="5">
                  <c:v>4376.3262335128165</c:v>
                </c:pt>
                <c:pt idx="6">
                  <c:v>4170.6387625198568</c:v>
                </c:pt>
                <c:pt idx="7">
                  <c:v>4184.8171475695453</c:v>
                </c:pt>
                <c:pt idx="8">
                  <c:v>4194.4120749879303</c:v>
                </c:pt>
                <c:pt idx="9">
                  <c:v>4191.4238782886277</c:v>
                </c:pt>
                <c:pt idx="10">
                  <c:v>4200.4821864405631</c:v>
                </c:pt>
                <c:pt idx="11">
                  <c:v>4153.5461192568264</c:v>
                </c:pt>
                <c:pt idx="12">
                  <c:v>4113.5953634640964</c:v>
                </c:pt>
                <c:pt idx="13">
                  <c:v>4080.5129436919028</c:v>
                </c:pt>
                <c:pt idx="14">
                  <c:v>4049.9024484470951</c:v>
                </c:pt>
                <c:pt idx="15">
                  <c:v>4018.7867028484629</c:v>
                </c:pt>
                <c:pt idx="16">
                  <c:v>3960.1221686803051</c:v>
                </c:pt>
                <c:pt idx="17">
                  <c:v>3906.00160898081</c:v>
                </c:pt>
                <c:pt idx="18">
                  <c:v>3852.5232671205126</c:v>
                </c:pt>
                <c:pt idx="19">
                  <c:v>3801.5014916919872</c:v>
                </c:pt>
                <c:pt idx="20">
                  <c:v>3752.2909802534418</c:v>
                </c:pt>
                <c:pt idx="21">
                  <c:v>3716.8652687540762</c:v>
                </c:pt>
                <c:pt idx="22">
                  <c:v>3681.0438713171443</c:v>
                </c:pt>
                <c:pt idx="23">
                  <c:v>3648.7338402570613</c:v>
                </c:pt>
                <c:pt idx="24">
                  <c:v>3616.1744816501878</c:v>
                </c:pt>
                <c:pt idx="25">
                  <c:v>3587.5676109565106</c:v>
                </c:pt>
                <c:pt idx="26">
                  <c:v>3576.6092311134944</c:v>
                </c:pt>
                <c:pt idx="27">
                  <c:v>3566.4271523580614</c:v>
                </c:pt>
                <c:pt idx="28">
                  <c:v>3556.2696595091961</c:v>
                </c:pt>
                <c:pt idx="29">
                  <c:v>3550.3403534606441</c:v>
                </c:pt>
                <c:pt idx="30">
                  <c:v>3541.3483068729329</c:v>
                </c:pt>
                <c:pt idx="31">
                  <c:v>3540.8609777414531</c:v>
                </c:pt>
                <c:pt idx="32">
                  <c:v>3539.4548282194946</c:v>
                </c:pt>
                <c:pt idx="33">
                  <c:v>3541.8024390164232</c:v>
                </c:pt>
                <c:pt idx="34">
                  <c:v>3544.7260793553751</c:v>
                </c:pt>
                <c:pt idx="35">
                  <c:v>3548.9516053251355</c:v>
                </c:pt>
                <c:pt idx="36">
                  <c:v>3550.1707798651933</c:v>
                </c:pt>
                <c:pt idx="37">
                  <c:v>3549.6806581809124</c:v>
                </c:pt>
                <c:pt idx="38">
                  <c:v>3550.6105586324984</c:v>
                </c:pt>
                <c:pt idx="39">
                  <c:v>3548.5703875814716</c:v>
                </c:pt>
                <c:pt idx="40">
                  <c:v>3547.5632611544315</c:v>
                </c:pt>
              </c:numCache>
            </c:numRef>
          </c:val>
        </c:ser>
        <c:ser>
          <c:idx val="9"/>
          <c:order val="6"/>
          <c:tx>
            <c:strRef>
              <c:f>Sheet1!$H$1</c:f>
              <c:strCache>
                <c:ptCount val="1"/>
                <c:pt idx="0">
                  <c:v>India</c:v>
                </c:pt>
              </c:strCache>
            </c:strRef>
          </c:tx>
          <c:spPr>
            <a:solidFill>
              <a:srgbClr val="A33340">
                <a:lumMod val="20000"/>
                <a:lumOff val="80000"/>
              </a:srgbClr>
            </a:solidFill>
            <a:ln>
              <a:noFill/>
            </a:ln>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684.56574569897339</c:v>
                </c:pt>
                <c:pt idx="1">
                  <c:v>724.61540085110175</c:v>
                </c:pt>
                <c:pt idx="2">
                  <c:v>856.40219479150767</c:v>
                </c:pt>
                <c:pt idx="3">
                  <c:v>879.86467145886081</c:v>
                </c:pt>
                <c:pt idx="4">
                  <c:v>962.61249879768286</c:v>
                </c:pt>
                <c:pt idx="5">
                  <c:v>980.94133425490043</c:v>
                </c:pt>
                <c:pt idx="6">
                  <c:v>966.28869795796481</c:v>
                </c:pt>
                <c:pt idx="7">
                  <c:v>1068.7157605847401</c:v>
                </c:pt>
                <c:pt idx="8">
                  <c:v>1091.9214438687372</c:v>
                </c:pt>
                <c:pt idx="9">
                  <c:v>1107.9727773558845</c:v>
                </c:pt>
                <c:pt idx="10">
                  <c:v>1130.1292272443238</c:v>
                </c:pt>
                <c:pt idx="11">
                  <c:v>1165.8116926250186</c:v>
                </c:pt>
                <c:pt idx="12">
                  <c:v>1201.086509563024</c:v>
                </c:pt>
                <c:pt idx="13">
                  <c:v>1237.6888251115504</c:v>
                </c:pt>
                <c:pt idx="14">
                  <c:v>1276.312231875208</c:v>
                </c:pt>
                <c:pt idx="15">
                  <c:v>1317.2209885553466</c:v>
                </c:pt>
                <c:pt idx="16">
                  <c:v>1369.0447140022777</c:v>
                </c:pt>
                <c:pt idx="17">
                  <c:v>1424.1739104271255</c:v>
                </c:pt>
                <c:pt idx="18">
                  <c:v>1480.4526573625346</c:v>
                </c:pt>
                <c:pt idx="19">
                  <c:v>1537.8907351613634</c:v>
                </c:pt>
                <c:pt idx="20">
                  <c:v>1595.73470213064</c:v>
                </c:pt>
                <c:pt idx="21">
                  <c:v>1655.516122084671</c:v>
                </c:pt>
                <c:pt idx="22">
                  <c:v>1715.6021019884472</c:v>
                </c:pt>
                <c:pt idx="23">
                  <c:v>1777.0668710080279</c:v>
                </c:pt>
                <c:pt idx="24">
                  <c:v>1838.2852213569845</c:v>
                </c:pt>
                <c:pt idx="25">
                  <c:v>1900.661285773393</c:v>
                </c:pt>
                <c:pt idx="26">
                  <c:v>1936.2711322028517</c:v>
                </c:pt>
                <c:pt idx="27">
                  <c:v>1971.3952441383078</c:v>
                </c:pt>
                <c:pt idx="28">
                  <c:v>2008.5694695627651</c:v>
                </c:pt>
                <c:pt idx="29">
                  <c:v>2045.0888440161527</c:v>
                </c:pt>
                <c:pt idx="30">
                  <c:v>2084.6842197352157</c:v>
                </c:pt>
                <c:pt idx="31">
                  <c:v>2148.2777963496978</c:v>
                </c:pt>
                <c:pt idx="32">
                  <c:v>2213.7184005829572</c:v>
                </c:pt>
                <c:pt idx="33">
                  <c:v>2278.0481392345919</c:v>
                </c:pt>
                <c:pt idx="34">
                  <c:v>2343.8622910008235</c:v>
                </c:pt>
                <c:pt idx="35">
                  <c:v>2408.9019665251817</c:v>
                </c:pt>
                <c:pt idx="36">
                  <c:v>2501.3619393898748</c:v>
                </c:pt>
                <c:pt idx="37">
                  <c:v>2591.2305866792863</c:v>
                </c:pt>
                <c:pt idx="38">
                  <c:v>2683.9633382311563</c:v>
                </c:pt>
                <c:pt idx="39">
                  <c:v>2777.416501759129</c:v>
                </c:pt>
                <c:pt idx="40">
                  <c:v>2869.3447684210578</c:v>
                </c:pt>
              </c:numCache>
            </c:numRef>
          </c:val>
        </c:ser>
        <c:dLbls>
          <c:showLegendKey val="0"/>
          <c:showVal val="0"/>
          <c:showCatName val="0"/>
          <c:showSerName val="0"/>
          <c:showPercent val="0"/>
          <c:showBubbleSize val="0"/>
        </c:dLbls>
        <c:axId val="341541200"/>
        <c:axId val="341544464"/>
        <c:extLst/>
      </c:areaChart>
      <c:catAx>
        <c:axId val="341541200"/>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41544464"/>
        <c:crosses val="autoZero"/>
        <c:auto val="1"/>
        <c:lblAlgn val="ctr"/>
        <c:lblOffset val="100"/>
        <c:tickLblSkip val="10"/>
        <c:tickMarkSkip val="10"/>
        <c:noMultiLvlLbl val="0"/>
      </c:catAx>
      <c:valAx>
        <c:axId val="341544464"/>
        <c:scaling>
          <c:orientation val="minMax"/>
          <c:min val="0"/>
        </c:scaling>
        <c:delete val="0"/>
        <c:axPos val="l"/>
        <c:majorGridlines>
          <c:spPr>
            <a:ln w="3175">
              <a:solidFill>
                <a:srgbClr val="FFFFFF">
                  <a:lumMod val="75000"/>
                </a:srgbClr>
              </a:solidFill>
              <a:prstDash val="solid"/>
            </a:ln>
          </c:spPr>
        </c:majorGridlines>
        <c:numFmt formatCode="0" sourceLinked="0"/>
        <c:majorTickMark val="none"/>
        <c:minorTickMark val="none"/>
        <c:tickLblPos val="low"/>
        <c:spPr>
          <a:ln w="22225">
            <a:solidFill>
              <a:srgbClr val="FFFFFF">
                <a:lumMod val="65000"/>
              </a:srgbClr>
            </a:solidFill>
            <a:prstDash val="dash"/>
          </a:ln>
        </c:spPr>
        <c:txPr>
          <a:bodyPr rot="0" vert="horz"/>
          <a:lstStyle/>
          <a:p>
            <a:pPr>
              <a:defRPr sz="1400" b="0" i="0" u="none" strike="noStrike" baseline="0">
                <a:solidFill>
                  <a:srgbClr val="000000"/>
                </a:solidFill>
                <a:latin typeface="Arial"/>
                <a:ea typeface="Arial"/>
                <a:cs typeface="Arial"/>
              </a:defRPr>
            </a:pPr>
            <a:endParaRPr lang="en-US"/>
          </a:p>
        </c:txPr>
        <c:crossAx val="341541200"/>
        <c:crossesAt val="9"/>
        <c:crossBetween val="midCat"/>
        <c:dispUnits>
          <c:builtInUnit val="thousands"/>
          <c:dispUnitsLbl/>
        </c:dispUnits>
      </c:valAx>
      <c:spPr>
        <a:noFill/>
        <a:ln w="25400">
          <a:noFill/>
        </a:ln>
      </c:spPr>
    </c:plotArea>
    <c:plotVisOnly val="1"/>
    <c:dispBlanksAs val="gap"/>
    <c:showDLblsOverMax val="0"/>
  </c:chart>
  <c:spPr>
    <a:solidFill>
      <a:schemeClr val="bg1"/>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6027822681107"/>
          <c:y val="7.7938692676678037E-2"/>
          <c:w val="0.55981877949480596"/>
          <c:h val="0.81915551007052501"/>
        </c:manualLayout>
      </c:layout>
      <c:barChart>
        <c:barDir val="col"/>
        <c:grouping val="stacked"/>
        <c:varyColors val="0"/>
        <c:ser>
          <c:idx val="8"/>
          <c:order val="0"/>
          <c:tx>
            <c:strRef>
              <c:f>Sheet1!$B$1</c:f>
              <c:strCache>
                <c:ptCount val="1"/>
                <c:pt idx="0">
                  <c:v>OECD Europe</c:v>
                </c:pt>
              </c:strCache>
            </c:strRef>
          </c:tx>
          <c:spPr>
            <a:solidFill>
              <a:schemeClr val="accent1">
                <a:lumMod val="5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166</c:v>
                </c:pt>
                <c:pt idx="1">
                  <c:v>168.6</c:v>
                </c:pt>
                <c:pt idx="2">
                  <c:v>155.9</c:v>
                </c:pt>
                <c:pt idx="3">
                  <c:v>150.5</c:v>
                </c:pt>
                <c:pt idx="4">
                  <c:v>150.5</c:v>
                </c:pt>
              </c:numCache>
            </c:numRef>
          </c:val>
        </c:ser>
        <c:ser>
          <c:idx val="0"/>
          <c:order val="1"/>
          <c:tx>
            <c:strRef>
              <c:f>Sheet1!$C$1</c:f>
              <c:strCache>
                <c:ptCount val="1"/>
                <c:pt idx="0">
                  <c:v>Japan</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207.7</c:v>
                </c:pt>
                <c:pt idx="1">
                  <c:v>201.6</c:v>
                </c:pt>
                <c:pt idx="2">
                  <c:v>183.3</c:v>
                </c:pt>
                <c:pt idx="3">
                  <c:v>170.9</c:v>
                </c:pt>
                <c:pt idx="4">
                  <c:v>169.5</c:v>
                </c:pt>
              </c:numCache>
            </c:numRef>
          </c:val>
        </c:ser>
        <c:ser>
          <c:idx val="9"/>
          <c:order val="2"/>
          <c:tx>
            <c:strRef>
              <c:f>Sheet1!$D$1</c:f>
              <c:strCache>
                <c:ptCount val="1"/>
                <c:pt idx="0">
                  <c:v>South Korea</c:v>
                </c:pt>
              </c:strCache>
            </c:strRef>
          </c:tx>
          <c:spPr>
            <a:solidFill>
              <a:schemeClr val="accent1">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131.69999999999999</c:v>
                </c:pt>
                <c:pt idx="1">
                  <c:v>105.9</c:v>
                </c:pt>
                <c:pt idx="2">
                  <c:v>112.8</c:v>
                </c:pt>
                <c:pt idx="3">
                  <c:v>120.5</c:v>
                </c:pt>
                <c:pt idx="4">
                  <c:v>136.69999999999999</c:v>
                </c:pt>
              </c:numCache>
            </c:numRef>
          </c:val>
        </c:ser>
        <c:ser>
          <c:idx val="1"/>
          <c:order val="3"/>
          <c:tx>
            <c:strRef>
              <c:f>Sheet1!$E$1</c:f>
              <c:strCache>
                <c:ptCount val="1"/>
                <c:pt idx="0">
                  <c:v>China</c:v>
                </c:pt>
              </c:strCache>
            </c:strRef>
          </c:tx>
          <c:spPr>
            <a:solidFill>
              <a:schemeClr val="accent5">
                <a:lumMod val="5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179.6</c:v>
                </c:pt>
                <c:pt idx="1">
                  <c:v>278.89999999999998</c:v>
                </c:pt>
                <c:pt idx="2">
                  <c:v>261.5</c:v>
                </c:pt>
                <c:pt idx="3">
                  <c:v>250.4</c:v>
                </c:pt>
                <c:pt idx="4">
                  <c:v>244.5</c:v>
                </c:pt>
              </c:numCache>
            </c:numRef>
          </c:val>
        </c:ser>
        <c:ser>
          <c:idx val="3"/>
          <c:order val="4"/>
          <c:tx>
            <c:strRef>
              <c:f>Sheet1!$F$1</c:f>
              <c:strCache>
                <c:ptCount val="1"/>
                <c:pt idx="0">
                  <c:v>Other non-OECD Asia</c:v>
                </c:pt>
              </c:strCache>
            </c:strRef>
          </c:tx>
          <c:spPr>
            <a:solidFill>
              <a:schemeClr val="accent2">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173.7</c:v>
                </c:pt>
                <c:pt idx="1">
                  <c:v>253.6</c:v>
                </c:pt>
                <c:pt idx="2">
                  <c:v>307.60000000000002</c:v>
                </c:pt>
                <c:pt idx="3">
                  <c:v>357.3</c:v>
                </c:pt>
                <c:pt idx="4">
                  <c:v>458.8</c:v>
                </c:pt>
              </c:numCache>
            </c:numRef>
          </c:val>
        </c:ser>
        <c:ser>
          <c:idx val="2"/>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122.2</c:v>
                </c:pt>
                <c:pt idx="1">
                  <c:v>270.3</c:v>
                </c:pt>
                <c:pt idx="2">
                  <c:v>395.6</c:v>
                </c:pt>
                <c:pt idx="3">
                  <c:v>560.79999999999995</c:v>
                </c:pt>
                <c:pt idx="4">
                  <c:v>862.4</c:v>
                </c:pt>
              </c:numCache>
            </c:numRef>
          </c:val>
        </c:ser>
        <c:ser>
          <c:idx val="4"/>
          <c:order val="6"/>
          <c:tx>
            <c:strRef>
              <c:f>Sheet1!$H$1</c:f>
              <c:strCache>
                <c:ptCount val="1"/>
                <c:pt idx="0">
                  <c:v>Rest of World</c:v>
                </c:pt>
              </c:strCache>
            </c:strRef>
          </c:tx>
          <c:spPr>
            <a:solidFill>
              <a:schemeClr val="tx1">
                <a:lumMod val="50000"/>
                <a:lumOff val="5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94.100000000000009</c:v>
                </c:pt>
                <c:pt idx="1">
                  <c:v>128.60000000000002</c:v>
                </c:pt>
                <c:pt idx="2">
                  <c:v>142.9</c:v>
                </c:pt>
                <c:pt idx="3">
                  <c:v>157.79999999999998</c:v>
                </c:pt>
                <c:pt idx="4">
                  <c:v>174.49999999999997</c:v>
                </c:pt>
              </c:numCache>
            </c:numRef>
          </c:val>
        </c:ser>
        <c:dLbls>
          <c:showLegendKey val="0"/>
          <c:showVal val="0"/>
          <c:showCatName val="0"/>
          <c:showSerName val="0"/>
          <c:showPercent val="0"/>
          <c:showBubbleSize val="0"/>
        </c:dLbls>
        <c:gapWidth val="150"/>
        <c:overlap val="100"/>
        <c:axId val="341541744"/>
        <c:axId val="341542288"/>
      </c:barChart>
      <c:catAx>
        <c:axId val="34154174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1542288"/>
        <c:crosses val="autoZero"/>
        <c:auto val="1"/>
        <c:lblAlgn val="ctr"/>
        <c:lblOffset val="100"/>
        <c:noMultiLvlLbl val="0"/>
      </c:catAx>
      <c:valAx>
        <c:axId val="341542288"/>
        <c:scaling>
          <c:orientation val="minMax"/>
        </c:scaling>
        <c:delete val="0"/>
        <c:axPos val="l"/>
        <c:majorGridlines>
          <c:spPr>
            <a:ln w="9525" cap="flat" cmpd="sng" algn="ctr">
              <a:solidFill>
                <a:schemeClr val="bg1">
                  <a:lumMod val="75000"/>
                </a:schemeClr>
              </a:solidFill>
              <a:round/>
            </a:ln>
            <a:effectLst/>
          </c:spPr>
        </c:majorGridlines>
        <c:numFmt formatCode="#,##0.0" sourceLinked="0"/>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1541744"/>
        <c:crossesAt val="2"/>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6369203849518"/>
          <c:y val="3.8897783206462075E-2"/>
          <c:w val="0.5125690687878659"/>
          <c:h val="0.86658698133647416"/>
        </c:manualLayout>
      </c:layout>
      <c:barChart>
        <c:barDir val="col"/>
        <c:grouping val="stacked"/>
        <c:varyColors val="0"/>
        <c:ser>
          <c:idx val="0"/>
          <c:order val="0"/>
          <c:tx>
            <c:strRef>
              <c:f>Sheet1!$B$1</c:f>
              <c:strCache>
                <c:ptCount val="1"/>
                <c:pt idx="0">
                  <c:v>  Australia</c:v>
                </c:pt>
              </c:strCache>
            </c:strRef>
          </c:tx>
          <c:spPr>
            <a:solidFill>
              <a:schemeClr val="tx2">
                <a:lumMod val="75000"/>
                <a:lumOff val="25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331.7</c:v>
                </c:pt>
                <c:pt idx="1">
                  <c:v>396</c:v>
                </c:pt>
                <c:pt idx="2">
                  <c:v>458.4</c:v>
                </c:pt>
                <c:pt idx="3">
                  <c:v>540.4</c:v>
                </c:pt>
                <c:pt idx="4">
                  <c:v>715.3</c:v>
                </c:pt>
              </c:numCache>
            </c:numRef>
          </c:val>
        </c:ser>
        <c:ser>
          <c:idx val="1"/>
          <c:order val="1"/>
          <c:tx>
            <c:strRef>
              <c:f>Sheet1!$C$1</c:f>
              <c:strCache>
                <c:ptCount val="1"/>
                <c:pt idx="0">
                  <c:v>  United States</c:v>
                </c:pt>
              </c:strCache>
            </c:strRef>
          </c:tx>
          <c:spPr>
            <a:solidFill>
              <a:schemeClr val="tx2"/>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81.7</c:v>
                </c:pt>
                <c:pt idx="1">
                  <c:v>96.1</c:v>
                </c:pt>
                <c:pt idx="2">
                  <c:v>101.6</c:v>
                </c:pt>
                <c:pt idx="3">
                  <c:v>101.4</c:v>
                </c:pt>
                <c:pt idx="4">
                  <c:v>94.3</c:v>
                </c:pt>
              </c:numCache>
            </c:numRef>
          </c:val>
        </c:ser>
        <c:ser>
          <c:idx val="2"/>
          <c:order val="2"/>
          <c:tx>
            <c:strRef>
              <c:f>Sheet1!$D$1</c:f>
              <c:strCache>
                <c:ptCount val="1"/>
                <c:pt idx="0">
                  <c:v>Africa</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74.2</c:v>
                </c:pt>
                <c:pt idx="1">
                  <c:v>86.8</c:v>
                </c:pt>
                <c:pt idx="2">
                  <c:v>106.3</c:v>
                </c:pt>
                <c:pt idx="3">
                  <c:v>120.4</c:v>
                </c:pt>
                <c:pt idx="4">
                  <c:v>175.9</c:v>
                </c:pt>
              </c:numCache>
            </c:numRef>
          </c:val>
        </c:ser>
        <c:ser>
          <c:idx val="7"/>
          <c:order val="3"/>
          <c:tx>
            <c:strRef>
              <c:f>Sheet1!$E$1</c:f>
              <c:strCache>
                <c:ptCount val="1"/>
                <c:pt idx="0">
                  <c:v>Other non-OECD America</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80.5</c:v>
                </c:pt>
                <c:pt idx="1">
                  <c:v>91.8</c:v>
                </c:pt>
                <c:pt idx="2">
                  <c:v>99.2</c:v>
                </c:pt>
                <c:pt idx="3">
                  <c:v>115.2</c:v>
                </c:pt>
                <c:pt idx="4">
                  <c:v>140.19999999999999</c:v>
                </c:pt>
              </c:numCache>
            </c:numRef>
          </c:val>
        </c:ser>
        <c:ser>
          <c:idx val="3"/>
          <c:order val="4"/>
          <c:tx>
            <c:strRef>
              <c:f>Sheet1!$F$1</c:f>
              <c:strCache>
                <c:ptCount val="1"/>
                <c:pt idx="0">
                  <c:v>  Eurasia </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81.3</c:v>
                </c:pt>
                <c:pt idx="1">
                  <c:v>185.2</c:v>
                </c:pt>
                <c:pt idx="2">
                  <c:v>181.2</c:v>
                </c:pt>
                <c:pt idx="3">
                  <c:v>206.7</c:v>
                </c:pt>
                <c:pt idx="4">
                  <c:v>270.5</c:v>
                </c:pt>
              </c:numCache>
            </c:numRef>
          </c:val>
        </c:ser>
        <c:ser>
          <c:idx val="9"/>
          <c:order val="5"/>
          <c:tx>
            <c:strRef>
              <c:f>Sheet1!$G$1</c:f>
              <c:strCache>
                <c:ptCount val="1"/>
                <c:pt idx="0">
                  <c:v>Other non-OECD Asia</c:v>
                </c:pt>
              </c:strCache>
            </c:strRef>
          </c:tx>
          <c:spPr>
            <a:solidFill>
              <a:schemeClr val="accent2">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361.2</c:v>
                </c:pt>
                <c:pt idx="1">
                  <c:v>503.1</c:v>
                </c:pt>
                <c:pt idx="2">
                  <c:v>563.6</c:v>
                </c:pt>
                <c:pt idx="3">
                  <c:v>633.9</c:v>
                </c:pt>
                <c:pt idx="4">
                  <c:v>743.9</c:v>
                </c:pt>
              </c:numCache>
            </c:numRef>
          </c:val>
        </c:ser>
        <c:ser>
          <c:idx val="10"/>
          <c:order val="6"/>
          <c:tx>
            <c:strRef>
              <c:f>Sheet1!$H$1</c:f>
              <c:strCache>
                <c:ptCount val="1"/>
                <c:pt idx="0">
                  <c:v>Rest of world</c:v>
                </c:pt>
              </c:strCache>
            </c:strRef>
          </c:tx>
          <c:spPr>
            <a:solidFill>
              <a:schemeClr val="tx1">
                <a:lumMod val="50000"/>
                <a:lumOff val="5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85.3</c:v>
                </c:pt>
                <c:pt idx="1">
                  <c:v>50.2</c:v>
                </c:pt>
                <c:pt idx="2">
                  <c:v>50.899999999999991</c:v>
                </c:pt>
                <c:pt idx="3">
                  <c:v>51.79999999999999</c:v>
                </c:pt>
                <c:pt idx="4">
                  <c:v>58.399999999999991</c:v>
                </c:pt>
              </c:numCache>
            </c:numRef>
          </c:val>
        </c:ser>
        <c:dLbls>
          <c:showLegendKey val="0"/>
          <c:showVal val="0"/>
          <c:showCatName val="0"/>
          <c:showSerName val="0"/>
          <c:showPercent val="0"/>
          <c:showBubbleSize val="0"/>
        </c:dLbls>
        <c:gapWidth val="150"/>
        <c:overlap val="100"/>
        <c:axId val="341545552"/>
        <c:axId val="341546640"/>
        <c:extLst/>
      </c:barChart>
      <c:catAx>
        <c:axId val="34154555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1546640"/>
        <c:crosses val="autoZero"/>
        <c:auto val="1"/>
        <c:lblAlgn val="ctr"/>
        <c:lblOffset val="100"/>
        <c:noMultiLvlLbl val="0"/>
      </c:catAx>
      <c:valAx>
        <c:axId val="341546640"/>
        <c:scaling>
          <c:orientation val="minMax"/>
        </c:scaling>
        <c:delete val="0"/>
        <c:axPos val="l"/>
        <c:majorGridlines>
          <c:spPr>
            <a:ln w="9525" cap="flat" cmpd="sng" algn="ctr">
              <a:solidFill>
                <a:schemeClr val="bg1">
                  <a:lumMod val="75000"/>
                </a:schemeClr>
              </a:solidFill>
              <a:round/>
            </a:ln>
            <a:effectLst/>
          </c:spPr>
        </c:majorGridlines>
        <c:numFmt formatCode="#,##0.0" sourceLinked="0"/>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1545552"/>
        <c:crossesAt val="2"/>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38115274227239E-2"/>
          <c:y val="0.10938148438251501"/>
          <c:w val="0.6672696121318169"/>
          <c:h val="0.81200725563754794"/>
        </c:manualLayout>
      </c:layout>
      <c:barChart>
        <c:barDir val="col"/>
        <c:grouping val="stacked"/>
        <c:varyColors val="0"/>
        <c:ser>
          <c:idx val="2"/>
          <c:order val="0"/>
          <c:tx>
            <c:strRef>
              <c:f>Sheet1!$B$1</c:f>
              <c:strCache>
                <c:ptCount val="1"/>
                <c:pt idx="0">
                  <c:v>industrial</c:v>
                </c:pt>
              </c:strCache>
            </c:strRef>
          </c:tx>
          <c:spPr>
            <a:solidFill>
              <a:schemeClr val="accent3"/>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39.894811248083947</c:v>
                </c:pt>
                <c:pt idx="1">
                  <c:v>37.605705845984154</c:v>
                </c:pt>
                <c:pt idx="2">
                  <c:v>32.903859308290691</c:v>
                </c:pt>
                <c:pt idx="3">
                  <c:v>31.590730451765857</c:v>
                </c:pt>
                <c:pt idx="4">
                  <c:v>32.756594709521259</c:v>
                </c:pt>
              </c:numCache>
            </c:numRef>
          </c:val>
        </c:ser>
        <c:ser>
          <c:idx val="3"/>
          <c:order val="1"/>
          <c:tx>
            <c:strRef>
              <c:f>Sheet1!$C$1</c:f>
              <c:strCache>
                <c:ptCount val="1"/>
                <c:pt idx="0">
                  <c:v>electric power</c:v>
                </c:pt>
              </c:strCache>
            </c:strRef>
          </c:tx>
          <c:spPr>
            <a:solidFill>
              <a:schemeClr val="accent4"/>
            </a:solidFill>
            <a:ln w="25400">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34.263984375</c:v>
                </c:pt>
                <c:pt idx="1">
                  <c:v>46.266442648812699</c:v>
                </c:pt>
                <c:pt idx="2">
                  <c:v>42.102698530912001</c:v>
                </c:pt>
                <c:pt idx="3">
                  <c:v>39.354674938790396</c:v>
                </c:pt>
                <c:pt idx="4">
                  <c:v>38.5341318933799</c:v>
                </c:pt>
              </c:numCache>
            </c:numRef>
          </c:val>
        </c:ser>
        <c:ser>
          <c:idx val="5"/>
          <c:order val="5"/>
          <c:tx>
            <c:strRef>
              <c:f>Sheet1!$D$1</c:f>
              <c:strCache>
                <c:ptCount val="1"/>
                <c:pt idx="0">
                  <c:v>buildings</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3.6563844306269875</c:v>
                </c:pt>
                <c:pt idx="1">
                  <c:v>3.3908314174972758</c:v>
                </c:pt>
                <c:pt idx="2">
                  <c:v>2.945467171254696</c:v>
                </c:pt>
                <c:pt idx="3">
                  <c:v>2.6243879002620822</c:v>
                </c:pt>
                <c:pt idx="4">
                  <c:v>2.4081793475205791</c:v>
                </c:pt>
              </c:numCache>
            </c:numRef>
          </c:val>
        </c:ser>
        <c:dLbls>
          <c:showLegendKey val="0"/>
          <c:showVal val="0"/>
          <c:showCatName val="0"/>
          <c:showSerName val="0"/>
          <c:showPercent val="0"/>
          <c:showBubbleSize val="0"/>
        </c:dLbls>
        <c:gapWidth val="150"/>
        <c:overlap val="100"/>
        <c:axId val="341540112"/>
        <c:axId val="341546096"/>
        <c:extLst>
          <c:ext xmlns:c15="http://schemas.microsoft.com/office/drawing/2012/chart" uri="{02D57815-91ED-43cb-92C2-25804820EDAC}">
            <c15:filteredBarSeries>
              <c15:ser>
                <c:idx val="0"/>
                <c:order val="2"/>
                <c:tx>
                  <c:v>residential</c:v>
                </c:tx>
                <c:spPr>
                  <a:solidFill>
                    <a:schemeClr val="accent1"/>
                  </a:solidFill>
                  <a:ln>
                    <a:noFill/>
                  </a:ln>
                  <a:effectLst/>
                </c:spPr>
                <c:invertIfNegative val="0"/>
                <c:cat>
                  <c:strRef>
                    <c:extLst>
                      <c:ext uri="{02D57815-91ED-43cb-92C2-25804820EDAC}">
                        <c15:formulaRef>
                          <c15:sqref>Sheet1!$A$2:$A$6</c15:sqref>
                        </c15:formulaRef>
                      </c:ext>
                    </c:extLst>
                    <c:strCache>
                      <c:ptCount val="5"/>
                      <c:pt idx="0">
                        <c:v>2010</c:v>
                      </c:pt>
                      <c:pt idx="1">
                        <c:v>2020</c:v>
                      </c:pt>
                      <c:pt idx="2">
                        <c:v>2030</c:v>
                      </c:pt>
                      <c:pt idx="3">
                        <c:v>2040</c:v>
                      </c:pt>
                      <c:pt idx="4">
                        <c:v>2050</c:v>
                      </c:pt>
                    </c:strCache>
                  </c:strRef>
                </c:cat>
                <c:val>
                  <c:numRef>
                    <c:extLst>
                      <c:ext uri="{02D57815-91ED-43cb-92C2-25804820EDAC}">
                        <c15:formulaRef>
                          <c15:sqref>'[1]China Sectors'!$C$6:$H$6</c15:sqref>
                        </c15:formulaRef>
                      </c:ext>
                    </c:extLst>
                    <c:numCache>
                      <c:formatCode>General</c:formatCode>
                      <c:ptCount val="6"/>
                      <c:pt idx="0">
                        <c:v>0</c:v>
                      </c:pt>
                      <c:pt idx="1">
                        <c:v>0</c:v>
                      </c:pt>
                      <c:pt idx="2">
                        <c:v>0</c:v>
                      </c:pt>
                      <c:pt idx="3">
                        <c:v>0</c:v>
                      </c:pt>
                      <c:pt idx="4">
                        <c:v>0</c:v>
                      </c:pt>
                      <c:pt idx="5">
                        <c:v>0</c:v>
                      </c:pt>
                    </c:numCache>
                  </c:numRef>
                </c:val>
              </c15:ser>
            </c15:filteredBarSeries>
            <c15:filteredBarSeries>
              <c15:ser>
                <c:idx val="1"/>
                <c:order val="3"/>
                <c:tx>
                  <c:v>commercial</c:v>
                </c:tx>
                <c:spPr>
                  <a:solidFill>
                    <a:schemeClr val="accent2"/>
                  </a:solidFill>
                  <a:ln w="25400">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2010</c:v>
                      </c:pt>
                      <c:pt idx="1">
                        <c:v>2020</c:v>
                      </c:pt>
                      <c:pt idx="2">
                        <c:v>2030</c:v>
                      </c:pt>
                      <c:pt idx="3">
                        <c:v>2040</c:v>
                      </c:pt>
                      <c:pt idx="4">
                        <c:v>2050</c:v>
                      </c:pt>
                    </c:strCache>
                  </c:strRef>
                </c:cat>
                <c:val>
                  <c:numRef>
                    <c:extLst xmlns:c15="http://schemas.microsoft.com/office/drawing/2012/chart">
                      <c:ext xmlns:c15="http://schemas.microsoft.com/office/drawing/2012/chart" uri="{02D57815-91ED-43cb-92C2-25804820EDAC}">
                        <c15:formulaRef>
                          <c15:sqref>'[1]China Sectors'!$C$8:$H$8</c15:sqref>
                        </c15:formulaRef>
                      </c:ext>
                    </c:extLst>
                    <c:numCache>
                      <c:formatCode>General</c:formatCode>
                      <c:ptCount val="6"/>
                      <c:pt idx="0">
                        <c:v>0</c:v>
                      </c:pt>
                      <c:pt idx="1">
                        <c:v>0</c:v>
                      </c:pt>
                      <c:pt idx="2">
                        <c:v>0</c:v>
                      </c:pt>
                      <c:pt idx="3">
                        <c:v>0</c:v>
                      </c:pt>
                      <c:pt idx="4">
                        <c:v>0</c:v>
                      </c:pt>
                      <c:pt idx="5">
                        <c:v>0</c:v>
                      </c:pt>
                    </c:numCache>
                  </c:numRef>
                </c:val>
              </c15:ser>
            </c15:filteredBarSeries>
            <c15:filteredBarSeries>
              <c15:ser>
                <c:idx val="4"/>
                <c:order val="4"/>
                <c:tx>
                  <c:v>total</c:v>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2010</c:v>
                      </c:pt>
                      <c:pt idx="1">
                        <c:v>2020</c:v>
                      </c:pt>
                      <c:pt idx="2">
                        <c:v>2030</c:v>
                      </c:pt>
                      <c:pt idx="3">
                        <c:v>2040</c:v>
                      </c:pt>
                      <c:pt idx="4">
                        <c:v>2050</c:v>
                      </c:pt>
                    </c:strCache>
                  </c:strRef>
                </c:cat>
                <c:val>
                  <c:numRef>
                    <c:extLst xmlns:c15="http://schemas.microsoft.com/office/drawing/2012/chart">
                      <c:ext xmlns:c15="http://schemas.microsoft.com/office/drawing/2012/chart" uri="{02D57815-91ED-43cb-92C2-25804820EDAC}">
                        <c15:formulaRef>
                          <c15:sqref>'[1]China Sectors'!$C$19:$H$19</c15:sqref>
                        </c15:formulaRef>
                      </c:ext>
                    </c:extLst>
                    <c:numCache>
                      <c:formatCode>General</c:formatCode>
                      <c:ptCount val="6"/>
                      <c:pt idx="0">
                        <c:v>0</c:v>
                      </c:pt>
                      <c:pt idx="1">
                        <c:v>0</c:v>
                      </c:pt>
                      <c:pt idx="2">
                        <c:v>0</c:v>
                      </c:pt>
                      <c:pt idx="3">
                        <c:v>0</c:v>
                      </c:pt>
                      <c:pt idx="4">
                        <c:v>0</c:v>
                      </c:pt>
                      <c:pt idx="5">
                        <c:v>0</c:v>
                      </c:pt>
                    </c:numCache>
                  </c:numRef>
                </c:val>
              </c15:ser>
            </c15:filteredBarSeries>
          </c:ext>
        </c:extLst>
      </c:barChart>
      <c:catAx>
        <c:axId val="341540112"/>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1546096"/>
        <c:crosses val="autoZero"/>
        <c:auto val="1"/>
        <c:lblAlgn val="ctr"/>
        <c:lblOffset val="100"/>
        <c:noMultiLvlLbl val="0"/>
      </c:catAx>
      <c:valAx>
        <c:axId val="341546096"/>
        <c:scaling>
          <c:orientation val="minMax"/>
          <c:min val="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1540112"/>
        <c:crossesAt val="2"/>
        <c:crossBetween val="between"/>
      </c:valAx>
      <c:spPr>
        <a:noFill/>
        <a:ln>
          <a:noFill/>
        </a:ln>
        <a:effectLst/>
      </c:spPr>
    </c:plotArea>
    <c:legend>
      <c:legendPos val="r"/>
      <c:legendEntry>
        <c:idx val="0"/>
        <c:delete val="1"/>
      </c:legendEntry>
      <c:legendEntry>
        <c:idx val="1"/>
        <c:delete val="1"/>
      </c:legendEntry>
      <c:legendEntry>
        <c:idx val="2"/>
        <c:delete val="1"/>
      </c:legendEntry>
      <c:layout>
        <c:manualLayout>
          <c:xMode val="edge"/>
          <c:yMode val="edge"/>
          <c:x val="0.57519612131816844"/>
          <c:y val="0.16250437445319335"/>
          <c:w val="0.34148275736366279"/>
          <c:h val="0.124065325167687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sz="1300">
          <a:solidFill>
            <a:schemeClr val="tx1"/>
          </a:solidFill>
        </a:defRPr>
      </a:pPr>
      <a:endParaRPr lang="en-US"/>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1181998247945"/>
          <c:y val="6.6004530255635838E-2"/>
          <c:w val="0.61036142424288176"/>
          <c:h val="0.85538431535067416"/>
        </c:manualLayout>
      </c:layout>
      <c:barChart>
        <c:barDir val="col"/>
        <c:grouping val="stacked"/>
        <c:varyColors val="0"/>
        <c:ser>
          <c:idx val="1"/>
          <c:order val="0"/>
          <c:tx>
            <c:strRef>
              <c:f>Sheet1!$B$1</c:f>
              <c:strCache>
                <c:ptCount val="1"/>
                <c:pt idx="0">
                  <c:v>series0</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3.7791999999999999</c:v>
                </c:pt>
                <c:pt idx="1">
                  <c:v>3.8700999999999999</c:v>
                </c:pt>
                <c:pt idx="2">
                  <c:v>3.4415999999999998</c:v>
                </c:pt>
                <c:pt idx="3">
                  <c:v>3.2423000000000002</c:v>
                </c:pt>
                <c:pt idx="4">
                  <c:v>3.2435</c:v>
                </c:pt>
              </c:numCache>
            </c:numRef>
          </c:val>
        </c:ser>
        <c:ser>
          <c:idx val="0"/>
          <c:order val="1"/>
          <c:tx>
            <c:strRef>
              <c:f>Sheet1!$C$1</c:f>
              <c:strCache>
                <c:ptCount val="1"/>
                <c:pt idx="0">
                  <c:v>series1</c:v>
                </c:pt>
              </c:strCache>
            </c:strRef>
          </c:tx>
          <c:spPr>
            <a:solidFill>
              <a:schemeClr val="accent1"/>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0.17960000000000001</c:v>
                </c:pt>
                <c:pt idx="1">
                  <c:v>0.27889999999999998</c:v>
                </c:pt>
                <c:pt idx="2">
                  <c:v>0.26150000000000001</c:v>
                </c:pt>
                <c:pt idx="3">
                  <c:v>0.25040000000000001</c:v>
                </c:pt>
                <c:pt idx="4">
                  <c:v>0.2445</c:v>
                </c:pt>
              </c:numCache>
            </c:numRef>
          </c:val>
        </c:ser>
        <c:dLbls>
          <c:showLegendKey val="0"/>
          <c:showVal val="0"/>
          <c:showCatName val="0"/>
          <c:showSerName val="0"/>
          <c:showPercent val="0"/>
          <c:showBubbleSize val="0"/>
        </c:dLbls>
        <c:gapWidth val="180"/>
        <c:overlap val="100"/>
        <c:axId val="341539568"/>
        <c:axId val="341540656"/>
      </c:barChart>
      <c:catAx>
        <c:axId val="34153956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41540656"/>
        <c:crosses val="autoZero"/>
        <c:auto val="1"/>
        <c:lblAlgn val="ctr"/>
        <c:lblOffset val="100"/>
        <c:tickLblSkip val="1"/>
        <c:tickMarkSkip val="1"/>
        <c:noMultiLvlLbl val="0"/>
      </c:catAx>
      <c:valAx>
        <c:axId val="341540656"/>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1539568"/>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42535944068938E-2"/>
          <c:y val="5.4464407418685933E-2"/>
          <c:w val="0.6317945182136645"/>
          <c:h val="0.83064978756108543"/>
        </c:manualLayout>
      </c:layout>
      <c:barChart>
        <c:barDir val="col"/>
        <c:grouping val="stacked"/>
        <c:varyColors val="0"/>
        <c:ser>
          <c:idx val="2"/>
          <c:order val="0"/>
          <c:tx>
            <c:strRef>
              <c:f>Sheet1!$B$1</c:f>
              <c:strCache>
                <c:ptCount val="1"/>
                <c:pt idx="0">
                  <c:v>buildings</c:v>
                </c:pt>
              </c:strCache>
            </c:strRef>
          </c:tx>
          <c:spPr>
            <a:solidFill>
              <a:schemeClr val="accent5"/>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0.23677430725097656</c:v>
                </c:pt>
                <c:pt idx="1">
                  <c:v>0.30836133575439451</c:v>
                </c:pt>
                <c:pt idx="2">
                  <c:v>0.38460015106201173</c:v>
                </c:pt>
                <c:pt idx="3">
                  <c:v>0.46740750885009763</c:v>
                </c:pt>
                <c:pt idx="4">
                  <c:v>0.55319784545898443</c:v>
                </c:pt>
              </c:numCache>
            </c:numRef>
          </c:val>
        </c:ser>
        <c:ser>
          <c:idx val="3"/>
          <c:order val="1"/>
          <c:tx>
            <c:strRef>
              <c:f>Sheet1!$C$1</c:f>
              <c:strCache>
                <c:ptCount val="1"/>
                <c:pt idx="0">
                  <c:v>industrial</c:v>
                </c:pt>
              </c:strCache>
            </c:strRef>
          </c:tx>
          <c:spPr>
            <a:solidFill>
              <a:schemeClr val="accent3"/>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4.47935693359375</c:v>
                </c:pt>
                <c:pt idx="1">
                  <c:v>6.4490571289062499</c:v>
                </c:pt>
                <c:pt idx="2">
                  <c:v>9.7165712890625002</c:v>
                </c:pt>
                <c:pt idx="3">
                  <c:v>14.8301923828125</c:v>
                </c:pt>
                <c:pt idx="4">
                  <c:v>21.542941406250002</c:v>
                </c:pt>
              </c:numCache>
            </c:numRef>
          </c:val>
        </c:ser>
        <c:ser>
          <c:idx val="0"/>
          <c:order val="2"/>
          <c:tx>
            <c:strRef>
              <c:f>Sheet1!$D$1</c:f>
              <c:strCache>
                <c:ptCount val="1"/>
                <c:pt idx="0">
                  <c:v>electric power</c:v>
                </c:pt>
              </c:strCache>
            </c:strRef>
          </c:tx>
          <c:spPr>
            <a:solidFill>
              <a:schemeClr val="accent4"/>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6.3611787109374998</c:v>
                </c:pt>
                <c:pt idx="1">
                  <c:v>11.337091355552401</c:v>
                </c:pt>
                <c:pt idx="2">
                  <c:v>15.4481520726947</c:v>
                </c:pt>
                <c:pt idx="3">
                  <c:v>18.0802990040422</c:v>
                </c:pt>
                <c:pt idx="4">
                  <c:v>23.844967161732399</c:v>
                </c:pt>
              </c:numCache>
            </c:numRef>
          </c:val>
        </c:ser>
        <c:dLbls>
          <c:showLegendKey val="0"/>
          <c:showVal val="0"/>
          <c:showCatName val="0"/>
          <c:showSerName val="0"/>
          <c:showPercent val="0"/>
          <c:showBubbleSize val="0"/>
        </c:dLbls>
        <c:gapWidth val="100"/>
        <c:overlap val="100"/>
        <c:axId val="2140175120"/>
        <c:axId val="2140175664"/>
      </c:barChart>
      <c:catAx>
        <c:axId val="214017512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40175664"/>
        <c:crosses val="autoZero"/>
        <c:auto val="1"/>
        <c:lblAlgn val="ctr"/>
        <c:lblOffset val="100"/>
        <c:noMultiLvlLbl val="1"/>
      </c:catAx>
      <c:valAx>
        <c:axId val="2140175664"/>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40175120"/>
        <c:crossesAt val="2"/>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7454905615981"/>
          <c:y val="9.5290704760976092E-2"/>
          <c:w val="0.7471131108611424"/>
          <c:h val="0.79382950196240964"/>
        </c:manualLayout>
      </c:layout>
      <c:barChart>
        <c:barDir val="col"/>
        <c:grouping val="stacked"/>
        <c:varyColors val="0"/>
        <c:ser>
          <c:idx val="5"/>
          <c:order val="0"/>
          <c:tx>
            <c:strRef>
              <c:f>Sheet1!$B$1</c:f>
              <c:strCache>
                <c:ptCount val="1"/>
                <c:pt idx="0">
                  <c:v>Petroleum</c:v>
                </c:pt>
              </c:strCache>
            </c:strRef>
          </c:tx>
          <c:spPr>
            <a:solidFill>
              <a:schemeClr val="accent2"/>
            </a:solidFill>
          </c:spPr>
          <c:invertIfNegative val="0"/>
          <c:cat>
            <c:strRef>
              <c:f>Sheet1!$A$2:$A$6</c:f>
              <c:strCache>
                <c:ptCount val="5"/>
                <c:pt idx="0">
                  <c:v>2010</c:v>
                </c:pt>
                <c:pt idx="1">
                  <c:v>2020</c:v>
                </c:pt>
                <c:pt idx="2">
                  <c:v>2025</c:v>
                </c:pt>
                <c:pt idx="3">
                  <c:v>2040</c:v>
                </c:pt>
                <c:pt idx="4">
                  <c:v>2050</c:v>
                </c:pt>
              </c:strCache>
            </c:strRef>
          </c:cat>
          <c:val>
            <c:numRef>
              <c:f>Sheet1!$B$2:$B$6</c:f>
              <c:numCache>
                <c:formatCode>General</c:formatCode>
                <c:ptCount val="5"/>
                <c:pt idx="0">
                  <c:v>8.090577030181885E-2</c:v>
                </c:pt>
                <c:pt idx="1">
                  <c:v>4.3792235148868201E-2</c:v>
                </c:pt>
                <c:pt idx="2">
                  <c:v>4.3758045906814404E-2</c:v>
                </c:pt>
                <c:pt idx="3">
                  <c:v>4.4439344576022992E-2</c:v>
                </c:pt>
                <c:pt idx="4">
                  <c:v>4.3804634175364295E-2</c:v>
                </c:pt>
              </c:numCache>
            </c:numRef>
          </c:val>
        </c:ser>
        <c:ser>
          <c:idx val="1"/>
          <c:order val="1"/>
          <c:tx>
            <c:strRef>
              <c:f>Sheet1!$C$1</c:f>
              <c:strCache>
                <c:ptCount val="1"/>
                <c:pt idx="0">
                  <c:v>Nuclear</c:v>
                </c:pt>
              </c:strCache>
            </c:strRef>
          </c:tx>
          <c:spPr>
            <a:solidFill>
              <a:schemeClr val="accent5"/>
            </a:solidFill>
          </c:spPr>
          <c:invertIfNegative val="0"/>
          <c:cat>
            <c:strRef>
              <c:f>Sheet1!$A$2:$A$6</c:f>
              <c:strCache>
                <c:ptCount val="5"/>
                <c:pt idx="0">
                  <c:v>2010</c:v>
                </c:pt>
                <c:pt idx="1">
                  <c:v>2020</c:v>
                </c:pt>
                <c:pt idx="2">
                  <c:v>2025</c:v>
                </c:pt>
                <c:pt idx="3">
                  <c:v>2040</c:v>
                </c:pt>
                <c:pt idx="4">
                  <c:v>2050</c:v>
                </c:pt>
              </c:strCache>
            </c:strRef>
          </c:cat>
          <c:val>
            <c:numRef>
              <c:f>Sheet1!$C$2:$C$6</c:f>
              <c:numCache>
                <c:formatCode>General</c:formatCode>
                <c:ptCount val="5"/>
                <c:pt idx="0">
                  <c:v>0.25066032409667971</c:v>
                </c:pt>
                <c:pt idx="1">
                  <c:v>0.46365206161137501</c:v>
                </c:pt>
                <c:pt idx="2">
                  <c:v>0.55390966293838906</c:v>
                </c:pt>
                <c:pt idx="3">
                  <c:v>1.13502024682465</c:v>
                </c:pt>
                <c:pt idx="4">
                  <c:v>1.6085635524170601</c:v>
                </c:pt>
              </c:numCache>
            </c:numRef>
          </c:val>
        </c:ser>
        <c:ser>
          <c:idx val="3"/>
          <c:order val="2"/>
          <c:tx>
            <c:strRef>
              <c:f>Sheet1!$D$1</c:f>
              <c:strCache>
                <c:ptCount val="1"/>
                <c:pt idx="0">
                  <c:v>Gas</c:v>
                </c:pt>
              </c:strCache>
            </c:strRef>
          </c:tx>
          <c:spPr>
            <a:solidFill>
              <a:schemeClr val="accent1"/>
            </a:solidFill>
          </c:spPr>
          <c:invertIfNegative val="0"/>
          <c:cat>
            <c:strRef>
              <c:f>Sheet1!$A$2:$A$6</c:f>
              <c:strCache>
                <c:ptCount val="5"/>
                <c:pt idx="0">
                  <c:v>2010</c:v>
                </c:pt>
                <c:pt idx="1">
                  <c:v>2020</c:v>
                </c:pt>
                <c:pt idx="2">
                  <c:v>2025</c:v>
                </c:pt>
                <c:pt idx="3">
                  <c:v>2040</c:v>
                </c:pt>
                <c:pt idx="4">
                  <c:v>2050</c:v>
                </c:pt>
              </c:strCache>
            </c:strRef>
          </c:cat>
          <c:val>
            <c:numRef>
              <c:f>Sheet1!$D$2:$D$6</c:f>
              <c:numCache>
                <c:formatCode>General</c:formatCode>
                <c:ptCount val="5"/>
                <c:pt idx="0">
                  <c:v>1.0510460205078125</c:v>
                </c:pt>
                <c:pt idx="1">
                  <c:v>0.33562814063021151</c:v>
                </c:pt>
                <c:pt idx="2">
                  <c:v>0.45965320000000004</c:v>
                </c:pt>
                <c:pt idx="3">
                  <c:v>0.64201406184353593</c:v>
                </c:pt>
                <c:pt idx="4">
                  <c:v>0.63951149999999901</c:v>
                </c:pt>
              </c:numCache>
            </c:numRef>
          </c:val>
        </c:ser>
        <c:ser>
          <c:idx val="2"/>
          <c:order val="3"/>
          <c:tx>
            <c:strRef>
              <c:f>Sheet1!$E$1</c:f>
              <c:strCache>
                <c:ptCount val="1"/>
                <c:pt idx="0">
                  <c:v>Coal</c:v>
                </c:pt>
              </c:strCache>
            </c:strRef>
          </c:tx>
          <c:spPr>
            <a:solidFill>
              <a:schemeClr val="tx1"/>
            </a:solidFill>
          </c:spPr>
          <c:invertIfNegative val="0"/>
          <c:cat>
            <c:strRef>
              <c:f>Sheet1!$A$2:$A$6</c:f>
              <c:strCache>
                <c:ptCount val="5"/>
                <c:pt idx="0">
                  <c:v>2010</c:v>
                </c:pt>
                <c:pt idx="1">
                  <c:v>2020</c:v>
                </c:pt>
                <c:pt idx="2">
                  <c:v>2025</c:v>
                </c:pt>
                <c:pt idx="3">
                  <c:v>2040</c:v>
                </c:pt>
                <c:pt idx="4">
                  <c:v>2050</c:v>
                </c:pt>
              </c:strCache>
            </c:strRef>
          </c:cat>
          <c:val>
            <c:numRef>
              <c:f>Sheet1!$E$2:$E$6</c:f>
              <c:numCache>
                <c:formatCode>General</c:formatCode>
                <c:ptCount val="5"/>
                <c:pt idx="0">
                  <c:v>6.3611787109374998</c:v>
                </c:pt>
                <c:pt idx="1">
                  <c:v>11.337091355552401</c:v>
                </c:pt>
                <c:pt idx="2">
                  <c:v>12.985079479347</c:v>
                </c:pt>
                <c:pt idx="3">
                  <c:v>18.0802990040422</c:v>
                </c:pt>
                <c:pt idx="4">
                  <c:v>23.844967161732399</c:v>
                </c:pt>
              </c:numCache>
            </c:numRef>
          </c:val>
        </c:ser>
        <c:ser>
          <c:idx val="6"/>
          <c:order val="4"/>
          <c:tx>
            <c:strRef>
              <c:f>Sheet1!$F$1</c:f>
              <c:strCache>
                <c:ptCount val="1"/>
                <c:pt idx="0">
                  <c:v>Renewables</c:v>
                </c:pt>
              </c:strCache>
            </c:strRef>
          </c:tx>
          <c:spPr>
            <a:solidFill>
              <a:schemeClr val="accent3"/>
            </a:solidFill>
          </c:spPr>
          <c:invertIfNegative val="0"/>
          <c:cat>
            <c:strRef>
              <c:f>Sheet1!$A$2:$A$6</c:f>
              <c:strCache>
                <c:ptCount val="5"/>
                <c:pt idx="0">
                  <c:v>2010</c:v>
                </c:pt>
                <c:pt idx="1">
                  <c:v>2020</c:v>
                </c:pt>
                <c:pt idx="2">
                  <c:v>2025</c:v>
                </c:pt>
                <c:pt idx="3">
                  <c:v>2040</c:v>
                </c:pt>
                <c:pt idx="4">
                  <c:v>2050</c:v>
                </c:pt>
              </c:strCache>
            </c:strRef>
          </c:cat>
          <c:val>
            <c:numRef>
              <c:f>Sheet1!$F$2:$F$6</c:f>
              <c:numCache>
                <c:formatCode>General</c:formatCode>
                <c:ptCount val="5"/>
                <c:pt idx="0">
                  <c:v>1.4425806994438171</c:v>
                </c:pt>
                <c:pt idx="1">
                  <c:v>3.7229908009227652</c:v>
                </c:pt>
                <c:pt idx="2">
                  <c:v>5.6404423534338104</c:v>
                </c:pt>
                <c:pt idx="3">
                  <c:v>20.732096948607651</c:v>
                </c:pt>
                <c:pt idx="4">
                  <c:v>36.440207794353569</c:v>
                </c:pt>
              </c:numCache>
            </c:numRef>
          </c:val>
        </c:ser>
        <c:dLbls>
          <c:showLegendKey val="0"/>
          <c:showVal val="0"/>
          <c:showCatName val="0"/>
          <c:showSerName val="0"/>
          <c:showPercent val="0"/>
          <c:showBubbleSize val="0"/>
        </c:dLbls>
        <c:gapWidth val="150"/>
        <c:overlap val="100"/>
        <c:axId val="2140172944"/>
        <c:axId val="2140173488"/>
      </c:barChart>
      <c:catAx>
        <c:axId val="2140172944"/>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400" baseline="0">
                <a:latin typeface="Arial" panose="020B0604020202020204" pitchFamily="34" charset="0"/>
              </a:defRPr>
            </a:pPr>
            <a:endParaRPr lang="en-US"/>
          </a:p>
        </c:txPr>
        <c:crossAx val="2140173488"/>
        <c:crosses val="autoZero"/>
        <c:auto val="1"/>
        <c:lblAlgn val="ctr"/>
        <c:lblOffset val="100"/>
        <c:noMultiLvlLbl val="0"/>
      </c:catAx>
      <c:valAx>
        <c:axId val="2140173488"/>
        <c:scaling>
          <c:orientation val="minMax"/>
          <c:max val="70"/>
        </c:scaling>
        <c:delete val="0"/>
        <c:axPos val="l"/>
        <c:majorGridlines>
          <c:spPr>
            <a:ln>
              <a:solidFill>
                <a:schemeClr val="bg1">
                  <a:lumMod val="75000"/>
                </a:schemeClr>
              </a:solidFill>
            </a:ln>
          </c:spPr>
        </c:majorGridlines>
        <c:numFmt formatCode="General" sourceLinked="1"/>
        <c:majorTickMark val="none"/>
        <c:minorTickMark val="none"/>
        <c:tickLblPos val="low"/>
        <c:spPr>
          <a:ln w="22225">
            <a:solidFill>
              <a:schemeClr val="bg1">
                <a:lumMod val="65000"/>
              </a:schemeClr>
            </a:solidFill>
            <a:prstDash val="dash"/>
          </a:ln>
        </c:spPr>
        <c:txPr>
          <a:bodyPr/>
          <a:lstStyle/>
          <a:p>
            <a:pPr>
              <a:defRPr sz="1400" baseline="0">
                <a:latin typeface="Arial" panose="020B0604020202020204" pitchFamily="34" charset="0"/>
              </a:defRPr>
            </a:pPr>
            <a:endParaRPr lang="en-US"/>
          </a:p>
        </c:txPr>
        <c:crossAx val="2140172944"/>
        <c:crossesAt val="2"/>
        <c:crossBetween val="between"/>
      </c:valAx>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9745253388463"/>
          <c:y val="3.5019191606855286E-2"/>
          <c:w val="0.80974958692030863"/>
          <c:h val="0.85937658356954982"/>
        </c:manualLayout>
      </c:layout>
      <c:lineChart>
        <c:grouping val="standard"/>
        <c:varyColors val="0"/>
        <c:ser>
          <c:idx val="0"/>
          <c:order val="0"/>
          <c:tx>
            <c:strRef>
              <c:f>Sheet1!$B$1</c:f>
              <c:strCache>
                <c:ptCount val="1"/>
                <c:pt idx="0">
                  <c:v>OECD</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43.910300781250001</c:v>
                </c:pt>
                <c:pt idx="1">
                  <c:v>44.810531250000004</c:v>
                </c:pt>
                <c:pt idx="2">
                  <c:v>45.416347656250004</c:v>
                </c:pt>
                <c:pt idx="3">
                  <c:v>46.102074218749998</c:v>
                </c:pt>
                <c:pt idx="4">
                  <c:v>47.121449218750001</c:v>
                </c:pt>
                <c:pt idx="5">
                  <c:v>48.310042968750004</c:v>
                </c:pt>
                <c:pt idx="6">
                  <c:v>49.171328125000002</c:v>
                </c:pt>
                <c:pt idx="7">
                  <c:v>50.447738281250004</c:v>
                </c:pt>
                <c:pt idx="8">
                  <c:v>51.6037578125</c:v>
                </c:pt>
                <c:pt idx="9">
                  <c:v>52.589871093749998</c:v>
                </c:pt>
                <c:pt idx="10">
                  <c:v>53.534757812500004</c:v>
                </c:pt>
                <c:pt idx="11">
                  <c:v>54.450968750000001</c:v>
                </c:pt>
                <c:pt idx="12">
                  <c:v>55.370195312500002</c:v>
                </c:pt>
                <c:pt idx="13">
                  <c:v>56.226054687500003</c:v>
                </c:pt>
                <c:pt idx="14">
                  <c:v>57.120503906250001</c:v>
                </c:pt>
                <c:pt idx="15">
                  <c:v>58.069097656250001</c:v>
                </c:pt>
                <c:pt idx="16">
                  <c:v>59.036089843749998</c:v>
                </c:pt>
                <c:pt idx="17">
                  <c:v>60.029777343749998</c:v>
                </c:pt>
                <c:pt idx="18">
                  <c:v>61.045355468750003</c:v>
                </c:pt>
                <c:pt idx="19">
                  <c:v>62.06410546875</c:v>
                </c:pt>
                <c:pt idx="20">
                  <c:v>63.089902343750005</c:v>
                </c:pt>
                <c:pt idx="21">
                  <c:v>64.042148437500003</c:v>
                </c:pt>
                <c:pt idx="22">
                  <c:v>64.934894531249995</c:v>
                </c:pt>
                <c:pt idx="23">
                  <c:v>65.872898437499998</c:v>
                </c:pt>
                <c:pt idx="24">
                  <c:v>66.836687499999996</c:v>
                </c:pt>
                <c:pt idx="25">
                  <c:v>67.80559375</c:v>
                </c:pt>
                <c:pt idx="26">
                  <c:v>68.767265625000007</c:v>
                </c:pt>
                <c:pt idx="27">
                  <c:v>69.744687499999998</c:v>
                </c:pt>
                <c:pt idx="28">
                  <c:v>70.716890625000005</c:v>
                </c:pt>
                <c:pt idx="29">
                  <c:v>71.719062500000007</c:v>
                </c:pt>
                <c:pt idx="30">
                  <c:v>72.744101562500006</c:v>
                </c:pt>
                <c:pt idx="31">
                  <c:v>73.794265625000008</c:v>
                </c:pt>
                <c:pt idx="32">
                  <c:v>74.891687500000003</c:v>
                </c:pt>
                <c:pt idx="33">
                  <c:v>75.980312499999997</c:v>
                </c:pt>
                <c:pt idx="34">
                  <c:v>77.075429687500005</c:v>
                </c:pt>
                <c:pt idx="35">
                  <c:v>78.203890625</c:v>
                </c:pt>
                <c:pt idx="36">
                  <c:v>79.315632812499999</c:v>
                </c:pt>
                <c:pt idx="37">
                  <c:v>80.444859375000007</c:v>
                </c:pt>
                <c:pt idx="38">
                  <c:v>81.543875</c:v>
                </c:pt>
                <c:pt idx="39">
                  <c:v>82.668164062499997</c:v>
                </c:pt>
                <c:pt idx="40">
                  <c:v>83.847570312499997</c:v>
                </c:pt>
              </c:numCache>
            </c:numRef>
          </c:val>
          <c:smooth val="0"/>
        </c:ser>
        <c:ser>
          <c:idx val="1"/>
          <c:order val="1"/>
          <c:tx>
            <c:strRef>
              <c:f>Sheet1!$C$1</c:f>
              <c:strCache>
                <c:ptCount val="1"/>
                <c:pt idx="0">
                  <c:v>Non-OECD</c:v>
                </c:pt>
              </c:strCache>
            </c:strRef>
          </c:tx>
          <c:spPr>
            <a:ln w="22225" cap="rnd">
              <a:solidFill>
                <a:srgbClr val="A3334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45.319960937499999</c:v>
                </c:pt>
                <c:pt idx="1">
                  <c:v>48.195285156250002</c:v>
                </c:pt>
                <c:pt idx="2">
                  <c:v>50.547089843750001</c:v>
                </c:pt>
                <c:pt idx="3">
                  <c:v>53.168730468749999</c:v>
                </c:pt>
                <c:pt idx="4">
                  <c:v>55.6163515625</c:v>
                </c:pt>
                <c:pt idx="5">
                  <c:v>57.854503906250002</c:v>
                </c:pt>
                <c:pt idx="6">
                  <c:v>60.449050781250001</c:v>
                </c:pt>
                <c:pt idx="7">
                  <c:v>63.173707031250004</c:v>
                </c:pt>
                <c:pt idx="8">
                  <c:v>66.156882812500001</c:v>
                </c:pt>
                <c:pt idx="9">
                  <c:v>69.042296875000005</c:v>
                </c:pt>
                <c:pt idx="10">
                  <c:v>72.305890625000004</c:v>
                </c:pt>
                <c:pt idx="11">
                  <c:v>75.801562500000003</c:v>
                </c:pt>
                <c:pt idx="12">
                  <c:v>79.215375000000009</c:v>
                </c:pt>
                <c:pt idx="13">
                  <c:v>82.7526484375</c:v>
                </c:pt>
                <c:pt idx="14">
                  <c:v>86.3547734375</c:v>
                </c:pt>
                <c:pt idx="15">
                  <c:v>90.100000000000009</c:v>
                </c:pt>
                <c:pt idx="16">
                  <c:v>93.862046875000004</c:v>
                </c:pt>
                <c:pt idx="17">
                  <c:v>97.752476562500007</c:v>
                </c:pt>
                <c:pt idx="18">
                  <c:v>101.73768750000001</c:v>
                </c:pt>
                <c:pt idx="19">
                  <c:v>105.821796875</c:v>
                </c:pt>
                <c:pt idx="20">
                  <c:v>110.04831250000001</c:v>
                </c:pt>
                <c:pt idx="21">
                  <c:v>114.3529765625</c:v>
                </c:pt>
                <c:pt idx="22">
                  <c:v>118.6666640625</c:v>
                </c:pt>
                <c:pt idx="23">
                  <c:v>123.1384609375</c:v>
                </c:pt>
                <c:pt idx="24">
                  <c:v>127.73141406250001</c:v>
                </c:pt>
                <c:pt idx="25">
                  <c:v>132.44201562500001</c:v>
                </c:pt>
                <c:pt idx="26">
                  <c:v>137.25648437500001</c:v>
                </c:pt>
                <c:pt idx="27">
                  <c:v>142.10750000000002</c:v>
                </c:pt>
                <c:pt idx="28">
                  <c:v>147.06</c:v>
                </c:pt>
                <c:pt idx="29">
                  <c:v>152.11335937500002</c:v>
                </c:pt>
                <c:pt idx="30">
                  <c:v>157.37217187499999</c:v>
                </c:pt>
                <c:pt idx="31">
                  <c:v>162.70484375000001</c:v>
                </c:pt>
                <c:pt idx="32">
                  <c:v>168.26893749999999</c:v>
                </c:pt>
                <c:pt idx="33">
                  <c:v>173.88990625</c:v>
                </c:pt>
                <c:pt idx="34">
                  <c:v>179.71040625000001</c:v>
                </c:pt>
                <c:pt idx="35">
                  <c:v>185.59143750000001</c:v>
                </c:pt>
                <c:pt idx="36">
                  <c:v>191.490953125</c:v>
                </c:pt>
                <c:pt idx="37">
                  <c:v>197.480328125</c:v>
                </c:pt>
                <c:pt idx="38">
                  <c:v>203.525109375</c:v>
                </c:pt>
                <c:pt idx="39">
                  <c:v>209.60579687500001</c:v>
                </c:pt>
                <c:pt idx="40">
                  <c:v>215.86799999999999</c:v>
                </c:pt>
              </c:numCache>
            </c:numRef>
          </c:val>
          <c:smooth val="0"/>
        </c:ser>
        <c:dLbls>
          <c:showLegendKey val="0"/>
          <c:showVal val="0"/>
          <c:showCatName val="0"/>
          <c:showSerName val="0"/>
          <c:showPercent val="0"/>
          <c:showBubbleSize val="0"/>
        </c:dLbls>
        <c:smooth val="0"/>
        <c:axId val="301719248"/>
        <c:axId val="301721424"/>
      </c:lineChart>
      <c:catAx>
        <c:axId val="301719248"/>
        <c:scaling>
          <c:orientation val="minMax"/>
        </c:scaling>
        <c:delete val="0"/>
        <c:axPos val="b"/>
        <c:numFmt formatCode="General" sourceLinked="1"/>
        <c:majorTickMark val="out"/>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1721424"/>
        <c:crosses val="autoZero"/>
        <c:auto val="1"/>
        <c:lblAlgn val="ctr"/>
        <c:lblOffset val="100"/>
        <c:tickLblSkip val="10"/>
        <c:tickMarkSkip val="10"/>
        <c:noMultiLvlLbl val="0"/>
      </c:catAx>
      <c:valAx>
        <c:axId val="301721424"/>
        <c:scaling>
          <c:orientation val="minMax"/>
          <c:min val="0"/>
        </c:scaling>
        <c:delete val="0"/>
        <c:axPos val="l"/>
        <c:majorGridlines>
          <c:spPr>
            <a:ln w="9525" cap="flat" cmpd="sng" algn="ctr">
              <a:solidFill>
                <a:srgbClr val="FFFFFF">
                  <a:lumMod val="75000"/>
                </a:srgbClr>
              </a:solidFill>
              <a:round/>
            </a:ln>
            <a:effectLst/>
          </c:spPr>
        </c:majorGridlines>
        <c:numFmt formatCode="General" sourceLinked="1"/>
        <c:majorTickMark val="none"/>
        <c:minorTickMark val="none"/>
        <c:tickLblPos val="low"/>
        <c:spPr>
          <a:noFill/>
          <a:ln w="22225">
            <a:solidFill>
              <a:srgbClr val="FFFFFF">
                <a:lumMod val="65000"/>
              </a:srgb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1719248"/>
        <c:crossesAt val="9"/>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60152487489956E-2"/>
          <c:y val="0.17016583638731861"/>
          <c:w val="0.60112760299967083"/>
          <c:h val="0.68907066121578464"/>
        </c:manualLayout>
      </c:layout>
      <c:areaChart>
        <c:grouping val="stacked"/>
        <c:varyColors val="0"/>
        <c:ser>
          <c:idx val="2"/>
          <c:order val="0"/>
          <c:tx>
            <c:strRef>
              <c:f>Sheet1!$B$1</c:f>
              <c:strCache>
                <c:ptCount val="1"/>
                <c:pt idx="0">
                  <c:v>Commercial</c:v>
                </c:pt>
              </c:strCache>
            </c:strRef>
          </c:tx>
          <c:spPr>
            <a:solidFill>
              <a:schemeClr val="accent5">
                <a:lumMod val="40000"/>
                <a:lumOff val="6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3.7768763093332867</c:v>
                </c:pt>
                <c:pt idx="1">
                  <c:v>3.7034801849584458</c:v>
                </c:pt>
                <c:pt idx="2">
                  <c:v>3.5979582093423392</c:v>
                </c:pt>
                <c:pt idx="3">
                  <c:v>3.6884805835497421</c:v>
                </c:pt>
                <c:pt idx="4">
                  <c:v>3.5238062059130524</c:v>
                </c:pt>
                <c:pt idx="5">
                  <c:v>3.8886900217815263</c:v>
                </c:pt>
                <c:pt idx="6">
                  <c:v>3.8668041051065529</c:v>
                </c:pt>
                <c:pt idx="7">
                  <c:v>3.9742876885699938</c:v>
                </c:pt>
                <c:pt idx="8">
                  <c:v>3.9368825453927574</c:v>
                </c:pt>
                <c:pt idx="9">
                  <c:v>3.9504045389909406</c:v>
                </c:pt>
                <c:pt idx="10">
                  <c:v>3.9248951176265217</c:v>
                </c:pt>
                <c:pt idx="11">
                  <c:v>3.8687945664901995</c:v>
                </c:pt>
                <c:pt idx="12">
                  <c:v>3.848336926492506</c:v>
                </c:pt>
                <c:pt idx="13">
                  <c:v>3.8452313579775472</c:v>
                </c:pt>
                <c:pt idx="14">
                  <c:v>3.8515258120122726</c:v>
                </c:pt>
                <c:pt idx="15">
                  <c:v>3.8461213022005829</c:v>
                </c:pt>
                <c:pt idx="16">
                  <c:v>3.8587676979115688</c:v>
                </c:pt>
                <c:pt idx="17">
                  <c:v>3.8644814745741112</c:v>
                </c:pt>
                <c:pt idx="18">
                  <c:v>3.8862576934599691</c:v>
                </c:pt>
                <c:pt idx="19">
                  <c:v>3.900672250748908</c:v>
                </c:pt>
                <c:pt idx="20">
                  <c:v>3.9303343540190308</c:v>
                </c:pt>
                <c:pt idx="21">
                  <c:v>3.9504337171323396</c:v>
                </c:pt>
                <c:pt idx="22">
                  <c:v>3.9674773730834776</c:v>
                </c:pt>
                <c:pt idx="23">
                  <c:v>3.9775018969652254</c:v>
                </c:pt>
                <c:pt idx="24">
                  <c:v>4.0003133101837376</c:v>
                </c:pt>
                <c:pt idx="25">
                  <c:v>4.0196545171209594</c:v>
                </c:pt>
                <c:pt idx="26">
                  <c:v>4.0397891494379303</c:v>
                </c:pt>
                <c:pt idx="27">
                  <c:v>4.0569744310372888</c:v>
                </c:pt>
                <c:pt idx="28">
                  <c:v>4.0682539487391907</c:v>
                </c:pt>
                <c:pt idx="29">
                  <c:v>4.0979339762956828</c:v>
                </c:pt>
                <c:pt idx="30">
                  <c:v>4.11739360307776</c:v>
                </c:pt>
                <c:pt idx="31">
                  <c:v>4.1415917665132467</c:v>
                </c:pt>
                <c:pt idx="32">
                  <c:v>4.1546834489695295</c:v>
                </c:pt>
                <c:pt idx="33">
                  <c:v>4.1872249009242841</c:v>
                </c:pt>
                <c:pt idx="34">
                  <c:v>4.2016274462517647</c:v>
                </c:pt>
                <c:pt idx="35">
                  <c:v>4.2267587588159019</c:v>
                </c:pt>
                <c:pt idx="36">
                  <c:v>4.2366616152812187</c:v>
                </c:pt>
                <c:pt idx="37">
                  <c:v>4.2672339667416503</c:v>
                </c:pt>
                <c:pt idx="38">
                  <c:v>4.293084027116004</c:v>
                </c:pt>
                <c:pt idx="39">
                  <c:v>4.311776233227488</c:v>
                </c:pt>
                <c:pt idx="40">
                  <c:v>4.33598167402429</c:v>
                </c:pt>
              </c:numCache>
            </c:numRef>
          </c:val>
        </c:ser>
        <c:ser>
          <c:idx val="3"/>
          <c:order val="1"/>
          <c:tx>
            <c:strRef>
              <c:f>Sheet1!$C$1</c:f>
              <c:strCache>
                <c:ptCount val="1"/>
                <c:pt idx="0">
                  <c:v>Residential</c:v>
                </c:pt>
              </c:strCache>
            </c:strRef>
          </c:tx>
          <c:spPr>
            <a:solidFill>
              <a:schemeClr val="accent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8.9838524175673715</c:v>
                </c:pt>
                <c:pt idx="1">
                  <c:v>8.6268338662666135</c:v>
                </c:pt>
                <c:pt idx="2">
                  <c:v>8.6150247160832407</c:v>
                </c:pt>
                <c:pt idx="3">
                  <c:v>8.8185062959943554</c:v>
                </c:pt>
                <c:pt idx="4">
                  <c:v>8.7863133679808012</c:v>
                </c:pt>
                <c:pt idx="5">
                  <c:v>8.9398872705877821</c:v>
                </c:pt>
                <c:pt idx="6">
                  <c:v>8.7697999095336954</c:v>
                </c:pt>
                <c:pt idx="7">
                  <c:v>9.0494357899017022</c:v>
                </c:pt>
                <c:pt idx="8">
                  <c:v>8.8830737255759509</c:v>
                </c:pt>
                <c:pt idx="9">
                  <c:v>8.7678330450545374</c:v>
                </c:pt>
                <c:pt idx="10">
                  <c:v>8.6510455608484857</c:v>
                </c:pt>
                <c:pt idx="11">
                  <c:v>8.5202918053975747</c:v>
                </c:pt>
                <c:pt idx="12">
                  <c:v>8.4534225909698204</c:v>
                </c:pt>
                <c:pt idx="13">
                  <c:v>8.4107000381080059</c:v>
                </c:pt>
                <c:pt idx="14">
                  <c:v>8.3842332275909222</c:v>
                </c:pt>
                <c:pt idx="15">
                  <c:v>8.326677142006158</c:v>
                </c:pt>
                <c:pt idx="16">
                  <c:v>8.3207542465910276</c:v>
                </c:pt>
                <c:pt idx="17">
                  <c:v>8.3059410791677184</c:v>
                </c:pt>
                <c:pt idx="18">
                  <c:v>8.3050570066445175</c:v>
                </c:pt>
                <c:pt idx="19">
                  <c:v>8.2985818575604782</c:v>
                </c:pt>
                <c:pt idx="20">
                  <c:v>8.3058428017300443</c:v>
                </c:pt>
                <c:pt idx="21">
                  <c:v>8.3034391727268577</c:v>
                </c:pt>
                <c:pt idx="22">
                  <c:v>8.2910866257582612</c:v>
                </c:pt>
                <c:pt idx="23">
                  <c:v>8.278962234010244</c:v>
                </c:pt>
                <c:pt idx="24">
                  <c:v>8.2796453425809542</c:v>
                </c:pt>
                <c:pt idx="25">
                  <c:v>8.2761644697371146</c:v>
                </c:pt>
                <c:pt idx="26">
                  <c:v>8.2720183077687075</c:v>
                </c:pt>
                <c:pt idx="27">
                  <c:v>8.2661304700216238</c:v>
                </c:pt>
                <c:pt idx="28">
                  <c:v>8.2496830432822499</c:v>
                </c:pt>
                <c:pt idx="29">
                  <c:v>8.262268755767904</c:v>
                </c:pt>
                <c:pt idx="30">
                  <c:v>8.2563192046999774</c:v>
                </c:pt>
                <c:pt idx="31">
                  <c:v>8.2570189399083489</c:v>
                </c:pt>
                <c:pt idx="32">
                  <c:v>8.2395651478991105</c:v>
                </c:pt>
                <c:pt idx="33">
                  <c:v>8.245196812481197</c:v>
                </c:pt>
                <c:pt idx="34">
                  <c:v>8.2308852016484906</c:v>
                </c:pt>
                <c:pt idx="35">
                  <c:v>8.2273589981342781</c:v>
                </c:pt>
                <c:pt idx="36">
                  <c:v>8.2052453566090477</c:v>
                </c:pt>
                <c:pt idx="37">
                  <c:v>8.2128075718812052</c:v>
                </c:pt>
                <c:pt idx="38">
                  <c:v>8.2099720318404952</c:v>
                </c:pt>
                <c:pt idx="39">
                  <c:v>8.2024094866100548</c:v>
                </c:pt>
                <c:pt idx="40">
                  <c:v>8.1973928215434775</c:v>
                </c:pt>
              </c:numCache>
            </c:numRef>
          </c:val>
        </c:ser>
        <c:ser>
          <c:idx val="1"/>
          <c:order val="2"/>
          <c:tx>
            <c:strRef>
              <c:f>Sheet1!$D$1</c:f>
              <c:strCache>
                <c:ptCount val="1"/>
                <c:pt idx="0">
                  <c:v>Industrial</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58.413364120271517</c:v>
                </c:pt>
                <c:pt idx="1">
                  <c:v>58.044220147301239</c:v>
                </c:pt>
                <c:pt idx="2">
                  <c:v>59.208029097248499</c:v>
                </c:pt>
                <c:pt idx="3">
                  <c:v>58.825161711691173</c:v>
                </c:pt>
                <c:pt idx="4">
                  <c:v>60.085513739974346</c:v>
                </c:pt>
                <c:pt idx="5">
                  <c:v>61.128895894913377</c:v>
                </c:pt>
                <c:pt idx="6">
                  <c:v>62.148849506272427</c:v>
                </c:pt>
                <c:pt idx="7">
                  <c:v>61.700106649792353</c:v>
                </c:pt>
                <c:pt idx="8">
                  <c:v>62.409418866493489</c:v>
                </c:pt>
                <c:pt idx="9">
                  <c:v>62.63499846217141</c:v>
                </c:pt>
                <c:pt idx="10">
                  <c:v>63.150475159137876</c:v>
                </c:pt>
                <c:pt idx="11">
                  <c:v>63.758426051022674</c:v>
                </c:pt>
                <c:pt idx="12">
                  <c:v>64.0159239126843</c:v>
                </c:pt>
                <c:pt idx="13">
                  <c:v>64.223997067194944</c:v>
                </c:pt>
                <c:pt idx="14">
                  <c:v>64.517324562337564</c:v>
                </c:pt>
                <c:pt idx="15">
                  <c:v>65.150100450682075</c:v>
                </c:pt>
                <c:pt idx="16">
                  <c:v>65.30770914340188</c:v>
                </c:pt>
                <c:pt idx="17">
                  <c:v>65.947736500309119</c:v>
                </c:pt>
                <c:pt idx="18">
                  <c:v>66.510385272116125</c:v>
                </c:pt>
                <c:pt idx="19">
                  <c:v>67.17660471634116</c:v>
                </c:pt>
                <c:pt idx="20">
                  <c:v>67.852670128942577</c:v>
                </c:pt>
                <c:pt idx="21">
                  <c:v>68.595041213886489</c:v>
                </c:pt>
                <c:pt idx="22">
                  <c:v>69.176770812606946</c:v>
                </c:pt>
                <c:pt idx="23">
                  <c:v>69.812190480860281</c:v>
                </c:pt>
                <c:pt idx="24">
                  <c:v>70.394178123893383</c:v>
                </c:pt>
                <c:pt idx="25">
                  <c:v>71.148833210879403</c:v>
                </c:pt>
                <c:pt idx="26">
                  <c:v>71.775129616986689</c:v>
                </c:pt>
                <c:pt idx="27">
                  <c:v>72.499489143958684</c:v>
                </c:pt>
                <c:pt idx="28">
                  <c:v>73.292108653888704</c:v>
                </c:pt>
                <c:pt idx="29">
                  <c:v>73.812847362064446</c:v>
                </c:pt>
                <c:pt idx="30">
                  <c:v>74.478821095775345</c:v>
                </c:pt>
                <c:pt idx="31">
                  <c:v>75.308793130998552</c:v>
                </c:pt>
                <c:pt idx="32">
                  <c:v>76.086765343978087</c:v>
                </c:pt>
                <c:pt idx="33">
                  <c:v>76.690227760759939</c:v>
                </c:pt>
                <c:pt idx="34">
                  <c:v>77.447116673847148</c:v>
                </c:pt>
                <c:pt idx="35">
                  <c:v>78.160929215758728</c:v>
                </c:pt>
                <c:pt idx="36">
                  <c:v>78.998540794339007</c:v>
                </c:pt>
                <c:pt idx="37">
                  <c:v>79.695886362745398</c:v>
                </c:pt>
                <c:pt idx="38">
                  <c:v>80.54171724663793</c:v>
                </c:pt>
                <c:pt idx="39">
                  <c:v>81.107485387824809</c:v>
                </c:pt>
                <c:pt idx="40">
                  <c:v>81.901088376549993</c:v>
                </c:pt>
              </c:numCache>
            </c:numRef>
          </c:val>
        </c:ser>
        <c:ser>
          <c:idx val="0"/>
          <c:order val="3"/>
          <c:tx>
            <c:strRef>
              <c:f>Sheet1!$E$1</c:f>
              <c:strCache>
                <c:ptCount val="1"/>
                <c:pt idx="0">
                  <c:v>Transportation</c:v>
                </c:pt>
              </c:strCache>
            </c:strRef>
          </c:tx>
          <c:spPr>
            <a:solidFill>
              <a:schemeClr val="tx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97.51614157035948</c:v>
                </c:pt>
                <c:pt idx="1">
                  <c:v>99.13171693548</c:v>
                </c:pt>
                <c:pt idx="2">
                  <c:v>100.40133311315812</c:v>
                </c:pt>
                <c:pt idx="3">
                  <c:v>102.39018400875665</c:v>
                </c:pt>
                <c:pt idx="4">
                  <c:v>105.05791444334389</c:v>
                </c:pt>
                <c:pt idx="5">
                  <c:v>108.07815759927595</c:v>
                </c:pt>
                <c:pt idx="6">
                  <c:v>111.58670312955604</c:v>
                </c:pt>
                <c:pt idx="7">
                  <c:v>112.67784870166132</c:v>
                </c:pt>
                <c:pt idx="8">
                  <c:v>113.86483243910625</c:v>
                </c:pt>
                <c:pt idx="9">
                  <c:v>114.967759499788</c:v>
                </c:pt>
                <c:pt idx="10">
                  <c:v>115.7829350169367</c:v>
                </c:pt>
                <c:pt idx="11">
                  <c:v>116.50154465734231</c:v>
                </c:pt>
                <c:pt idx="12">
                  <c:v>117.27655807160822</c:v>
                </c:pt>
                <c:pt idx="13">
                  <c:v>117.81682640021626</c:v>
                </c:pt>
                <c:pt idx="14">
                  <c:v>118.33462982279815</c:v>
                </c:pt>
                <c:pt idx="15">
                  <c:v>118.77047596718373</c:v>
                </c:pt>
                <c:pt idx="16">
                  <c:v>119.16082048568425</c:v>
                </c:pt>
                <c:pt idx="17">
                  <c:v>119.4138746999066</c:v>
                </c:pt>
                <c:pt idx="18">
                  <c:v>119.70959367667152</c:v>
                </c:pt>
                <c:pt idx="19">
                  <c:v>119.91800924375927</c:v>
                </c:pt>
                <c:pt idx="20">
                  <c:v>120.13179520799957</c:v>
                </c:pt>
                <c:pt idx="21">
                  <c:v>120.34110663260597</c:v>
                </c:pt>
                <c:pt idx="22">
                  <c:v>120.61446614374951</c:v>
                </c:pt>
                <c:pt idx="23">
                  <c:v>120.84690425338258</c:v>
                </c:pt>
                <c:pt idx="24">
                  <c:v>121.25842796244359</c:v>
                </c:pt>
                <c:pt idx="25">
                  <c:v>121.77366205451484</c:v>
                </c:pt>
                <c:pt idx="26">
                  <c:v>122.4461080334198</c:v>
                </c:pt>
                <c:pt idx="27">
                  <c:v>123.12454875575082</c:v>
                </c:pt>
                <c:pt idx="28">
                  <c:v>123.87906835054505</c:v>
                </c:pt>
                <c:pt idx="29">
                  <c:v>124.70915554471489</c:v>
                </c:pt>
                <c:pt idx="30">
                  <c:v>125.54539766360914</c:v>
                </c:pt>
                <c:pt idx="31">
                  <c:v>126.48712968504441</c:v>
                </c:pt>
                <c:pt idx="32">
                  <c:v>127.43618919027269</c:v>
                </c:pt>
                <c:pt idx="33">
                  <c:v>128.58213990175955</c:v>
                </c:pt>
                <c:pt idx="34">
                  <c:v>129.61036754721917</c:v>
                </c:pt>
                <c:pt idx="35">
                  <c:v>130.70586114269526</c:v>
                </c:pt>
                <c:pt idx="36">
                  <c:v>131.73542971417206</c:v>
                </c:pt>
                <c:pt idx="37">
                  <c:v>132.93214557127811</c:v>
                </c:pt>
                <c:pt idx="38">
                  <c:v>134.12006319183911</c:v>
                </c:pt>
                <c:pt idx="39">
                  <c:v>135.26901407700566</c:v>
                </c:pt>
                <c:pt idx="40">
                  <c:v>136.48595046284669</c:v>
                </c:pt>
              </c:numCache>
            </c:numRef>
          </c:val>
        </c:ser>
        <c:dLbls>
          <c:showLegendKey val="0"/>
          <c:showVal val="0"/>
          <c:showCatName val="0"/>
          <c:showSerName val="0"/>
          <c:showPercent val="0"/>
          <c:showBubbleSize val="0"/>
        </c:dLbls>
        <c:axId val="354771376"/>
        <c:axId val="354769744"/>
      </c:areaChart>
      <c:catAx>
        <c:axId val="354771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69744"/>
        <c:crosses val="autoZero"/>
        <c:auto val="1"/>
        <c:lblAlgn val="ctr"/>
        <c:lblOffset val="100"/>
        <c:tickLblSkip val="10"/>
        <c:tickMarkSkip val="10"/>
        <c:noMultiLvlLbl val="0"/>
      </c:catAx>
      <c:valAx>
        <c:axId val="354769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71376"/>
        <c:crossesAt val="9"/>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4462142601955"/>
          <c:y val="4.6145577374027677E-2"/>
          <c:w val="0.8237169495567872"/>
          <c:h val="0.85901631341151719"/>
        </c:manualLayout>
      </c:layout>
      <c:lineChart>
        <c:grouping val="standard"/>
        <c:varyColors val="0"/>
        <c:ser>
          <c:idx val="2"/>
          <c:order val="0"/>
          <c:tx>
            <c:strRef>
              <c:f>Sheet1!$B$1</c:f>
              <c:strCache>
                <c:ptCount val="1"/>
                <c:pt idx="0">
                  <c:v>OECD</c:v>
                </c:pt>
              </c:strCache>
            </c:strRef>
          </c:tx>
          <c:spPr>
            <a:ln w="28575" cap="rnd">
              <a:solidFill>
                <a:schemeClr val="tx2">
                  <a:lumMod val="90000"/>
                  <a:lumOff val="1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90.742282974112811</c:v>
                </c:pt>
                <c:pt idx="1">
                  <c:v>89.66072039675899</c:v>
                </c:pt>
                <c:pt idx="2">
                  <c:v>88.931606296079252</c:v>
                </c:pt>
                <c:pt idx="3">
                  <c:v>88.421248015874994</c:v>
                </c:pt>
                <c:pt idx="4">
                  <c:v>87.577041217215367</c:v>
                </c:pt>
                <c:pt idx="5">
                  <c:v>88.840330440929151</c:v>
                </c:pt>
                <c:pt idx="6">
                  <c:v>89.850992741301638</c:v>
                </c:pt>
                <c:pt idx="7">
                  <c:v>91.140171412876157</c:v>
                </c:pt>
                <c:pt idx="8">
                  <c:v>91.199682494125199</c:v>
                </c:pt>
                <c:pt idx="9">
                  <c:v>91.412152834021143</c:v>
                </c:pt>
                <c:pt idx="10">
                  <c:v>90.833394823223017</c:v>
                </c:pt>
                <c:pt idx="11">
                  <c:v>90.368114297206276</c:v>
                </c:pt>
                <c:pt idx="12">
                  <c:v>89.834945738648017</c:v>
                </c:pt>
                <c:pt idx="13">
                  <c:v>89.1673353289993</c:v>
                </c:pt>
                <c:pt idx="14">
                  <c:v>88.465874333560308</c:v>
                </c:pt>
                <c:pt idx="15">
                  <c:v>87.828051860320542</c:v>
                </c:pt>
                <c:pt idx="16">
                  <c:v>87.139261954072779</c:v>
                </c:pt>
                <c:pt idx="17">
                  <c:v>86.617162874747422</c:v>
                </c:pt>
                <c:pt idx="18">
                  <c:v>86.151302302197806</c:v>
                </c:pt>
                <c:pt idx="19">
                  <c:v>85.694354368138178</c:v>
                </c:pt>
                <c:pt idx="20">
                  <c:v>85.262340130854611</c:v>
                </c:pt>
                <c:pt idx="21">
                  <c:v>84.89656901661435</c:v>
                </c:pt>
                <c:pt idx="22">
                  <c:v>84.508348370273623</c:v>
                </c:pt>
                <c:pt idx="23">
                  <c:v>84.118717682274266</c:v>
                </c:pt>
                <c:pt idx="24">
                  <c:v>83.822929171856842</c:v>
                </c:pt>
                <c:pt idx="25">
                  <c:v>83.624817585891606</c:v>
                </c:pt>
                <c:pt idx="26">
                  <c:v>83.498141433216091</c:v>
                </c:pt>
                <c:pt idx="27">
                  <c:v>83.461309126606551</c:v>
                </c:pt>
                <c:pt idx="28">
                  <c:v>83.479173912356543</c:v>
                </c:pt>
                <c:pt idx="29">
                  <c:v>83.484878383177019</c:v>
                </c:pt>
                <c:pt idx="30">
                  <c:v>83.583269892357677</c:v>
                </c:pt>
                <c:pt idx="31">
                  <c:v>83.786154416168642</c:v>
                </c:pt>
                <c:pt idx="32">
                  <c:v>83.969362713693144</c:v>
                </c:pt>
                <c:pt idx="33">
                  <c:v>84.196884530359682</c:v>
                </c:pt>
                <c:pt idx="34">
                  <c:v>84.45202353693125</c:v>
                </c:pt>
                <c:pt idx="35">
                  <c:v>84.735966099314581</c:v>
                </c:pt>
                <c:pt idx="36">
                  <c:v>85.071195182298652</c:v>
                </c:pt>
                <c:pt idx="37">
                  <c:v>85.452672326381148</c:v>
                </c:pt>
                <c:pt idx="38">
                  <c:v>85.910441980753149</c:v>
                </c:pt>
                <c:pt idx="39">
                  <c:v>86.179986744088893</c:v>
                </c:pt>
                <c:pt idx="40">
                  <c:v>86.547099004085212</c:v>
                </c:pt>
              </c:numCache>
            </c:numRef>
          </c:val>
          <c:smooth val="0"/>
        </c:ser>
        <c:ser>
          <c:idx val="4"/>
          <c:order val="1"/>
          <c:tx>
            <c:strRef>
              <c:f>Sheet1!$C$1</c:f>
              <c:strCache>
                <c:ptCount val="1"/>
                <c:pt idx="0">
                  <c:v>Non-OECD</c:v>
                </c:pt>
              </c:strCache>
            </c:strRef>
          </c:tx>
          <c:spPr>
            <a:ln w="2857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86.371135208740839</c:v>
                </c:pt>
                <c:pt idx="1">
                  <c:v>88.454405259635294</c:v>
                </c:pt>
                <c:pt idx="2">
                  <c:v>91.973427978582677</c:v>
                </c:pt>
                <c:pt idx="3">
                  <c:v>94.109351952433585</c:v>
                </c:pt>
                <c:pt idx="4">
                  <c:v>97.592960123434665</c:v>
                </c:pt>
                <c:pt idx="5">
                  <c:v>100.39566343463959</c:v>
                </c:pt>
                <c:pt idx="6">
                  <c:v>102.45352131447197</c:v>
                </c:pt>
                <c:pt idx="7">
                  <c:v>105.23705888131262</c:v>
                </c:pt>
                <c:pt idx="8">
                  <c:v>107.70697098689374</c:v>
                </c:pt>
                <c:pt idx="9">
                  <c:v>109.99859287337921</c:v>
                </c:pt>
                <c:pt idx="10">
                  <c:v>112.51041037978042</c:v>
                </c:pt>
                <c:pt idx="11">
                  <c:v>113.8797555376316</c:v>
                </c:pt>
                <c:pt idx="12">
                  <c:v>115.16085078249954</c:v>
                </c:pt>
                <c:pt idx="13">
                  <c:v>116.33001184014545</c:v>
                </c:pt>
                <c:pt idx="14">
                  <c:v>117.6317808996197</c:v>
                </c:pt>
                <c:pt idx="15">
                  <c:v>119.09814830061053</c:v>
                </c:pt>
                <c:pt idx="16">
                  <c:v>120.25368535925431</c:v>
                </c:pt>
                <c:pt idx="17">
                  <c:v>121.58572502521254</c:v>
                </c:pt>
                <c:pt idx="18">
                  <c:v>122.85008488118073</c:v>
                </c:pt>
                <c:pt idx="19">
                  <c:v>124.11156090923275</c:v>
                </c:pt>
                <c:pt idx="20">
                  <c:v>125.39134068384959</c:v>
                </c:pt>
                <c:pt idx="21">
                  <c:v>126.7162786413689</c:v>
                </c:pt>
                <c:pt idx="22">
                  <c:v>127.94705231902658</c:v>
                </c:pt>
                <c:pt idx="23">
                  <c:v>129.18465436461173</c:v>
                </c:pt>
                <c:pt idx="24">
                  <c:v>130.484967097349</c:v>
                </c:pt>
                <c:pt idx="25">
                  <c:v>131.96612387868785</c:v>
                </c:pt>
                <c:pt idx="26">
                  <c:v>133.42541829061275</c:v>
                </c:pt>
                <c:pt idx="27">
                  <c:v>134.90227843705452</c:v>
                </c:pt>
                <c:pt idx="28">
                  <c:v>136.45720837225724</c:v>
                </c:pt>
                <c:pt idx="29">
                  <c:v>137.86264447625985</c:v>
                </c:pt>
                <c:pt idx="30">
                  <c:v>139.29874516889927</c:v>
                </c:pt>
                <c:pt idx="31">
                  <c:v>140.98533614653147</c:v>
                </c:pt>
                <c:pt idx="32">
                  <c:v>142.61631983895177</c:v>
                </c:pt>
                <c:pt idx="33">
                  <c:v>144.26134215122912</c:v>
                </c:pt>
                <c:pt idx="34">
                  <c:v>145.88486103405361</c:v>
                </c:pt>
                <c:pt idx="35">
                  <c:v>147.52675280252231</c:v>
                </c:pt>
                <c:pt idx="36">
                  <c:v>149.16486163004308</c:v>
                </c:pt>
                <c:pt idx="37">
                  <c:v>150.83811926708515</c:v>
                </c:pt>
                <c:pt idx="38">
                  <c:v>152.5689909861639</c:v>
                </c:pt>
                <c:pt idx="39">
                  <c:v>154.14205389728681</c:v>
                </c:pt>
                <c:pt idx="40">
                  <c:v>155.93126196891998</c:v>
                </c:pt>
              </c:numCache>
            </c:numRef>
          </c:val>
          <c:smooth val="0"/>
        </c:ser>
        <c:dLbls>
          <c:showLegendKey val="0"/>
          <c:showVal val="0"/>
          <c:showCatName val="0"/>
          <c:showSerName val="0"/>
          <c:showPercent val="0"/>
          <c:showBubbleSize val="0"/>
        </c:dLbls>
        <c:smooth val="0"/>
        <c:axId val="354771920"/>
        <c:axId val="354770288"/>
      </c:lineChart>
      <c:catAx>
        <c:axId val="354771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70288"/>
        <c:crosses val="autoZero"/>
        <c:auto val="1"/>
        <c:lblAlgn val="ctr"/>
        <c:lblOffset val="100"/>
        <c:tickLblSkip val="10"/>
        <c:tickMarkSkip val="10"/>
        <c:noMultiLvlLbl val="0"/>
      </c:catAx>
      <c:valAx>
        <c:axId val="354770288"/>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71920"/>
        <c:crossesAt val="9"/>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6"/>
          <c:order val="0"/>
          <c:tx>
            <c:strRef>
              <c:f>Sheet1!$B$1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12.783430887639522</c:v>
                </c:pt>
                <c:pt idx="1">
                  <c:v>13.494977150172438</c:v>
                </c:pt>
                <c:pt idx="2">
                  <c:v>13.985451141526703</c:v>
                </c:pt>
                <c:pt idx="3">
                  <c:v>14.72907739452609</c:v>
                </c:pt>
                <c:pt idx="4">
                  <c:v>15.799626302724615</c:v>
                </c:pt>
              </c:numCache>
            </c:numRef>
          </c:val>
        </c:ser>
        <c:ser>
          <c:idx val="3"/>
          <c:order val="1"/>
          <c:tx>
            <c:strRef>
              <c:f>Sheet1!$C$1</c:f>
              <c:strCache>
                <c:ptCount val="1"/>
                <c:pt idx="0">
                  <c:v>Europe and Eurasia</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9.8460391372591261</c:v>
                </c:pt>
                <c:pt idx="1">
                  <c:v>11.756800463915051</c:v>
                </c:pt>
                <c:pt idx="2">
                  <c:v>11.549899646122588</c:v>
                </c:pt>
                <c:pt idx="3">
                  <c:v>11.489042969268336</c:v>
                </c:pt>
                <c:pt idx="4">
                  <c:v>11.717385018575744</c:v>
                </c:pt>
              </c:numCache>
            </c:numRef>
          </c:val>
        </c:ser>
        <c:ser>
          <c:idx val="5"/>
          <c:order val="2"/>
          <c:tx>
            <c:strRef>
              <c:f>Sheet1!$D$1</c:f>
              <c:strCache>
                <c:ptCount val="1"/>
                <c:pt idx="0">
                  <c:v>Africa</c:v>
                </c:pt>
              </c:strCache>
            </c:strRef>
          </c:tx>
          <c:spPr>
            <a:solidFill>
              <a:schemeClr val="accent4"/>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7.1971807179450984</c:v>
                </c:pt>
                <c:pt idx="1">
                  <c:v>9.7244679429534511</c:v>
                </c:pt>
                <c:pt idx="2">
                  <c:v>11.529686040339829</c:v>
                </c:pt>
                <c:pt idx="3">
                  <c:v>14.091735241374831</c:v>
                </c:pt>
                <c:pt idx="4">
                  <c:v>17.805520910275472</c:v>
                </c:pt>
              </c:numCache>
            </c:numRef>
          </c:val>
        </c:ser>
        <c:ser>
          <c:idx val="4"/>
          <c:order val="3"/>
          <c:tx>
            <c:strRef>
              <c:f>Sheet1!$E$1</c:f>
              <c:strCache>
                <c:ptCount val="1"/>
                <c:pt idx="0">
                  <c:v>Middle East</c:v>
                </c:pt>
              </c:strCache>
            </c:strRef>
          </c:tx>
          <c:spPr>
            <a:solidFill>
              <a:schemeClr val="accent2"/>
            </a:solidFill>
            <a:ln>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15.041508406758307</c:v>
                </c:pt>
                <c:pt idx="1">
                  <c:v>18.532035141885295</c:v>
                </c:pt>
                <c:pt idx="2">
                  <c:v>20.028527299673044</c:v>
                </c:pt>
                <c:pt idx="3">
                  <c:v>21.151247635948319</c:v>
                </c:pt>
                <c:pt idx="4">
                  <c:v>22.950987724439614</c:v>
                </c:pt>
              </c:numCache>
            </c:numRef>
          </c:val>
        </c:ser>
        <c:ser>
          <c:idx val="2"/>
          <c:order val="4"/>
          <c:tx>
            <c:strRef>
              <c:f>Sheet1!$F$1</c:f>
              <c:strCache>
                <c:ptCount val="1"/>
                <c:pt idx="0">
                  <c:v>Other Asia</c:v>
                </c:pt>
              </c:strCache>
            </c:strRef>
          </c:tx>
          <c:spPr>
            <a:solidFill>
              <a:schemeClr val="accent5">
                <a:lumMod val="20000"/>
                <a:lumOff val="8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Sheet1!$F$2:$F$6</c:f>
              <c:numCache>
                <c:formatCode>General</c:formatCode>
                <c:ptCount val="5"/>
                <c:pt idx="0">
                  <c:v>15.214847369372844</c:v>
                </c:pt>
                <c:pt idx="1">
                  <c:v>18.691868777633495</c:v>
                </c:pt>
                <c:pt idx="2">
                  <c:v>21.053043356808093</c:v>
                </c:pt>
                <c:pt idx="3">
                  <c:v>25.167196749790609</c:v>
                </c:pt>
                <c:pt idx="4">
                  <c:v>30.933783758369245</c:v>
                </c:pt>
              </c:numCache>
            </c:numRef>
          </c:val>
        </c:ser>
        <c:ser>
          <c:idx val="1"/>
          <c:order val="5"/>
          <c:tx>
            <c:strRef>
              <c:f>Sheet1!$G$1</c:f>
              <c:strCache>
                <c:ptCount val="1"/>
                <c:pt idx="0">
                  <c:v>India</c:v>
                </c:pt>
              </c:strCache>
            </c:strRef>
          </c:tx>
          <c:spPr>
            <a:solidFill>
              <a:schemeClr val="accent5">
                <a:lumMod val="60000"/>
                <a:lumOff val="40000"/>
              </a:schemeClr>
            </a:solidFill>
            <a:ln>
              <a:noFill/>
            </a:ln>
            <a:effectLst/>
          </c:spPr>
          <c:invertIfNegative val="0"/>
          <c:cat>
            <c:strRef>
              <c:f>Sheet1!$A$2:$A$6</c:f>
              <c:strCache>
                <c:ptCount val="5"/>
                <c:pt idx="0">
                  <c:v>2010</c:v>
                </c:pt>
                <c:pt idx="1">
                  <c:v>2020</c:v>
                </c:pt>
                <c:pt idx="2">
                  <c:v>2030</c:v>
                </c:pt>
                <c:pt idx="3">
                  <c:v>2040</c:v>
                </c:pt>
                <c:pt idx="4">
                  <c:v>2050</c:v>
                </c:pt>
              </c:strCache>
            </c:strRef>
          </c:cat>
          <c:val>
            <c:numRef>
              <c:f>Sheet1!$G$2:$G$6</c:f>
              <c:numCache>
                <c:formatCode>General</c:formatCode>
                <c:ptCount val="5"/>
                <c:pt idx="0">
                  <c:v>6.5990645896196369</c:v>
                </c:pt>
                <c:pt idx="1">
                  <c:v>10.362451372893421</c:v>
                </c:pt>
                <c:pt idx="2">
                  <c:v>14.159190877142112</c:v>
                </c:pt>
                <c:pt idx="3">
                  <c:v>18.87486909734335</c:v>
                </c:pt>
                <c:pt idx="4">
                  <c:v>22.903011113600776</c:v>
                </c:pt>
              </c:numCache>
            </c:numRef>
          </c:val>
        </c:ser>
        <c:ser>
          <c:idx val="0"/>
          <c:order val="6"/>
          <c:tx>
            <c:strRef>
              <c:f>Sheet1!$H$1</c:f>
              <c:strCache>
                <c:ptCount val="1"/>
                <c:pt idx="0">
                  <c:v>China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Sheet1!$H$2:$H$6</c:f>
              <c:numCache>
                <c:formatCode>General</c:formatCode>
                <c:ptCount val="5"/>
                <c:pt idx="0">
                  <c:v>19.689064100146297</c:v>
                </c:pt>
                <c:pt idx="1">
                  <c:v>29.947809530327284</c:v>
                </c:pt>
                <c:pt idx="2">
                  <c:v>33.085542322237231</c:v>
                </c:pt>
                <c:pt idx="3">
                  <c:v>33.795576080647756</c:v>
                </c:pt>
                <c:pt idx="4">
                  <c:v>33.820947140934528</c:v>
                </c:pt>
              </c:numCache>
            </c:numRef>
          </c:val>
        </c:ser>
        <c:dLbls>
          <c:showLegendKey val="0"/>
          <c:showVal val="0"/>
          <c:showCatName val="0"/>
          <c:showSerName val="0"/>
          <c:showPercent val="0"/>
          <c:showBubbleSize val="0"/>
        </c:dLbls>
        <c:gapWidth val="150"/>
        <c:overlap val="100"/>
        <c:axId val="354770832"/>
        <c:axId val="354765936"/>
      </c:barChart>
      <c:catAx>
        <c:axId val="354770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65936"/>
        <c:crosses val="autoZero"/>
        <c:auto val="1"/>
        <c:lblAlgn val="ctr"/>
        <c:lblOffset val="100"/>
        <c:noMultiLvlLbl val="0"/>
      </c:catAx>
      <c:valAx>
        <c:axId val="354765936"/>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7083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98484931129453"/>
          <c:y val="5.2365028883480894E-2"/>
          <c:w val="0.79296431649789934"/>
          <c:h val="0.84661498624616016"/>
        </c:manualLayout>
      </c:layout>
      <c:barChart>
        <c:barDir val="col"/>
        <c:grouping val="stacked"/>
        <c:varyColors val="0"/>
        <c:ser>
          <c:idx val="0"/>
          <c:order val="0"/>
          <c:tx>
            <c:strRef>
              <c:f>Sheet1!$B$1</c:f>
              <c:strCache>
                <c:ptCount val="1"/>
                <c:pt idx="0">
                  <c:v>Americas</c:v>
                </c:pt>
              </c:strCache>
            </c:strRef>
          </c:tx>
          <c:spPr>
            <a:solidFill>
              <a:schemeClr val="accent3"/>
            </a:solidFill>
            <a:ln>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46.121020697675661</c:v>
                </c:pt>
                <c:pt idx="1">
                  <c:v>47.506028868748587</c:v>
                </c:pt>
                <c:pt idx="2">
                  <c:v>44.650867460659875</c:v>
                </c:pt>
                <c:pt idx="3">
                  <c:v>44.538488850729649</c:v>
                </c:pt>
                <c:pt idx="4">
                  <c:v>46.936581605938656</c:v>
                </c:pt>
              </c:numCache>
            </c:numRef>
          </c:val>
        </c:ser>
        <c:ser>
          <c:idx val="1"/>
          <c:order val="1"/>
          <c:tx>
            <c:strRef>
              <c:f>Sheet1!$C$1</c:f>
              <c:strCache>
                <c:ptCount val="1"/>
                <c:pt idx="0">
                  <c:v>Europe</c:v>
                </c:pt>
              </c:strCache>
            </c:strRef>
          </c:tx>
          <c:spPr>
            <a:solidFill>
              <a:schemeClr val="accent1"/>
            </a:solidFill>
            <a:ln>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29.345518155336382</c:v>
                </c:pt>
                <c:pt idx="1">
                  <c:v>28.39847693167744</c:v>
                </c:pt>
                <c:pt idx="2">
                  <c:v>26.065201137362536</c:v>
                </c:pt>
                <c:pt idx="3">
                  <c:v>24.340100333008923</c:v>
                </c:pt>
                <c:pt idx="4">
                  <c:v>24.093662648698501</c:v>
                </c:pt>
              </c:numCache>
            </c:numRef>
          </c:val>
        </c:ser>
        <c:ser>
          <c:idx val="2"/>
          <c:order val="2"/>
          <c:tx>
            <c:strRef>
              <c:f>Sheet1!$D$1</c:f>
              <c:strCache>
                <c:ptCount val="1"/>
                <c:pt idx="0">
                  <c:v>Asia</c:v>
                </c:pt>
              </c:strCache>
            </c:strRef>
          </c:tx>
          <c:spPr>
            <a:solidFill>
              <a:schemeClr val="accent5"/>
            </a:solidFill>
            <a:ln>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15.275744121100756</c:v>
                </c:pt>
                <c:pt idx="1">
                  <c:v>14.928889022796987</c:v>
                </c:pt>
                <c:pt idx="2">
                  <c:v>14.546271532832195</c:v>
                </c:pt>
                <c:pt idx="3">
                  <c:v>14.704680708619094</c:v>
                </c:pt>
                <c:pt idx="4">
                  <c:v>15.516854749448044</c:v>
                </c:pt>
              </c:numCache>
            </c:numRef>
          </c:val>
        </c:ser>
        <c:dLbls>
          <c:showLegendKey val="0"/>
          <c:showVal val="0"/>
          <c:showCatName val="0"/>
          <c:showSerName val="0"/>
          <c:showPercent val="0"/>
          <c:showBubbleSize val="0"/>
        </c:dLbls>
        <c:gapWidth val="150"/>
        <c:overlap val="100"/>
        <c:axId val="354764848"/>
        <c:axId val="354768656"/>
      </c:barChart>
      <c:catAx>
        <c:axId val="3547648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68656"/>
        <c:crosses val="autoZero"/>
        <c:auto val="1"/>
        <c:lblAlgn val="ctr"/>
        <c:lblOffset val="100"/>
        <c:noMultiLvlLbl val="0"/>
      </c:catAx>
      <c:valAx>
        <c:axId val="354768656"/>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476484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85166098423743E-2"/>
          <c:y val="0.11752361463291665"/>
          <c:w val="0.58343888952791922"/>
          <c:h val="0.71589869062977296"/>
        </c:manualLayout>
      </c:layout>
      <c:barChart>
        <c:barDir val="col"/>
        <c:grouping val="stacked"/>
        <c:varyColors val="0"/>
        <c:ser>
          <c:idx val="3"/>
          <c:order val="0"/>
          <c:tx>
            <c:strRef>
              <c:f>Sheet1!$B$1</c:f>
              <c:strCache>
                <c:ptCount val="1"/>
                <c:pt idx="0">
                  <c:v>ELECTRIC_POWER: liquids</c:v>
                </c:pt>
              </c:strCache>
            </c:strRef>
          </c:tx>
          <c:spPr>
            <a:solidFill>
              <a:srgbClr val="FFC702"/>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5.7041213512420663</c:v>
                </c:pt>
                <c:pt idx="1">
                  <c:v>3.7443779010610676</c:v>
                </c:pt>
                <c:pt idx="2">
                  <c:v>1.9409085469938601</c:v>
                </c:pt>
                <c:pt idx="3">
                  <c:v>1.1590628339762425</c:v>
                </c:pt>
                <c:pt idx="4">
                  <c:v>1.0771214711717683</c:v>
                </c:pt>
              </c:numCache>
            </c:numRef>
          </c:val>
        </c:ser>
        <c:ser>
          <c:idx val="0"/>
          <c:order val="1"/>
          <c:tx>
            <c:strRef>
              <c:f>Sheet1!$C$1</c:f>
              <c:strCache>
                <c:ptCount val="1"/>
                <c:pt idx="0">
                  <c:v>Buildings</c:v>
                </c:pt>
              </c:strCache>
            </c:strRef>
          </c:tx>
          <c:spPr>
            <a:solidFill>
              <a:srgbClr val="A33340"/>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6.0314407962567174</c:v>
                </c:pt>
                <c:pt idx="1">
                  <c:v>6.8107178739368202</c:v>
                </c:pt>
                <c:pt idx="2">
                  <c:v>6.8303418719687583</c:v>
                </c:pt>
                <c:pt idx="3">
                  <c:v>7.0472468454114647</c:v>
                </c:pt>
                <c:pt idx="4">
                  <c:v>7.2398579195386645</c:v>
                </c:pt>
              </c:numCache>
            </c:numRef>
          </c:val>
        </c:ser>
        <c:ser>
          <c:idx val="1"/>
          <c:order val="2"/>
          <c:tx>
            <c:strRef>
              <c:f>Sheet1!$D$1</c:f>
              <c:strCache>
                <c:ptCount val="1"/>
                <c:pt idx="0">
                  <c:v>INDUSTRIAL.liquids</c:v>
                </c:pt>
              </c:strCache>
            </c:strRef>
          </c:tx>
          <c:spPr>
            <a:solidFill>
              <a:srgbClr val="5D9732"/>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32.602738965093437</c:v>
                </c:pt>
                <c:pt idx="1">
                  <c:v>37.71972680971853</c:v>
                </c:pt>
                <c:pt idx="2">
                  <c:v>41.485402555377661</c:v>
                </c:pt>
                <c:pt idx="3">
                  <c:v>46.800190378295724</c:v>
                </c:pt>
                <c:pt idx="4">
                  <c:v>52.707033625423527</c:v>
                </c:pt>
              </c:numCache>
            </c:numRef>
          </c:val>
        </c:ser>
        <c:ser>
          <c:idx val="2"/>
          <c:order val="3"/>
          <c:tx>
            <c:strRef>
              <c:f>Sheet1!$E$1</c:f>
              <c:strCache>
                <c:ptCount val="1"/>
                <c:pt idx="0">
                  <c:v>TRANSPORTATION.liquids</c:v>
                </c:pt>
              </c:strCache>
            </c:strRef>
          </c:tx>
          <c:spPr>
            <a:solidFill>
              <a:srgbClr val="0096D7"/>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41.812482606604696</c:v>
                </c:pt>
                <c:pt idx="1">
                  <c:v>57.864929739518082</c:v>
                </c:pt>
                <c:pt idx="2">
                  <c:v>67.67971346476871</c:v>
                </c:pt>
                <c:pt idx="3">
                  <c:v>75.653364980814914</c:v>
                </c:pt>
                <c:pt idx="4">
                  <c:v>84.900348705463358</c:v>
                </c:pt>
              </c:numCache>
            </c:numRef>
          </c:val>
        </c:ser>
        <c:dLbls>
          <c:showLegendKey val="0"/>
          <c:showVal val="0"/>
          <c:showCatName val="0"/>
          <c:showSerName val="0"/>
          <c:showPercent val="0"/>
          <c:showBubbleSize val="0"/>
        </c:dLbls>
        <c:gapWidth val="150"/>
        <c:overlap val="100"/>
        <c:axId val="354768112"/>
        <c:axId val="354766480"/>
      </c:barChart>
      <c:catAx>
        <c:axId val="354768112"/>
        <c:scaling>
          <c:orientation val="minMax"/>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66480"/>
        <c:crosses val="autoZero"/>
        <c:auto val="1"/>
        <c:lblAlgn val="ctr"/>
        <c:lblOffset val="100"/>
        <c:noMultiLvlLbl val="1"/>
      </c:catAx>
      <c:valAx>
        <c:axId val="35476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cap="flat" cmpd="sng" algn="ctr">
            <a:solidFill>
              <a:srgbClr val="FFFFFF">
                <a:lumMod val="65000"/>
              </a:srgbClr>
            </a:solidFill>
            <a:prstDash val="dash"/>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68112"/>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85166098423743E-2"/>
          <c:y val="0.11375713629016712"/>
          <c:w val="0.58648090635416916"/>
          <c:h val="0.71966516897252253"/>
        </c:manualLayout>
      </c:layout>
      <c:barChart>
        <c:barDir val="col"/>
        <c:grouping val="stacked"/>
        <c:varyColors val="0"/>
        <c:ser>
          <c:idx val="3"/>
          <c:order val="0"/>
          <c:tx>
            <c:strRef>
              <c:f>Sheet1!$B$1</c:f>
              <c:strCache>
                <c:ptCount val="1"/>
                <c:pt idx="0">
                  <c:v>ELECTRIC_POWER: liquids</c:v>
                </c:pt>
              </c:strCache>
            </c:strRef>
          </c:tx>
          <c:spPr>
            <a:solidFill>
              <a:srgbClr val="FFC702"/>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Sheet1!$B$2:$B$6</c:f>
              <c:numCache>
                <c:formatCode>General</c:formatCode>
                <c:ptCount val="5"/>
                <c:pt idx="0">
                  <c:v>1.7104914259016515</c:v>
                </c:pt>
                <c:pt idx="1">
                  <c:v>1.1841169169063219</c:v>
                </c:pt>
                <c:pt idx="2">
                  <c:v>0.61056597223760012</c:v>
                </c:pt>
                <c:pt idx="3">
                  <c:v>0.44579505462422719</c:v>
                </c:pt>
                <c:pt idx="4">
                  <c:v>0.38154562512132928</c:v>
                </c:pt>
              </c:numCache>
            </c:numRef>
          </c:val>
        </c:ser>
        <c:ser>
          <c:idx val="0"/>
          <c:order val="1"/>
          <c:tx>
            <c:strRef>
              <c:f>Sheet1!$C$1</c:f>
              <c:strCache>
                <c:ptCount val="1"/>
                <c:pt idx="0">
                  <c:v>Buildings</c:v>
                </c:pt>
              </c:strCache>
            </c:strRef>
          </c:tx>
          <c:spPr>
            <a:solidFill>
              <a:srgbClr val="A33340"/>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Sheet1!$C$2:$C$6</c:f>
              <c:numCache>
                <c:formatCode>General</c:formatCode>
                <c:ptCount val="5"/>
                <c:pt idx="0">
                  <c:v>6.7292879306439382</c:v>
                </c:pt>
                <c:pt idx="1">
                  <c:v>5.7652228045381886</c:v>
                </c:pt>
                <c:pt idx="2">
                  <c:v>5.4058352837803181</c:v>
                </c:pt>
                <c:pt idx="3">
                  <c:v>5.3264659623662718</c:v>
                </c:pt>
                <c:pt idx="4">
                  <c:v>5.2935165760291003</c:v>
                </c:pt>
              </c:numCache>
            </c:numRef>
          </c:val>
        </c:ser>
        <c:ser>
          <c:idx val="1"/>
          <c:order val="2"/>
          <c:tx>
            <c:strRef>
              <c:f>Sheet1!$D$1</c:f>
              <c:strCache>
                <c:ptCount val="1"/>
                <c:pt idx="0">
                  <c:v>INDUSTRIAL.liquids</c:v>
                </c:pt>
              </c:strCache>
            </c:strRef>
          </c:tx>
          <c:spPr>
            <a:solidFill>
              <a:srgbClr val="5D9732"/>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Sheet1!$D$2:$D$6</c:f>
              <c:numCache>
                <c:formatCode>General</c:formatCode>
                <c:ptCount val="5"/>
                <c:pt idx="0">
                  <c:v>25.810625155178073</c:v>
                </c:pt>
                <c:pt idx="1">
                  <c:v>25.430748349419339</c:v>
                </c:pt>
                <c:pt idx="2">
                  <c:v>26.367267573564931</c:v>
                </c:pt>
                <c:pt idx="3">
                  <c:v>27.678630717479624</c:v>
                </c:pt>
                <c:pt idx="4">
                  <c:v>29.194054751126483</c:v>
                </c:pt>
              </c:numCache>
            </c:numRef>
          </c:val>
        </c:ser>
        <c:ser>
          <c:idx val="2"/>
          <c:order val="3"/>
          <c:tx>
            <c:strRef>
              <c:f>Sheet1!$E$1</c:f>
              <c:strCache>
                <c:ptCount val="1"/>
                <c:pt idx="0">
                  <c:v>TRANSPORTATION.liquids</c:v>
                </c:pt>
              </c:strCache>
            </c:strRef>
          </c:tx>
          <c:spPr>
            <a:solidFill>
              <a:srgbClr val="0096D7"/>
            </a:solidFill>
            <a:ln w="22225">
              <a:noFill/>
            </a:ln>
            <a:effectLst/>
          </c:spPr>
          <c:invertIfNegative val="0"/>
          <c:cat>
            <c:strRef>
              <c:f>Sheet1!$A$2:$A$6</c:f>
              <c:strCache>
                <c:ptCount val="5"/>
                <c:pt idx="0">
                  <c:v>2010</c:v>
                </c:pt>
                <c:pt idx="1">
                  <c:v>2020</c:v>
                </c:pt>
                <c:pt idx="2">
                  <c:v>2030</c:v>
                </c:pt>
                <c:pt idx="3">
                  <c:v>2040</c:v>
                </c:pt>
                <c:pt idx="4">
                  <c:v>2050</c:v>
                </c:pt>
              </c:strCache>
            </c:strRef>
          </c:cat>
          <c:val>
            <c:numRef>
              <c:f>Sheet1!$E$2:$E$6</c:f>
              <c:numCache>
                <c:formatCode>General</c:formatCode>
                <c:ptCount val="5"/>
                <c:pt idx="0">
                  <c:v>55.703658963754783</c:v>
                </c:pt>
                <c:pt idx="1">
                  <c:v>57.918005277418629</c:v>
                </c:pt>
                <c:pt idx="2">
                  <c:v>52.452081743230863</c:v>
                </c:pt>
                <c:pt idx="3">
                  <c:v>49.892032682794223</c:v>
                </c:pt>
                <c:pt idx="4">
                  <c:v>51.585601757383301</c:v>
                </c:pt>
              </c:numCache>
            </c:numRef>
          </c:val>
        </c:ser>
        <c:dLbls>
          <c:showLegendKey val="0"/>
          <c:showVal val="0"/>
          <c:showCatName val="0"/>
          <c:showSerName val="0"/>
          <c:showPercent val="0"/>
          <c:showBubbleSize val="0"/>
        </c:dLbls>
        <c:gapWidth val="150"/>
        <c:overlap val="100"/>
        <c:axId val="354765392"/>
        <c:axId val="354769200"/>
      </c:barChart>
      <c:catAx>
        <c:axId val="354765392"/>
        <c:scaling>
          <c:orientation val="minMax"/>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69200"/>
        <c:crosses val="autoZero"/>
        <c:auto val="1"/>
        <c:lblAlgn val="ctr"/>
        <c:lblOffset val="100"/>
        <c:noMultiLvlLbl val="1"/>
      </c:catAx>
      <c:valAx>
        <c:axId val="354769200"/>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cap="flat" cmpd="sng" algn="ctr">
            <a:solidFill>
              <a:srgbClr val="FFFFFF">
                <a:lumMod val="65000"/>
              </a:srgbClr>
            </a:solidFill>
            <a:prstDash val="dash"/>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354765392"/>
        <c:crossesAt val="2"/>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79822654709291E-2"/>
          <c:y val="5.1305644742742275E-2"/>
          <c:w val="0.7749176179302999"/>
          <c:h val="0.76424184308818299"/>
        </c:manualLayout>
      </c:layout>
      <c:areaChart>
        <c:grouping val="stacked"/>
        <c:varyColors val="0"/>
        <c:ser>
          <c:idx val="2"/>
          <c:order val="0"/>
          <c:tx>
            <c:strRef>
              <c:f>Sheet1!$B$1</c:f>
              <c:strCache>
                <c:ptCount val="1"/>
                <c:pt idx="0">
                  <c:v>ngpl</c:v>
                </c:pt>
              </c:strCache>
            </c:strRef>
          </c:tx>
          <c:spPr>
            <a:solidFill>
              <a:schemeClr val="accent3"/>
            </a:solidFill>
            <a:ln w="25400">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Sheet1!$B$2:$B$34</c:f>
              <c:numCache>
                <c:formatCode>General</c:formatCode>
                <c:ptCount val="33"/>
                <c:pt idx="0">
                  <c:v>17.7</c:v>
                </c:pt>
                <c:pt idx="1">
                  <c:v>18</c:v>
                </c:pt>
                <c:pt idx="2">
                  <c:v>18.3</c:v>
                </c:pt>
                <c:pt idx="3">
                  <c:v>18.3</c:v>
                </c:pt>
                <c:pt idx="4">
                  <c:v>18.5</c:v>
                </c:pt>
                <c:pt idx="5">
                  <c:v>18.600000000000001</c:v>
                </c:pt>
                <c:pt idx="6">
                  <c:v>18.7</c:v>
                </c:pt>
                <c:pt idx="7">
                  <c:v>18.8</c:v>
                </c:pt>
                <c:pt idx="8">
                  <c:v>18.899999999999999</c:v>
                </c:pt>
                <c:pt idx="9">
                  <c:v>19</c:v>
                </c:pt>
                <c:pt idx="10">
                  <c:v>19.100000000000001</c:v>
                </c:pt>
                <c:pt idx="11">
                  <c:v>19.2</c:v>
                </c:pt>
                <c:pt idx="12">
                  <c:v>19.2</c:v>
                </c:pt>
                <c:pt idx="13">
                  <c:v>19.3</c:v>
                </c:pt>
                <c:pt idx="14">
                  <c:v>19.399999999999999</c:v>
                </c:pt>
                <c:pt idx="15">
                  <c:v>19.5</c:v>
                </c:pt>
                <c:pt idx="16">
                  <c:v>19.5</c:v>
                </c:pt>
                <c:pt idx="17">
                  <c:v>19.600000000000001</c:v>
                </c:pt>
                <c:pt idx="18">
                  <c:v>19.7</c:v>
                </c:pt>
                <c:pt idx="19">
                  <c:v>19.7</c:v>
                </c:pt>
                <c:pt idx="20">
                  <c:v>19.8</c:v>
                </c:pt>
                <c:pt idx="21">
                  <c:v>19.899999999999999</c:v>
                </c:pt>
                <c:pt idx="22">
                  <c:v>20</c:v>
                </c:pt>
                <c:pt idx="23">
                  <c:v>20.100000000000001</c:v>
                </c:pt>
                <c:pt idx="24">
                  <c:v>20.2</c:v>
                </c:pt>
                <c:pt idx="25">
                  <c:v>20.2</c:v>
                </c:pt>
                <c:pt idx="26">
                  <c:v>20.3</c:v>
                </c:pt>
                <c:pt idx="27">
                  <c:v>20.399999999999999</c:v>
                </c:pt>
                <c:pt idx="28">
                  <c:v>20.5</c:v>
                </c:pt>
                <c:pt idx="29">
                  <c:v>20.6</c:v>
                </c:pt>
                <c:pt idx="30">
                  <c:v>20.7</c:v>
                </c:pt>
                <c:pt idx="31">
                  <c:v>20.8</c:v>
                </c:pt>
                <c:pt idx="32">
                  <c:v>20.9</c:v>
                </c:pt>
              </c:numCache>
            </c:numRef>
          </c:val>
        </c:ser>
        <c:ser>
          <c:idx val="1"/>
          <c:order val="1"/>
          <c:tx>
            <c:strRef>
              <c:f>Sheet1!$C$1</c:f>
              <c:strCache>
                <c:ptCount val="1"/>
                <c:pt idx="0">
                  <c:v>non-OPEC</c:v>
                </c:pt>
              </c:strCache>
            </c:strRef>
          </c:tx>
          <c:spPr>
            <a:solidFill>
              <a:schemeClr val="accent2"/>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Sheet1!$C$2:$C$34</c:f>
              <c:numCache>
                <c:formatCode>General</c:formatCode>
                <c:ptCount val="33"/>
                <c:pt idx="0">
                  <c:v>47.9</c:v>
                </c:pt>
                <c:pt idx="1">
                  <c:v>49.5</c:v>
                </c:pt>
                <c:pt idx="2">
                  <c:v>50.7</c:v>
                </c:pt>
                <c:pt idx="3">
                  <c:v>51.7</c:v>
                </c:pt>
                <c:pt idx="4">
                  <c:v>52.2</c:v>
                </c:pt>
                <c:pt idx="5">
                  <c:v>52.1</c:v>
                </c:pt>
                <c:pt idx="6">
                  <c:v>51.6</c:v>
                </c:pt>
                <c:pt idx="7">
                  <c:v>51.2</c:v>
                </c:pt>
                <c:pt idx="8">
                  <c:v>50.7</c:v>
                </c:pt>
                <c:pt idx="9">
                  <c:v>50.2</c:v>
                </c:pt>
                <c:pt idx="10">
                  <c:v>49.7</c:v>
                </c:pt>
                <c:pt idx="11">
                  <c:v>49.3</c:v>
                </c:pt>
                <c:pt idx="12">
                  <c:v>49.3</c:v>
                </c:pt>
                <c:pt idx="13">
                  <c:v>49.3</c:v>
                </c:pt>
                <c:pt idx="14">
                  <c:v>49.5</c:v>
                </c:pt>
                <c:pt idx="15">
                  <c:v>49.7</c:v>
                </c:pt>
                <c:pt idx="16">
                  <c:v>50</c:v>
                </c:pt>
                <c:pt idx="17">
                  <c:v>50.3</c:v>
                </c:pt>
                <c:pt idx="18">
                  <c:v>50.6</c:v>
                </c:pt>
                <c:pt idx="19">
                  <c:v>50.9</c:v>
                </c:pt>
                <c:pt idx="20">
                  <c:v>51.4</c:v>
                </c:pt>
                <c:pt idx="21">
                  <c:v>51.9</c:v>
                </c:pt>
                <c:pt idx="22">
                  <c:v>52.5</c:v>
                </c:pt>
                <c:pt idx="23">
                  <c:v>53.1</c:v>
                </c:pt>
                <c:pt idx="24">
                  <c:v>53.5</c:v>
                </c:pt>
                <c:pt idx="25">
                  <c:v>53.8</c:v>
                </c:pt>
                <c:pt idx="26">
                  <c:v>54.1</c:v>
                </c:pt>
                <c:pt idx="27">
                  <c:v>54.4</c:v>
                </c:pt>
                <c:pt idx="28">
                  <c:v>54.7</c:v>
                </c:pt>
                <c:pt idx="29">
                  <c:v>55</c:v>
                </c:pt>
                <c:pt idx="30">
                  <c:v>55.5</c:v>
                </c:pt>
                <c:pt idx="31">
                  <c:v>55.6</c:v>
                </c:pt>
                <c:pt idx="32">
                  <c:v>56</c:v>
                </c:pt>
              </c:numCache>
            </c:numRef>
          </c:val>
        </c:ser>
        <c:ser>
          <c:idx val="0"/>
          <c:order val="2"/>
          <c:tx>
            <c:strRef>
              <c:f>Sheet1!$D$1</c:f>
              <c:strCache>
                <c:ptCount val="1"/>
                <c:pt idx="0">
                  <c:v>OPEC</c:v>
                </c:pt>
              </c:strCache>
            </c:strRef>
          </c:tx>
          <c:spPr>
            <a:solidFill>
              <a:schemeClr val="accent1"/>
            </a:solidFill>
            <a:ln>
              <a:noFill/>
            </a:ln>
            <a:effectLst/>
          </c:spPr>
          <c:cat>
            <c:strRef>
              <c:f>Sheet1!$A$2:$A$34</c:f>
              <c:strCach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strCache>
            </c:strRef>
          </c:cat>
          <c:val>
            <c:numRef>
              <c:f>Sheet1!$D$2:$D$34</c:f>
              <c:numCache>
                <c:formatCode>General</c:formatCode>
                <c:ptCount val="33"/>
                <c:pt idx="0">
                  <c:v>35</c:v>
                </c:pt>
                <c:pt idx="1">
                  <c:v>33.799999999999997</c:v>
                </c:pt>
                <c:pt idx="2">
                  <c:v>33.1</c:v>
                </c:pt>
                <c:pt idx="3">
                  <c:v>32.6</c:v>
                </c:pt>
                <c:pt idx="4">
                  <c:v>32.299999999999997</c:v>
                </c:pt>
                <c:pt idx="5">
                  <c:v>32.6</c:v>
                </c:pt>
                <c:pt idx="6">
                  <c:v>33.200000000000003</c:v>
                </c:pt>
                <c:pt idx="7">
                  <c:v>34</c:v>
                </c:pt>
                <c:pt idx="8">
                  <c:v>34.700000000000003</c:v>
                </c:pt>
                <c:pt idx="9">
                  <c:v>35.4</c:v>
                </c:pt>
                <c:pt idx="10">
                  <c:v>36.200000000000003</c:v>
                </c:pt>
                <c:pt idx="11">
                  <c:v>36.9</c:v>
                </c:pt>
                <c:pt idx="12">
                  <c:v>37.299999999999997</c:v>
                </c:pt>
                <c:pt idx="13">
                  <c:v>37.6</c:v>
                </c:pt>
                <c:pt idx="14">
                  <c:v>37.799999999999997</c:v>
                </c:pt>
                <c:pt idx="15">
                  <c:v>37.9</c:v>
                </c:pt>
                <c:pt idx="16">
                  <c:v>38</c:v>
                </c:pt>
                <c:pt idx="17">
                  <c:v>38.4</c:v>
                </c:pt>
                <c:pt idx="18">
                  <c:v>38.6</c:v>
                </c:pt>
                <c:pt idx="19">
                  <c:v>38.9</c:v>
                </c:pt>
                <c:pt idx="20">
                  <c:v>39.1</c:v>
                </c:pt>
                <c:pt idx="21">
                  <c:v>39.200000000000003</c:v>
                </c:pt>
                <c:pt idx="22">
                  <c:v>39.4</c:v>
                </c:pt>
                <c:pt idx="23">
                  <c:v>39.6</c:v>
                </c:pt>
                <c:pt idx="24">
                  <c:v>40</c:v>
                </c:pt>
                <c:pt idx="25">
                  <c:v>40.6</c:v>
                </c:pt>
                <c:pt idx="26">
                  <c:v>41</c:v>
                </c:pt>
                <c:pt idx="27">
                  <c:v>41.6</c:v>
                </c:pt>
                <c:pt idx="28">
                  <c:v>42.2</c:v>
                </c:pt>
                <c:pt idx="29">
                  <c:v>42.8</c:v>
                </c:pt>
                <c:pt idx="30">
                  <c:v>43.3</c:v>
                </c:pt>
                <c:pt idx="31">
                  <c:v>44</c:v>
                </c:pt>
                <c:pt idx="32">
                  <c:v>44.5</c:v>
                </c:pt>
              </c:numCache>
            </c:numRef>
          </c:val>
        </c:ser>
        <c:dLbls>
          <c:showLegendKey val="0"/>
          <c:showVal val="0"/>
          <c:showCatName val="0"/>
          <c:showSerName val="0"/>
          <c:showPercent val="0"/>
          <c:showBubbleSize val="0"/>
        </c:dLbls>
        <c:axId val="347615600"/>
        <c:axId val="355064752"/>
      </c:areaChart>
      <c:catAx>
        <c:axId val="347615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4752"/>
        <c:crosses val="autoZero"/>
        <c:auto val="1"/>
        <c:lblAlgn val="ctr"/>
        <c:lblOffset val="100"/>
        <c:tickLblSkip val="4"/>
        <c:tickMarkSkip val="4"/>
        <c:noMultiLvlLbl val="0"/>
      </c:catAx>
      <c:valAx>
        <c:axId val="35506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47615600"/>
        <c:crossesAt val="2"/>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tx2"/>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26.8</c:v>
                </c:pt>
                <c:pt idx="1">
                  <c:v>25.8</c:v>
                </c:pt>
                <c:pt idx="2">
                  <c:v>29.5</c:v>
                </c:pt>
                <c:pt idx="3">
                  <c:v>32</c:v>
                </c:pt>
                <c:pt idx="4">
                  <c:v>36.1</c:v>
                </c:pt>
              </c:numCache>
            </c:numRef>
          </c:val>
        </c:ser>
        <c:dLbls>
          <c:showLegendKey val="0"/>
          <c:showVal val="0"/>
          <c:showCatName val="0"/>
          <c:showSerName val="0"/>
          <c:showPercent val="0"/>
          <c:showBubbleSize val="0"/>
        </c:dLbls>
        <c:gapWidth val="219"/>
        <c:overlap val="-27"/>
        <c:axId val="355056048"/>
        <c:axId val="355057136"/>
      </c:barChart>
      <c:catAx>
        <c:axId val="355056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7136"/>
        <c:crosses val="autoZero"/>
        <c:auto val="1"/>
        <c:lblAlgn val="ctr"/>
        <c:lblOffset val="100"/>
        <c:noMultiLvlLbl val="0"/>
      </c:catAx>
      <c:valAx>
        <c:axId val="35505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604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North Africa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Middle East</c:v>
                </c:pt>
              </c:strCache>
            </c:strRef>
          </c:tx>
          <c:spPr>
            <a:solidFill>
              <a:schemeClr val="accent1"/>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2.2999999999999998</c:v>
                </c:pt>
                <c:pt idx="1">
                  <c:v>2.2999999999999998</c:v>
                </c:pt>
                <c:pt idx="2">
                  <c:v>1.9</c:v>
                </c:pt>
                <c:pt idx="3">
                  <c:v>2.2000000000000002</c:v>
                </c:pt>
                <c:pt idx="4">
                  <c:v>2.5</c:v>
                </c:pt>
              </c:numCache>
            </c:numRef>
          </c:val>
        </c:ser>
        <c:dLbls>
          <c:showLegendKey val="0"/>
          <c:showVal val="0"/>
          <c:showCatName val="0"/>
          <c:showSerName val="0"/>
          <c:showPercent val="0"/>
          <c:showBubbleSize val="0"/>
        </c:dLbls>
        <c:gapWidth val="219"/>
        <c:overlap val="-27"/>
        <c:axId val="355056592"/>
        <c:axId val="355053328"/>
      </c:barChart>
      <c:catAx>
        <c:axId val="3550565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3328"/>
        <c:crosses val="autoZero"/>
        <c:auto val="1"/>
        <c:lblAlgn val="ctr"/>
        <c:lblOffset val="100"/>
        <c:noMultiLvlLbl val="0"/>
      </c:catAx>
      <c:valAx>
        <c:axId val="35505332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6592"/>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t>Central and West Africa</a:t>
            </a:r>
            <a:endParaRPr lang="en-US" dirty="0"/>
          </a:p>
        </c:rich>
      </c:tx>
      <c:layout>
        <c:manualLayout>
          <c:xMode val="edge"/>
          <c:yMode val="edge"/>
          <c:x val="0.152843004494641"/>
          <c:y val="2.60489386009815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291124730403858"/>
          <c:y val="0.24054334159534951"/>
          <c:w val="0.70521359834702579"/>
          <c:h val="0.59562125571385915"/>
        </c:manualLayout>
      </c:layout>
      <c:barChart>
        <c:barDir val="col"/>
        <c:grouping val="clustered"/>
        <c:varyColors val="0"/>
        <c:ser>
          <c:idx val="0"/>
          <c:order val="0"/>
          <c:tx>
            <c:strRef>
              <c:f>Sheet1!$B$1</c:f>
              <c:strCache>
                <c:ptCount val="1"/>
                <c:pt idx="0">
                  <c:v>Middle East</c:v>
                </c:pt>
              </c:strCache>
            </c:strRef>
          </c:tx>
          <c:spPr>
            <a:solidFill>
              <a:schemeClr val="accent3"/>
            </a:solidFill>
            <a:ln>
              <a:noFill/>
            </a:ln>
            <a:effectLst/>
          </c:spPr>
          <c:invertIfNegative val="0"/>
          <c:cat>
            <c:strRef>
              <c:f>Sheet1!$A$2:$A$6</c:f>
              <c:strCache>
                <c:ptCount val="5"/>
                <c:pt idx="0">
                  <c:v>2018</c:v>
                </c:pt>
                <c:pt idx="1">
                  <c:v>2020</c:v>
                </c:pt>
                <c:pt idx="2">
                  <c:v>2030</c:v>
                </c:pt>
                <c:pt idx="3">
                  <c:v>2040</c:v>
                </c:pt>
                <c:pt idx="4">
                  <c:v>2050</c:v>
                </c:pt>
              </c:strCache>
            </c:strRef>
          </c:cat>
          <c:val>
            <c:numRef>
              <c:f>Sheet1!$B$2:$B$6</c:f>
              <c:numCache>
                <c:formatCode>General</c:formatCode>
                <c:ptCount val="5"/>
                <c:pt idx="0">
                  <c:v>4</c:v>
                </c:pt>
                <c:pt idx="1">
                  <c:v>4.0999999999999996</c:v>
                </c:pt>
                <c:pt idx="2">
                  <c:v>4.4000000000000004</c:v>
                </c:pt>
                <c:pt idx="3">
                  <c:v>2.4</c:v>
                </c:pt>
                <c:pt idx="4">
                  <c:v>2.2999999999999998</c:v>
                </c:pt>
              </c:numCache>
            </c:numRef>
          </c:val>
        </c:ser>
        <c:dLbls>
          <c:showLegendKey val="0"/>
          <c:showVal val="0"/>
          <c:showCatName val="0"/>
          <c:showSerName val="0"/>
          <c:showPercent val="0"/>
          <c:showBubbleSize val="0"/>
        </c:dLbls>
        <c:gapWidth val="219"/>
        <c:overlap val="-27"/>
        <c:axId val="355064208"/>
        <c:axId val="355051696"/>
      </c:barChart>
      <c:catAx>
        <c:axId val="3550642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51696"/>
        <c:crosses val="autoZero"/>
        <c:auto val="1"/>
        <c:lblAlgn val="ctr"/>
        <c:lblOffset val="100"/>
        <c:noMultiLvlLbl val="0"/>
      </c:catAx>
      <c:valAx>
        <c:axId val="35505169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dash"/>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55064208"/>
        <c:crossesAt val="2"/>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0.8258</cdr:x>
      <cdr:y>0.09875</cdr:y>
    </cdr:from>
    <cdr:to>
      <cdr:x>0.98782</cdr:x>
      <cdr:y>0.90125</cdr:y>
    </cdr:to>
    <cdr:sp macro="" textlink="">
      <cdr:nvSpPr>
        <cdr:cNvPr id="2" name="TextBox 1"/>
        <cdr:cNvSpPr txBox="1"/>
      </cdr:nvSpPr>
      <cdr:spPr bwMode="auto">
        <a:xfrm xmlns:a="http://schemas.openxmlformats.org/drawingml/2006/main">
          <a:off x="3521230" y="376237"/>
          <a:ext cx="690856" cy="30575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chemeClr val="accent5">
                  <a:lumMod val="40000"/>
                  <a:lumOff val="60000"/>
                </a:schemeClr>
              </a:solidFill>
              <a:ea typeface="Times New Roman" charset="0"/>
              <a:cs typeface="Times New Roman" charset="0"/>
            </a:rPr>
            <a:t>High</a:t>
          </a:r>
          <a:r>
            <a:rPr lang="en-US" sz="1200" i="0" baseline="0" dirty="0" smtClean="0">
              <a:solidFill>
                <a:schemeClr val="accent5">
                  <a:lumMod val="40000"/>
                  <a:lumOff val="60000"/>
                </a:schemeClr>
              </a:solidFill>
              <a:ea typeface="Times New Roman" charset="0"/>
              <a:cs typeface="Times New Roman" charset="0"/>
            </a:rPr>
            <a:t> </a:t>
          </a:r>
        </a:p>
        <a:p xmlns:a="http://schemas.openxmlformats.org/drawingml/2006/main">
          <a:pPr eaLnBrk="0" hangingPunct="0"/>
          <a:r>
            <a:rPr lang="en-US" sz="1200" dirty="0" smtClean="0">
              <a:solidFill>
                <a:schemeClr val="accent5">
                  <a:lumMod val="40000"/>
                  <a:lumOff val="60000"/>
                </a:schemeClr>
              </a:solidFill>
              <a:ea typeface="Times New Roman" charset="0"/>
              <a:cs typeface="Times New Roman" charset="0"/>
            </a:rPr>
            <a:t>O</a:t>
          </a:r>
          <a:r>
            <a:rPr lang="en-US" sz="1200" i="0" baseline="0" dirty="0" smtClean="0">
              <a:solidFill>
                <a:schemeClr val="accent5">
                  <a:lumMod val="40000"/>
                  <a:lumOff val="60000"/>
                </a:schemeClr>
              </a:solidFill>
              <a:ea typeface="Times New Roman" charset="0"/>
              <a:cs typeface="Times New Roman" charset="0"/>
            </a:rPr>
            <a:t>il Price</a:t>
          </a:r>
          <a:endParaRPr lang="en-US" sz="1200" i="0" dirty="0" smtClean="0">
            <a:solidFill>
              <a:schemeClr val="accent5">
                <a:lumMod val="40000"/>
                <a:lumOff val="60000"/>
              </a:schemeClr>
            </a:solidFill>
            <a:ea typeface="Times New Roman" charset="0"/>
            <a:cs typeface="Times New Roman" charset="0"/>
          </a:endParaRPr>
        </a:p>
        <a:p xmlns:a="http://schemas.openxmlformats.org/drawingml/2006/main">
          <a:pPr eaLnBrk="0" hangingPunct="0"/>
          <a:r>
            <a:rPr lang="en-US" sz="1200" i="0" dirty="0" smtClean="0">
              <a:solidFill>
                <a:schemeClr val="accent5">
                  <a:lumMod val="50000"/>
                </a:schemeClr>
              </a:solidFill>
              <a:ea typeface="Times New Roman" charset="0"/>
              <a:cs typeface="Times New Roman" charset="0"/>
            </a:rPr>
            <a:t>Reference</a:t>
          </a:r>
        </a:p>
        <a:p xmlns:a="http://schemas.openxmlformats.org/drawingml/2006/main">
          <a:pPr eaLnBrk="0" hangingPunct="0"/>
          <a:r>
            <a:rPr lang="en-US" sz="1200" i="0" dirty="0" smtClean="0">
              <a:solidFill>
                <a:schemeClr val="accent5"/>
              </a:solidFill>
              <a:ea typeface="Times New Roman" charset="0"/>
              <a:cs typeface="Times New Roman" charset="0"/>
            </a:rPr>
            <a:t>Low</a:t>
          </a:r>
          <a:r>
            <a:rPr lang="en-US" sz="1200" i="0" baseline="0" dirty="0" smtClean="0">
              <a:solidFill>
                <a:schemeClr val="accent5"/>
              </a:solidFill>
              <a:ea typeface="Times New Roman" charset="0"/>
              <a:cs typeface="Times New Roman" charset="0"/>
            </a:rPr>
            <a:t> </a:t>
          </a:r>
        </a:p>
        <a:p xmlns:a="http://schemas.openxmlformats.org/drawingml/2006/main">
          <a:pPr eaLnBrk="0" hangingPunct="0"/>
          <a:r>
            <a:rPr lang="en-US" sz="1200" i="0" baseline="0" dirty="0" smtClean="0">
              <a:solidFill>
                <a:schemeClr val="accent5"/>
              </a:solidFill>
              <a:effectLst/>
            </a:rPr>
            <a:t>Oil Price</a:t>
          </a:r>
          <a:endParaRPr lang="en-US" sz="1200" dirty="0">
            <a:solidFill>
              <a:schemeClr val="accent5"/>
            </a:solidFill>
            <a:effectLst/>
          </a:endParaRPr>
        </a:p>
        <a:p xmlns:a="http://schemas.openxmlformats.org/drawingml/2006/main">
          <a:pPr eaLnBrk="0" hangingPunct="0"/>
          <a:endParaRPr lang="en-US" sz="1200" i="0" baseline="0" dirty="0" smtClean="0">
            <a:solidFill>
              <a:schemeClr val="tx2">
                <a:lumMod val="25000"/>
                <a:lumOff val="75000"/>
              </a:schemeClr>
            </a:solidFill>
            <a:ea typeface="Times New Roman" charset="0"/>
            <a:cs typeface="Times New Roman" charset="0"/>
          </a:endParaRPr>
        </a:p>
        <a:p xmlns:a="http://schemas.openxmlformats.org/drawingml/2006/main">
          <a:pPr eaLnBrk="0" hangingPunct="0"/>
          <a:r>
            <a:rPr lang="en-US" sz="1200" i="0" dirty="0">
              <a:solidFill>
                <a:schemeClr val="tx2">
                  <a:lumMod val="25000"/>
                  <a:lumOff val="75000"/>
                </a:schemeClr>
              </a:solidFill>
              <a:effectLst/>
            </a:rPr>
            <a:t>High</a:t>
          </a:r>
          <a:r>
            <a:rPr lang="en-US" sz="1200" i="0" baseline="0" dirty="0">
              <a:solidFill>
                <a:schemeClr val="tx2">
                  <a:lumMod val="25000"/>
                  <a:lumOff val="75000"/>
                </a:schemeClr>
              </a:solidFill>
              <a:effectLst/>
            </a:rPr>
            <a:t> </a:t>
          </a:r>
          <a:endParaRPr lang="en-US" sz="1200" dirty="0">
            <a:solidFill>
              <a:schemeClr val="tx2">
                <a:lumMod val="25000"/>
                <a:lumOff val="75000"/>
              </a:schemeClr>
            </a:solidFill>
            <a:effectLst/>
          </a:endParaRPr>
        </a:p>
        <a:p xmlns:a="http://schemas.openxmlformats.org/drawingml/2006/main">
          <a:pPr eaLnBrk="0" hangingPunct="0"/>
          <a:r>
            <a:rPr lang="en-US" sz="1200" dirty="0" smtClean="0">
              <a:solidFill>
                <a:schemeClr val="tx2">
                  <a:lumMod val="25000"/>
                  <a:lumOff val="75000"/>
                </a:schemeClr>
              </a:solidFill>
              <a:effectLst/>
            </a:rPr>
            <a:t>Oil Price</a:t>
          </a:r>
          <a:endParaRPr lang="en-US" sz="1200" dirty="0">
            <a:solidFill>
              <a:schemeClr val="tx2">
                <a:lumMod val="25000"/>
                <a:lumOff val="75000"/>
              </a:schemeClr>
            </a:solidFill>
            <a:effectLst/>
          </a:endParaRPr>
        </a:p>
        <a:p xmlns:a="http://schemas.openxmlformats.org/drawingml/2006/main">
          <a:pPr eaLnBrk="0" hangingPunct="0"/>
          <a:r>
            <a:rPr lang="en-US" sz="1200" i="0" dirty="0">
              <a:effectLst/>
            </a:rPr>
            <a:t>Reference</a:t>
          </a:r>
          <a:endParaRPr lang="en-US" sz="1200" dirty="0">
            <a:effectLst/>
          </a:endParaRPr>
        </a:p>
        <a:p xmlns:a="http://schemas.openxmlformats.org/drawingml/2006/main">
          <a:pPr eaLnBrk="0" hangingPunct="0"/>
          <a:r>
            <a:rPr lang="en-US" sz="1200" i="0" dirty="0">
              <a:solidFill>
                <a:schemeClr val="tx2">
                  <a:lumMod val="90000"/>
                  <a:lumOff val="10000"/>
                </a:schemeClr>
              </a:solidFill>
              <a:effectLst/>
            </a:rPr>
            <a:t>Low</a:t>
          </a:r>
          <a:r>
            <a:rPr lang="en-US" sz="1200" i="0" baseline="0" dirty="0">
              <a:solidFill>
                <a:schemeClr val="tx2">
                  <a:lumMod val="90000"/>
                  <a:lumOff val="10000"/>
                </a:schemeClr>
              </a:solidFill>
              <a:effectLst/>
            </a:rPr>
            <a:t> </a:t>
          </a:r>
          <a:endParaRPr lang="en-US" sz="1200" dirty="0">
            <a:solidFill>
              <a:schemeClr val="tx2">
                <a:lumMod val="90000"/>
                <a:lumOff val="10000"/>
              </a:schemeClr>
            </a:solidFill>
            <a:effectLst/>
          </a:endParaRPr>
        </a:p>
        <a:p xmlns:a="http://schemas.openxmlformats.org/drawingml/2006/main">
          <a:pPr eaLnBrk="0" hangingPunct="0"/>
          <a:r>
            <a:rPr lang="en-US" sz="1200" i="0" baseline="0" dirty="0" smtClean="0">
              <a:solidFill>
                <a:schemeClr val="tx2">
                  <a:lumMod val="90000"/>
                  <a:lumOff val="10000"/>
                </a:schemeClr>
              </a:solidFill>
              <a:effectLst/>
            </a:rPr>
            <a:t>Oil Price</a:t>
          </a:r>
          <a:endParaRPr lang="en-US" sz="1200" dirty="0">
            <a:solidFill>
              <a:schemeClr val="tx2">
                <a:lumMod val="90000"/>
                <a:lumOff val="10000"/>
              </a:schemeClr>
            </a:solidFill>
            <a:effectLst/>
          </a:endParaRPr>
        </a:p>
      </cdr:txBody>
    </cdr:sp>
  </cdr:relSizeAnchor>
  <cdr:relSizeAnchor xmlns:cdr="http://schemas.openxmlformats.org/drawingml/2006/chartDrawing">
    <cdr:from>
      <cdr:x>0.34346</cdr:x>
      <cdr:y>0.5225</cdr:y>
    </cdr:from>
    <cdr:to>
      <cdr:x>0.42279</cdr:x>
      <cdr:y>0.5825</cdr:y>
    </cdr:to>
    <cdr:sp macro="" textlink="">
      <cdr:nvSpPr>
        <cdr:cNvPr id="3" name="TextBox 2"/>
        <cdr:cNvSpPr txBox="1"/>
      </cdr:nvSpPr>
      <cdr:spPr bwMode="auto">
        <a:xfrm xmlns:a="http://schemas.openxmlformats.org/drawingml/2006/main">
          <a:off x="1938339" y="1990719"/>
          <a:ext cx="447675" cy="228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endParaRPr lang="en-US" sz="16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0.27339</cdr:x>
      <cdr:y>0.30267</cdr:y>
    </cdr:from>
    <cdr:to>
      <cdr:x>0.35271</cdr:x>
      <cdr:y>0.36267</cdr:y>
    </cdr:to>
    <cdr:sp macro="" textlink="">
      <cdr:nvSpPr>
        <cdr:cNvPr id="4" name="TextBox 1"/>
        <cdr:cNvSpPr txBox="1"/>
      </cdr:nvSpPr>
      <cdr:spPr bwMode="auto">
        <a:xfrm xmlns:a="http://schemas.openxmlformats.org/drawingml/2006/main">
          <a:off x="1165730" y="1153177"/>
          <a:ext cx="338222" cy="228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non-OECD</a:t>
          </a:r>
          <a:endParaRPr lang="en-US" sz="2000" b="1" i="0" dirty="0" smtClean="0">
            <a:solidFill>
              <a:schemeClr val="accent5"/>
            </a:solidFill>
            <a:latin typeface="+mn-lt"/>
            <a:ea typeface="Times New Roman" charset="0"/>
            <a:cs typeface="Times New Roman"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0.12755</cdr:y>
    </cdr:to>
    <cdr:sp macro="" textlink="">
      <cdr:nvSpPr>
        <cdr:cNvPr id="2" name="Rectangle 1"/>
        <cdr:cNvSpPr/>
      </cdr:nvSpPr>
      <cdr:spPr>
        <a:xfrm xmlns:a="http://schemas.openxmlformats.org/drawingml/2006/main">
          <a:off x="-238125" y="-1689100"/>
          <a:ext cx="4105275" cy="523220"/>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b="1" dirty="0" smtClean="0">
              <a:solidFill>
                <a:sysClr val="windowText" lastClr="000000"/>
              </a:solidFill>
              <a:latin typeface="Arial" panose="020B0604020202020204" pitchFamily="34" charset="0"/>
              <a:cs typeface="Arial" panose="020B0604020202020204" pitchFamily="34" charset="0"/>
            </a:rPr>
            <a:t>End-use energy </a:t>
          </a:r>
          <a:r>
            <a:rPr lang="en-US" b="1" dirty="0">
              <a:solidFill>
                <a:sysClr val="windowText" lastClr="000000"/>
              </a:solidFill>
              <a:latin typeface="Arial" panose="020B0604020202020204" pitchFamily="34" charset="0"/>
              <a:cs typeface="Arial" panose="020B0604020202020204" pitchFamily="34" charset="0"/>
            </a:rPr>
            <a:t>consumption </a:t>
          </a:r>
          <a:r>
            <a:rPr lang="en-US" b="1" dirty="0" smtClean="0">
              <a:solidFill>
                <a:sysClr val="windowText" lastClr="000000"/>
              </a:solidFill>
              <a:latin typeface="Arial" panose="020B0604020202020204" pitchFamily="34" charset="0"/>
              <a:cs typeface="Arial" panose="020B0604020202020204" pitchFamily="34" charset="0"/>
            </a:rPr>
            <a:t>by sector, world</a:t>
          </a:r>
          <a:endParaRPr lang="en-US" b="1" dirty="0">
            <a:solidFill>
              <a:sysClr val="windowText" lastClr="000000"/>
            </a:solidFill>
            <a:latin typeface="Arial" panose="020B0604020202020204" pitchFamily="34" charset="0"/>
            <a:cs typeface="Arial" panose="020B0604020202020204" pitchFamily="34" charset="0"/>
          </a:endParaRPr>
        </a:p>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quadrillion </a:t>
          </a:r>
          <a:r>
            <a:rPr lang="en-US" dirty="0" smtClean="0">
              <a:solidFill>
                <a:sysClr val="windowText" lastClr="000000"/>
              </a:solidFill>
              <a:latin typeface="Arial" panose="020B0604020202020204" pitchFamily="34" charset="0"/>
              <a:cs typeface="Arial" panose="020B0604020202020204" pitchFamily="34" charset="0"/>
            </a:rPr>
            <a:t>British thermal units</a:t>
          </a:r>
          <a:endParaRPr lang="en-US"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0.74294</cdr:x>
      <cdr:y>0.04805</cdr:y>
    </cdr:from>
    <cdr:to>
      <cdr:x>0.98312</cdr:x>
      <cdr:y>0.91423</cdr:y>
    </cdr:to>
    <cdr:sp macro="" textlink="">
      <cdr:nvSpPr>
        <cdr:cNvPr id="2" name="TextBox 1"/>
        <cdr:cNvSpPr txBox="1"/>
      </cdr:nvSpPr>
      <cdr:spPr bwMode="auto">
        <a:xfrm xmlns:a="http://schemas.openxmlformats.org/drawingml/2006/main">
          <a:off x="3016298" y="157650"/>
          <a:ext cx="975118" cy="28421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400" b="1" i="0" dirty="0" smtClean="0">
            <a:solidFill>
              <a:schemeClr val="accent2"/>
            </a:solidFill>
            <a:ea typeface="Times New Roman" charset="0"/>
            <a:cs typeface="Times New Roman" charset="0"/>
          </a:endParaRP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endParaRPr lang="en-US" sz="1400" b="1" i="0" dirty="0" smtClean="0">
            <a:solidFill>
              <a:schemeClr val="accent2"/>
            </a:solidFill>
            <a:ea typeface="Times New Roman" charset="0"/>
            <a:cs typeface="Times New Roman" charset="0"/>
          </a:endParaRPr>
        </a:p>
        <a:p xmlns:a="http://schemas.openxmlformats.org/drawingml/2006/main">
          <a:pPr eaLnBrk="0" hangingPunct="0"/>
          <a:endParaRPr lang="en-US" sz="1400" b="1" i="0" dirty="0" smtClean="0">
            <a:solidFill>
              <a:schemeClr val="accent2"/>
            </a:solidFill>
            <a:ea typeface="Times New Roman" charset="0"/>
            <a:cs typeface="Times New Roman" charset="0"/>
          </a:endParaRPr>
        </a:p>
        <a:p xmlns:a="http://schemas.openxmlformats.org/drawingml/2006/main">
          <a:pPr eaLnBrk="0" hangingPunct="0"/>
          <a:endParaRPr lang="en-US" sz="1400" b="1" dirty="0">
            <a:solidFill>
              <a:schemeClr val="accent2"/>
            </a:solidFill>
            <a:ea typeface="Times New Roman" charset="0"/>
            <a:cs typeface="Times New Roman" charset="0"/>
          </a:endParaRPr>
        </a:p>
        <a:p xmlns:a="http://schemas.openxmlformats.org/drawingml/2006/main">
          <a:pPr eaLnBrk="0" hangingPunct="0"/>
          <a:r>
            <a:rPr lang="en-US" sz="1400" b="1" i="0" dirty="0" smtClean="0">
              <a:solidFill>
                <a:schemeClr val="accent2"/>
              </a:solidFill>
              <a:ea typeface="Times New Roman" charset="0"/>
              <a:cs typeface="Times New Roman" charset="0"/>
            </a:rPr>
            <a:t>petroleum</a:t>
          </a:r>
        </a:p>
        <a:p xmlns:a="http://schemas.openxmlformats.org/drawingml/2006/main">
          <a:pPr eaLnBrk="0" hangingPunct="0"/>
          <a:r>
            <a:rPr lang="en-US" sz="1400" b="1" dirty="0" smtClean="0">
              <a:solidFill>
                <a:schemeClr val="accent2"/>
              </a:solidFill>
              <a:ea typeface="Times New Roman" charset="0"/>
              <a:cs typeface="Times New Roman" charset="0"/>
            </a:rPr>
            <a:t>and other</a:t>
          </a:r>
        </a:p>
        <a:p xmlns:a="http://schemas.openxmlformats.org/drawingml/2006/main">
          <a:pPr eaLnBrk="0" hangingPunct="0"/>
          <a:r>
            <a:rPr lang="en-US" sz="1400" b="1" i="0" dirty="0" smtClean="0">
              <a:solidFill>
                <a:schemeClr val="accent2"/>
              </a:solidFill>
              <a:ea typeface="Times New Roman" charset="0"/>
              <a:cs typeface="Times New Roman" charset="0"/>
            </a:rPr>
            <a:t>liquids</a:t>
          </a:r>
          <a:endParaRPr lang="en-US" sz="1400" b="1" i="0" dirty="0" smtClean="0">
            <a:solidFill>
              <a:schemeClr val="accent3"/>
            </a:solidFill>
            <a:ea typeface="Times New Roman" charset="0"/>
            <a:cs typeface="Times New Roman" charset="0"/>
          </a:endParaRPr>
        </a:p>
        <a:p xmlns:a="http://schemas.openxmlformats.org/drawingml/2006/main">
          <a:pPr eaLnBrk="0" hangingPunct="0"/>
          <a:endParaRPr lang="en-US" sz="1400" b="1" i="0" dirty="0" smtClean="0">
            <a:solidFill>
              <a:schemeClr val="accent4"/>
            </a:solidFill>
            <a:ea typeface="Times New Roman" charset="0"/>
            <a:cs typeface="Times New Roman" charset="0"/>
          </a:endParaRPr>
        </a:p>
        <a:p xmlns:a="http://schemas.openxmlformats.org/drawingml/2006/main">
          <a:pPr eaLnBrk="0" hangingPunct="0"/>
          <a:endParaRPr lang="en-US" sz="1400" b="1" dirty="0">
            <a:solidFill>
              <a:schemeClr val="accent4"/>
            </a:solidFill>
            <a:ea typeface="Times New Roman" charset="0"/>
            <a:cs typeface="Times New Roman" charset="0"/>
          </a:endParaRPr>
        </a:p>
        <a:p xmlns:a="http://schemas.openxmlformats.org/drawingml/2006/main">
          <a:pPr eaLnBrk="0" hangingPunct="0"/>
          <a:r>
            <a:rPr lang="en-US" sz="1400" b="1" i="0" dirty="0" smtClean="0">
              <a:solidFill>
                <a:schemeClr val="accent4"/>
              </a:solidFill>
              <a:ea typeface="Times New Roman" charset="0"/>
              <a:cs typeface="Times New Roman" charset="0"/>
            </a:rPr>
            <a:t>electricity</a:t>
          </a:r>
        </a:p>
        <a:p xmlns:a="http://schemas.openxmlformats.org/drawingml/2006/main">
          <a:pPr eaLnBrk="0" hangingPunct="0"/>
          <a:r>
            <a:rPr lang="en-US" sz="1400" b="1" i="0" dirty="0" smtClean="0">
              <a:solidFill>
                <a:schemeClr val="accent1"/>
              </a:solidFill>
              <a:ea typeface="Times New Roman" charset="0"/>
              <a:cs typeface="Times New Roman" charset="0"/>
            </a:rPr>
            <a:t>natural</a:t>
          </a:r>
          <a:r>
            <a:rPr lang="en-US" sz="1400" b="1" i="0" baseline="0" dirty="0" smtClean="0">
              <a:solidFill>
                <a:schemeClr val="accent1"/>
              </a:solidFill>
              <a:ea typeface="Times New Roman" charset="0"/>
              <a:cs typeface="Times New Roman" charset="0"/>
            </a:rPr>
            <a:t> </a:t>
          </a:r>
        </a:p>
        <a:p xmlns:a="http://schemas.openxmlformats.org/drawingml/2006/main">
          <a:pPr eaLnBrk="0" hangingPunct="0"/>
          <a:r>
            <a:rPr lang="en-US" sz="1400" b="1" i="0" baseline="0" dirty="0" smtClean="0">
              <a:solidFill>
                <a:schemeClr val="accent1"/>
              </a:solidFill>
              <a:ea typeface="Times New Roman" charset="0"/>
              <a:cs typeface="Times New Roman" charset="0"/>
            </a:rPr>
            <a:t>gas</a:t>
          </a:r>
        </a:p>
        <a:p xmlns:a="http://schemas.openxmlformats.org/drawingml/2006/main">
          <a:pPr eaLnBrk="0" hangingPunct="0"/>
          <a:r>
            <a:rPr lang="en-US" sz="1400" b="1" dirty="0" smtClean="0">
              <a:solidFill>
                <a:schemeClr val="tx1"/>
              </a:solidFill>
              <a:ea typeface="Times New Roman" charset="0"/>
              <a:cs typeface="Times New Roman" charset="0"/>
            </a:rPr>
            <a:t>coal</a:t>
          </a:r>
          <a:endParaRPr lang="en-US" sz="1400" b="1" dirty="0">
            <a:solidFill>
              <a:schemeClr val="tx1"/>
            </a:solidFill>
            <a:ea typeface="Times New Roman" charset="0"/>
            <a:cs typeface="Times New Roman" charset="0"/>
          </a:endParaRPr>
        </a:p>
        <a:p xmlns:a="http://schemas.openxmlformats.org/drawingml/2006/main">
          <a:pPr eaLnBrk="0" hangingPunct="0"/>
          <a:endParaRPr lang="en-US" sz="1400" b="1" dirty="0" smtClean="0">
            <a:solidFill>
              <a:schemeClr val="accent3"/>
            </a:solidFill>
            <a:ea typeface="Times New Roman" charset="0"/>
            <a:cs typeface="Times New Roman" charset="0"/>
          </a:endParaRPr>
        </a:p>
        <a:p xmlns:a="http://schemas.openxmlformats.org/drawingml/2006/main">
          <a:pPr eaLnBrk="0" hangingPunct="0"/>
          <a:r>
            <a:rPr lang="en-US" sz="1400" b="1" dirty="0" smtClean="0">
              <a:solidFill>
                <a:schemeClr val="accent3"/>
              </a:solidFill>
              <a:ea typeface="Times New Roman" charset="0"/>
              <a:cs typeface="Times New Roman" charset="0"/>
            </a:rPr>
            <a:t>renewables</a:t>
          </a:r>
          <a:endParaRPr lang="en-US" sz="1400" b="1" i="0" baseline="0" dirty="0" smtClean="0">
            <a:solidFill>
              <a:schemeClr val="accent3"/>
            </a:solidFill>
            <a:ea typeface="Times New Roman" charset="0"/>
            <a:cs typeface="Times New Roman" charset="0"/>
          </a:endParaRPr>
        </a:p>
        <a:p xmlns:a="http://schemas.openxmlformats.org/drawingml/2006/main">
          <a:pPr eaLnBrk="0" hangingPunct="0"/>
          <a:endParaRPr lang="en-US" sz="1600" i="0"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cdr:x>
      <cdr:y>0</cdr:y>
    </cdr:from>
    <cdr:to>
      <cdr:x>1</cdr:x>
      <cdr:y>0.12755</cdr:y>
    </cdr:to>
    <cdr:sp macro="" textlink="">
      <cdr:nvSpPr>
        <cdr:cNvPr id="3" name="Rectangle 2"/>
        <cdr:cNvSpPr/>
      </cdr:nvSpPr>
      <cdr:spPr>
        <a:xfrm xmlns:a="http://schemas.openxmlformats.org/drawingml/2006/main">
          <a:off x="-4805363" y="0"/>
          <a:ext cx="4133850" cy="523220"/>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b="1" dirty="0" smtClean="0">
              <a:solidFill>
                <a:sysClr val="windowText" lastClr="000000"/>
              </a:solidFill>
              <a:latin typeface="Arial" panose="020B0604020202020204" pitchFamily="34" charset="0"/>
              <a:cs typeface="Arial" panose="020B0604020202020204" pitchFamily="34" charset="0"/>
            </a:rPr>
            <a:t>End-use energy </a:t>
          </a:r>
          <a:r>
            <a:rPr lang="en-US" b="1" dirty="0">
              <a:solidFill>
                <a:sysClr val="windowText" lastClr="000000"/>
              </a:solidFill>
              <a:latin typeface="Arial" panose="020B0604020202020204" pitchFamily="34" charset="0"/>
              <a:cs typeface="Arial" panose="020B0604020202020204" pitchFamily="34" charset="0"/>
            </a:rPr>
            <a:t>consumption </a:t>
          </a:r>
          <a:r>
            <a:rPr lang="en-US" b="1" dirty="0" smtClean="0">
              <a:solidFill>
                <a:sysClr val="windowText" lastClr="000000"/>
              </a:solidFill>
              <a:latin typeface="Arial" panose="020B0604020202020204" pitchFamily="34" charset="0"/>
              <a:cs typeface="Arial" panose="020B0604020202020204" pitchFamily="34" charset="0"/>
            </a:rPr>
            <a:t>by fuel, world</a:t>
          </a:r>
          <a:endParaRPr lang="en-US" b="1" dirty="0">
            <a:solidFill>
              <a:sysClr val="windowText" lastClr="000000"/>
            </a:solidFill>
            <a:latin typeface="Arial" panose="020B0604020202020204" pitchFamily="34" charset="0"/>
            <a:cs typeface="Arial" panose="020B0604020202020204" pitchFamily="34" charset="0"/>
          </a:endParaRPr>
        </a:p>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quadrillion </a:t>
          </a:r>
          <a:r>
            <a:rPr lang="en-US" dirty="0" smtClean="0">
              <a:solidFill>
                <a:sysClr val="windowText" lastClr="000000"/>
              </a:solidFill>
              <a:latin typeface="Arial" panose="020B0604020202020204" pitchFamily="34" charset="0"/>
              <a:cs typeface="Arial" panose="020B0604020202020204" pitchFamily="34" charset="0"/>
            </a:rPr>
            <a:t>British thermal units</a:t>
          </a:r>
          <a:endParaRPr lang="en-US"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0.12755</cdr:y>
    </cdr:to>
    <cdr:sp macro="" textlink="">
      <cdr:nvSpPr>
        <cdr:cNvPr id="2" name="Rectangle 1"/>
        <cdr:cNvSpPr/>
      </cdr:nvSpPr>
      <cdr:spPr>
        <a:xfrm xmlns:a="http://schemas.openxmlformats.org/drawingml/2006/main">
          <a:off x="0" y="-1689100"/>
          <a:ext cx="4105275" cy="52322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b="1" dirty="0" smtClean="0">
              <a:solidFill>
                <a:sysClr val="windowText" lastClr="000000"/>
              </a:solidFill>
              <a:latin typeface="Arial" panose="020B0604020202020204" pitchFamily="34" charset="0"/>
              <a:cs typeface="Arial" panose="020B0604020202020204" pitchFamily="34" charset="0"/>
            </a:rPr>
            <a:t>Primary energy </a:t>
          </a:r>
          <a:r>
            <a:rPr lang="en-US" b="1" dirty="0">
              <a:solidFill>
                <a:sysClr val="windowText" lastClr="000000"/>
              </a:solidFill>
              <a:latin typeface="Arial" panose="020B0604020202020204" pitchFamily="34" charset="0"/>
              <a:cs typeface="Arial" panose="020B0604020202020204" pitchFamily="34" charset="0"/>
            </a:rPr>
            <a:t>consumption by energy </a:t>
          </a:r>
          <a:r>
            <a:rPr lang="en-US" b="1" dirty="0" smtClean="0">
              <a:solidFill>
                <a:sysClr val="windowText" lastClr="000000"/>
              </a:solidFill>
              <a:latin typeface="Arial" panose="020B0604020202020204" pitchFamily="34" charset="0"/>
              <a:cs typeface="Arial" panose="020B0604020202020204" pitchFamily="34" charset="0"/>
            </a:rPr>
            <a:t>source, world</a:t>
          </a:r>
          <a:endParaRPr lang="en-US" b="1" dirty="0">
            <a:solidFill>
              <a:sysClr val="windowText" lastClr="000000"/>
            </a:solidFill>
            <a:latin typeface="Arial" panose="020B0604020202020204" pitchFamily="34" charset="0"/>
            <a:cs typeface="Arial" panose="020B0604020202020204" pitchFamily="34" charset="0"/>
          </a:endParaRPr>
        </a:p>
        <a:p xmlns:a="http://schemas.openxmlformats.org/drawingml/2006/main">
          <a:pPr>
            <a:defRPr sz="1400" b="0" i="0" u="none" strike="noStrike" kern="1200" spc="0" baseline="0">
              <a:solidFill>
                <a:prstClr val="black">
                  <a:lumMod val="65000"/>
                  <a:lumOff val="35000"/>
                </a:prst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quadrillion </a:t>
          </a:r>
          <a:r>
            <a:rPr lang="en-US" dirty="0" smtClean="0">
              <a:solidFill>
                <a:sysClr val="windowText" lastClr="000000"/>
              </a:solidFill>
              <a:latin typeface="Arial" panose="020B0604020202020204" pitchFamily="34" charset="0"/>
              <a:cs typeface="Arial" panose="020B0604020202020204" pitchFamily="34" charset="0"/>
            </a:rPr>
            <a:t>British thermal units</a:t>
          </a:r>
          <a:endParaRPr lang="en-US"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0.75895</cdr:x>
      <cdr:y>0.18703</cdr:y>
    </cdr:from>
    <cdr:to>
      <cdr:x>0.98341</cdr:x>
      <cdr:y>0.91239</cdr:y>
    </cdr:to>
    <cdr:sp macro="" textlink="">
      <cdr:nvSpPr>
        <cdr:cNvPr id="2" name="TextBox 1"/>
        <cdr:cNvSpPr txBox="1"/>
      </cdr:nvSpPr>
      <cdr:spPr bwMode="auto">
        <a:xfrm xmlns:a="http://schemas.openxmlformats.org/drawingml/2006/main">
          <a:off x="3137366" y="767229"/>
          <a:ext cx="927903" cy="29754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accent3"/>
              </a:solidFill>
              <a:ea typeface="Times New Roman" charset="0"/>
              <a:cs typeface="Times New Roman" charset="0"/>
            </a:rPr>
            <a:t>renewables</a:t>
          </a:r>
        </a:p>
        <a:p xmlns:a="http://schemas.openxmlformats.org/drawingml/2006/main">
          <a:pPr eaLnBrk="0" hangingPunct="0"/>
          <a:endParaRPr lang="en-US" sz="1400" b="1" i="0" dirty="0" smtClean="0">
            <a:solidFill>
              <a:sysClr val="windowText" lastClr="000000"/>
            </a:solidFill>
            <a:ea typeface="Times New Roman" charset="0"/>
            <a:cs typeface="Times New Roman" charset="0"/>
          </a:endParaRPr>
        </a:p>
        <a:p xmlns:a="http://schemas.openxmlformats.org/drawingml/2006/main">
          <a:pPr eaLnBrk="0" hangingPunct="0"/>
          <a:endParaRPr lang="en-US" sz="1400" b="1" dirty="0" smtClean="0">
            <a:solidFill>
              <a:schemeClr val="accent2"/>
            </a:solidFill>
            <a:ea typeface="Times New Roman" charset="0"/>
            <a:cs typeface="Times New Roman" charset="0"/>
          </a:endParaRPr>
        </a:p>
        <a:p xmlns:a="http://schemas.openxmlformats.org/drawingml/2006/main">
          <a:pPr eaLnBrk="0" hangingPunct="0"/>
          <a:r>
            <a:rPr lang="en-US" sz="1400" b="1" dirty="0" smtClean="0">
              <a:solidFill>
                <a:schemeClr val="accent2"/>
              </a:solidFill>
              <a:ea typeface="Times New Roman" charset="0"/>
              <a:cs typeface="Times New Roman" charset="0"/>
            </a:rPr>
            <a:t>p</a:t>
          </a:r>
          <a:r>
            <a:rPr lang="en-US" sz="1400" b="1" i="0" dirty="0" smtClean="0">
              <a:solidFill>
                <a:schemeClr val="accent2"/>
              </a:solidFill>
              <a:ea typeface="Times New Roman" charset="0"/>
              <a:cs typeface="Times New Roman" charset="0"/>
            </a:rPr>
            <a:t>etroleum</a:t>
          </a:r>
        </a:p>
        <a:p xmlns:a="http://schemas.openxmlformats.org/drawingml/2006/main">
          <a:pPr eaLnBrk="0" hangingPunct="0"/>
          <a:r>
            <a:rPr lang="en-US" sz="1400" b="1" dirty="0" smtClean="0">
              <a:solidFill>
                <a:schemeClr val="accent2"/>
              </a:solidFill>
              <a:ea typeface="Times New Roman" charset="0"/>
              <a:cs typeface="Times New Roman" charset="0"/>
            </a:rPr>
            <a:t>and other</a:t>
          </a:r>
          <a:endParaRPr lang="en-US" sz="1400" b="1" i="0" dirty="0" smtClean="0">
            <a:solidFill>
              <a:schemeClr val="accent2"/>
            </a:solidFill>
            <a:ea typeface="Times New Roman" charset="0"/>
            <a:cs typeface="Times New Roman" charset="0"/>
          </a:endParaRPr>
        </a:p>
        <a:p xmlns:a="http://schemas.openxmlformats.org/drawingml/2006/main">
          <a:pPr eaLnBrk="0" hangingPunct="0"/>
          <a:r>
            <a:rPr lang="en-US" sz="1400" b="1" i="0" dirty="0" smtClean="0">
              <a:solidFill>
                <a:schemeClr val="accent2"/>
              </a:solidFill>
              <a:ea typeface="Times New Roman" charset="0"/>
              <a:cs typeface="Times New Roman" charset="0"/>
            </a:rPr>
            <a:t>liquids</a:t>
          </a:r>
        </a:p>
        <a:p xmlns:a="http://schemas.openxmlformats.org/drawingml/2006/main">
          <a:pPr eaLnBrk="0" hangingPunct="0"/>
          <a:endParaRPr lang="en-US" sz="1400" b="1" i="0" dirty="0" smtClean="0">
            <a:solidFill>
              <a:schemeClr val="accent1"/>
            </a:solidFill>
            <a:ea typeface="Times New Roman" charset="0"/>
            <a:cs typeface="Times New Roman" charset="0"/>
          </a:endParaRPr>
        </a:p>
        <a:p xmlns:a="http://schemas.openxmlformats.org/drawingml/2006/main">
          <a:pPr eaLnBrk="0" hangingPunct="0"/>
          <a:r>
            <a:rPr lang="en-US" sz="1400" b="1" dirty="0" smtClean="0">
              <a:solidFill>
                <a:schemeClr val="tx1"/>
              </a:solidFill>
              <a:ea typeface="Times New Roman" charset="0"/>
              <a:cs typeface="Times New Roman" charset="0"/>
            </a:rPr>
            <a:t>coal</a:t>
          </a:r>
        </a:p>
        <a:p xmlns:a="http://schemas.openxmlformats.org/drawingml/2006/main">
          <a:pPr eaLnBrk="0" hangingPunct="0"/>
          <a:endParaRPr lang="en-US" sz="1200" b="1" dirty="0" smtClean="0">
            <a:solidFill>
              <a:schemeClr val="tx1"/>
            </a:solidFill>
            <a:ea typeface="Times New Roman" charset="0"/>
            <a:cs typeface="Times New Roman" charset="0"/>
          </a:endParaRPr>
        </a:p>
        <a:p xmlns:a="http://schemas.openxmlformats.org/drawingml/2006/main">
          <a:pPr eaLnBrk="0" hangingPunct="0"/>
          <a:endParaRPr lang="en-US" sz="1400" b="1" dirty="0">
            <a:solidFill>
              <a:schemeClr val="accent1"/>
            </a:solidFill>
            <a:ea typeface="Times New Roman" charset="0"/>
            <a:cs typeface="Times New Roman" charset="0"/>
          </a:endParaRPr>
        </a:p>
        <a:p xmlns:a="http://schemas.openxmlformats.org/drawingml/2006/main">
          <a:pPr eaLnBrk="0" hangingPunct="0"/>
          <a:r>
            <a:rPr lang="en-US" sz="1400" b="1" i="0" dirty="0" smtClean="0">
              <a:solidFill>
                <a:schemeClr val="accent1"/>
              </a:solidFill>
              <a:ea typeface="Times New Roman" charset="0"/>
              <a:cs typeface="Times New Roman" charset="0"/>
            </a:rPr>
            <a:t>natural</a:t>
          </a:r>
          <a:r>
            <a:rPr lang="en-US" sz="1400" b="1" i="0" baseline="0" dirty="0" smtClean="0">
              <a:solidFill>
                <a:schemeClr val="accent1"/>
              </a:solidFill>
              <a:ea typeface="Times New Roman" charset="0"/>
              <a:cs typeface="Times New Roman" charset="0"/>
            </a:rPr>
            <a:t> gas</a:t>
          </a:r>
          <a:endParaRPr lang="en-US" sz="1400" b="1" i="0" baseline="0" dirty="0" smtClean="0">
            <a:solidFill>
              <a:schemeClr val="accent5"/>
            </a:solidFill>
            <a:ea typeface="Times New Roman" charset="0"/>
            <a:cs typeface="Times New Roman" charset="0"/>
          </a:endParaRPr>
        </a:p>
        <a:p xmlns:a="http://schemas.openxmlformats.org/drawingml/2006/main">
          <a:pPr eaLnBrk="0" hangingPunct="0"/>
          <a:endParaRPr lang="en-US" sz="600" b="1" i="0" baseline="0" dirty="0" smtClean="0">
            <a:solidFill>
              <a:schemeClr val="accent5"/>
            </a:solidFill>
            <a:ea typeface="Times New Roman" charset="0"/>
            <a:cs typeface="Times New Roman" charset="0"/>
          </a:endParaRPr>
        </a:p>
        <a:p xmlns:a="http://schemas.openxmlformats.org/drawingml/2006/main">
          <a:pPr eaLnBrk="0" hangingPunct="0"/>
          <a:endParaRPr lang="en-US" sz="1400" b="1" dirty="0">
            <a:solidFill>
              <a:schemeClr val="accent5"/>
            </a:solidFill>
            <a:ea typeface="Times New Roman" charset="0"/>
            <a:cs typeface="Times New Roman" charset="0"/>
          </a:endParaRPr>
        </a:p>
        <a:p xmlns:a="http://schemas.openxmlformats.org/drawingml/2006/main">
          <a:pPr eaLnBrk="0" hangingPunct="0"/>
          <a:r>
            <a:rPr lang="en-US" sz="1400" b="1" i="0" baseline="0" dirty="0" smtClean="0">
              <a:solidFill>
                <a:schemeClr val="accent5"/>
              </a:solidFill>
              <a:ea typeface="Times New Roman" charset="0"/>
              <a:cs typeface="Times New Roman" charset="0"/>
            </a:rPr>
            <a:t>nuclear</a:t>
          </a:r>
          <a:endParaRPr lang="en-US" sz="1400" b="1" i="0" dirty="0" smtClean="0">
            <a:solidFill>
              <a:schemeClr val="accent5"/>
            </a:solidFill>
            <a:ea typeface="Times New Roman" charset="0"/>
            <a:cs typeface="Times New Roman" charset="0"/>
          </a:endParaRPr>
        </a:p>
        <a:p xmlns:a="http://schemas.openxmlformats.org/drawingml/2006/main">
          <a:pPr eaLnBrk="0" hangingPunct="0"/>
          <a:endParaRPr lang="en-US" sz="1600" i="0"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cdr:x>
      <cdr:y>0.10148</cdr:y>
    </cdr:from>
    <cdr:to>
      <cdr:x>0.15286</cdr:x>
      <cdr:y>0.17651</cdr:y>
    </cdr:to>
    <cdr:sp macro="" textlink="">
      <cdr:nvSpPr>
        <cdr:cNvPr id="3" name="Rectangle 2"/>
        <cdr:cNvSpPr/>
      </cdr:nvSpPr>
      <cdr:spPr>
        <a:xfrm xmlns:a="http://schemas.openxmlformats.org/drawingml/2006/main">
          <a:off x="-4805363" y="416285"/>
          <a:ext cx="631904"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defRPr sz="1400" b="0" i="0" u="none" strike="noStrike" kern="1200" spc="0" baseline="0">
              <a:solidFill>
                <a:prstClr val="black">
                  <a:lumMod val="65000"/>
                  <a:lumOff val="35000"/>
                </a:prst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share</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0.41591</cdr:x>
      <cdr:y>0.54762</cdr:y>
    </cdr:from>
    <cdr:to>
      <cdr:x>0.66945</cdr:x>
      <cdr:y>0.84913</cdr:y>
    </cdr:to>
    <cdr:sp macro="" textlink="">
      <cdr:nvSpPr>
        <cdr:cNvPr id="3" name="TextBox 2"/>
        <cdr:cNvSpPr txBox="1"/>
      </cdr:nvSpPr>
      <cdr:spPr bwMode="auto">
        <a:xfrm xmlns:a="http://schemas.openxmlformats.org/drawingml/2006/main">
          <a:off x="1707431" y="2246406"/>
          <a:ext cx="1040852" cy="12368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1" fontAlgn="auto" latinLnBrk="0" hangingPunct="1">
            <a:lnSpc>
              <a:spcPts val="1680"/>
            </a:lnSpc>
          </a:pPr>
          <a:r>
            <a:rPr lang="en-US" sz="1400" b="1" dirty="0">
              <a:solidFill>
                <a:schemeClr val="accent5"/>
              </a:solidFill>
            </a:rPr>
            <a:t>n</a:t>
          </a:r>
          <a:r>
            <a:rPr lang="en-US" sz="1400" b="1" baseline="0" dirty="0" smtClean="0">
              <a:solidFill>
                <a:schemeClr val="accent5"/>
              </a:solidFill>
              <a:effectLst/>
              <a:latin typeface="+mn-lt"/>
              <a:ea typeface="+mn-ea"/>
              <a:cs typeface="+mn-cs"/>
            </a:rPr>
            <a:t>on-OECD</a:t>
          </a:r>
          <a:endParaRPr lang="en-US" sz="1400" dirty="0">
            <a:solidFill>
              <a:schemeClr val="accent5"/>
            </a:solidFill>
            <a:effectLst/>
          </a:endParaRPr>
        </a:p>
        <a:p xmlns:a="http://schemas.openxmlformats.org/drawingml/2006/main">
          <a:pPr eaLnBrk="1" fontAlgn="auto" latinLnBrk="0" hangingPunct="1">
            <a:lnSpc>
              <a:spcPts val="1680"/>
            </a:lnSpc>
            <a:spcBef>
              <a:spcPts val="1300"/>
            </a:spcBef>
          </a:pPr>
          <a:r>
            <a:rPr lang="en-US" sz="1400" b="1" baseline="0" dirty="0" smtClean="0">
              <a:solidFill>
                <a:schemeClr val="tx2"/>
              </a:solidFill>
              <a:effectLst/>
              <a:latin typeface="+mn-lt"/>
              <a:ea typeface="+mn-ea"/>
              <a:cs typeface="+mn-cs"/>
            </a:rPr>
            <a:t>OEC</a:t>
          </a:r>
          <a:r>
            <a:rPr lang="en-US" sz="1400" b="1" baseline="0" dirty="0" smtClean="0">
              <a:solidFill>
                <a:schemeClr val="tx2"/>
              </a:solidFill>
              <a:effectLst/>
            </a:rPr>
            <a:t>D</a:t>
          </a:r>
          <a:endParaRPr lang="en-US" sz="1400" dirty="0">
            <a:solidFill>
              <a:schemeClr val="tx2"/>
            </a:solidFill>
            <a:effectLst/>
          </a:endParaRPr>
        </a:p>
        <a:p xmlns:a="http://schemas.openxmlformats.org/drawingml/2006/main">
          <a:pPr eaLnBrk="0" hangingPunct="0"/>
          <a:endParaRPr lang="en-US" sz="1400" i="1" dirty="0" smtClean="0">
            <a:solidFill>
              <a:srgbClr val="333333"/>
            </a:solidFill>
            <a:latin typeface="Times New Roman" charset="0"/>
            <a:ea typeface="Times New Roman" charset="0"/>
            <a:cs typeface="Times New Roman" charset="0"/>
          </a:endParaRPr>
        </a:p>
      </cdr:txBody>
    </cdr:sp>
  </cdr:relSizeAnchor>
  <cdr:relSizeAnchor xmlns:cdr="http://schemas.openxmlformats.org/drawingml/2006/chartDrawing">
    <cdr:from>
      <cdr:x>0.15658</cdr:x>
      <cdr:y>0.16638</cdr:y>
    </cdr:from>
    <cdr:to>
      <cdr:x>0.60385</cdr:x>
      <cdr:y>0.23867</cdr:y>
    </cdr:to>
    <cdr:sp macro="" textlink="">
      <cdr:nvSpPr>
        <cdr:cNvPr id="4" name="TextBox 1"/>
        <cdr:cNvSpPr txBox="1"/>
      </cdr:nvSpPr>
      <cdr:spPr>
        <a:xfrm xmlns:a="http://schemas.openxmlformats.org/drawingml/2006/main">
          <a:off x="642786" y="682503"/>
          <a:ext cx="1836183" cy="296562"/>
        </a:xfrm>
        <a:prstGeom xmlns:a="http://schemas.openxmlformats.org/drawingml/2006/main" prst="rect">
          <a:avLst/>
        </a:prstGeom>
        <a:ln xmlns:a="http://schemas.openxmlformats.org/drawingml/2006/main" w="22225">
          <a:no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dr:relSizeAnchor xmlns:cdr="http://schemas.openxmlformats.org/drawingml/2006/chartDrawing">
    <cdr:from>
      <cdr:x>0</cdr:x>
      <cdr:y>0</cdr:y>
    </cdr:from>
    <cdr:to>
      <cdr:x>1</cdr:x>
      <cdr:y>0.12755</cdr:y>
    </cdr:to>
    <cdr:sp macro="" textlink="">
      <cdr:nvSpPr>
        <cdr:cNvPr id="5" name="Rectangle 4"/>
        <cdr:cNvSpPr/>
      </cdr:nvSpPr>
      <cdr:spPr>
        <a:xfrm xmlns:a="http://schemas.openxmlformats.org/drawingml/2006/main">
          <a:off x="-238125" y="-1689100"/>
          <a:ext cx="4105275" cy="523220"/>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Industrial gross output growth</a:t>
          </a:r>
        </a:p>
        <a:p xmlns:a="http://schemas.openxmlformats.org/drawingml/2006/main">
          <a:r>
            <a:rPr lang="en-US" sz="1400" dirty="0"/>
            <a:t>year-over-year percent </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0.7566</cdr:x>
      <cdr:y>0.18869</cdr:y>
    </cdr:from>
    <cdr:to>
      <cdr:x>0.98539</cdr:x>
      <cdr:y>0.78917</cdr:y>
    </cdr:to>
    <cdr:sp macro="" textlink="">
      <cdr:nvSpPr>
        <cdr:cNvPr id="3" name="TextBox 6"/>
        <cdr:cNvSpPr txBox="1"/>
      </cdr:nvSpPr>
      <cdr:spPr>
        <a:xfrm xmlns:a="http://schemas.openxmlformats.org/drawingml/2006/main">
          <a:off x="3127675" y="774015"/>
          <a:ext cx="945779" cy="246324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accent5"/>
              </a:solidFill>
            </a:rPr>
            <a:t>n</a:t>
          </a:r>
          <a:r>
            <a:rPr lang="en-US" sz="1400" b="1" baseline="0" dirty="0" smtClean="0">
              <a:solidFill>
                <a:schemeClr val="accent5"/>
              </a:solidFill>
              <a:effectLst/>
            </a:rPr>
            <a:t>on-OECD</a:t>
          </a:r>
          <a:endParaRPr lang="en-US" sz="1400" b="1" dirty="0">
            <a:solidFill>
              <a:schemeClr val="accent5"/>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accent3"/>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3"/>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smtClean="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smtClean="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a:solidFill>
                <a:schemeClr val="tx2"/>
              </a:solidFill>
              <a:effectLst/>
            </a:rPr>
            <a:t>OECD</a:t>
          </a:r>
          <a:endParaRPr lang="en-US" sz="1400" b="1" baseline="0" dirty="0">
            <a:solidFill>
              <a:schemeClr val="tx2"/>
            </a:solidFill>
          </a:endParaRPr>
        </a:p>
        <a:p xmlns:a="http://schemas.openxmlformats.org/drawingml/2006/main">
          <a:endParaRPr lang="en-US" sz="900" b="1" baseline="0" dirty="0">
            <a:solidFill>
              <a:schemeClr val="accent2"/>
            </a:solidFill>
          </a:endParaRPr>
        </a:p>
        <a:p xmlns:a="http://schemas.openxmlformats.org/drawingml/2006/main">
          <a:endParaRPr lang="en-US" sz="900" b="1" baseline="0" dirty="0">
            <a:solidFill>
              <a:schemeClr val="accent2"/>
            </a:solidFill>
          </a:endParaRPr>
        </a:p>
        <a:p xmlns:a="http://schemas.openxmlformats.org/drawingml/2006/main">
          <a:endParaRPr lang="en-US" sz="900" b="1" baseline="0" dirty="0">
            <a:solidFill>
              <a:schemeClr val="accent2"/>
            </a:solidFill>
          </a:endParaRPr>
        </a:p>
        <a:p xmlns:a="http://schemas.openxmlformats.org/drawingml/2006/main">
          <a:r>
            <a:rPr lang="en-US" sz="900" b="1" baseline="0" dirty="0">
              <a:solidFill>
                <a:schemeClr val="accent1"/>
              </a:solidFill>
            </a:rPr>
            <a:t> </a:t>
          </a:r>
        </a:p>
      </cdr:txBody>
    </cdr:sp>
  </cdr:relSizeAnchor>
  <cdr:relSizeAnchor xmlns:cdr="http://schemas.openxmlformats.org/drawingml/2006/chartDrawing">
    <cdr:from>
      <cdr:x>0</cdr:x>
      <cdr:y>0</cdr:y>
    </cdr:from>
    <cdr:to>
      <cdr:x>1</cdr:x>
      <cdr:y>0.12755</cdr:y>
    </cdr:to>
    <cdr:sp macro="" textlink="">
      <cdr:nvSpPr>
        <cdr:cNvPr id="4" name="Rectangle 3"/>
        <cdr:cNvSpPr/>
      </cdr:nvSpPr>
      <cdr:spPr>
        <a:xfrm xmlns:a="http://schemas.openxmlformats.org/drawingml/2006/main">
          <a:off x="-4805363" y="-1689100"/>
          <a:ext cx="4133850" cy="523220"/>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Industrial energy consumption</a:t>
          </a:r>
          <a:endParaRPr lang="en-US" sz="1400" dirty="0"/>
        </a:p>
        <a:p xmlns:a="http://schemas.openxmlformats.org/drawingml/2006/main">
          <a:r>
            <a:rPr lang="en-US" sz="1400" dirty="0"/>
            <a:t>quadrillion </a:t>
          </a:r>
          <a:r>
            <a:rPr lang="en-US" sz="1400" dirty="0" smtClean="0"/>
            <a:t>British thermal units</a:t>
          </a:r>
          <a:endParaRPr lang="en-US" sz="1400" dirty="0"/>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0.12755</cdr:y>
    </cdr:to>
    <cdr:sp macro="" textlink="">
      <cdr:nvSpPr>
        <cdr:cNvPr id="3" name="Rectangle 2"/>
        <cdr:cNvSpPr/>
      </cdr:nvSpPr>
      <cdr:spPr>
        <a:xfrm xmlns:a="http://schemas.openxmlformats.org/drawingml/2006/main">
          <a:off x="0" y="-1689100"/>
          <a:ext cx="4105275" cy="52322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400" b="1" dirty="0" smtClean="0">
              <a:latin typeface="Arial" panose="020B0604020202020204" pitchFamily="34" charset="0"/>
              <a:ea typeface="Times New Roman" charset="0"/>
              <a:cs typeface="Arial" panose="020B0604020202020204" pitchFamily="34" charset="0"/>
            </a:rPr>
            <a:t>Gross </a:t>
          </a:r>
          <a:r>
            <a:rPr lang="en-US" sz="1400" b="1" dirty="0">
              <a:latin typeface="Arial" panose="020B0604020202020204" pitchFamily="34" charset="0"/>
              <a:ea typeface="Times New Roman" charset="0"/>
              <a:cs typeface="Arial" panose="020B0604020202020204" pitchFamily="34" charset="0"/>
            </a:rPr>
            <a:t>output by </a:t>
          </a:r>
          <a:r>
            <a:rPr lang="en-US" sz="1400" b="1" dirty="0" smtClean="0">
              <a:latin typeface="Arial" panose="020B0604020202020204" pitchFamily="34" charset="0"/>
              <a:ea typeface="Times New Roman" charset="0"/>
              <a:cs typeface="Arial" panose="020B0604020202020204" pitchFamily="34" charset="0"/>
            </a:rPr>
            <a:t>sector, world</a:t>
          </a:r>
          <a:endParaRPr lang="en-US" sz="1400" b="1" dirty="0">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400" dirty="0" smtClean="0">
              <a:latin typeface="Arial" panose="020B0604020202020204" pitchFamily="34" charset="0"/>
              <a:ea typeface="Times New Roman" charset="0"/>
              <a:cs typeface="Arial" panose="020B0604020202020204" pitchFamily="34" charset="0"/>
            </a:rPr>
            <a:t>trillion </a:t>
          </a:r>
          <a:r>
            <a:rPr lang="en-US" sz="1400" dirty="0">
              <a:latin typeface="Arial" panose="020B0604020202020204" pitchFamily="34" charset="0"/>
              <a:ea typeface="Times New Roman" charset="0"/>
              <a:cs typeface="Arial" panose="020B0604020202020204" pitchFamily="34" charset="0"/>
            </a:rPr>
            <a:t>2010 dollars </a:t>
          </a:r>
          <a:r>
            <a:rPr lang="en-US" sz="1400" dirty="0" smtClean="0">
              <a:latin typeface="Arial" panose="020B0604020202020204" pitchFamily="34" charset="0"/>
              <a:ea typeface="Times New Roman" charset="0"/>
              <a:cs typeface="Arial" panose="020B0604020202020204" pitchFamily="34" charset="0"/>
            </a:rPr>
            <a:t>PPP</a:t>
          </a:r>
          <a:endParaRPr lang="en-US" sz="1400" dirty="0">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0.09285</cdr:x>
      <cdr:y>0.17922</cdr:y>
    </cdr:from>
    <cdr:to>
      <cdr:x>0.54012</cdr:x>
      <cdr:y>0.25152</cdr:y>
    </cdr:to>
    <cdr:sp macro="" textlink="">
      <cdr:nvSpPr>
        <cdr:cNvPr id="5" name="TextBox 1"/>
        <cdr:cNvSpPr txBox="1"/>
      </cdr:nvSpPr>
      <cdr:spPr>
        <a:xfrm xmlns:a="http://schemas.openxmlformats.org/drawingml/2006/main">
          <a:off x="381165" y="745468"/>
          <a:ext cx="1836166" cy="300738"/>
        </a:xfrm>
        <a:prstGeom xmlns:a="http://schemas.openxmlformats.org/drawingml/2006/main" prst="rect">
          <a:avLst/>
        </a:prstGeom>
        <a:ln xmlns:a="http://schemas.openxmlformats.org/drawingml/2006/main" w="22225">
          <a:no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0.29009</cdr:x>
      <cdr:y>0.1005</cdr:y>
    </cdr:from>
    <cdr:to>
      <cdr:x>0.65373</cdr:x>
      <cdr:y>0.17311</cdr:y>
    </cdr:to>
    <cdr:sp macro="" textlink="">
      <cdr:nvSpPr>
        <cdr:cNvPr id="3" name="TextBox 2"/>
        <cdr:cNvSpPr txBox="1"/>
      </cdr:nvSpPr>
      <cdr:spPr>
        <a:xfrm xmlns:a="http://schemas.openxmlformats.org/drawingml/2006/main">
          <a:off x="715260" y="268246"/>
          <a:ext cx="896609" cy="1937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a:p>
      </cdr:txBody>
    </cdr:sp>
  </cdr:relSizeAnchor>
  <cdr:relSizeAnchor xmlns:cdr="http://schemas.openxmlformats.org/drawingml/2006/chartDrawing">
    <cdr:from>
      <cdr:x>0.64899</cdr:x>
      <cdr:y>0.24232</cdr:y>
    </cdr:from>
    <cdr:to>
      <cdr:x>1</cdr:x>
      <cdr:y>0.99695</cdr:y>
    </cdr:to>
    <cdr:sp macro="" textlink="">
      <cdr:nvSpPr>
        <cdr:cNvPr id="4" name="TextBox 28"/>
        <cdr:cNvSpPr txBox="1"/>
      </cdr:nvSpPr>
      <cdr:spPr>
        <a:xfrm xmlns:a="http://schemas.openxmlformats.org/drawingml/2006/main" flipH="1">
          <a:off x="2841461" y="994032"/>
          <a:ext cx="1536820" cy="309556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smtClean="0">
              <a:solidFill>
                <a:schemeClr val="accent3">
                  <a:lumMod val="60000"/>
                  <a:lumOff val="40000"/>
                </a:schemeClr>
              </a:solidFill>
            </a:rPr>
            <a:t>energy intensive</a:t>
          </a:r>
        </a:p>
        <a:p xmlns:a="http://schemas.openxmlformats.org/drawingml/2006/main">
          <a:r>
            <a:rPr lang="en-US" sz="1400" b="1" baseline="0" dirty="0" smtClean="0">
              <a:solidFill>
                <a:schemeClr val="accent3">
                  <a:lumMod val="60000"/>
                  <a:lumOff val="40000"/>
                </a:schemeClr>
              </a:solidFill>
            </a:rPr>
            <a:t>manufacturing</a:t>
          </a:r>
          <a:endParaRPr lang="en-US" sz="1400" b="1" baseline="0" dirty="0">
            <a:solidFill>
              <a:schemeClr val="accent3">
                <a:lumMod val="60000"/>
                <a:lumOff val="40000"/>
              </a:schemeClr>
            </a:solidFill>
          </a:endParaRPr>
        </a:p>
        <a:p xmlns:a="http://schemas.openxmlformats.org/drawingml/2006/main">
          <a:pPr eaLnBrk="1" fontAlgn="auto" latinLnBrk="0" hangingPunct="1"/>
          <a:endParaRPr lang="en-US" sz="1400" b="1" dirty="0" smtClean="0">
            <a:solidFill>
              <a:schemeClr val="accent3">
                <a:lumMod val="75000"/>
              </a:schemeClr>
            </a:solidFill>
          </a:endParaRPr>
        </a:p>
        <a:p xmlns:a="http://schemas.openxmlformats.org/drawingml/2006/main">
          <a:pPr eaLnBrk="1" fontAlgn="auto" latinLnBrk="0" hangingPunct="1"/>
          <a:endParaRPr lang="en-US" sz="1400" b="1" dirty="0" smtClean="0">
            <a:solidFill>
              <a:schemeClr val="accent3">
                <a:lumMod val="75000"/>
              </a:schemeClr>
            </a:solidFill>
          </a:endParaRPr>
        </a:p>
        <a:p xmlns:a="http://schemas.openxmlformats.org/drawingml/2006/main">
          <a:pPr eaLnBrk="1" fontAlgn="auto" latinLnBrk="0" hangingPunct="1"/>
          <a:endParaRPr lang="en-US" sz="1400" b="1" dirty="0" smtClean="0">
            <a:solidFill>
              <a:schemeClr val="accent3">
                <a:lumMod val="75000"/>
              </a:schemeClr>
            </a:solidFill>
          </a:endParaRPr>
        </a:p>
        <a:p xmlns:a="http://schemas.openxmlformats.org/drawingml/2006/main">
          <a:pPr eaLnBrk="1" fontAlgn="auto" latinLnBrk="0" hangingPunct="1"/>
          <a:endParaRPr lang="en-US" sz="1400" b="1" dirty="0" smtClean="0">
            <a:solidFill>
              <a:schemeClr val="accent3">
                <a:lumMod val="75000"/>
              </a:schemeClr>
            </a:solidFill>
          </a:endParaRPr>
        </a:p>
        <a:p xmlns:a="http://schemas.openxmlformats.org/drawingml/2006/main">
          <a:pPr eaLnBrk="1" fontAlgn="auto" latinLnBrk="0" hangingPunct="1"/>
          <a:r>
            <a:rPr lang="en-US" sz="1400" b="1" dirty="0" smtClean="0">
              <a:solidFill>
                <a:schemeClr val="accent3"/>
              </a:solidFill>
              <a:effectLst/>
            </a:rPr>
            <a:t>non-energy-</a:t>
          </a:r>
          <a:endParaRPr lang="en-US" sz="1400" dirty="0">
            <a:solidFill>
              <a:schemeClr val="accent3"/>
            </a:solidFill>
            <a:effectLst/>
          </a:endParaRPr>
        </a:p>
        <a:p xmlns:a="http://schemas.openxmlformats.org/drawingml/2006/main">
          <a:pPr eaLnBrk="1" fontAlgn="auto" latinLnBrk="0" hangingPunct="1"/>
          <a:r>
            <a:rPr lang="en-US" sz="1400" b="1" dirty="0" smtClean="0">
              <a:solidFill>
                <a:schemeClr val="accent3"/>
              </a:solidFill>
              <a:effectLst/>
            </a:rPr>
            <a:t>intensive</a:t>
          </a:r>
          <a:br>
            <a:rPr lang="en-US" sz="1400" b="1" dirty="0" smtClean="0">
              <a:solidFill>
                <a:schemeClr val="accent3"/>
              </a:solidFill>
              <a:effectLst/>
            </a:rPr>
          </a:br>
          <a:r>
            <a:rPr lang="en-US" sz="1400" b="1" dirty="0" smtClean="0">
              <a:solidFill>
                <a:schemeClr val="accent3"/>
              </a:solidFill>
              <a:effectLst/>
            </a:rPr>
            <a:t>manufacturing</a:t>
          </a:r>
          <a:endParaRPr lang="en-US" sz="1400" dirty="0">
            <a:solidFill>
              <a:schemeClr val="accent3"/>
            </a:solidFill>
            <a:effectLst/>
          </a:endParaRPr>
        </a:p>
        <a:p xmlns:a="http://schemas.openxmlformats.org/drawingml/2006/main">
          <a:endParaRPr lang="en-US" sz="900" b="1" baseline="0" dirty="0" smtClean="0">
            <a:solidFill>
              <a:schemeClr val="accent1"/>
            </a:solidFill>
          </a:endParaRPr>
        </a:p>
        <a:p xmlns:a="http://schemas.openxmlformats.org/drawingml/2006/main">
          <a:endParaRPr lang="en-US" sz="1400" b="1" dirty="0" smtClean="0">
            <a:solidFill>
              <a:schemeClr val="accent3">
                <a:lumMod val="50000"/>
              </a:schemeClr>
            </a:solidFill>
          </a:endParaRPr>
        </a:p>
        <a:p xmlns:a="http://schemas.openxmlformats.org/drawingml/2006/main">
          <a:r>
            <a:rPr lang="en-US" sz="1400" b="1" dirty="0" smtClean="0">
              <a:solidFill>
                <a:schemeClr val="accent3">
                  <a:lumMod val="50000"/>
                </a:schemeClr>
              </a:solidFill>
            </a:rPr>
            <a:t>non-</a:t>
          </a:r>
        </a:p>
        <a:p xmlns:a="http://schemas.openxmlformats.org/drawingml/2006/main">
          <a:r>
            <a:rPr lang="en-US" sz="1400" b="1" dirty="0" smtClean="0">
              <a:solidFill>
                <a:schemeClr val="accent3">
                  <a:lumMod val="50000"/>
                </a:schemeClr>
              </a:solidFill>
            </a:rPr>
            <a:t>manufacturing</a:t>
          </a:r>
          <a:endParaRPr lang="en-US" sz="1400" b="1" dirty="0">
            <a:solidFill>
              <a:schemeClr val="accent3">
                <a:lumMod val="50000"/>
              </a:schemeClr>
            </a:solidFill>
          </a:endParaRPr>
        </a:p>
        <a:p xmlns:a="http://schemas.openxmlformats.org/drawingml/2006/main">
          <a:endParaRPr lang="en-US" sz="900" b="1" baseline="0" dirty="0">
            <a:solidFill>
              <a:schemeClr val="accent1"/>
            </a:solidFill>
          </a:endParaRPr>
        </a:p>
      </cdr:txBody>
    </cdr:sp>
  </cdr:relSizeAnchor>
  <cdr:relSizeAnchor xmlns:cdr="http://schemas.openxmlformats.org/drawingml/2006/chartDrawing">
    <cdr:from>
      <cdr:x>0</cdr:x>
      <cdr:y>0</cdr:y>
    </cdr:from>
    <cdr:to>
      <cdr:x>1</cdr:x>
      <cdr:y>0.18007</cdr:y>
    </cdr:to>
    <cdr:sp macro="" textlink="">
      <cdr:nvSpPr>
        <cdr:cNvPr id="5" name="Rectangle 4"/>
        <cdr:cNvSpPr/>
      </cdr:nvSpPr>
      <cdr:spPr>
        <a:xfrm xmlns:a="http://schemas.openxmlformats.org/drawingml/2006/main">
          <a:off x="0" y="0"/>
          <a:ext cx="4378281" cy="738664"/>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Energy </a:t>
          </a:r>
          <a:r>
            <a:rPr lang="en-US" sz="1400" b="1" dirty="0"/>
            <a:t>consumption by </a:t>
          </a:r>
          <a:r>
            <a:rPr lang="en-US" sz="1400" b="1" dirty="0" smtClean="0"/>
            <a:t>industrial subsector, world</a:t>
          </a:r>
          <a:endParaRPr lang="en-US" sz="1400" b="1" dirty="0"/>
        </a:p>
        <a:p xmlns:a="http://schemas.openxmlformats.org/drawingml/2006/main">
          <a:r>
            <a:rPr lang="en-US" sz="1400" dirty="0"/>
            <a:t>quadrillion </a:t>
          </a:r>
          <a:r>
            <a:rPr lang="en-US" sz="1400" dirty="0" smtClean="0"/>
            <a:t>British thermal units</a:t>
          </a:r>
          <a:endParaRPr lang="en-US" sz="1400" dirty="0"/>
        </a:p>
      </cdr:txBody>
    </cdr:sp>
  </cdr:relSizeAnchor>
</c:userShapes>
</file>

<file path=ppt/drawings/drawing18.xml><?xml version="1.0" encoding="utf-8"?>
<c:userShapes xmlns:c="http://schemas.openxmlformats.org/drawingml/2006/chart">
  <cdr:relSizeAnchor xmlns:cdr="http://schemas.openxmlformats.org/drawingml/2006/chartDrawing">
    <cdr:from>
      <cdr:x>0.82842</cdr:x>
      <cdr:y>0.18007</cdr:y>
    </cdr:from>
    <cdr:to>
      <cdr:x>1</cdr:x>
      <cdr:y>0.9377</cdr:y>
    </cdr:to>
    <cdr:sp macro="" textlink="">
      <cdr:nvSpPr>
        <cdr:cNvPr id="2" name="TextBox 1"/>
        <cdr:cNvSpPr txBox="1"/>
      </cdr:nvSpPr>
      <cdr:spPr>
        <a:xfrm xmlns:a="http://schemas.openxmlformats.org/drawingml/2006/main">
          <a:off x="7206949" y="738664"/>
          <a:ext cx="1492729" cy="31078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lumMod val="65000"/>
                </a:schemeClr>
              </a:solidFill>
            </a:rPr>
            <a:t>r</a:t>
          </a:r>
          <a:r>
            <a:rPr lang="en-US" sz="1400" b="1" dirty="0" smtClean="0">
              <a:solidFill>
                <a:schemeClr val="bg1">
                  <a:lumMod val="65000"/>
                </a:schemeClr>
              </a:solidFill>
            </a:rPr>
            <a:t>est of world</a:t>
          </a:r>
        </a:p>
        <a:p xmlns:a="http://schemas.openxmlformats.org/drawingml/2006/main">
          <a:endParaRPr lang="en-US" sz="1400" b="1" dirty="0" smtClean="0">
            <a:solidFill>
              <a:schemeClr val="accent5">
                <a:lumMod val="60000"/>
                <a:lumOff val="40000"/>
              </a:schemeClr>
            </a:solidFill>
          </a:endParaRPr>
        </a:p>
        <a:p xmlns:a="http://schemas.openxmlformats.org/drawingml/2006/main">
          <a:endParaRPr lang="en-US" sz="1400" b="1" dirty="0">
            <a:solidFill>
              <a:schemeClr val="accent5">
                <a:lumMod val="60000"/>
                <a:lumOff val="40000"/>
              </a:schemeClr>
            </a:solidFill>
          </a:endParaRPr>
        </a:p>
        <a:p xmlns:a="http://schemas.openxmlformats.org/drawingml/2006/main">
          <a:endParaRPr lang="en-US" sz="1400" b="1" dirty="0" smtClean="0">
            <a:solidFill>
              <a:schemeClr val="accent5">
                <a:lumMod val="60000"/>
                <a:lumOff val="40000"/>
              </a:schemeClr>
            </a:solidFill>
          </a:endParaRPr>
        </a:p>
        <a:p xmlns:a="http://schemas.openxmlformats.org/drawingml/2006/main">
          <a:r>
            <a:rPr lang="en-US" sz="1400" b="1" dirty="0" smtClean="0">
              <a:solidFill>
                <a:schemeClr val="accent5">
                  <a:lumMod val="60000"/>
                  <a:lumOff val="40000"/>
                </a:schemeClr>
              </a:solidFill>
            </a:rPr>
            <a:t>India</a:t>
          </a:r>
        </a:p>
        <a:p xmlns:a="http://schemas.openxmlformats.org/drawingml/2006/main">
          <a:endParaRPr lang="en-US" sz="1400" b="1" dirty="0" smtClean="0"/>
        </a:p>
        <a:p xmlns:a="http://schemas.openxmlformats.org/drawingml/2006/main">
          <a:endParaRPr lang="en-US" sz="1400" b="1" dirty="0"/>
        </a:p>
        <a:p xmlns:a="http://schemas.openxmlformats.org/drawingml/2006/main">
          <a:r>
            <a:rPr lang="en-US" sz="1400" b="1" dirty="0" smtClean="0"/>
            <a:t>China</a:t>
          </a:r>
        </a:p>
        <a:p xmlns:a="http://schemas.openxmlformats.org/drawingml/2006/main">
          <a:endParaRPr lang="en-US" sz="1400" b="1" dirty="0"/>
        </a:p>
        <a:p xmlns:a="http://schemas.openxmlformats.org/drawingml/2006/main">
          <a:endParaRPr lang="en-US" sz="1400" b="1" dirty="0" smtClean="0">
            <a:solidFill>
              <a:schemeClr val="accent5"/>
            </a:solidFill>
          </a:endParaRPr>
        </a:p>
        <a:p xmlns:a="http://schemas.openxmlformats.org/drawingml/2006/main">
          <a:endParaRPr lang="en-US" sz="1400" b="1" dirty="0">
            <a:solidFill>
              <a:schemeClr val="accent5"/>
            </a:solidFill>
          </a:endParaRPr>
        </a:p>
        <a:p xmlns:a="http://schemas.openxmlformats.org/drawingml/2006/main">
          <a:r>
            <a:rPr lang="en-US" sz="1400" b="1" dirty="0" smtClean="0">
              <a:solidFill>
                <a:schemeClr val="accent5"/>
              </a:solidFill>
            </a:rPr>
            <a:t>other non-OECD </a:t>
          </a:r>
        </a:p>
        <a:p xmlns:a="http://schemas.openxmlformats.org/drawingml/2006/main">
          <a:r>
            <a:rPr lang="en-US" sz="1400" b="1" dirty="0" smtClean="0">
              <a:solidFill>
                <a:schemeClr val="accent5"/>
              </a:solidFill>
            </a:rPr>
            <a:t>Asia</a:t>
          </a:r>
        </a:p>
        <a:p xmlns:a="http://schemas.openxmlformats.org/drawingml/2006/main">
          <a:r>
            <a:rPr lang="en-US" sz="1400" b="1" dirty="0" smtClean="0">
              <a:solidFill>
                <a:schemeClr val="accent4"/>
              </a:solidFill>
            </a:rPr>
            <a:t>Africa</a:t>
          </a:r>
          <a:endParaRPr lang="en-US" sz="1400" b="1" dirty="0">
            <a:solidFill>
              <a:schemeClr val="accent4"/>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1</cdr:x>
      <cdr:y>0.1238</cdr:y>
    </cdr:to>
    <cdr:sp macro="" textlink="">
      <cdr:nvSpPr>
        <cdr:cNvPr id="2" name="Rectangle 1"/>
        <cdr:cNvSpPr/>
      </cdr:nvSpPr>
      <cdr:spPr>
        <a:xfrm xmlns:a="http://schemas.openxmlformats.org/drawingml/2006/main">
          <a:off x="0" y="-1689100"/>
          <a:ext cx="4105275" cy="5078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t>Industrial </a:t>
          </a:r>
          <a:r>
            <a:rPr lang="en-US" sz="1300" b="1" dirty="0"/>
            <a:t>sector energy </a:t>
          </a:r>
          <a:r>
            <a:rPr lang="en-US" sz="1300" b="1" dirty="0" smtClean="0"/>
            <a:t>consumption by </a:t>
          </a:r>
          <a:r>
            <a:rPr lang="en-US" sz="1300" b="1" dirty="0"/>
            <a:t>fuel</a:t>
          </a:r>
        </a:p>
        <a:p xmlns:a="http://schemas.openxmlformats.org/drawingml/2006/main">
          <a:r>
            <a:rPr lang="en-US" sz="1300" dirty="0"/>
            <a:t>quadrillion </a:t>
          </a:r>
          <a:r>
            <a:rPr lang="en-US" sz="1300" dirty="0" smtClean="0"/>
            <a:t>British thermal units</a:t>
          </a:r>
          <a:endParaRPr lang="en-US" sz="1300" dirty="0"/>
        </a:p>
      </cdr:txBody>
    </cdr:sp>
  </cdr:relSizeAnchor>
  <cdr:relSizeAnchor xmlns:cdr="http://schemas.openxmlformats.org/drawingml/2006/chartDrawing">
    <cdr:from>
      <cdr:x>0.4176</cdr:x>
      <cdr:y>0.10356</cdr:y>
    </cdr:from>
    <cdr:to>
      <cdr:x>0.57075</cdr:x>
      <cdr:y>0.17109</cdr:y>
    </cdr:to>
    <cdr:sp macro="" textlink="">
      <cdr:nvSpPr>
        <cdr:cNvPr id="3" name="TextBox 7"/>
        <cdr:cNvSpPr txBox="1"/>
      </cdr:nvSpPr>
      <cdr:spPr>
        <a:xfrm xmlns:a="http://schemas.openxmlformats.org/drawingml/2006/main">
          <a:off x="1714382" y="424810"/>
          <a:ext cx="62869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OECD</a:t>
          </a:r>
          <a:endParaRPr lang="en-US" sz="1200" dirty="0"/>
        </a:p>
      </cdr:txBody>
    </cdr:sp>
  </cdr:relSizeAnchor>
  <cdr:relSizeAnchor xmlns:cdr="http://schemas.openxmlformats.org/drawingml/2006/chartDrawing">
    <cdr:from>
      <cdr:x>0.12222</cdr:x>
      <cdr:y>0.18376</cdr:y>
    </cdr:from>
    <cdr:to>
      <cdr:x>0.59357</cdr:x>
      <cdr:y>0.25605</cdr:y>
    </cdr:to>
    <cdr:sp macro="" textlink="">
      <cdr:nvSpPr>
        <cdr:cNvPr id="4" name="TextBox 1"/>
        <cdr:cNvSpPr txBox="1"/>
      </cdr:nvSpPr>
      <cdr:spPr>
        <a:xfrm xmlns:a="http://schemas.openxmlformats.org/drawingml/2006/main">
          <a:off x="501746" y="753793"/>
          <a:ext cx="1935037" cy="296562"/>
        </a:xfrm>
        <a:prstGeom xmlns:a="http://schemas.openxmlformats.org/drawingml/2006/main" prst="rect">
          <a:avLst/>
        </a:prstGeom>
      </cdr:spPr>
      <cdr:txBody>
        <a:bodyPr xmlns:a="http://schemas.openxmlformats.org/drawingml/2006/main" wrap="none" lIns="0"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0.79734</cdr:x>
      <cdr:y>0.16506</cdr:y>
    </cdr:from>
    <cdr:to>
      <cdr:x>0.98539</cdr:x>
      <cdr:y>0.85547</cdr:y>
    </cdr:to>
    <cdr:sp macro="" textlink="">
      <cdr:nvSpPr>
        <cdr:cNvPr id="2" name="TextBox 1"/>
        <cdr:cNvSpPr txBox="1"/>
      </cdr:nvSpPr>
      <cdr:spPr bwMode="auto">
        <a:xfrm xmlns:a="http://schemas.openxmlformats.org/drawingml/2006/main">
          <a:off x="3296090" y="677113"/>
          <a:ext cx="777371" cy="28321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5">
                  <a:lumMod val="40000"/>
                  <a:lumOff val="60000"/>
                </a:schemeClr>
              </a:solidFill>
              <a:ea typeface="Times New Roman" charset="0"/>
              <a:cs typeface="Times New Roman" charset="0"/>
            </a:rPr>
            <a:t>High</a:t>
          </a:r>
          <a:r>
            <a:rPr lang="en-US" sz="1200" b="1" i="0" baseline="0" dirty="0" smtClean="0">
              <a:solidFill>
                <a:schemeClr val="accent5">
                  <a:lumMod val="40000"/>
                  <a:lumOff val="60000"/>
                </a:schemeClr>
              </a:solidFill>
              <a:ea typeface="Times New Roman" charset="0"/>
              <a:cs typeface="Times New Roman" charset="0"/>
            </a:rPr>
            <a:t> </a:t>
          </a:r>
        </a:p>
        <a:p xmlns:a="http://schemas.openxmlformats.org/drawingml/2006/main">
          <a:pPr eaLnBrk="0" hangingPunct="0"/>
          <a:r>
            <a:rPr lang="en-US" sz="1200" b="1" dirty="0" smtClean="0">
              <a:solidFill>
                <a:schemeClr val="accent5">
                  <a:lumMod val="40000"/>
                  <a:lumOff val="60000"/>
                </a:schemeClr>
              </a:solidFill>
              <a:ea typeface="Times New Roman" charset="0"/>
              <a:cs typeface="Times New Roman" charset="0"/>
            </a:rPr>
            <a:t>O</a:t>
          </a:r>
          <a:r>
            <a:rPr lang="en-US" sz="1200" b="1" i="0" baseline="0" dirty="0" smtClean="0">
              <a:solidFill>
                <a:schemeClr val="accent5">
                  <a:lumMod val="40000"/>
                  <a:lumOff val="60000"/>
                </a:schemeClr>
              </a:solidFill>
              <a:ea typeface="Times New Roman" charset="0"/>
              <a:cs typeface="Times New Roman" charset="0"/>
            </a:rPr>
            <a:t>il Price</a:t>
          </a:r>
          <a:endParaRPr lang="en-US" sz="1200" b="1" i="0" dirty="0" smtClean="0">
            <a:solidFill>
              <a:schemeClr val="accent5">
                <a:lumMod val="40000"/>
                <a:lumOff val="60000"/>
              </a:schemeClr>
            </a:solidFill>
            <a:ea typeface="Times New Roman" charset="0"/>
            <a:cs typeface="Times New Roman" charset="0"/>
          </a:endParaRPr>
        </a:p>
        <a:p xmlns:a="http://schemas.openxmlformats.org/drawingml/2006/main">
          <a:pPr eaLnBrk="0" hangingPunct="0"/>
          <a:r>
            <a:rPr lang="en-US" sz="1200" b="1" i="0" dirty="0" smtClean="0">
              <a:solidFill>
                <a:schemeClr val="accent5">
                  <a:lumMod val="50000"/>
                </a:schemeClr>
              </a:solidFill>
              <a:ea typeface="Times New Roman" charset="0"/>
              <a:cs typeface="Times New Roman" charset="0"/>
            </a:rPr>
            <a:t>Reference</a:t>
          </a:r>
        </a:p>
        <a:p xmlns:a="http://schemas.openxmlformats.org/drawingml/2006/main">
          <a:pPr eaLnBrk="0" hangingPunct="0"/>
          <a:r>
            <a:rPr lang="en-US" sz="1200" b="1" i="0" dirty="0" smtClean="0">
              <a:solidFill>
                <a:schemeClr val="accent5"/>
              </a:solidFill>
              <a:ea typeface="Times New Roman" charset="0"/>
              <a:cs typeface="Times New Roman" charset="0"/>
            </a:rPr>
            <a:t>Low</a:t>
          </a:r>
          <a:r>
            <a:rPr lang="en-US" sz="1200" b="1" i="0" baseline="0" dirty="0" smtClean="0">
              <a:solidFill>
                <a:schemeClr val="accent5"/>
              </a:solidFill>
              <a:ea typeface="Times New Roman" charset="0"/>
              <a:cs typeface="Times New Roman" charset="0"/>
            </a:rPr>
            <a:t> </a:t>
          </a:r>
        </a:p>
        <a:p xmlns:a="http://schemas.openxmlformats.org/drawingml/2006/main">
          <a:pPr eaLnBrk="0" hangingPunct="0"/>
          <a:r>
            <a:rPr lang="en-US" sz="1200" b="1" i="0" baseline="0" dirty="0" smtClean="0">
              <a:solidFill>
                <a:schemeClr val="accent5"/>
              </a:solidFill>
              <a:effectLst/>
            </a:rPr>
            <a:t>Oil Price</a:t>
          </a:r>
          <a:endParaRPr lang="en-US" sz="1200" b="1" dirty="0">
            <a:solidFill>
              <a:schemeClr val="accent5"/>
            </a:solidFill>
            <a:effectLst/>
          </a:endParaRPr>
        </a:p>
        <a:p xmlns:a="http://schemas.openxmlformats.org/drawingml/2006/main">
          <a:pPr eaLnBrk="0" hangingPunct="0"/>
          <a:r>
            <a:rPr lang="en-US" sz="1200" b="1" i="0" dirty="0" smtClean="0">
              <a:solidFill>
                <a:schemeClr val="tx2">
                  <a:lumMod val="25000"/>
                  <a:lumOff val="75000"/>
                </a:schemeClr>
              </a:solidFill>
              <a:effectLst/>
            </a:rPr>
            <a:t>High</a:t>
          </a:r>
          <a:r>
            <a:rPr lang="en-US" sz="1200" b="1" i="0" baseline="0" dirty="0" smtClean="0">
              <a:solidFill>
                <a:schemeClr val="tx2">
                  <a:lumMod val="25000"/>
                  <a:lumOff val="75000"/>
                </a:schemeClr>
              </a:solidFill>
              <a:effectLst/>
            </a:rPr>
            <a:t> </a:t>
          </a:r>
          <a:endParaRPr lang="en-US" sz="1200" b="1" dirty="0">
            <a:solidFill>
              <a:schemeClr val="tx2">
                <a:lumMod val="25000"/>
                <a:lumOff val="75000"/>
              </a:schemeClr>
            </a:solidFill>
            <a:effectLst/>
          </a:endParaRPr>
        </a:p>
        <a:p xmlns:a="http://schemas.openxmlformats.org/drawingml/2006/main">
          <a:pPr eaLnBrk="0" hangingPunct="0"/>
          <a:r>
            <a:rPr lang="en-US" sz="1200" b="1" dirty="0" smtClean="0">
              <a:solidFill>
                <a:schemeClr val="tx2">
                  <a:lumMod val="25000"/>
                  <a:lumOff val="75000"/>
                </a:schemeClr>
              </a:solidFill>
              <a:effectLst/>
            </a:rPr>
            <a:t>Oil Price</a:t>
          </a:r>
          <a:endParaRPr lang="en-US" sz="1200" b="1" dirty="0">
            <a:solidFill>
              <a:schemeClr val="tx2">
                <a:lumMod val="25000"/>
                <a:lumOff val="75000"/>
              </a:schemeClr>
            </a:solidFill>
            <a:effectLst/>
          </a:endParaRPr>
        </a:p>
        <a:p xmlns:a="http://schemas.openxmlformats.org/drawingml/2006/main">
          <a:pPr eaLnBrk="0" hangingPunct="0"/>
          <a:r>
            <a:rPr lang="en-US" sz="1200" b="1" i="0" dirty="0">
              <a:effectLst/>
            </a:rPr>
            <a:t>Reference</a:t>
          </a:r>
          <a:endParaRPr lang="en-US" sz="1200" b="1" dirty="0">
            <a:effectLst/>
          </a:endParaRPr>
        </a:p>
        <a:p xmlns:a="http://schemas.openxmlformats.org/drawingml/2006/main">
          <a:pPr eaLnBrk="0" hangingPunct="0"/>
          <a:r>
            <a:rPr lang="en-US" sz="1200" b="1" i="0" dirty="0">
              <a:solidFill>
                <a:schemeClr val="tx2">
                  <a:lumMod val="90000"/>
                  <a:lumOff val="10000"/>
                </a:schemeClr>
              </a:solidFill>
              <a:effectLst/>
            </a:rPr>
            <a:t>Low</a:t>
          </a:r>
          <a:r>
            <a:rPr lang="en-US" sz="1200" b="1" i="0" baseline="0" dirty="0">
              <a:solidFill>
                <a:schemeClr val="tx2">
                  <a:lumMod val="90000"/>
                  <a:lumOff val="10000"/>
                </a:schemeClr>
              </a:solidFill>
              <a:effectLst/>
            </a:rPr>
            <a:t> </a:t>
          </a:r>
          <a:endParaRPr lang="en-US" sz="1200" b="1" dirty="0">
            <a:solidFill>
              <a:schemeClr val="tx2">
                <a:lumMod val="90000"/>
                <a:lumOff val="10000"/>
              </a:schemeClr>
            </a:solidFill>
            <a:effectLst/>
          </a:endParaRPr>
        </a:p>
        <a:p xmlns:a="http://schemas.openxmlformats.org/drawingml/2006/main">
          <a:pPr eaLnBrk="0" hangingPunct="0"/>
          <a:r>
            <a:rPr lang="en-US" sz="1200" b="1" i="0" baseline="0" dirty="0" smtClean="0">
              <a:solidFill>
                <a:schemeClr val="tx2">
                  <a:lumMod val="90000"/>
                  <a:lumOff val="10000"/>
                </a:schemeClr>
              </a:solidFill>
              <a:effectLst/>
            </a:rPr>
            <a:t>Oil Price</a:t>
          </a:r>
          <a:endParaRPr lang="en-US" sz="1200" b="1" dirty="0">
            <a:solidFill>
              <a:schemeClr val="tx2">
                <a:lumMod val="90000"/>
                <a:lumOff val="10000"/>
              </a:schemeClr>
            </a:solidFill>
            <a:effectLst/>
          </a:endParaRPr>
        </a:p>
      </cdr:txBody>
    </cdr:sp>
  </cdr:relSizeAnchor>
  <cdr:relSizeAnchor xmlns:cdr="http://schemas.openxmlformats.org/drawingml/2006/chartDrawing">
    <cdr:from>
      <cdr:x>0.27259</cdr:x>
      <cdr:y>0.56829</cdr:y>
    </cdr:from>
    <cdr:to>
      <cdr:x>0.41817</cdr:x>
      <cdr:y>0.62793</cdr:y>
    </cdr:to>
    <cdr:sp macro="" textlink="">
      <cdr:nvSpPr>
        <cdr:cNvPr id="3" name="TextBox 2"/>
        <cdr:cNvSpPr txBox="1"/>
      </cdr:nvSpPr>
      <cdr:spPr bwMode="auto">
        <a:xfrm xmlns:a="http://schemas.openxmlformats.org/drawingml/2006/main">
          <a:off x="1126843" y="2331163"/>
          <a:ext cx="601805" cy="244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endParaRPr lang="en-US" sz="16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0.26224</cdr:x>
      <cdr:y>0.22913</cdr:y>
    </cdr:from>
    <cdr:to>
      <cdr:x>0.49679</cdr:x>
      <cdr:y>0.29828</cdr:y>
    </cdr:to>
    <cdr:sp macro="" textlink="">
      <cdr:nvSpPr>
        <cdr:cNvPr id="4" name="TextBox 1"/>
        <cdr:cNvSpPr txBox="1"/>
      </cdr:nvSpPr>
      <cdr:spPr bwMode="auto">
        <a:xfrm xmlns:a="http://schemas.openxmlformats.org/drawingml/2006/main">
          <a:off x="1084075" y="939926"/>
          <a:ext cx="969594" cy="2836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non-OECD</a:t>
          </a:r>
          <a:endParaRPr lang="en-US" sz="20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0.09534</cdr:x>
      <cdr:y>0.16506</cdr:y>
    </cdr:from>
    <cdr:to>
      <cdr:x>0.53952</cdr:x>
      <cdr:y>0.23737</cdr:y>
    </cdr:to>
    <cdr:sp macro="" textlink="">
      <cdr:nvSpPr>
        <cdr:cNvPr id="5" name="TextBox 1"/>
        <cdr:cNvSpPr txBox="1"/>
      </cdr:nvSpPr>
      <cdr:spPr>
        <a:xfrm xmlns:a="http://schemas.openxmlformats.org/drawingml/2006/main">
          <a:off x="394121" y="677113"/>
          <a:ext cx="1836174" cy="29658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dr:relSizeAnchor xmlns:cdr="http://schemas.openxmlformats.org/drawingml/2006/chartDrawing">
    <cdr:from>
      <cdr:x>0</cdr:x>
      <cdr:y>0</cdr:y>
    </cdr:from>
    <cdr:to>
      <cdr:x>1</cdr:x>
      <cdr:y>0.11254</cdr:y>
    </cdr:to>
    <cdr:sp macro="" textlink="">
      <cdr:nvSpPr>
        <cdr:cNvPr id="6" name="Rectangle 5"/>
        <cdr:cNvSpPr/>
      </cdr:nvSpPr>
      <cdr:spPr>
        <a:xfrm xmlns:a="http://schemas.openxmlformats.org/drawingml/2006/main">
          <a:off x="-4805363" y="-1689100"/>
          <a:ext cx="4133850"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000" b="0" i="0" u="none" strike="noStrike" kern="1200" spc="0" baseline="0">
              <a:solidFill>
                <a:sysClr val="windowText" lastClr="000000"/>
              </a:solidFill>
              <a:latin typeface="+mn-lt"/>
              <a:ea typeface="+mn-ea"/>
              <a:cs typeface="+mn-cs"/>
            </a:defRPr>
          </a:pPr>
          <a:r>
            <a:rPr lang="en-US" sz="1200" b="1" dirty="0" smtClean="0">
              <a:solidFill>
                <a:sysClr val="windowText" lastClr="000000"/>
              </a:solidFill>
            </a:rPr>
            <a:t>World petroleum </a:t>
          </a:r>
          <a:r>
            <a:rPr lang="en-US" sz="1200" b="1" dirty="0">
              <a:solidFill>
                <a:sysClr val="windowText" lastClr="000000"/>
              </a:solidFill>
            </a:rPr>
            <a:t>and other </a:t>
          </a:r>
          <a:r>
            <a:rPr lang="en-US" sz="1200" b="1" dirty="0" smtClean="0">
              <a:solidFill>
                <a:sysClr val="windowText" lastClr="000000"/>
              </a:solidFill>
            </a:rPr>
            <a:t>liquid fuels consumption</a:t>
          </a:r>
          <a:endParaRPr lang="en-US" sz="1200" b="1" dirty="0">
            <a:solidFill>
              <a:sysClr val="windowText" lastClr="000000"/>
            </a:solidFill>
          </a:endParaRPr>
        </a:p>
        <a:p xmlns:a="http://schemas.openxmlformats.org/drawingml/2006/main">
          <a:pPr>
            <a:defRPr sz="1000" b="0" i="0" u="none" strike="noStrike" kern="1200" spc="0" baseline="0">
              <a:solidFill>
                <a:sysClr val="windowText" lastClr="000000"/>
              </a:solidFill>
              <a:latin typeface="+mn-lt"/>
              <a:ea typeface="+mn-ea"/>
              <a:cs typeface="+mn-cs"/>
            </a:defRPr>
          </a:pPr>
          <a:r>
            <a:rPr lang="en-US" sz="1200" dirty="0">
              <a:solidFill>
                <a:sysClr val="windowText" lastClr="000000"/>
              </a:solidFill>
            </a:rPr>
            <a:t>million barrels per day</a:t>
          </a:r>
        </a:p>
      </cdr:txBody>
    </cdr:sp>
  </cdr:relSizeAnchor>
</c:userShapes>
</file>

<file path=ppt/drawings/drawing20.xml><?xml version="1.0" encoding="utf-8"?>
<c:userShapes xmlns:c="http://schemas.openxmlformats.org/drawingml/2006/chart">
  <cdr:relSizeAnchor xmlns:cdr="http://schemas.openxmlformats.org/drawingml/2006/chartDrawing">
    <cdr:from>
      <cdr:x>0.38692</cdr:x>
      <cdr:y>0.08035</cdr:y>
    </cdr:from>
    <cdr:to>
      <cdr:x>0.61307</cdr:x>
      <cdr:y>0.14788</cdr:y>
    </cdr:to>
    <cdr:sp macro="" textlink="">
      <cdr:nvSpPr>
        <cdr:cNvPr id="2" name="TextBox 7"/>
        <cdr:cNvSpPr txBox="1"/>
      </cdr:nvSpPr>
      <cdr:spPr>
        <a:xfrm xmlns:a="http://schemas.openxmlformats.org/drawingml/2006/main">
          <a:off x="1563052" y="329588"/>
          <a:ext cx="913573" cy="27701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non-OECD</a:t>
          </a:r>
          <a:endParaRPr lang="en-US" sz="1200" dirty="0"/>
        </a:p>
      </cdr:txBody>
    </cdr:sp>
  </cdr:relSizeAnchor>
  <cdr:relSizeAnchor xmlns:cdr="http://schemas.openxmlformats.org/drawingml/2006/chartDrawing">
    <cdr:from>
      <cdr:x>0.75329</cdr:x>
      <cdr:y>0.18467</cdr:y>
    </cdr:from>
    <cdr:to>
      <cdr:x>0.98397</cdr:x>
      <cdr:y>0.93001</cdr:y>
    </cdr:to>
    <cdr:sp macro="" textlink="">
      <cdr:nvSpPr>
        <cdr:cNvPr id="3" name="TextBox 1"/>
        <cdr:cNvSpPr txBox="1"/>
      </cdr:nvSpPr>
      <cdr:spPr>
        <a:xfrm xmlns:a="http://schemas.openxmlformats.org/drawingml/2006/main">
          <a:off x="3437836" y="757538"/>
          <a:ext cx="1052768" cy="3057456"/>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accent3"/>
              </a:solidFill>
              <a:latin typeface="Arial" panose="020B0604020202020204" pitchFamily="34" charset="0"/>
              <a:cs typeface="Arial" panose="020B0604020202020204" pitchFamily="34" charset="0"/>
            </a:rPr>
            <a:t>renewables</a:t>
          </a:r>
        </a:p>
        <a:p xmlns:a="http://schemas.openxmlformats.org/drawingml/2006/main">
          <a:endParaRPr lang="en-US" sz="700" b="1" dirty="0">
            <a:solidFill>
              <a:srgbClr val="FFC000"/>
            </a:solidFill>
            <a:latin typeface="Arial" panose="020B0604020202020204" pitchFamily="34" charset="0"/>
            <a:cs typeface="Arial" panose="020B0604020202020204" pitchFamily="34" charset="0"/>
          </a:endParaRPr>
        </a:p>
        <a:p xmlns:a="http://schemas.openxmlformats.org/drawingml/2006/main">
          <a:r>
            <a:rPr lang="en-US" sz="1400" b="1" dirty="0">
              <a:solidFill>
                <a:srgbClr val="00B0F0"/>
              </a:solidFill>
              <a:latin typeface="Arial" panose="020B0604020202020204" pitchFamily="34" charset="0"/>
              <a:cs typeface="Arial" panose="020B0604020202020204" pitchFamily="34" charset="0"/>
            </a:rPr>
            <a:t>natural gas</a:t>
          </a: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endParaRPr lang="en-US" sz="700" b="1" dirty="0" smtClean="0">
            <a:solidFill>
              <a:srgbClr val="FFC000"/>
            </a:solidFill>
            <a:latin typeface="Arial" panose="020B0604020202020204" pitchFamily="34" charset="0"/>
            <a:cs typeface="Arial" panose="020B0604020202020204" pitchFamily="34" charset="0"/>
          </a:endParaRPr>
        </a:p>
        <a:p xmlns:a="http://schemas.openxmlformats.org/drawingml/2006/main">
          <a:r>
            <a:rPr lang="en-US" sz="1400" b="1" dirty="0" smtClean="0">
              <a:solidFill>
                <a:srgbClr val="FFC000"/>
              </a:solidFill>
              <a:latin typeface="Arial" panose="020B0604020202020204" pitchFamily="34" charset="0"/>
              <a:cs typeface="Arial" panose="020B0604020202020204" pitchFamily="34" charset="0"/>
            </a:rPr>
            <a:t>electricity</a:t>
          </a:r>
          <a:endParaRPr lang="en-US" sz="1400" b="1" dirty="0">
            <a:solidFill>
              <a:srgbClr val="FFC000"/>
            </a:solidFill>
            <a:latin typeface="Arial" panose="020B0604020202020204" pitchFamily="34" charset="0"/>
            <a:cs typeface="Arial" panose="020B0604020202020204" pitchFamily="34" charset="0"/>
          </a:endParaRPr>
        </a:p>
        <a:p xmlns:a="http://schemas.openxmlformats.org/drawingml/2006/main">
          <a:endParaRPr lang="en-US" b="1" dirty="0" smtClean="0">
            <a:latin typeface="Arial" panose="020B0604020202020204" pitchFamily="34" charset="0"/>
            <a:cs typeface="Arial" panose="020B0604020202020204" pitchFamily="34" charset="0"/>
          </a:endParaRPr>
        </a:p>
        <a:p xmlns:a="http://schemas.openxmlformats.org/drawingml/2006/main">
          <a:r>
            <a:rPr lang="en-US" sz="1400" b="1" dirty="0">
              <a:solidFill>
                <a:schemeClr val="accent2"/>
              </a:solidFill>
              <a:latin typeface="Arial" panose="020B0604020202020204" pitchFamily="34" charset="0"/>
              <a:cs typeface="Arial" panose="020B0604020202020204" pitchFamily="34" charset="0"/>
            </a:rPr>
            <a:t>liquids</a:t>
          </a: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r>
            <a:rPr lang="en-US" sz="1400" b="1" dirty="0" smtClean="0">
              <a:latin typeface="Arial" panose="020B0604020202020204" pitchFamily="34" charset="0"/>
              <a:cs typeface="Arial" panose="020B0604020202020204" pitchFamily="34" charset="0"/>
            </a:rPr>
            <a:t>coal</a:t>
          </a:r>
          <a:endParaRPr lang="en-US" sz="1400" b="1" dirty="0">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2"/>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2"/>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2"/>
            </a:solidFill>
            <a:latin typeface="Arial" panose="020B0604020202020204" pitchFamily="34" charset="0"/>
            <a:cs typeface="Arial" panose="020B0604020202020204" pitchFamily="34" charset="0"/>
          </a:endParaRP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endParaRPr lang="en-US" sz="1400" b="1" dirty="0">
            <a:latin typeface="Arial" panose="020B0604020202020204" pitchFamily="34" charset="0"/>
            <a:cs typeface="Arial" panose="020B0604020202020204" pitchFamily="34" charset="0"/>
          </a:endParaRPr>
        </a:p>
        <a:p xmlns:a="http://schemas.openxmlformats.org/drawingml/2006/main">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dirty="0">
            <a:solidFill>
              <a:srgbClr val="FFC000"/>
            </a:solidFill>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0.79295</cdr:x>
      <cdr:y>0.20002</cdr:y>
    </cdr:to>
    <cdr:sp macro="" textlink="">
      <cdr:nvSpPr>
        <cdr:cNvPr id="3" name="TextBox 2"/>
        <cdr:cNvSpPr txBox="1"/>
      </cdr:nvSpPr>
      <cdr:spPr>
        <a:xfrm xmlns:a="http://schemas.openxmlformats.org/drawingml/2006/main">
          <a:off x="0" y="0"/>
          <a:ext cx="3255278" cy="7477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Industrial coal consumption</a:t>
          </a:r>
        </a:p>
        <a:p xmlns:a="http://schemas.openxmlformats.org/drawingml/2006/main">
          <a:r>
            <a:rPr lang="en-US" sz="1400" dirty="0" smtClean="0"/>
            <a:t>quadrillion British thermal units</a:t>
          </a:r>
          <a:endParaRPr lang="en-US" sz="1400" dirty="0"/>
        </a:p>
      </cdr:txBody>
    </cdr:sp>
  </cdr:relSizeAnchor>
  <cdr:relSizeAnchor xmlns:cdr="http://schemas.openxmlformats.org/drawingml/2006/chartDrawing">
    <cdr:from>
      <cdr:x>0.75631</cdr:x>
      <cdr:y>0.22429</cdr:y>
    </cdr:from>
    <cdr:to>
      <cdr:x>0.97905</cdr:x>
      <cdr:y>0.94482</cdr:y>
    </cdr:to>
    <cdr:sp macro="" textlink="">
      <cdr:nvSpPr>
        <cdr:cNvPr id="2" name="TextBox 1"/>
        <cdr:cNvSpPr txBox="1"/>
      </cdr:nvSpPr>
      <cdr:spPr>
        <a:xfrm xmlns:a="http://schemas.openxmlformats.org/drawingml/2006/main">
          <a:off x="3104867" y="896022"/>
          <a:ext cx="914409" cy="28785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lumMod val="50000"/>
                </a:schemeClr>
              </a:solidFill>
            </a:rPr>
            <a:t>r</a:t>
          </a:r>
          <a:r>
            <a:rPr lang="en-US" sz="1400" b="1" dirty="0" smtClean="0">
              <a:solidFill>
                <a:schemeClr val="bg1">
                  <a:lumMod val="50000"/>
                </a:schemeClr>
              </a:solidFill>
            </a:rPr>
            <a:t>est of</a:t>
          </a:r>
        </a:p>
        <a:p xmlns:a="http://schemas.openxmlformats.org/drawingml/2006/main">
          <a:r>
            <a:rPr lang="en-US" sz="1400" b="1" dirty="0">
              <a:solidFill>
                <a:schemeClr val="bg1">
                  <a:lumMod val="50000"/>
                </a:schemeClr>
              </a:solidFill>
            </a:rPr>
            <a:t>w</a:t>
          </a:r>
          <a:r>
            <a:rPr lang="en-US" sz="1400" b="1" dirty="0" smtClean="0">
              <a:solidFill>
                <a:schemeClr val="bg1">
                  <a:lumMod val="50000"/>
                </a:schemeClr>
              </a:solidFill>
            </a:rPr>
            <a:t>orld</a:t>
          </a:r>
        </a:p>
        <a:p xmlns:a="http://schemas.openxmlformats.org/drawingml/2006/main">
          <a:endParaRPr lang="en-US" sz="1400" b="1" dirty="0" smtClean="0">
            <a:solidFill>
              <a:schemeClr val="tx2"/>
            </a:solidFill>
          </a:endParaRPr>
        </a:p>
        <a:p xmlns:a="http://schemas.openxmlformats.org/drawingml/2006/main">
          <a:r>
            <a:rPr lang="en-US" sz="1400" b="1" dirty="0" smtClean="0">
              <a:solidFill>
                <a:schemeClr val="tx2"/>
              </a:solidFill>
            </a:rPr>
            <a:t>India</a:t>
          </a:r>
        </a:p>
        <a:p xmlns:a="http://schemas.openxmlformats.org/drawingml/2006/main">
          <a:endParaRPr lang="en-US" sz="1400" b="1" dirty="0" smtClean="0">
            <a:solidFill>
              <a:schemeClr val="accent5"/>
            </a:solidFill>
          </a:endParaRPr>
        </a:p>
        <a:p xmlns:a="http://schemas.openxmlformats.org/drawingml/2006/main">
          <a:endParaRPr lang="en-US" sz="2400" b="1" dirty="0" smtClean="0">
            <a:solidFill>
              <a:schemeClr val="accent5"/>
            </a:solidFill>
          </a:endParaRPr>
        </a:p>
        <a:p xmlns:a="http://schemas.openxmlformats.org/drawingml/2006/main">
          <a:r>
            <a:rPr lang="en-US" sz="1400" b="1" dirty="0" smtClean="0">
              <a:solidFill>
                <a:schemeClr val="accent5"/>
              </a:solidFill>
            </a:rPr>
            <a:t>China</a:t>
          </a:r>
        </a:p>
        <a:p xmlns:a="http://schemas.openxmlformats.org/drawingml/2006/main">
          <a:endParaRPr lang="en-US" sz="1400" b="1" dirty="0" smtClean="0">
            <a:solidFill>
              <a:schemeClr val="accent5"/>
            </a:solidFill>
          </a:endParaRPr>
        </a:p>
        <a:p xmlns:a="http://schemas.openxmlformats.org/drawingml/2006/main">
          <a:endParaRPr lang="en-US" sz="1400" b="1" dirty="0">
            <a:solidFill>
              <a:schemeClr val="accent5"/>
            </a:solidFill>
          </a:endParaRPr>
        </a:p>
        <a:p xmlns:a="http://schemas.openxmlformats.org/drawingml/2006/main">
          <a:r>
            <a:rPr lang="en-US" sz="1400" b="1" dirty="0">
              <a:solidFill>
                <a:schemeClr val="accent3"/>
              </a:solidFill>
            </a:rPr>
            <a:t>o</a:t>
          </a:r>
          <a:r>
            <a:rPr lang="en-US" sz="1400" b="1" dirty="0" smtClean="0">
              <a:solidFill>
                <a:schemeClr val="accent3"/>
              </a:solidFill>
            </a:rPr>
            <a:t>ther </a:t>
          </a:r>
        </a:p>
        <a:p xmlns:a="http://schemas.openxmlformats.org/drawingml/2006/main">
          <a:r>
            <a:rPr lang="en-US" sz="1400" b="1" dirty="0" smtClean="0">
              <a:solidFill>
                <a:schemeClr val="accent3"/>
              </a:solidFill>
            </a:rPr>
            <a:t>non-OECD</a:t>
          </a:r>
        </a:p>
        <a:p xmlns:a="http://schemas.openxmlformats.org/drawingml/2006/main">
          <a:r>
            <a:rPr lang="en-US" sz="1400" b="1" dirty="0" smtClean="0">
              <a:solidFill>
                <a:schemeClr val="accent3"/>
              </a:solidFill>
            </a:rPr>
            <a:t>Asia </a:t>
          </a:r>
          <a:endParaRPr lang="en-US" sz="1400" b="1" dirty="0">
            <a:solidFill>
              <a:schemeClr val="accent3"/>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0.79295</cdr:x>
      <cdr:y>0.13736</cdr:y>
    </cdr:to>
    <cdr:sp macro="" textlink="">
      <cdr:nvSpPr>
        <cdr:cNvPr id="3" name="TextBox 2"/>
        <cdr:cNvSpPr txBox="1"/>
      </cdr:nvSpPr>
      <cdr:spPr>
        <a:xfrm xmlns:a="http://schemas.openxmlformats.org/drawingml/2006/main">
          <a:off x="0" y="0"/>
          <a:ext cx="3255278" cy="5634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Industrial energy consumption, India</a:t>
          </a:r>
        </a:p>
        <a:p xmlns:a="http://schemas.openxmlformats.org/drawingml/2006/main">
          <a:r>
            <a:rPr lang="en-US" sz="1400" dirty="0" smtClean="0"/>
            <a:t>quadrillion British thermal units</a:t>
          </a:r>
          <a:endParaRPr lang="en-US" sz="1400" dirty="0"/>
        </a:p>
      </cdr:txBody>
    </cdr:sp>
  </cdr:relSizeAnchor>
  <cdr:relSizeAnchor xmlns:cdr="http://schemas.openxmlformats.org/drawingml/2006/chartDrawing">
    <cdr:from>
      <cdr:x>0.77726</cdr:x>
      <cdr:y>0.24893</cdr:y>
    </cdr:from>
    <cdr:to>
      <cdr:x>1</cdr:x>
      <cdr:y>0.47184</cdr:y>
    </cdr:to>
    <cdr:sp macro="" textlink="">
      <cdr:nvSpPr>
        <cdr:cNvPr id="2" name="TextBox 1"/>
        <cdr:cNvSpPr txBox="1"/>
      </cdr:nvSpPr>
      <cdr:spPr>
        <a:xfrm xmlns:a="http://schemas.openxmlformats.org/drawingml/2006/main">
          <a:off x="3433891" y="10211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0.74415</cdr:x>
      <cdr:y>0.3634</cdr:y>
    </cdr:from>
    <cdr:to>
      <cdr:x>0.9602</cdr:x>
      <cdr:y>0.97389</cdr:y>
    </cdr:to>
    <cdr:sp macro="" textlink="">
      <cdr:nvSpPr>
        <cdr:cNvPr id="4" name="TextBox 1"/>
        <cdr:cNvSpPr txBox="1"/>
      </cdr:nvSpPr>
      <cdr:spPr>
        <a:xfrm xmlns:a="http://schemas.openxmlformats.org/drawingml/2006/main">
          <a:off x="3054942" y="1490703"/>
          <a:ext cx="886945" cy="25043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b="1" dirty="0" smtClean="0">
            <a:solidFill>
              <a:schemeClr val="tx1"/>
            </a:solidFill>
          </a:endParaRPr>
        </a:p>
        <a:p xmlns:a="http://schemas.openxmlformats.org/drawingml/2006/main">
          <a:endParaRPr lang="en-US" sz="1400" b="1" dirty="0">
            <a:solidFill>
              <a:schemeClr val="tx1"/>
            </a:solidFill>
          </a:endParaRPr>
        </a:p>
        <a:p xmlns:a="http://schemas.openxmlformats.org/drawingml/2006/main">
          <a:r>
            <a:rPr lang="en-US" sz="1400" b="1" dirty="0" smtClean="0">
              <a:solidFill>
                <a:schemeClr val="tx1"/>
              </a:solidFill>
            </a:rPr>
            <a:t>coal</a:t>
          </a:r>
          <a:endParaRPr lang="en-US" sz="1400" b="1" dirty="0">
            <a:solidFill>
              <a:schemeClr val="accent2"/>
            </a:solidFill>
          </a:endParaRPr>
        </a:p>
        <a:p xmlns:a="http://schemas.openxmlformats.org/drawingml/2006/main">
          <a:r>
            <a:rPr lang="en-US" sz="1400" b="1" dirty="0" smtClean="0">
              <a:solidFill>
                <a:schemeClr val="accent2"/>
              </a:solidFill>
            </a:rPr>
            <a:t>petroleum</a:t>
          </a:r>
        </a:p>
        <a:p xmlns:a="http://schemas.openxmlformats.org/drawingml/2006/main">
          <a:r>
            <a:rPr lang="en-US" sz="1400" b="1" dirty="0" smtClean="0">
              <a:solidFill>
                <a:schemeClr val="accent2"/>
              </a:solidFill>
            </a:rPr>
            <a:t>and other</a:t>
          </a:r>
        </a:p>
        <a:p xmlns:a="http://schemas.openxmlformats.org/drawingml/2006/main">
          <a:r>
            <a:rPr lang="en-US" sz="1400" b="1" dirty="0" smtClean="0">
              <a:solidFill>
                <a:schemeClr val="accent2"/>
              </a:solidFill>
            </a:rPr>
            <a:t>liquids</a:t>
          </a:r>
        </a:p>
        <a:p xmlns:a="http://schemas.openxmlformats.org/drawingml/2006/main">
          <a:r>
            <a:rPr lang="en-US" sz="1400" b="1" dirty="0" smtClean="0">
              <a:solidFill>
                <a:schemeClr val="accent1"/>
              </a:solidFill>
            </a:rPr>
            <a:t>natural </a:t>
          </a:r>
        </a:p>
        <a:p xmlns:a="http://schemas.openxmlformats.org/drawingml/2006/main">
          <a:r>
            <a:rPr lang="en-US" sz="1400" b="1" dirty="0" smtClean="0">
              <a:solidFill>
                <a:schemeClr val="accent1"/>
              </a:solidFill>
            </a:rPr>
            <a:t>gas</a:t>
          </a:r>
        </a:p>
        <a:p xmlns:a="http://schemas.openxmlformats.org/drawingml/2006/main">
          <a:r>
            <a:rPr lang="en-US" sz="1400" b="1" dirty="0" smtClean="0">
              <a:solidFill>
                <a:schemeClr val="accent3"/>
              </a:solidFill>
            </a:rPr>
            <a:t>renewables</a:t>
          </a:r>
        </a:p>
        <a:p xmlns:a="http://schemas.openxmlformats.org/drawingml/2006/main">
          <a:r>
            <a:rPr lang="en-US" sz="1400" b="1" dirty="0" smtClean="0">
              <a:solidFill>
                <a:schemeClr val="accent4"/>
              </a:solidFill>
            </a:rPr>
            <a:t>electricity</a:t>
          </a:r>
        </a:p>
      </cdr:txBody>
    </cdr:sp>
  </cdr:relSizeAnchor>
</c:userShapes>
</file>

<file path=ppt/drawings/drawing23.xml><?xml version="1.0" encoding="utf-8"?>
<c:userShapes xmlns:c="http://schemas.openxmlformats.org/drawingml/2006/chart">
  <cdr:relSizeAnchor xmlns:cdr="http://schemas.openxmlformats.org/drawingml/2006/chartDrawing">
    <cdr:from>
      <cdr:x>0.23095</cdr:x>
      <cdr:y>0.10635</cdr:y>
    </cdr:from>
    <cdr:to>
      <cdr:x>0.45369</cdr:x>
      <cdr:y>0.32926</cdr:y>
    </cdr:to>
    <cdr:sp macro="" textlink="">
      <cdr:nvSpPr>
        <cdr:cNvPr id="3" name="TextBox 2"/>
        <cdr:cNvSpPr txBox="1"/>
      </cdr:nvSpPr>
      <cdr:spPr>
        <a:xfrm xmlns:a="http://schemas.openxmlformats.org/drawingml/2006/main">
          <a:off x="948124" y="4362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4.xml><?xml version="1.0" encoding="utf-8"?>
<c:userShapes xmlns:c="http://schemas.openxmlformats.org/drawingml/2006/chart">
  <cdr:relSizeAnchor xmlns:cdr="http://schemas.openxmlformats.org/drawingml/2006/chartDrawing">
    <cdr:from>
      <cdr:x>0.23095</cdr:x>
      <cdr:y>0.10635</cdr:y>
    </cdr:from>
    <cdr:to>
      <cdr:x>0.45369</cdr:x>
      <cdr:y>0.32926</cdr:y>
    </cdr:to>
    <cdr:sp macro="" textlink="">
      <cdr:nvSpPr>
        <cdr:cNvPr id="3" name="TextBox 2"/>
        <cdr:cNvSpPr txBox="1"/>
      </cdr:nvSpPr>
      <cdr:spPr>
        <a:xfrm xmlns:a="http://schemas.openxmlformats.org/drawingml/2006/main">
          <a:off x="948124" y="4362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5.xml><?xml version="1.0" encoding="utf-8"?>
<c:userShapes xmlns:c="http://schemas.openxmlformats.org/drawingml/2006/chart">
  <cdr:relSizeAnchor xmlns:cdr="http://schemas.openxmlformats.org/drawingml/2006/chartDrawing">
    <cdr:from>
      <cdr:x>0.66417</cdr:x>
      <cdr:y>0.35324</cdr:y>
    </cdr:from>
    <cdr:to>
      <cdr:x>0.9082</cdr:x>
      <cdr:y>0.60963</cdr:y>
    </cdr:to>
    <cdr:sp macro="" textlink="">
      <cdr:nvSpPr>
        <cdr:cNvPr id="2" name="TextBox 1"/>
        <cdr:cNvSpPr txBox="1"/>
      </cdr:nvSpPr>
      <cdr:spPr>
        <a:xfrm xmlns:a="http://schemas.openxmlformats.org/drawingml/2006/main">
          <a:off x="2488648" y="1259833"/>
          <a:ext cx="914388" cy="9144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accent1"/>
              </a:solidFill>
            </a:rPr>
            <a:t>2018</a:t>
          </a:r>
        </a:p>
        <a:p xmlns:a="http://schemas.openxmlformats.org/drawingml/2006/main">
          <a:r>
            <a:rPr lang="en-US" b="1" dirty="0" smtClean="0">
              <a:solidFill>
                <a:schemeClr val="tx2"/>
              </a:solidFill>
            </a:rPr>
            <a:t>2050</a:t>
          </a:r>
        </a:p>
      </cdr:txBody>
    </cdr:sp>
  </cdr:relSizeAnchor>
</c:userShapes>
</file>

<file path=ppt/drawings/drawing26.xml><?xml version="1.0" encoding="utf-8"?>
<c:userShapes xmlns:c="http://schemas.openxmlformats.org/drawingml/2006/chart">
  <cdr:relSizeAnchor xmlns:cdr="http://schemas.openxmlformats.org/drawingml/2006/chartDrawing">
    <cdr:from>
      <cdr:x>0.71409</cdr:x>
      <cdr:y>0.36014</cdr:y>
    </cdr:from>
    <cdr:to>
      <cdr:x>0.84276</cdr:x>
      <cdr:y>0.48496</cdr:y>
    </cdr:to>
    <cdr:sp macro="" textlink="">
      <cdr:nvSpPr>
        <cdr:cNvPr id="2" name="TextBox 1"/>
        <cdr:cNvSpPr txBox="1"/>
      </cdr:nvSpPr>
      <cdr:spPr>
        <a:xfrm xmlns:a="http://schemas.openxmlformats.org/drawingml/2006/main">
          <a:off x="2950828" y="1284439"/>
          <a:ext cx="531703" cy="4451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solidFill>
                <a:schemeClr val="accent5">
                  <a:lumMod val="60000"/>
                  <a:lumOff val="40000"/>
                </a:schemeClr>
              </a:solidFill>
            </a:rPr>
            <a:t>2018</a:t>
          </a:r>
        </a:p>
        <a:p xmlns:a="http://schemas.openxmlformats.org/drawingml/2006/main">
          <a:r>
            <a:rPr lang="en-US" b="1" dirty="0" smtClean="0">
              <a:solidFill>
                <a:schemeClr val="accent5"/>
              </a:solidFill>
            </a:rPr>
            <a:t>2050</a:t>
          </a: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1</cdr:x>
      <cdr:y>0.1238</cdr:y>
    </cdr:to>
    <cdr:sp macro="" textlink="">
      <cdr:nvSpPr>
        <cdr:cNvPr id="2" name="Rectangle 1"/>
        <cdr:cNvSpPr/>
      </cdr:nvSpPr>
      <cdr:spPr>
        <a:xfrm xmlns:a="http://schemas.openxmlformats.org/drawingml/2006/main">
          <a:off x="-238125" y="-1689100"/>
          <a:ext cx="4105275" cy="5078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t>OECD residential energy consumption</a:t>
          </a:r>
          <a:endParaRPr lang="en-US" sz="1300" b="1" dirty="0"/>
        </a:p>
        <a:p xmlns:a="http://schemas.openxmlformats.org/drawingml/2006/main">
          <a:r>
            <a:rPr lang="en-US" sz="1300" dirty="0"/>
            <a:t>quadrillion </a:t>
          </a:r>
          <a:r>
            <a:rPr lang="en-US" sz="1300" dirty="0" smtClean="0"/>
            <a:t>British thermal units</a:t>
          </a:r>
          <a:endParaRPr lang="en-US" sz="1300" dirty="0"/>
        </a:p>
      </cdr:txBody>
    </cdr:sp>
  </cdr:relSizeAnchor>
  <cdr:relSizeAnchor xmlns:cdr="http://schemas.openxmlformats.org/drawingml/2006/chartDrawing">
    <cdr:from>
      <cdr:x>0.09046</cdr:x>
      <cdr:y>0.19538</cdr:y>
    </cdr:from>
    <cdr:to>
      <cdr:x>0.53773</cdr:x>
      <cdr:y>0.26767</cdr:y>
    </cdr:to>
    <cdr:sp macro="" textlink="">
      <cdr:nvSpPr>
        <cdr:cNvPr id="3" name="TextBox 1"/>
        <cdr:cNvSpPr txBox="1"/>
      </cdr:nvSpPr>
      <cdr:spPr>
        <a:xfrm xmlns:a="http://schemas.openxmlformats.org/drawingml/2006/main">
          <a:off x="371350" y="801459"/>
          <a:ext cx="1836183" cy="2965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dr:relSizeAnchor xmlns:cdr="http://schemas.openxmlformats.org/drawingml/2006/chartDrawing">
    <cdr:from>
      <cdr:x>0.75669</cdr:x>
      <cdr:y>0.57275</cdr:y>
    </cdr:from>
    <cdr:to>
      <cdr:x>1</cdr:x>
      <cdr:y>0.89538</cdr:y>
    </cdr:to>
    <cdr:sp macro="" textlink="">
      <cdr:nvSpPr>
        <cdr:cNvPr id="4" name="TextBox 23"/>
        <cdr:cNvSpPr txBox="1"/>
      </cdr:nvSpPr>
      <cdr:spPr>
        <a:xfrm xmlns:a="http://schemas.openxmlformats.org/drawingml/2006/main">
          <a:off x="3106437" y="2349479"/>
          <a:ext cx="998838" cy="13234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accent5"/>
              </a:solidFill>
            </a:rPr>
            <a:t>Asia</a:t>
          </a:r>
          <a:endParaRPr lang="en-US" sz="1400" b="1" dirty="0" smtClean="0">
            <a:solidFill>
              <a:schemeClr val="accent3"/>
            </a:solidFill>
          </a:endParaRPr>
        </a:p>
        <a:p xmlns:a="http://schemas.openxmlformats.org/drawingml/2006/main">
          <a:r>
            <a:rPr lang="en-US" sz="1400" b="1" dirty="0" smtClean="0">
              <a:solidFill>
                <a:schemeClr val="accent3"/>
              </a:solidFill>
            </a:rPr>
            <a:t>Americas</a:t>
          </a:r>
        </a:p>
        <a:p xmlns:a="http://schemas.openxmlformats.org/drawingml/2006/main">
          <a:endParaRPr lang="en-US" sz="2400" b="1" dirty="0" smtClean="0">
            <a:solidFill>
              <a:schemeClr val="accent1"/>
            </a:solidFill>
          </a:endParaRPr>
        </a:p>
        <a:p xmlns:a="http://schemas.openxmlformats.org/drawingml/2006/main">
          <a:r>
            <a:rPr lang="en-US" sz="1400" b="1" dirty="0" smtClean="0">
              <a:solidFill>
                <a:schemeClr val="accent1"/>
              </a:solidFill>
            </a:rPr>
            <a:t>Europe </a:t>
          </a:r>
          <a:endParaRPr lang="en-US" sz="1400" b="1" dirty="0" smtClean="0">
            <a:solidFill>
              <a:schemeClr val="accent5"/>
            </a:solidFill>
          </a:endParaRPr>
        </a:p>
        <a:p xmlns:a="http://schemas.openxmlformats.org/drawingml/2006/main">
          <a:endParaRPr lang="en-US" sz="1400" dirty="0" smtClean="0">
            <a:solidFill>
              <a:schemeClr val="accent5"/>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1</cdr:x>
      <cdr:y>0.1238</cdr:y>
    </cdr:to>
    <cdr:sp macro="" textlink="">
      <cdr:nvSpPr>
        <cdr:cNvPr id="2" name="Rectangle 1"/>
        <cdr:cNvSpPr/>
      </cdr:nvSpPr>
      <cdr:spPr>
        <a:xfrm xmlns:a="http://schemas.openxmlformats.org/drawingml/2006/main">
          <a:off x="0" y="-1689100"/>
          <a:ext cx="4133850" cy="5078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t>Non-OECD residential energy consumption</a:t>
          </a:r>
          <a:endParaRPr lang="en-US" sz="1300" b="1" dirty="0"/>
        </a:p>
        <a:p xmlns:a="http://schemas.openxmlformats.org/drawingml/2006/main">
          <a:r>
            <a:rPr lang="en-US" sz="1300" dirty="0"/>
            <a:t>quadrillion </a:t>
          </a:r>
          <a:r>
            <a:rPr lang="en-US" sz="1300" dirty="0" smtClean="0"/>
            <a:t>British thermal units</a:t>
          </a:r>
          <a:endParaRPr lang="en-US" sz="1300" dirty="0"/>
        </a:p>
      </cdr:txBody>
    </cdr:sp>
  </cdr:relSizeAnchor>
</c:userShapes>
</file>

<file path=ppt/drawings/drawing29.xml><?xml version="1.0" encoding="utf-8"?>
<c:userShapes xmlns:c="http://schemas.openxmlformats.org/drawingml/2006/chart">
  <cdr:relSizeAnchor xmlns:cdr="http://schemas.openxmlformats.org/drawingml/2006/chartDrawing">
    <cdr:from>
      <cdr:x>0.83333</cdr:x>
      <cdr:y>0.07659</cdr:y>
    </cdr:from>
    <cdr:to>
      <cdr:x>1</cdr:x>
      <cdr:y>0.55096</cdr:y>
    </cdr:to>
    <cdr:sp macro="" textlink="">
      <cdr:nvSpPr>
        <cdr:cNvPr id="2" name="TextBox 1"/>
        <cdr:cNvSpPr txBox="1"/>
      </cdr:nvSpPr>
      <cdr:spPr>
        <a:xfrm xmlns:a="http://schemas.openxmlformats.org/drawingml/2006/main">
          <a:off x="7236325" y="264823"/>
          <a:ext cx="1447300" cy="1640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accent5"/>
              </a:solidFill>
            </a:rPr>
            <a:t>n</a:t>
          </a:r>
          <a:r>
            <a:rPr lang="en-US" sz="1400" b="1" dirty="0" smtClean="0">
              <a:solidFill>
                <a:schemeClr val="accent5"/>
              </a:solidFill>
            </a:rPr>
            <a:t>on-OECD</a:t>
          </a:r>
          <a:endParaRPr lang="en-US" sz="1400" b="1" dirty="0">
            <a:solidFill>
              <a:schemeClr val="accent5"/>
            </a:solidFill>
          </a:endParaRPr>
        </a:p>
        <a:p xmlns:a="http://schemas.openxmlformats.org/drawingml/2006/main">
          <a:endParaRPr lang="en-US" sz="1400" b="1" dirty="0" smtClean="0"/>
        </a:p>
        <a:p xmlns:a="http://schemas.openxmlformats.org/drawingml/2006/main">
          <a:endParaRPr lang="en-US" sz="1400" b="1" dirty="0" smtClean="0"/>
        </a:p>
        <a:p xmlns:a="http://schemas.openxmlformats.org/drawingml/2006/main">
          <a:endParaRPr lang="en-US" sz="1400" b="1" dirty="0"/>
        </a:p>
        <a:p xmlns:a="http://schemas.openxmlformats.org/drawingml/2006/main">
          <a:endParaRPr lang="en-US" sz="1400" b="1" dirty="0" smtClean="0"/>
        </a:p>
        <a:p xmlns:a="http://schemas.openxmlformats.org/drawingml/2006/main">
          <a:endParaRPr lang="en-US" sz="400" b="1" dirty="0" smtClean="0"/>
        </a:p>
        <a:p xmlns:a="http://schemas.openxmlformats.org/drawingml/2006/main">
          <a:endParaRPr lang="en-US" sz="400" b="1" dirty="0"/>
        </a:p>
        <a:p xmlns:a="http://schemas.openxmlformats.org/drawingml/2006/main">
          <a:endParaRPr lang="en-US" sz="400" b="1" dirty="0"/>
        </a:p>
        <a:p xmlns:a="http://schemas.openxmlformats.org/drawingml/2006/main">
          <a:r>
            <a:rPr lang="en-US" sz="1400" b="1" dirty="0">
              <a:solidFill>
                <a:schemeClr val="tx2"/>
              </a:solidFill>
            </a:rPr>
            <a:t>OECD</a:t>
          </a:r>
        </a:p>
      </cdr:txBody>
    </cdr:sp>
  </cdr:relSizeAnchor>
</c:userShapes>
</file>

<file path=ppt/drawings/drawing3.xml><?xml version="1.0" encoding="utf-8"?>
<c:userShapes xmlns:c="http://schemas.openxmlformats.org/drawingml/2006/chart">
  <cdr:relSizeAnchor xmlns:cdr="http://schemas.openxmlformats.org/drawingml/2006/chartDrawing">
    <cdr:from>
      <cdr:x>0.7286</cdr:x>
      <cdr:y>0.17484</cdr:y>
    </cdr:from>
    <cdr:to>
      <cdr:x>1</cdr:x>
      <cdr:y>0.91967</cdr:y>
    </cdr:to>
    <cdr:sp macro="" textlink="">
      <cdr:nvSpPr>
        <cdr:cNvPr id="2" name="TextBox 1"/>
        <cdr:cNvSpPr txBox="1"/>
      </cdr:nvSpPr>
      <cdr:spPr bwMode="auto">
        <a:xfrm xmlns:a="http://schemas.openxmlformats.org/drawingml/2006/main">
          <a:off x="2991107" y="717210"/>
          <a:ext cx="1114168" cy="30553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5">
                  <a:lumMod val="40000"/>
                  <a:lumOff val="60000"/>
                </a:schemeClr>
              </a:solidFill>
              <a:ea typeface="Times New Roman" charset="0"/>
              <a:cs typeface="Times New Roman" charset="0"/>
            </a:rPr>
            <a:t>High</a:t>
          </a:r>
          <a:r>
            <a:rPr lang="en-US" sz="1200" b="1" i="0" baseline="0" dirty="0" smtClean="0">
              <a:solidFill>
                <a:schemeClr val="accent5">
                  <a:lumMod val="40000"/>
                  <a:lumOff val="60000"/>
                </a:schemeClr>
              </a:solidFill>
              <a:ea typeface="Times New Roman" charset="0"/>
              <a:cs typeface="Times New Roman" charset="0"/>
            </a:rPr>
            <a:t> </a:t>
          </a:r>
        </a:p>
        <a:p xmlns:a="http://schemas.openxmlformats.org/drawingml/2006/main">
          <a:pPr eaLnBrk="0" hangingPunct="0"/>
          <a:r>
            <a:rPr lang="en-US" sz="1200" b="1" i="0" baseline="0" dirty="0" smtClean="0">
              <a:solidFill>
                <a:schemeClr val="accent5">
                  <a:lumMod val="40000"/>
                  <a:lumOff val="60000"/>
                </a:schemeClr>
              </a:solidFill>
              <a:ea typeface="Times New Roman" charset="0"/>
              <a:cs typeface="Times New Roman" charset="0"/>
            </a:rPr>
            <a:t>Economic</a:t>
          </a:r>
        </a:p>
        <a:p xmlns:a="http://schemas.openxmlformats.org/drawingml/2006/main">
          <a:pPr eaLnBrk="0" hangingPunct="0"/>
          <a:r>
            <a:rPr lang="en-US" sz="1200" b="1" i="0" baseline="0" dirty="0" smtClean="0">
              <a:solidFill>
                <a:schemeClr val="accent5">
                  <a:lumMod val="40000"/>
                  <a:lumOff val="60000"/>
                </a:schemeClr>
              </a:solidFill>
              <a:ea typeface="Times New Roman" charset="0"/>
              <a:cs typeface="Times New Roman" charset="0"/>
            </a:rPr>
            <a:t>Growth</a:t>
          </a:r>
          <a:endParaRPr lang="en-US" sz="1200" b="1" i="0" dirty="0" smtClean="0">
            <a:solidFill>
              <a:schemeClr val="accent5">
                <a:lumMod val="40000"/>
                <a:lumOff val="60000"/>
              </a:schemeClr>
            </a:solidFill>
            <a:ea typeface="Times New Roman" charset="0"/>
            <a:cs typeface="Times New Roman" charset="0"/>
          </a:endParaRPr>
        </a:p>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r>
            <a:rPr lang="en-US" sz="1200" b="1" i="0" dirty="0" smtClean="0">
              <a:solidFill>
                <a:schemeClr val="accent5">
                  <a:lumMod val="50000"/>
                </a:schemeClr>
              </a:solidFill>
              <a:ea typeface="Times New Roman" charset="0"/>
              <a:cs typeface="Times New Roman" charset="0"/>
            </a:rPr>
            <a:t>Reference</a:t>
          </a:r>
        </a:p>
        <a:p xmlns:a="http://schemas.openxmlformats.org/drawingml/2006/main">
          <a:pPr eaLnBrk="0" hangingPunct="0"/>
          <a:r>
            <a:rPr lang="en-US" sz="1200" b="1" i="0" dirty="0" smtClean="0">
              <a:solidFill>
                <a:schemeClr val="accent5"/>
              </a:solidFill>
              <a:ea typeface="Times New Roman" charset="0"/>
              <a:cs typeface="Times New Roman" charset="0"/>
            </a:rPr>
            <a:t>Low</a:t>
          </a:r>
          <a:r>
            <a:rPr lang="en-US" sz="1200" b="1" i="0" baseline="0" dirty="0" smtClean="0">
              <a:solidFill>
                <a:schemeClr val="accent5"/>
              </a:solidFill>
              <a:ea typeface="Times New Roman" charset="0"/>
              <a:cs typeface="Times New Roman" charset="0"/>
            </a:rPr>
            <a:t> </a:t>
          </a:r>
        </a:p>
        <a:p xmlns:a="http://schemas.openxmlformats.org/drawingml/2006/main">
          <a:pPr eaLnBrk="0" hangingPunct="0"/>
          <a:r>
            <a:rPr lang="en-US" sz="1200" b="1" i="0" baseline="0" dirty="0" smtClean="0">
              <a:solidFill>
                <a:schemeClr val="accent5"/>
              </a:solidFill>
              <a:effectLst/>
            </a:rPr>
            <a:t>Economic</a:t>
          </a:r>
          <a:endParaRPr lang="en-US" sz="1200" b="1" dirty="0">
            <a:solidFill>
              <a:schemeClr val="accent5"/>
            </a:solidFill>
            <a:effectLst/>
          </a:endParaRPr>
        </a:p>
        <a:p xmlns:a="http://schemas.openxmlformats.org/drawingml/2006/main">
          <a:pPr eaLnBrk="0" hangingPunct="0"/>
          <a:r>
            <a:rPr lang="en-US" sz="1200" b="1" i="0" baseline="0" dirty="0" smtClean="0">
              <a:solidFill>
                <a:schemeClr val="accent5"/>
              </a:solidFill>
              <a:effectLst/>
            </a:rPr>
            <a:t>Growth</a:t>
          </a:r>
          <a:endParaRPr lang="en-US" sz="1200" b="1" i="0" baseline="0" dirty="0" smtClean="0">
            <a:solidFill>
              <a:schemeClr val="tx2">
                <a:lumMod val="25000"/>
                <a:lumOff val="75000"/>
              </a:schemeClr>
            </a:solidFill>
            <a:ea typeface="Times New Roman" charset="0"/>
            <a:cs typeface="Times New Roman" charset="0"/>
          </a:endParaRPr>
        </a:p>
        <a:p xmlns:a="http://schemas.openxmlformats.org/drawingml/2006/main">
          <a:pPr eaLnBrk="0" hangingPunct="0"/>
          <a:endParaRPr lang="en-US" sz="800" b="1" i="0" dirty="0" smtClean="0">
            <a:solidFill>
              <a:schemeClr val="tx2">
                <a:lumMod val="25000"/>
                <a:lumOff val="75000"/>
              </a:schemeClr>
            </a:solidFill>
            <a:effectLst/>
          </a:endParaRPr>
        </a:p>
        <a:p xmlns:a="http://schemas.openxmlformats.org/drawingml/2006/main">
          <a:pPr eaLnBrk="0" hangingPunct="0"/>
          <a:r>
            <a:rPr lang="en-US" sz="1200" b="1" i="0" dirty="0" smtClean="0">
              <a:solidFill>
                <a:schemeClr val="tx2">
                  <a:lumMod val="25000"/>
                  <a:lumOff val="75000"/>
                </a:schemeClr>
              </a:solidFill>
              <a:effectLst/>
            </a:rPr>
            <a:t>High</a:t>
          </a:r>
          <a:r>
            <a:rPr lang="en-US" sz="1200" b="1" i="0" baseline="0" dirty="0" smtClean="0">
              <a:solidFill>
                <a:schemeClr val="tx2">
                  <a:lumMod val="25000"/>
                  <a:lumOff val="75000"/>
                </a:schemeClr>
              </a:solidFill>
              <a:effectLst/>
            </a:rPr>
            <a:t> </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smtClean="0">
              <a:solidFill>
                <a:schemeClr val="tx2">
                  <a:lumMod val="25000"/>
                  <a:lumOff val="75000"/>
                </a:schemeClr>
              </a:solidFill>
              <a:effectLst/>
            </a:rPr>
            <a:t>Economic</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a:solidFill>
                <a:schemeClr val="tx2">
                  <a:lumMod val="25000"/>
                  <a:lumOff val="75000"/>
                </a:schemeClr>
              </a:solidFill>
              <a:effectLst/>
            </a:rPr>
            <a:t>Growth</a:t>
          </a:r>
          <a:endParaRPr lang="en-US" sz="1200" b="1" dirty="0">
            <a:solidFill>
              <a:schemeClr val="tx2">
                <a:lumMod val="25000"/>
                <a:lumOff val="75000"/>
              </a:schemeClr>
            </a:solidFill>
            <a:effectLst/>
          </a:endParaRPr>
        </a:p>
        <a:p xmlns:a="http://schemas.openxmlformats.org/drawingml/2006/main">
          <a:pPr eaLnBrk="0" hangingPunct="0"/>
          <a:r>
            <a:rPr lang="en-US" sz="1200" b="1" i="0" dirty="0">
              <a:effectLst/>
            </a:rPr>
            <a:t>Reference</a:t>
          </a:r>
          <a:endParaRPr lang="en-US" sz="1200" b="1" dirty="0">
            <a:effectLst/>
          </a:endParaRPr>
        </a:p>
        <a:p xmlns:a="http://schemas.openxmlformats.org/drawingml/2006/main">
          <a:pPr eaLnBrk="0" hangingPunct="0"/>
          <a:r>
            <a:rPr lang="en-US" sz="1200" b="1" i="0" dirty="0">
              <a:solidFill>
                <a:schemeClr val="tx2">
                  <a:lumMod val="90000"/>
                  <a:lumOff val="10000"/>
                </a:schemeClr>
              </a:solidFill>
              <a:effectLst/>
            </a:rPr>
            <a:t>Low</a:t>
          </a:r>
          <a:r>
            <a:rPr lang="en-US" sz="1200" b="1" i="0" baseline="0" dirty="0">
              <a:solidFill>
                <a:schemeClr val="tx2">
                  <a:lumMod val="90000"/>
                  <a:lumOff val="10000"/>
                </a:schemeClr>
              </a:solidFill>
              <a:effectLst/>
            </a:rPr>
            <a:t> </a:t>
          </a:r>
          <a:endParaRPr lang="en-US" sz="1200" b="1" dirty="0">
            <a:solidFill>
              <a:schemeClr val="tx2">
                <a:lumMod val="90000"/>
                <a:lumOff val="10000"/>
              </a:schemeClr>
            </a:solidFill>
            <a:effectLst/>
          </a:endParaRPr>
        </a:p>
        <a:p xmlns:a="http://schemas.openxmlformats.org/drawingml/2006/main">
          <a:pPr eaLnBrk="0" hangingPunct="0"/>
          <a:r>
            <a:rPr lang="en-US" sz="1200" b="1" i="0" baseline="0" dirty="0" smtClean="0">
              <a:solidFill>
                <a:schemeClr val="tx2">
                  <a:lumMod val="90000"/>
                  <a:lumOff val="10000"/>
                </a:schemeClr>
              </a:solidFill>
              <a:effectLst/>
            </a:rPr>
            <a:t>Economic</a:t>
          </a:r>
          <a:endParaRPr lang="en-US" sz="1200" b="1" dirty="0">
            <a:solidFill>
              <a:schemeClr val="tx2">
                <a:lumMod val="90000"/>
                <a:lumOff val="10000"/>
              </a:schemeClr>
            </a:solidFill>
            <a:effectLst/>
          </a:endParaRPr>
        </a:p>
        <a:p xmlns:a="http://schemas.openxmlformats.org/drawingml/2006/main">
          <a:pPr eaLnBrk="0" hangingPunct="0"/>
          <a:r>
            <a:rPr lang="en-US" sz="1200" b="1" i="0" baseline="0" dirty="0">
              <a:solidFill>
                <a:schemeClr val="tx2">
                  <a:lumMod val="90000"/>
                  <a:lumOff val="10000"/>
                </a:schemeClr>
              </a:solidFill>
              <a:effectLst/>
            </a:rPr>
            <a:t>Growth</a:t>
          </a:r>
          <a:endParaRPr lang="en-US" sz="1200" b="1" dirty="0">
            <a:solidFill>
              <a:schemeClr val="tx2">
                <a:lumMod val="90000"/>
                <a:lumOff val="10000"/>
              </a:schemeClr>
            </a:solidFill>
            <a:effectLst/>
          </a:endParaRPr>
        </a:p>
      </cdr:txBody>
    </cdr:sp>
  </cdr:relSizeAnchor>
  <cdr:relSizeAnchor xmlns:cdr="http://schemas.openxmlformats.org/drawingml/2006/chartDrawing">
    <cdr:from>
      <cdr:x>0.27941</cdr:x>
      <cdr:y>0.78075</cdr:y>
    </cdr:from>
    <cdr:to>
      <cdr:x>0.40913</cdr:x>
      <cdr:y>0.8483</cdr:y>
    </cdr:to>
    <cdr:sp macro="" textlink="">
      <cdr:nvSpPr>
        <cdr:cNvPr id="3" name="TextBox 2"/>
        <cdr:cNvSpPr txBox="1"/>
      </cdr:nvSpPr>
      <cdr:spPr bwMode="auto">
        <a:xfrm xmlns:a="http://schemas.openxmlformats.org/drawingml/2006/main">
          <a:off x="1147073" y="3202714"/>
          <a:ext cx="532502" cy="2770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endParaRPr lang="en-US" sz="16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0.2594</cdr:x>
      <cdr:y>0.47</cdr:y>
    </cdr:from>
    <cdr:to>
      <cdr:x>0.5</cdr:x>
      <cdr:y>0.53</cdr:y>
    </cdr:to>
    <cdr:sp macro="" textlink="">
      <cdr:nvSpPr>
        <cdr:cNvPr id="4" name="TextBox 1"/>
        <cdr:cNvSpPr txBox="1"/>
      </cdr:nvSpPr>
      <cdr:spPr bwMode="auto">
        <a:xfrm xmlns:a="http://schemas.openxmlformats.org/drawingml/2006/main">
          <a:off x="1064907" y="1927987"/>
          <a:ext cx="987730" cy="2461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non-OECD</a:t>
          </a:r>
          <a:endParaRPr lang="en-US" sz="20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0.14351</cdr:y>
    </cdr:to>
    <cdr:sp macro="" textlink="">
      <cdr:nvSpPr>
        <cdr:cNvPr id="5" name="Text Placeholder 4"/>
        <cdr:cNvSpPr>
          <a:spLocks xmlns:a="http://schemas.openxmlformats.org/drawingml/2006/main" noGrp="1"/>
        </cdr:cNvSpPr>
      </cdr:nvSpPr>
      <cdr:spPr>
        <a:xfrm xmlns:a="http://schemas.openxmlformats.org/drawingml/2006/main">
          <a:off x="-238125" y="-1689100"/>
          <a:ext cx="4105275" cy="588686"/>
        </a:xfrm>
        <a:prstGeom xmlns:a="http://schemas.openxmlformats.org/drawingml/2006/main" prst="rect">
          <a:avLst/>
        </a:prstGeom>
      </cdr:spPr>
      <cdr:txBody>
        <a:bodyPr xmlns:a="http://schemas.openxmlformats.org/drawingml/2006/main" anchor="b" anchorCtr="0"/>
        <a:lstStyle xmlns:a="http://schemas.openxmlformats.org/drawingml/2006/main">
          <a:lvl1pPr marL="342900" marR="0" indent="-342900" algn="l"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marL="0" indent="0">
            <a:spcBef>
              <a:spcPts val="0"/>
            </a:spcBef>
          </a:pPr>
          <a:r>
            <a:rPr lang="en-US" b="1" dirty="0" smtClean="0">
              <a:latin typeface="Arial" panose="020B0604020202020204" pitchFamily="34" charset="0"/>
              <a:cs typeface="Arial" panose="020B0604020202020204" pitchFamily="34" charset="0"/>
            </a:rPr>
            <a:t>Gross domestic product </a:t>
          </a:r>
        </a:p>
        <a:p xmlns:a="http://schemas.openxmlformats.org/drawingml/2006/main">
          <a:pPr marL="0" indent="0">
            <a:spcBef>
              <a:spcPts val="0"/>
            </a:spcBef>
          </a:pPr>
          <a:r>
            <a:rPr lang="en-US" dirty="0" smtClean="0">
              <a:latin typeface="Arial" panose="020B0604020202020204" pitchFamily="34" charset="0"/>
              <a:cs typeface="Arial" panose="020B0604020202020204" pitchFamily="34" charset="0"/>
            </a:rPr>
            <a:t>trillion 2010 dollars</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0.10328</cdr:x>
      <cdr:y>0.18373</cdr:y>
    </cdr:from>
    <cdr:to>
      <cdr:x>0.55055</cdr:x>
      <cdr:y>0.25603</cdr:y>
    </cdr:to>
    <cdr:sp macro="" textlink="">
      <cdr:nvSpPr>
        <cdr:cNvPr id="6" name="TextBox 1"/>
        <cdr:cNvSpPr txBox="1"/>
      </cdr:nvSpPr>
      <cdr:spPr>
        <a:xfrm xmlns:a="http://schemas.openxmlformats.org/drawingml/2006/main">
          <a:off x="423995" y="753674"/>
          <a:ext cx="1836173" cy="2965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0.39948</cdr:x>
      <cdr:y>0.02625</cdr:y>
    </cdr:from>
    <cdr:to>
      <cdr:x>0.76311</cdr:x>
      <cdr:y>0.12861</cdr:y>
    </cdr:to>
    <cdr:sp macro="" textlink="">
      <cdr:nvSpPr>
        <cdr:cNvPr id="4" name="TextBox 3"/>
        <cdr:cNvSpPr txBox="1"/>
      </cdr:nvSpPr>
      <cdr:spPr>
        <a:xfrm xmlns:a="http://schemas.openxmlformats.org/drawingml/2006/main">
          <a:off x="1639985" y="95251"/>
          <a:ext cx="1492801" cy="3714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0" dirty="0"/>
            <a:t>OECD</a:t>
          </a: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0.37812</cdr:x>
      <cdr:y>0</cdr:y>
    </cdr:from>
    <cdr:to>
      <cdr:x>0.74176</cdr:x>
      <cdr:y>0.07167</cdr:y>
    </cdr:to>
    <cdr:sp macro="" textlink="">
      <cdr:nvSpPr>
        <cdr:cNvPr id="3" name="TextBox 2"/>
        <cdr:cNvSpPr txBox="1"/>
      </cdr:nvSpPr>
      <cdr:spPr>
        <a:xfrm xmlns:a="http://schemas.openxmlformats.org/drawingml/2006/main">
          <a:off x="1563101" y="0"/>
          <a:ext cx="1503234" cy="2532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0" dirty="0"/>
            <a:t>n</a:t>
          </a:r>
          <a:r>
            <a:rPr lang="en-US" sz="1400" b="0" dirty="0" smtClean="0"/>
            <a:t>on-OECD</a:t>
          </a:r>
          <a:endParaRPr lang="en-US" sz="1400" b="0" dirty="0"/>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0.41835</cdr:x>
      <cdr:y>0</cdr:y>
    </cdr:from>
    <cdr:to>
      <cdr:x>0.78198</cdr:x>
      <cdr:y>0.1</cdr:y>
    </cdr:to>
    <cdr:sp macro="" textlink="">
      <cdr:nvSpPr>
        <cdr:cNvPr id="4" name="TextBox 3"/>
        <cdr:cNvSpPr txBox="1"/>
      </cdr:nvSpPr>
      <cdr:spPr>
        <a:xfrm xmlns:a="http://schemas.openxmlformats.org/drawingml/2006/main">
          <a:off x="1689564" y="-2390774"/>
          <a:ext cx="1468556" cy="3400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0" dirty="0"/>
            <a:t>OECD</a:t>
          </a: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cdr:y>
    </cdr:from>
    <cdr:to>
      <cdr:x>0.33333</cdr:x>
      <cdr:y>0.33333</cdr:y>
    </cdr:to>
    <cdr:sp macro="" textlink="">
      <cdr:nvSpPr>
        <cdr:cNvPr id="2" name="TextBox 1"/>
        <cdr:cNvSpPr txBox="1"/>
      </cdr:nvSpPr>
      <cdr:spPr>
        <a:xfrm xmlns:a="http://schemas.openxmlformats.org/drawingml/2006/main">
          <a:off x="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0.37322</cdr:x>
      <cdr:y>0.05382</cdr:y>
    </cdr:from>
    <cdr:to>
      <cdr:x>0.73685</cdr:x>
      <cdr:y>0.14393</cdr:y>
    </cdr:to>
    <cdr:sp macro="" textlink="">
      <cdr:nvSpPr>
        <cdr:cNvPr id="4" name="TextBox 3"/>
        <cdr:cNvSpPr txBox="1"/>
      </cdr:nvSpPr>
      <cdr:spPr>
        <a:xfrm xmlns:a="http://schemas.openxmlformats.org/drawingml/2006/main">
          <a:off x="1496515" y="193404"/>
          <a:ext cx="1458076" cy="3238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0" dirty="0"/>
            <a:t>n</a:t>
          </a:r>
          <a:r>
            <a:rPr lang="en-US" sz="1400" b="0" dirty="0" smtClean="0"/>
            <a:t>on-OECD</a:t>
          </a:r>
          <a:endParaRPr lang="en-US" sz="1400" b="0" dirty="0"/>
        </a:p>
      </cdr:txBody>
    </cdr:sp>
  </cdr:relSizeAnchor>
</c:userShapes>
</file>

<file path=ppt/drawings/drawing34.xml><?xml version="1.0" encoding="utf-8"?>
<c:userShapes xmlns:c="http://schemas.openxmlformats.org/drawingml/2006/chart">
  <cdr:relSizeAnchor xmlns:cdr="http://schemas.openxmlformats.org/drawingml/2006/chartDrawing">
    <cdr:from>
      <cdr:x>0.7562</cdr:x>
      <cdr:y>0.10859</cdr:y>
    </cdr:from>
    <cdr:to>
      <cdr:x>0.91677</cdr:x>
      <cdr:y>0.97002</cdr:y>
    </cdr:to>
    <cdr:sp macro="" textlink="">
      <cdr:nvSpPr>
        <cdr:cNvPr id="2" name="TextBox 1"/>
        <cdr:cNvSpPr txBox="1"/>
      </cdr:nvSpPr>
      <cdr:spPr>
        <a:xfrm xmlns:a="http://schemas.openxmlformats.org/drawingml/2006/main">
          <a:off x="3260487" y="378428"/>
          <a:ext cx="692321" cy="30019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accent4"/>
              </a:solidFill>
              <a:latin typeface="Arial" panose="020B0604020202020204" pitchFamily="34" charset="0"/>
              <a:cs typeface="Arial" panose="020B0604020202020204" pitchFamily="34" charset="0"/>
            </a:rPr>
            <a:t>electricity</a:t>
          </a:r>
        </a:p>
        <a:p xmlns:a="http://schemas.openxmlformats.org/drawingml/2006/main">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b="1" baseline="0" dirty="0">
            <a:solidFill>
              <a:schemeClr val="tx2"/>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tx2"/>
            </a:solidFill>
            <a:latin typeface="Arial" panose="020B0604020202020204" pitchFamily="34" charset="0"/>
            <a:cs typeface="Arial" panose="020B0604020202020204" pitchFamily="34" charset="0"/>
          </a:endParaRPr>
        </a:p>
        <a:p xmlns:a="http://schemas.openxmlformats.org/drawingml/2006/main">
          <a:r>
            <a:rPr lang="en-US" sz="1400" b="1" baseline="0" dirty="0" smtClean="0">
              <a:solidFill>
                <a:schemeClr val="tx2"/>
              </a:solidFill>
              <a:latin typeface="Arial" panose="020B0604020202020204" pitchFamily="34" charset="0"/>
              <a:cs typeface="Arial" panose="020B0604020202020204" pitchFamily="34" charset="0"/>
            </a:rPr>
            <a:t>motor </a:t>
          </a:r>
        </a:p>
        <a:p xmlns:a="http://schemas.openxmlformats.org/drawingml/2006/main">
          <a:r>
            <a:rPr lang="en-US" sz="1400" b="1" dirty="0">
              <a:solidFill>
                <a:schemeClr val="tx2"/>
              </a:solidFill>
              <a:latin typeface="Arial" panose="020B0604020202020204" pitchFamily="34" charset="0"/>
              <a:cs typeface="Arial" panose="020B0604020202020204" pitchFamily="34" charset="0"/>
            </a:rPr>
            <a:t>g</a:t>
          </a:r>
          <a:r>
            <a:rPr lang="en-US" sz="1400" b="1" baseline="0" dirty="0" smtClean="0">
              <a:solidFill>
                <a:schemeClr val="tx2"/>
              </a:solidFill>
              <a:latin typeface="Arial" panose="020B0604020202020204" pitchFamily="34" charset="0"/>
              <a:cs typeface="Arial" panose="020B0604020202020204" pitchFamily="34" charset="0"/>
            </a:rPr>
            <a:t>asoline</a:t>
          </a:r>
        </a:p>
        <a:p xmlns:a="http://schemas.openxmlformats.org/drawingml/2006/main">
          <a:endParaRPr lang="en-US" sz="1400" b="1" dirty="0" smtClean="0">
            <a:solidFill>
              <a:schemeClr val="tx2"/>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tx2"/>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j</a:t>
          </a:r>
          <a:r>
            <a:rPr lang="en-US" sz="1400" b="1" dirty="0" smtClean="0">
              <a:solidFill>
                <a:schemeClr val="accent5"/>
              </a:solidFill>
              <a:latin typeface="Arial" panose="020B0604020202020204" pitchFamily="34" charset="0"/>
              <a:cs typeface="Arial" panose="020B0604020202020204" pitchFamily="34" charset="0"/>
            </a:rPr>
            <a:t>et fuel</a:t>
          </a:r>
        </a:p>
        <a:p xmlns:a="http://schemas.openxmlformats.org/drawingml/2006/main">
          <a:endParaRPr lang="en-US" sz="1400" b="1" dirty="0">
            <a:solidFill>
              <a:schemeClr val="accent5"/>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bg1">
                  <a:lumMod val="65000"/>
                </a:schemeClr>
              </a:solidFill>
              <a:latin typeface="Arial" panose="020B0604020202020204" pitchFamily="34" charset="0"/>
              <a:cs typeface="Arial" panose="020B0604020202020204" pitchFamily="34" charset="0"/>
            </a:rPr>
            <a:t>diesel</a:t>
          </a:r>
        </a:p>
        <a:p xmlns:a="http://schemas.openxmlformats.org/drawingml/2006/main">
          <a:endParaRPr lang="en-US" sz="1400" b="1" dirty="0">
            <a:solidFill>
              <a:schemeClr val="accent5"/>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3"/>
              </a:solidFill>
              <a:latin typeface="Arial" panose="020B0604020202020204" pitchFamily="34" charset="0"/>
              <a:cs typeface="Arial" panose="020B0604020202020204" pitchFamily="34" charset="0"/>
            </a:rPr>
            <a:t>residual </a:t>
          </a:r>
        </a:p>
        <a:p xmlns:a="http://schemas.openxmlformats.org/drawingml/2006/main">
          <a:r>
            <a:rPr lang="en-US" sz="1400" b="1" dirty="0">
              <a:solidFill>
                <a:schemeClr val="accent3"/>
              </a:solidFill>
              <a:latin typeface="Arial" panose="020B0604020202020204" pitchFamily="34" charset="0"/>
              <a:cs typeface="Arial" panose="020B0604020202020204" pitchFamily="34" charset="0"/>
            </a:rPr>
            <a:t>f</a:t>
          </a:r>
          <a:r>
            <a:rPr lang="en-US" sz="1400" b="1" dirty="0" smtClean="0">
              <a:solidFill>
                <a:schemeClr val="accent3"/>
              </a:solidFill>
              <a:latin typeface="Arial" panose="020B0604020202020204" pitchFamily="34" charset="0"/>
              <a:cs typeface="Arial" panose="020B0604020202020204" pitchFamily="34" charset="0"/>
            </a:rPr>
            <a:t>uel oil</a:t>
          </a:r>
          <a:endParaRPr lang="en-US" sz="1400" b="1" dirty="0">
            <a:solidFill>
              <a:schemeClr val="accent3"/>
            </a:solidFill>
            <a:latin typeface="Arial" panose="020B0604020202020204" pitchFamily="34" charset="0"/>
            <a:cs typeface="Arial" panose="020B0604020202020204"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0.55943</cdr:x>
      <cdr:y>0.32856</cdr:y>
    </cdr:from>
    <cdr:to>
      <cdr:x>0.65943</cdr:x>
      <cdr:y>0.43273</cdr:y>
    </cdr:to>
    <cdr:sp macro="" textlink="">
      <cdr:nvSpPr>
        <cdr:cNvPr id="2" name="TextBox 1"/>
        <cdr:cNvSpPr txBox="1"/>
      </cdr:nvSpPr>
      <cdr:spPr>
        <a:xfrm xmlns:a="http://schemas.openxmlformats.org/drawingml/2006/main">
          <a:off x="2377259" y="1143533"/>
          <a:ext cx="424938" cy="362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chemeClr val="accent5">
                  <a:lumMod val="50000"/>
                </a:schemeClr>
              </a:solidFill>
            </a:rPr>
            <a:t>2018</a:t>
          </a:r>
          <a:endParaRPr lang="en-US" sz="1400" dirty="0">
            <a:solidFill>
              <a:schemeClr val="accent5">
                <a:lumMod val="50000"/>
              </a:schemeClr>
            </a:solidFill>
          </a:endParaRPr>
        </a:p>
      </cdr:txBody>
    </cdr:sp>
  </cdr:relSizeAnchor>
  <cdr:relSizeAnchor xmlns:cdr="http://schemas.openxmlformats.org/drawingml/2006/chartDrawing">
    <cdr:from>
      <cdr:x>0.67593</cdr:x>
      <cdr:y>0.36488</cdr:y>
    </cdr:from>
    <cdr:to>
      <cdr:x>0.78424</cdr:x>
      <cdr:y>0.46905</cdr:y>
    </cdr:to>
    <cdr:sp macro="" textlink="">
      <cdr:nvSpPr>
        <cdr:cNvPr id="3" name="TextBox 1"/>
        <cdr:cNvSpPr txBox="1"/>
      </cdr:nvSpPr>
      <cdr:spPr>
        <a:xfrm xmlns:a="http://schemas.openxmlformats.org/drawingml/2006/main">
          <a:off x="2872297" y="1269950"/>
          <a:ext cx="460252" cy="3625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accent5">
                  <a:lumMod val="60000"/>
                  <a:lumOff val="40000"/>
                </a:schemeClr>
              </a:solidFill>
            </a:rPr>
            <a:t>2050</a:t>
          </a:r>
          <a:endParaRPr lang="en-US" sz="1400" dirty="0">
            <a:solidFill>
              <a:schemeClr val="accent5">
                <a:lumMod val="60000"/>
                <a:lumOff val="40000"/>
              </a:schemeClr>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0.53684</cdr:x>
      <cdr:y>0.33823</cdr:y>
    </cdr:from>
    <cdr:to>
      <cdr:x>0.63684</cdr:x>
      <cdr:y>0.4424</cdr:y>
    </cdr:to>
    <cdr:sp macro="" textlink="">
      <cdr:nvSpPr>
        <cdr:cNvPr id="2" name="TextBox 1"/>
        <cdr:cNvSpPr txBox="1"/>
      </cdr:nvSpPr>
      <cdr:spPr>
        <a:xfrm xmlns:a="http://schemas.openxmlformats.org/drawingml/2006/main">
          <a:off x="2228943" y="1159799"/>
          <a:ext cx="415198" cy="357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chemeClr val="tx2"/>
              </a:solidFill>
              <a:latin typeface="Arial" panose="020B0604020202020204" pitchFamily="34" charset="0"/>
              <a:cs typeface="Arial" panose="020B0604020202020204" pitchFamily="34" charset="0"/>
            </a:rPr>
            <a:t>2018</a:t>
          </a:r>
          <a:endParaRPr lang="en-US" sz="1400" dirty="0">
            <a:solidFill>
              <a:schemeClr val="tx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0.57934</cdr:x>
      <cdr:y>0.39032</cdr:y>
    </cdr:from>
    <cdr:to>
      <cdr:x>0.67934</cdr:x>
      <cdr:y>0.49449</cdr:y>
    </cdr:to>
    <cdr:sp macro="" textlink="">
      <cdr:nvSpPr>
        <cdr:cNvPr id="3" name="TextBox 1"/>
        <cdr:cNvSpPr txBox="1"/>
      </cdr:nvSpPr>
      <cdr:spPr>
        <a:xfrm xmlns:a="http://schemas.openxmlformats.org/drawingml/2006/main">
          <a:off x="2405402" y="1338415"/>
          <a:ext cx="415198" cy="3571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accent1"/>
              </a:solidFill>
              <a:latin typeface="Arial" panose="020B0604020202020204" pitchFamily="34" charset="0"/>
              <a:cs typeface="Arial" panose="020B0604020202020204" pitchFamily="34" charset="0"/>
            </a:rPr>
            <a:t>2050</a:t>
          </a:r>
          <a:endParaRPr lang="en-US" sz="1400"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cdr:y>
    </cdr:from>
    <cdr:to>
      <cdr:x>1</cdr:x>
      <cdr:y>0.13045</cdr:y>
    </cdr:to>
    <cdr:sp macro="" textlink="">
      <cdr:nvSpPr>
        <cdr:cNvPr id="2" name="TextBox 1"/>
        <cdr:cNvSpPr txBox="1"/>
      </cdr:nvSpPr>
      <cdr:spPr>
        <a:xfrm xmlns:a="http://schemas.openxmlformats.org/drawingml/2006/main">
          <a:off x="0" y="0"/>
          <a:ext cx="4105275" cy="5351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Light-duty vehicle stock</a:t>
          </a:r>
        </a:p>
        <a:p xmlns:a="http://schemas.openxmlformats.org/drawingml/2006/main">
          <a:r>
            <a:rPr lang="en-US" sz="1400" dirty="0"/>
            <a:t>b</a:t>
          </a:r>
          <a:r>
            <a:rPr lang="en-US" sz="1400" dirty="0" smtClean="0"/>
            <a:t>illion vehicles</a:t>
          </a:r>
          <a:endParaRPr lang="en-US" sz="1200" dirty="0"/>
        </a:p>
      </cdr:txBody>
    </cdr:sp>
  </cdr:relSizeAnchor>
</c:userShapes>
</file>

<file path=ppt/drawings/drawing38.xml><?xml version="1.0" encoding="utf-8"?>
<c:userShapes xmlns:c="http://schemas.openxmlformats.org/drawingml/2006/chart">
  <cdr:relSizeAnchor xmlns:cdr="http://schemas.openxmlformats.org/drawingml/2006/chartDrawing">
    <cdr:from>
      <cdr:x>0.78853</cdr:x>
      <cdr:y>0.26261</cdr:y>
    </cdr:from>
    <cdr:to>
      <cdr:x>1</cdr:x>
      <cdr:y>0.90563</cdr:y>
    </cdr:to>
    <cdr:sp macro="" textlink="">
      <cdr:nvSpPr>
        <cdr:cNvPr id="3" name="TextBox 2"/>
        <cdr:cNvSpPr txBox="1"/>
      </cdr:nvSpPr>
      <cdr:spPr>
        <a:xfrm xmlns:a="http://schemas.openxmlformats.org/drawingml/2006/main">
          <a:off x="3259646" y="1077254"/>
          <a:ext cx="874204" cy="2637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accent4"/>
              </a:solidFill>
            </a:rPr>
            <a:t>e</a:t>
          </a:r>
          <a:r>
            <a:rPr lang="en-US" sz="1200" b="1" dirty="0" smtClean="0">
              <a:solidFill>
                <a:schemeClr val="accent4"/>
              </a:solidFill>
            </a:rPr>
            <a:t>lectric</a:t>
          </a:r>
        </a:p>
        <a:p xmlns:a="http://schemas.openxmlformats.org/drawingml/2006/main">
          <a:endParaRPr lang="en-US" sz="1200" b="1" dirty="0"/>
        </a:p>
        <a:p xmlns:a="http://schemas.openxmlformats.org/drawingml/2006/main">
          <a:r>
            <a:rPr lang="en-US" sz="1200" b="1" dirty="0" smtClean="0">
              <a:solidFill>
                <a:schemeClr val="accent2"/>
              </a:solidFill>
            </a:rPr>
            <a:t>plug-in </a:t>
          </a:r>
        </a:p>
        <a:p xmlns:a="http://schemas.openxmlformats.org/drawingml/2006/main">
          <a:r>
            <a:rPr lang="en-US" sz="1200" b="1" dirty="0">
              <a:solidFill>
                <a:schemeClr val="accent2"/>
              </a:solidFill>
            </a:rPr>
            <a:t>h</a:t>
          </a:r>
          <a:r>
            <a:rPr lang="en-US" sz="1200" b="1" dirty="0" smtClean="0">
              <a:solidFill>
                <a:schemeClr val="accent2"/>
              </a:solidFill>
            </a:rPr>
            <a:t>ybrid</a:t>
          </a:r>
        </a:p>
        <a:p xmlns:a="http://schemas.openxmlformats.org/drawingml/2006/main">
          <a:r>
            <a:rPr lang="en-US" sz="1200" b="1" dirty="0">
              <a:solidFill>
                <a:schemeClr val="accent1"/>
              </a:solidFill>
            </a:rPr>
            <a:t>n</a:t>
          </a:r>
          <a:r>
            <a:rPr lang="en-US" sz="1200" b="1" dirty="0" smtClean="0">
              <a:solidFill>
                <a:schemeClr val="accent1"/>
              </a:solidFill>
            </a:rPr>
            <a:t>atural gas</a:t>
          </a:r>
        </a:p>
        <a:p xmlns:a="http://schemas.openxmlformats.org/drawingml/2006/main">
          <a:r>
            <a:rPr lang="en-US" sz="1200" b="1" dirty="0">
              <a:solidFill>
                <a:schemeClr val="bg1">
                  <a:lumMod val="65000"/>
                </a:schemeClr>
              </a:solidFill>
            </a:rPr>
            <a:t>d</a:t>
          </a:r>
          <a:r>
            <a:rPr lang="en-US" sz="1200" b="1" dirty="0" smtClean="0">
              <a:solidFill>
                <a:schemeClr val="bg1">
                  <a:lumMod val="65000"/>
                </a:schemeClr>
              </a:solidFill>
            </a:rPr>
            <a:t>iesel</a:t>
          </a:r>
        </a:p>
        <a:p xmlns:a="http://schemas.openxmlformats.org/drawingml/2006/main">
          <a:r>
            <a:rPr lang="en-US" sz="1200" b="1" dirty="0">
              <a:solidFill>
                <a:schemeClr val="tx2"/>
              </a:solidFill>
            </a:rPr>
            <a:t>m</a:t>
          </a:r>
          <a:r>
            <a:rPr lang="en-US" sz="1200" b="1" dirty="0" smtClean="0">
              <a:solidFill>
                <a:schemeClr val="tx2"/>
              </a:solidFill>
            </a:rPr>
            <a:t>otor </a:t>
          </a:r>
        </a:p>
        <a:p xmlns:a="http://schemas.openxmlformats.org/drawingml/2006/main">
          <a:r>
            <a:rPr lang="en-US" sz="1200" b="1" dirty="0">
              <a:solidFill>
                <a:schemeClr val="tx2"/>
              </a:solidFill>
            </a:rPr>
            <a:t>g</a:t>
          </a:r>
          <a:r>
            <a:rPr lang="en-US" sz="1200" b="1" dirty="0" smtClean="0">
              <a:solidFill>
                <a:schemeClr val="tx2"/>
              </a:solidFill>
            </a:rPr>
            <a:t>asoline</a:t>
          </a:r>
        </a:p>
        <a:p xmlns:a="http://schemas.openxmlformats.org/drawingml/2006/main">
          <a:endParaRPr lang="en-US" sz="1200" b="1" dirty="0"/>
        </a:p>
        <a:p xmlns:a="http://schemas.openxmlformats.org/drawingml/2006/main">
          <a:endParaRPr lang="en-US" sz="1200" b="1" dirty="0"/>
        </a:p>
        <a:p xmlns:a="http://schemas.openxmlformats.org/drawingml/2006/main">
          <a:endParaRPr lang="en-US" sz="1200" b="1" dirty="0"/>
        </a:p>
        <a:p xmlns:a="http://schemas.openxmlformats.org/drawingml/2006/main">
          <a:r>
            <a:rPr lang="en-US" sz="1200" b="1" dirty="0" smtClean="0">
              <a:solidFill>
                <a:schemeClr val="accent3"/>
              </a:solidFill>
            </a:rPr>
            <a:t>liquefied </a:t>
          </a:r>
        </a:p>
        <a:p xmlns:a="http://schemas.openxmlformats.org/drawingml/2006/main">
          <a:r>
            <a:rPr lang="en-US" sz="1200" b="1" dirty="0" smtClean="0">
              <a:solidFill>
                <a:schemeClr val="accent3"/>
              </a:solidFill>
            </a:rPr>
            <a:t>petroleum </a:t>
          </a:r>
        </a:p>
        <a:p xmlns:a="http://schemas.openxmlformats.org/drawingml/2006/main">
          <a:r>
            <a:rPr lang="en-US" sz="1200" b="1" dirty="0" smtClean="0">
              <a:solidFill>
                <a:schemeClr val="accent3"/>
              </a:solidFill>
            </a:rPr>
            <a:t>gas</a:t>
          </a:r>
        </a:p>
        <a:p xmlns:a="http://schemas.openxmlformats.org/drawingml/2006/main">
          <a:endParaRPr lang="en-US" b="1" dirty="0" smtClean="0"/>
        </a:p>
        <a:p xmlns:a="http://schemas.openxmlformats.org/drawingml/2006/main">
          <a:endParaRPr lang="en-US" sz="1100" dirty="0"/>
        </a:p>
        <a:p xmlns:a="http://schemas.openxmlformats.org/drawingml/2006/main">
          <a:endParaRPr lang="en-US" sz="1100" dirty="0" smtClean="0"/>
        </a:p>
        <a:p xmlns:a="http://schemas.openxmlformats.org/drawingml/2006/main">
          <a:endParaRPr lang="en-US" dirty="0"/>
        </a:p>
        <a:p xmlns:a="http://schemas.openxmlformats.org/drawingml/2006/main">
          <a:endParaRPr lang="en-US" sz="1100" dirty="0"/>
        </a:p>
      </cdr:txBody>
    </cdr:sp>
  </cdr:relSizeAnchor>
</c:userShapes>
</file>

<file path=ppt/drawings/drawing39.xml><?xml version="1.0" encoding="utf-8"?>
<c:userShapes xmlns:c="http://schemas.openxmlformats.org/drawingml/2006/chart">
  <cdr:relSizeAnchor xmlns:cdr="http://schemas.openxmlformats.org/drawingml/2006/chartDrawing">
    <cdr:from>
      <cdr:x>0.26601</cdr:x>
      <cdr:y>0.37189</cdr:y>
    </cdr:from>
    <cdr:to>
      <cdr:x>0.59687</cdr:x>
      <cdr:y>0.82667</cdr:y>
    </cdr:to>
    <cdr:sp macro="" textlink="">
      <cdr:nvSpPr>
        <cdr:cNvPr id="7" name="TextBox 6"/>
        <cdr:cNvSpPr txBox="1"/>
      </cdr:nvSpPr>
      <cdr:spPr>
        <a:xfrm xmlns:a="http://schemas.openxmlformats.org/drawingml/2006/main">
          <a:off x="1074328" y="1370840"/>
          <a:ext cx="1336171" cy="16763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5"/>
              </a:solidFill>
            </a:rPr>
            <a:t> non-OECD</a:t>
          </a:r>
        </a:p>
        <a:p xmlns:a="http://schemas.openxmlformats.org/drawingml/2006/main">
          <a:endParaRPr lang="en-US" sz="1400" b="1" dirty="0">
            <a:solidFill>
              <a:schemeClr val="accent5"/>
            </a:solidFill>
          </a:endParaRPr>
        </a:p>
        <a:p xmlns:a="http://schemas.openxmlformats.org/drawingml/2006/main">
          <a:endParaRPr lang="en-US" sz="1400" b="1" dirty="0" smtClean="0">
            <a:solidFill>
              <a:schemeClr val="accent5"/>
            </a:solidFill>
          </a:endParaRPr>
        </a:p>
        <a:p xmlns:a="http://schemas.openxmlformats.org/drawingml/2006/main">
          <a:r>
            <a:rPr lang="en-US" sz="1400" b="1" dirty="0" smtClean="0">
              <a:solidFill>
                <a:schemeClr val="accent5"/>
              </a:solidFill>
            </a:rPr>
            <a:t>        </a:t>
          </a:r>
          <a:r>
            <a:rPr lang="en-US" sz="1400" b="1" dirty="0" smtClean="0">
              <a:solidFill>
                <a:schemeClr val="tx2"/>
              </a:solidFill>
            </a:rPr>
            <a:t>OECD</a:t>
          </a:r>
          <a:endParaRPr lang="en-US" sz="1400" b="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0.7322</cdr:x>
      <cdr:y>0.15811</cdr:y>
    </cdr:from>
    <cdr:to>
      <cdr:x>0.89422</cdr:x>
      <cdr:y>0.96061</cdr:y>
    </cdr:to>
    <cdr:sp macro="" textlink="">
      <cdr:nvSpPr>
        <cdr:cNvPr id="2" name="TextBox 1"/>
        <cdr:cNvSpPr txBox="1"/>
      </cdr:nvSpPr>
      <cdr:spPr bwMode="auto">
        <a:xfrm xmlns:a="http://schemas.openxmlformats.org/drawingml/2006/main">
          <a:off x="3026791" y="648579"/>
          <a:ext cx="669766" cy="32919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5">
                  <a:lumMod val="40000"/>
                  <a:lumOff val="60000"/>
                </a:schemeClr>
              </a:solidFill>
              <a:ea typeface="Times New Roman" charset="0"/>
              <a:cs typeface="Times New Roman" charset="0"/>
            </a:rPr>
            <a:t>High</a:t>
          </a:r>
          <a:r>
            <a:rPr lang="en-US" sz="1200" b="1" i="0" baseline="0" dirty="0" smtClean="0">
              <a:solidFill>
                <a:schemeClr val="accent5">
                  <a:lumMod val="40000"/>
                  <a:lumOff val="60000"/>
                </a:schemeClr>
              </a:solidFill>
              <a:ea typeface="Times New Roman" charset="0"/>
              <a:cs typeface="Times New Roman" charset="0"/>
            </a:rPr>
            <a:t> </a:t>
          </a:r>
        </a:p>
        <a:p xmlns:a="http://schemas.openxmlformats.org/drawingml/2006/main">
          <a:pPr eaLnBrk="0" hangingPunct="0"/>
          <a:r>
            <a:rPr lang="en-US" sz="1200" b="1" i="0" baseline="0" dirty="0" smtClean="0">
              <a:solidFill>
                <a:schemeClr val="accent5">
                  <a:lumMod val="40000"/>
                  <a:lumOff val="60000"/>
                </a:schemeClr>
              </a:solidFill>
              <a:ea typeface="Times New Roman" charset="0"/>
              <a:cs typeface="Times New Roman" charset="0"/>
            </a:rPr>
            <a:t>Economic</a:t>
          </a:r>
        </a:p>
        <a:p xmlns:a="http://schemas.openxmlformats.org/drawingml/2006/main">
          <a:pPr eaLnBrk="0" hangingPunct="0"/>
          <a:r>
            <a:rPr lang="en-US" sz="1200" b="1" i="0" baseline="0" dirty="0" smtClean="0">
              <a:solidFill>
                <a:schemeClr val="accent5">
                  <a:lumMod val="40000"/>
                  <a:lumOff val="60000"/>
                </a:schemeClr>
              </a:solidFill>
              <a:ea typeface="Times New Roman" charset="0"/>
              <a:cs typeface="Times New Roman" charset="0"/>
            </a:rPr>
            <a:t>Growth</a:t>
          </a:r>
          <a:endParaRPr lang="en-US" sz="1200" b="1" i="0" dirty="0" smtClean="0">
            <a:solidFill>
              <a:schemeClr val="accent5">
                <a:lumMod val="40000"/>
                <a:lumOff val="60000"/>
              </a:schemeClr>
            </a:solidFill>
            <a:ea typeface="Times New Roman" charset="0"/>
            <a:cs typeface="Times New Roman" charset="0"/>
          </a:endParaRPr>
        </a:p>
        <a:p xmlns:a="http://schemas.openxmlformats.org/drawingml/2006/main">
          <a:pPr eaLnBrk="0" hangingPunct="0"/>
          <a:r>
            <a:rPr lang="en-US" sz="1200" b="1" i="0" dirty="0" smtClean="0">
              <a:solidFill>
                <a:schemeClr val="accent5">
                  <a:lumMod val="50000"/>
                </a:schemeClr>
              </a:solidFill>
              <a:ea typeface="Times New Roman" charset="0"/>
              <a:cs typeface="Times New Roman" charset="0"/>
            </a:rPr>
            <a:t>Reference</a:t>
          </a:r>
        </a:p>
        <a:p xmlns:a="http://schemas.openxmlformats.org/drawingml/2006/main">
          <a:pPr eaLnBrk="0" hangingPunct="0"/>
          <a:r>
            <a:rPr lang="en-US" sz="1200" b="1" i="0" dirty="0" smtClean="0">
              <a:solidFill>
                <a:schemeClr val="accent5"/>
              </a:solidFill>
              <a:ea typeface="Times New Roman" charset="0"/>
              <a:cs typeface="Times New Roman" charset="0"/>
            </a:rPr>
            <a:t>Low</a:t>
          </a:r>
          <a:r>
            <a:rPr lang="en-US" sz="1200" b="1" i="0" baseline="0" dirty="0" smtClean="0">
              <a:solidFill>
                <a:schemeClr val="accent5"/>
              </a:solidFill>
              <a:ea typeface="Times New Roman" charset="0"/>
              <a:cs typeface="Times New Roman" charset="0"/>
            </a:rPr>
            <a:t> </a:t>
          </a:r>
        </a:p>
        <a:p xmlns:a="http://schemas.openxmlformats.org/drawingml/2006/main">
          <a:pPr eaLnBrk="0" hangingPunct="0"/>
          <a:r>
            <a:rPr lang="en-US" sz="1200" b="1" i="0" baseline="0" dirty="0" smtClean="0">
              <a:solidFill>
                <a:schemeClr val="accent5"/>
              </a:solidFill>
              <a:effectLst/>
            </a:rPr>
            <a:t>Economic</a:t>
          </a:r>
          <a:endParaRPr lang="en-US" sz="1200" b="1" dirty="0">
            <a:solidFill>
              <a:schemeClr val="accent5"/>
            </a:solidFill>
            <a:effectLst/>
          </a:endParaRPr>
        </a:p>
        <a:p xmlns:a="http://schemas.openxmlformats.org/drawingml/2006/main">
          <a:pPr eaLnBrk="0" hangingPunct="0"/>
          <a:r>
            <a:rPr lang="en-US" sz="1200" b="1" i="0" baseline="0" dirty="0">
              <a:solidFill>
                <a:schemeClr val="accent5"/>
              </a:solidFill>
              <a:effectLst/>
            </a:rPr>
            <a:t>Growth</a:t>
          </a:r>
          <a:endParaRPr lang="en-US" sz="1200" b="1" dirty="0">
            <a:solidFill>
              <a:schemeClr val="accent5"/>
            </a:solidFill>
            <a:effectLst/>
          </a:endParaRPr>
        </a:p>
        <a:p xmlns:a="http://schemas.openxmlformats.org/drawingml/2006/main">
          <a:pPr eaLnBrk="0" hangingPunct="0"/>
          <a:endParaRPr lang="en-US" sz="600" b="1" i="0" baseline="0" dirty="0" smtClean="0">
            <a:solidFill>
              <a:schemeClr val="tx2">
                <a:lumMod val="25000"/>
                <a:lumOff val="75000"/>
              </a:schemeClr>
            </a:solidFill>
            <a:ea typeface="Times New Roman" charset="0"/>
            <a:cs typeface="Times New Roman" charset="0"/>
          </a:endParaRPr>
        </a:p>
        <a:p xmlns:a="http://schemas.openxmlformats.org/drawingml/2006/main">
          <a:pPr eaLnBrk="0" hangingPunct="0"/>
          <a:r>
            <a:rPr lang="en-US" sz="1200" b="1" i="0" dirty="0">
              <a:solidFill>
                <a:schemeClr val="tx2">
                  <a:lumMod val="25000"/>
                  <a:lumOff val="75000"/>
                </a:schemeClr>
              </a:solidFill>
              <a:effectLst/>
            </a:rPr>
            <a:t>High</a:t>
          </a:r>
          <a:r>
            <a:rPr lang="en-US" sz="1200" b="1" i="0" baseline="0" dirty="0">
              <a:solidFill>
                <a:schemeClr val="tx2">
                  <a:lumMod val="25000"/>
                  <a:lumOff val="75000"/>
                </a:schemeClr>
              </a:solidFill>
              <a:effectLst/>
            </a:rPr>
            <a:t> </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smtClean="0">
              <a:solidFill>
                <a:schemeClr val="tx2">
                  <a:lumMod val="25000"/>
                  <a:lumOff val="75000"/>
                </a:schemeClr>
              </a:solidFill>
              <a:effectLst/>
            </a:rPr>
            <a:t>Economic</a:t>
          </a:r>
          <a:endParaRPr lang="en-US" sz="1200" b="1" dirty="0">
            <a:solidFill>
              <a:schemeClr val="tx2">
                <a:lumMod val="25000"/>
                <a:lumOff val="75000"/>
              </a:schemeClr>
            </a:solidFill>
            <a:effectLst/>
          </a:endParaRPr>
        </a:p>
        <a:p xmlns:a="http://schemas.openxmlformats.org/drawingml/2006/main">
          <a:pPr eaLnBrk="0" hangingPunct="0"/>
          <a:r>
            <a:rPr lang="en-US" sz="1200" b="1" i="0" baseline="0" dirty="0">
              <a:solidFill>
                <a:schemeClr val="tx2">
                  <a:lumMod val="25000"/>
                  <a:lumOff val="75000"/>
                </a:schemeClr>
              </a:solidFill>
              <a:effectLst/>
            </a:rPr>
            <a:t>Growth</a:t>
          </a:r>
          <a:endParaRPr lang="en-US" sz="1200" b="1" dirty="0">
            <a:solidFill>
              <a:schemeClr val="tx2">
                <a:lumMod val="25000"/>
                <a:lumOff val="75000"/>
              </a:schemeClr>
            </a:solidFill>
            <a:effectLst/>
          </a:endParaRPr>
        </a:p>
        <a:p xmlns:a="http://schemas.openxmlformats.org/drawingml/2006/main">
          <a:pPr eaLnBrk="0" hangingPunct="0"/>
          <a:r>
            <a:rPr lang="en-US" sz="1200" b="1" i="0" dirty="0">
              <a:effectLst/>
            </a:rPr>
            <a:t>Reference</a:t>
          </a:r>
          <a:endParaRPr lang="en-US" sz="1200" b="1" dirty="0">
            <a:effectLst/>
          </a:endParaRPr>
        </a:p>
        <a:p xmlns:a="http://schemas.openxmlformats.org/drawingml/2006/main">
          <a:pPr eaLnBrk="0" hangingPunct="0"/>
          <a:r>
            <a:rPr lang="en-US" sz="1200" b="1" i="0" dirty="0">
              <a:solidFill>
                <a:schemeClr val="tx2">
                  <a:lumMod val="90000"/>
                  <a:lumOff val="10000"/>
                </a:schemeClr>
              </a:solidFill>
              <a:effectLst/>
            </a:rPr>
            <a:t>Low</a:t>
          </a:r>
          <a:r>
            <a:rPr lang="en-US" sz="1200" b="1" i="0" baseline="0" dirty="0">
              <a:solidFill>
                <a:schemeClr val="tx2">
                  <a:lumMod val="90000"/>
                  <a:lumOff val="10000"/>
                </a:schemeClr>
              </a:solidFill>
              <a:effectLst/>
            </a:rPr>
            <a:t> </a:t>
          </a:r>
          <a:endParaRPr lang="en-US" sz="1200" b="1" dirty="0">
            <a:solidFill>
              <a:schemeClr val="tx2">
                <a:lumMod val="90000"/>
                <a:lumOff val="10000"/>
              </a:schemeClr>
            </a:solidFill>
            <a:effectLst/>
          </a:endParaRPr>
        </a:p>
        <a:p xmlns:a="http://schemas.openxmlformats.org/drawingml/2006/main">
          <a:pPr eaLnBrk="0" hangingPunct="0"/>
          <a:r>
            <a:rPr lang="en-US" sz="1200" b="1" i="0" baseline="0" dirty="0" smtClean="0">
              <a:solidFill>
                <a:schemeClr val="tx2">
                  <a:lumMod val="90000"/>
                  <a:lumOff val="10000"/>
                </a:schemeClr>
              </a:solidFill>
              <a:effectLst/>
            </a:rPr>
            <a:t>Economic</a:t>
          </a:r>
          <a:endParaRPr lang="en-US" sz="1200" b="1" dirty="0">
            <a:solidFill>
              <a:schemeClr val="tx2">
                <a:lumMod val="90000"/>
                <a:lumOff val="10000"/>
              </a:schemeClr>
            </a:solidFill>
            <a:effectLst/>
          </a:endParaRPr>
        </a:p>
        <a:p xmlns:a="http://schemas.openxmlformats.org/drawingml/2006/main">
          <a:pPr eaLnBrk="0" hangingPunct="0"/>
          <a:r>
            <a:rPr lang="en-US" sz="1200" b="1" i="0" baseline="0" dirty="0">
              <a:solidFill>
                <a:schemeClr val="tx2">
                  <a:lumMod val="90000"/>
                  <a:lumOff val="10000"/>
                </a:schemeClr>
              </a:solidFill>
              <a:effectLst/>
            </a:rPr>
            <a:t>Growth</a:t>
          </a:r>
          <a:endParaRPr lang="en-US" sz="1200" b="1" dirty="0">
            <a:solidFill>
              <a:schemeClr val="tx2">
                <a:lumMod val="90000"/>
                <a:lumOff val="10000"/>
              </a:schemeClr>
            </a:solidFill>
            <a:effectLst/>
          </a:endParaRPr>
        </a:p>
      </cdr:txBody>
    </cdr:sp>
  </cdr:relSizeAnchor>
  <cdr:relSizeAnchor xmlns:cdr="http://schemas.openxmlformats.org/drawingml/2006/chartDrawing">
    <cdr:from>
      <cdr:x>0.28178</cdr:x>
      <cdr:y>0.5774</cdr:y>
    </cdr:from>
    <cdr:to>
      <cdr:x>0.36111</cdr:x>
      <cdr:y>0.6374</cdr:y>
    </cdr:to>
    <cdr:sp macro="" textlink="">
      <cdr:nvSpPr>
        <cdr:cNvPr id="3" name="TextBox 2"/>
        <cdr:cNvSpPr txBox="1"/>
      </cdr:nvSpPr>
      <cdr:spPr bwMode="auto">
        <a:xfrm xmlns:a="http://schemas.openxmlformats.org/drawingml/2006/main">
          <a:off x="1164822" y="2368550"/>
          <a:ext cx="327938" cy="2461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endParaRPr lang="en-US" sz="16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0.2594</cdr:x>
      <cdr:y>0.38202</cdr:y>
    </cdr:from>
    <cdr:to>
      <cdr:x>0.5</cdr:x>
      <cdr:y>0.44202</cdr:y>
    </cdr:to>
    <cdr:sp macro="" textlink="">
      <cdr:nvSpPr>
        <cdr:cNvPr id="4" name="TextBox 1"/>
        <cdr:cNvSpPr txBox="1"/>
      </cdr:nvSpPr>
      <cdr:spPr bwMode="auto">
        <a:xfrm xmlns:a="http://schemas.openxmlformats.org/drawingml/2006/main">
          <a:off x="1072321" y="1567089"/>
          <a:ext cx="994604" cy="2461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non-OECD</a:t>
          </a:r>
          <a:endParaRPr lang="en-US" sz="20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0.14351</cdr:y>
    </cdr:to>
    <cdr:sp macro="" textlink="">
      <cdr:nvSpPr>
        <cdr:cNvPr id="5" name="Text Placeholder 4"/>
        <cdr:cNvSpPr>
          <a:spLocks xmlns:a="http://schemas.openxmlformats.org/drawingml/2006/main" noGrp="1"/>
        </cdr:cNvSpPr>
      </cdr:nvSpPr>
      <cdr:spPr>
        <a:xfrm xmlns:a="http://schemas.openxmlformats.org/drawingml/2006/main">
          <a:off x="-4805363" y="-1689100"/>
          <a:ext cx="4133850" cy="588686"/>
        </a:xfrm>
        <a:prstGeom xmlns:a="http://schemas.openxmlformats.org/drawingml/2006/main" prst="rect">
          <a:avLst/>
        </a:prstGeom>
      </cdr:spPr>
      <cdr:txBody>
        <a:bodyPr xmlns:a="http://schemas.openxmlformats.org/drawingml/2006/main" anchor="b" anchorCtr="0"/>
        <a:lstStyle xmlns:a="http://schemas.openxmlformats.org/drawingml/2006/main">
          <a:lvl1pPr marL="342900" marR="0" indent="-342900" algn="l" defTabSz="914400" rtl="0" eaLnBrk="1" fontAlgn="base" latinLnBrk="0" hangingPunct="1">
            <a:lnSpc>
              <a:spcPct val="100000"/>
            </a:lnSpc>
            <a:spcBef>
              <a:spcPct val="20000"/>
            </a:spcBef>
            <a:spcAft>
              <a:spcPct val="0"/>
            </a:spcAft>
            <a:buClrTx/>
            <a:buSzTx/>
            <a:buFontTx/>
            <a:buNone/>
            <a:tabLst/>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b="1" dirty="0" smtClean="0">
              <a:latin typeface="Arial" panose="020B0604020202020204" pitchFamily="34" charset="0"/>
              <a:cs typeface="Arial" panose="020B0604020202020204" pitchFamily="34" charset="0"/>
            </a:rPr>
            <a:t>Energy consumption</a:t>
          </a:r>
          <a:endParaRPr lang="en-US" dirty="0">
            <a:latin typeface="Arial" panose="020B0604020202020204" pitchFamily="34" charset="0"/>
            <a:cs typeface="Arial" panose="020B0604020202020204" pitchFamily="34" charset="0"/>
          </a:endParaRPr>
        </a:p>
        <a:p xmlns:a="http://schemas.openxmlformats.org/drawingml/2006/main">
          <a:r>
            <a:rPr lang="en-US" dirty="0">
              <a:latin typeface="Arial" panose="020B0604020202020204" pitchFamily="34" charset="0"/>
              <a:cs typeface="Arial" panose="020B0604020202020204" pitchFamily="34" charset="0"/>
            </a:rPr>
            <a:t>quadrillion </a:t>
          </a:r>
          <a:r>
            <a:rPr lang="en-US" dirty="0" smtClean="0">
              <a:latin typeface="Arial" panose="020B0604020202020204" pitchFamily="34" charset="0"/>
              <a:cs typeface="Arial" panose="020B0604020202020204" pitchFamily="34" charset="0"/>
            </a:rPr>
            <a:t>British thermal units</a:t>
          </a:r>
          <a:endParaRPr lang="en-US" dirty="0">
            <a:latin typeface="Arial" panose="020B0604020202020204" pitchFamily="34" charset="0"/>
            <a:cs typeface="Arial" panose="020B0604020202020204"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0.28001</cdr:x>
      <cdr:y>0.13378</cdr:y>
    </cdr:from>
    <cdr:to>
      <cdr:x>0.66109</cdr:x>
      <cdr:y>0.86666</cdr:y>
    </cdr:to>
    <cdr:sp macro="" textlink="">
      <cdr:nvSpPr>
        <cdr:cNvPr id="2" name="TextBox 1"/>
        <cdr:cNvSpPr txBox="1"/>
      </cdr:nvSpPr>
      <cdr:spPr>
        <a:xfrm xmlns:a="http://schemas.openxmlformats.org/drawingml/2006/main" flipH="1">
          <a:off x="1126843" y="493152"/>
          <a:ext cx="1533585" cy="27014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4"/>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4"/>
              </a:solidFill>
              <a:latin typeface="Arial" panose="020B0604020202020204" pitchFamily="34" charset="0"/>
              <a:cs typeface="Arial" panose="020B0604020202020204" pitchFamily="34" charset="0"/>
            </a:rPr>
            <a:t>industrial</a:t>
          </a:r>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2"/>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2"/>
              </a:solidFill>
              <a:latin typeface="Arial" panose="020B0604020202020204" pitchFamily="34" charset="0"/>
              <a:cs typeface="Arial" panose="020B0604020202020204" pitchFamily="34" charset="0"/>
            </a:rPr>
            <a:t>residential</a:t>
          </a:r>
          <a:r>
            <a:rPr lang="en-US" sz="1400" b="1" baseline="0" dirty="0" smtClean="0">
              <a:latin typeface="Arial" panose="020B0604020202020204" pitchFamily="34" charset="0"/>
              <a:cs typeface="Arial" panose="020B0604020202020204" pitchFamily="34" charset="0"/>
            </a:rPr>
            <a:t> </a:t>
          </a:r>
          <a:endParaRPr lang="en-US" sz="1400" b="1" baseline="0" dirty="0">
            <a:latin typeface="Arial" panose="020B0604020202020204" pitchFamily="34" charset="0"/>
            <a:cs typeface="Arial" panose="020B0604020202020204" pitchFamily="34" charset="0"/>
          </a:endParaRPr>
        </a:p>
        <a:p xmlns:a="http://schemas.openxmlformats.org/drawingml/2006/main">
          <a:endParaRPr lang="en-US" sz="1400" b="1" baseline="0"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baseline="0" dirty="0" smtClean="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r>
            <a:rPr lang="en-US" sz="1400" b="1" baseline="0" dirty="0" smtClean="0">
              <a:solidFill>
                <a:schemeClr val="accent3"/>
              </a:solidFill>
              <a:latin typeface="Arial" panose="020B0604020202020204" pitchFamily="34" charset="0"/>
              <a:cs typeface="Arial" panose="020B0604020202020204" pitchFamily="34" charset="0"/>
            </a:rPr>
            <a:t>commercial</a:t>
          </a:r>
          <a:endParaRPr lang="en-US" sz="1400" b="1" baseline="0" dirty="0">
            <a:latin typeface="Arial" panose="020B0604020202020204" pitchFamily="34" charset="0"/>
            <a:cs typeface="Arial" panose="020B0604020202020204" pitchFamily="34" charset="0"/>
          </a:endParaRPr>
        </a:p>
        <a:p xmlns:a="http://schemas.openxmlformats.org/drawingml/2006/main">
          <a:endParaRPr lang="en-US" sz="1400" b="1" baseline="0" dirty="0">
            <a:solidFill>
              <a:schemeClr val="tx2"/>
            </a:solidFill>
            <a:latin typeface="Arial" panose="020B0604020202020204" pitchFamily="34" charset="0"/>
            <a:cs typeface="Arial" panose="020B0604020202020204" pitchFamily="34" charset="0"/>
          </a:endParaRPr>
        </a:p>
        <a:p xmlns:a="http://schemas.openxmlformats.org/drawingml/2006/main">
          <a:r>
            <a:rPr lang="en-US" sz="1400" b="1" baseline="0" dirty="0">
              <a:solidFill>
                <a:schemeClr val="tx2"/>
              </a:solidFill>
              <a:latin typeface="Arial" panose="020B0604020202020204" pitchFamily="34" charset="0"/>
              <a:cs typeface="Arial" panose="020B0604020202020204" pitchFamily="34" charset="0"/>
            </a:rPr>
            <a:t>transportation</a:t>
          </a:r>
        </a:p>
        <a:p xmlns:a="http://schemas.openxmlformats.org/drawingml/2006/main">
          <a:endParaRPr lang="en-US" sz="1400" dirty="0">
            <a:solidFill>
              <a:schemeClr val="tx2"/>
            </a:solidFill>
            <a:latin typeface="Arial" panose="020B0604020202020204" pitchFamily="34" charset="0"/>
            <a:cs typeface="Arial" panose="020B0604020202020204" pitchFamily="34"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1</cdr:x>
      <cdr:y>0.20391</cdr:y>
    </cdr:from>
    <cdr:to>
      <cdr:x>1</cdr:x>
      <cdr:y>0.97472</cdr:y>
    </cdr:to>
    <cdr:cxnSp macro="">
      <cdr:nvCxnSpPr>
        <cdr:cNvPr id="3" name="Straight Connector 2"/>
        <cdr:cNvCxnSpPr/>
      </cdr:nvCxnSpPr>
      <cdr:spPr bwMode="auto">
        <a:xfrm xmlns:a="http://schemas.openxmlformats.org/drawingml/2006/main" flipV="1">
          <a:off x="2780833" y="532177"/>
          <a:ext cx="0" cy="201169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lumMod val="65000"/>
            </a:schemeClr>
          </a:solidFill>
          <a:prstDash val="lgDash"/>
          <a:round/>
          <a:headEnd type="none" w="med" len="med"/>
          <a:tailEnd type="none" w="med" len="med"/>
        </a:ln>
        <a:effectLst xmlns:a="http://schemas.openxmlformats.org/drawingml/2006/main"/>
      </cdr:spPr>
    </cdr:cxnSp>
  </cdr:relSizeAnchor>
</c:userShapes>
</file>

<file path=ppt/drawings/drawing42.xml><?xml version="1.0" encoding="utf-8"?>
<c:userShapes xmlns:c="http://schemas.openxmlformats.org/drawingml/2006/chart">
  <cdr:relSizeAnchor xmlns:cdr="http://schemas.openxmlformats.org/drawingml/2006/chartDrawing">
    <cdr:from>
      <cdr:x>0.71429</cdr:x>
      <cdr:y>0.17882</cdr:y>
    </cdr:from>
    <cdr:to>
      <cdr:x>1</cdr:x>
      <cdr:y>0.89063</cdr:y>
    </cdr:to>
    <cdr:sp macro="" textlink="">
      <cdr:nvSpPr>
        <cdr:cNvPr id="3" name="TextBox 2"/>
        <cdr:cNvSpPr txBox="1"/>
      </cdr:nvSpPr>
      <cdr:spPr>
        <a:xfrm xmlns:a="http://schemas.openxmlformats.org/drawingml/2006/main">
          <a:off x="2286000" y="490538"/>
          <a:ext cx="914400" cy="1952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0.77429</cdr:x>
      <cdr:y>0.03491</cdr:y>
    </cdr:from>
    <cdr:to>
      <cdr:x>0.97432</cdr:x>
      <cdr:y>0.89635</cdr:y>
    </cdr:to>
    <cdr:sp macro="" textlink="">
      <cdr:nvSpPr>
        <cdr:cNvPr id="4" name="TextBox 3"/>
        <cdr:cNvSpPr txBox="1"/>
      </cdr:nvSpPr>
      <cdr:spPr>
        <a:xfrm xmlns:a="http://schemas.openxmlformats.org/drawingml/2006/main">
          <a:off x="3799658" y="124817"/>
          <a:ext cx="981603" cy="30799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600" b="1" dirty="0" smtClean="0">
            <a:solidFill>
              <a:schemeClr val="accent3"/>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3"/>
              </a:solidFill>
              <a:latin typeface="Arial" panose="020B0604020202020204" pitchFamily="34" charset="0"/>
              <a:cs typeface="Arial" panose="020B0604020202020204" pitchFamily="34" charset="0"/>
            </a:rPr>
            <a:t>renewables</a:t>
          </a:r>
        </a:p>
        <a:p xmlns:a="http://schemas.openxmlformats.org/drawingml/2006/main">
          <a:endParaRPr lang="en-US" sz="1400" b="1" dirty="0" smtClean="0">
            <a:solidFill>
              <a:schemeClr val="accent1"/>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1"/>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1"/>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1"/>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1"/>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1"/>
              </a:solidFill>
              <a:latin typeface="Arial" panose="020B0604020202020204" pitchFamily="34" charset="0"/>
              <a:cs typeface="Arial" panose="020B0604020202020204" pitchFamily="34" charset="0"/>
            </a:rPr>
            <a:t>natural </a:t>
          </a:r>
          <a:r>
            <a:rPr lang="en-US" sz="1400" b="1" dirty="0">
              <a:solidFill>
                <a:schemeClr val="accent1"/>
              </a:solidFill>
              <a:latin typeface="Arial" panose="020B0604020202020204" pitchFamily="34" charset="0"/>
              <a:cs typeface="Arial" panose="020B0604020202020204" pitchFamily="34" charset="0"/>
            </a:rPr>
            <a:t>gas</a:t>
          </a: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endParaRPr lang="en-US" sz="1400" b="1" dirty="0">
            <a:latin typeface="Arial" panose="020B0604020202020204" pitchFamily="34" charset="0"/>
            <a:cs typeface="Arial" panose="020B0604020202020204" pitchFamily="34" charset="0"/>
          </a:endParaRPr>
        </a:p>
        <a:p xmlns:a="http://schemas.openxmlformats.org/drawingml/2006/main">
          <a:endParaRPr lang="en-US" b="1" dirty="0" smtClean="0">
            <a:solidFill>
              <a:schemeClr val="accent3"/>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tx1"/>
              </a:solidFill>
              <a:latin typeface="Arial" panose="020B0604020202020204" pitchFamily="34" charset="0"/>
              <a:cs typeface="Arial" panose="020B0604020202020204" pitchFamily="34" charset="0"/>
            </a:rPr>
            <a:t>Coal</a:t>
          </a:r>
        </a:p>
        <a:p xmlns:a="http://schemas.openxmlformats.org/drawingml/2006/main">
          <a:endParaRPr lang="en-US" sz="1400" b="1" dirty="0">
            <a:solidFill>
              <a:schemeClr val="tx1"/>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n</a:t>
          </a:r>
          <a:r>
            <a:rPr lang="en-US" sz="1400" b="1" dirty="0" smtClean="0">
              <a:solidFill>
                <a:schemeClr val="accent5"/>
              </a:solidFill>
              <a:latin typeface="Arial" panose="020B0604020202020204" pitchFamily="34" charset="0"/>
              <a:cs typeface="Arial" panose="020B0604020202020204" pitchFamily="34" charset="0"/>
            </a:rPr>
            <a:t>uclear</a:t>
          </a:r>
        </a:p>
        <a:p xmlns:a="http://schemas.openxmlformats.org/drawingml/2006/main">
          <a:r>
            <a:rPr lang="en-US" sz="1400" b="1" dirty="0" smtClean="0">
              <a:solidFill>
                <a:schemeClr val="accent2"/>
              </a:solidFill>
              <a:latin typeface="Arial" panose="020B0604020202020204" pitchFamily="34" charset="0"/>
              <a:cs typeface="Arial" panose="020B0604020202020204" pitchFamily="34" charset="0"/>
            </a:rPr>
            <a:t>liquids</a:t>
          </a:r>
          <a:endParaRPr lang="en-US" sz="1400" b="1" dirty="0">
            <a:solidFill>
              <a:schemeClr val="accent2"/>
            </a:solidFill>
            <a:latin typeface="Arial" panose="020B0604020202020204" pitchFamily="34" charset="0"/>
            <a:cs typeface="Arial" panose="020B0604020202020204" pitchFamily="34"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0.00025</cdr:x>
      <cdr:y>0</cdr:y>
    </cdr:from>
    <cdr:to>
      <cdr:x>0.96672</cdr:x>
      <cdr:y>0.18219</cdr:y>
    </cdr:to>
    <cdr:sp macro="" textlink="">
      <cdr:nvSpPr>
        <cdr:cNvPr id="2" name="TextBox 1"/>
        <cdr:cNvSpPr txBox="1"/>
      </cdr:nvSpPr>
      <cdr:spPr>
        <a:xfrm xmlns:a="http://schemas.openxmlformats.org/drawingml/2006/main">
          <a:off x="1006" y="-1689100"/>
          <a:ext cx="3967656" cy="7473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Net electricity generation from </a:t>
          </a:r>
        </a:p>
        <a:p xmlns:a="http://schemas.openxmlformats.org/drawingml/2006/main">
          <a:r>
            <a:rPr lang="en-US" sz="1400" b="1" dirty="0" smtClean="0"/>
            <a:t>renewables, world</a:t>
          </a:r>
        </a:p>
        <a:p xmlns:a="http://schemas.openxmlformats.org/drawingml/2006/main">
          <a:r>
            <a:rPr lang="en-US" sz="1400" dirty="0" smtClean="0">
              <a:latin typeface="Arial" panose="020B0604020202020204" pitchFamily="34" charset="0"/>
              <a:cs typeface="Arial" panose="020B0604020202020204" pitchFamily="34" charset="0"/>
            </a:rPr>
            <a:t>trillion </a:t>
          </a:r>
          <a:r>
            <a:rPr lang="en-US" sz="1400" dirty="0" err="1" smtClean="0">
              <a:latin typeface="Arial" panose="020B0604020202020204" pitchFamily="34" charset="0"/>
              <a:cs typeface="Arial" panose="020B0604020202020204" pitchFamily="34" charset="0"/>
            </a:rPr>
            <a:t>kilowatthours</a:t>
          </a:r>
          <a:r>
            <a:rPr lang="en-US" sz="1400" dirty="0" smtClean="0">
              <a:latin typeface="Arial" panose="020B0604020202020204" pitchFamily="34" charset="0"/>
              <a:cs typeface="Arial" panose="020B0604020202020204" pitchFamily="34" charset="0"/>
            </a:rPr>
            <a:t> 	</a:t>
          </a:r>
          <a:endParaRPr lang="en-US" sz="1400" b="1" dirty="0"/>
        </a:p>
      </cdr:txBody>
    </cdr:sp>
  </cdr:relSizeAnchor>
</c:userShapes>
</file>

<file path=ppt/drawings/drawing44.xml><?xml version="1.0" encoding="utf-8"?>
<c:userShapes xmlns:c="http://schemas.openxmlformats.org/drawingml/2006/chart">
  <cdr:relSizeAnchor xmlns:cdr="http://schemas.openxmlformats.org/drawingml/2006/chartDrawing">
    <cdr:from>
      <cdr:x>0.70479</cdr:x>
      <cdr:y>0.16729</cdr:y>
    </cdr:from>
    <cdr:to>
      <cdr:x>1</cdr:x>
      <cdr:y>0.90712</cdr:y>
    </cdr:to>
    <cdr:sp macro="" textlink="">
      <cdr:nvSpPr>
        <cdr:cNvPr id="3" name="TextBox 2"/>
        <cdr:cNvSpPr txBox="1"/>
      </cdr:nvSpPr>
      <cdr:spPr>
        <a:xfrm xmlns:a="http://schemas.openxmlformats.org/drawingml/2006/main">
          <a:off x="2913491" y="686240"/>
          <a:ext cx="1220359" cy="3034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 b="1" dirty="0" smtClean="0">
            <a:solidFill>
              <a:schemeClr val="accent2"/>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2"/>
              </a:solidFill>
              <a:latin typeface="Arial" panose="020B0604020202020204" pitchFamily="34" charset="0"/>
              <a:cs typeface="Arial" panose="020B0604020202020204" pitchFamily="34" charset="0"/>
            </a:rPr>
            <a:t>other</a:t>
          </a:r>
          <a:endParaRPr lang="en-US" sz="1400" b="1" dirty="0">
            <a:solidFill>
              <a:schemeClr val="accent2"/>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geothermal</a:t>
          </a:r>
        </a:p>
        <a:p xmlns:a="http://schemas.openxmlformats.org/drawingml/2006/main">
          <a:endParaRPr lang="en-US" sz="1400" b="1" dirty="0" smtClean="0">
            <a:solidFill>
              <a:schemeClr val="accent4"/>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4"/>
              </a:solidFill>
              <a:latin typeface="Arial" panose="020B0604020202020204" pitchFamily="34" charset="0"/>
              <a:cs typeface="Arial" panose="020B0604020202020204" pitchFamily="34" charset="0"/>
            </a:rPr>
            <a:t>solar</a:t>
          </a:r>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tx2"/>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tx2"/>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3"/>
              </a:solidFill>
              <a:latin typeface="Arial" panose="020B0604020202020204" pitchFamily="34" charset="0"/>
              <a:cs typeface="Arial" panose="020B0604020202020204" pitchFamily="34" charset="0"/>
            </a:rPr>
            <a:t>wind</a:t>
          </a:r>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tx2">
                <a:lumMod val="75000"/>
                <a:lumOff val="25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tx2">
                <a:lumMod val="75000"/>
                <a:lumOff val="25000"/>
              </a:schemeClr>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tx2">
                <a:lumMod val="75000"/>
                <a:lumOff val="25000"/>
              </a:schemeClr>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tx2"/>
              </a:solidFill>
              <a:latin typeface="Arial" panose="020B0604020202020204" pitchFamily="34" charset="0"/>
              <a:cs typeface="Arial" panose="020B0604020202020204" pitchFamily="34" charset="0"/>
            </a:rPr>
            <a:t>hydroelectric</a:t>
          </a:r>
          <a:endParaRPr lang="en-US" sz="1400" b="1" dirty="0">
            <a:solidFill>
              <a:schemeClr val="tx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0.99539</cdr:x>
      <cdr:y>0.18219</cdr:y>
    </cdr:to>
    <cdr:sp macro="" textlink="">
      <cdr:nvSpPr>
        <cdr:cNvPr id="4" name="TextBox 1"/>
        <cdr:cNvSpPr txBox="1"/>
      </cdr:nvSpPr>
      <cdr:spPr>
        <a:xfrm xmlns:a="http://schemas.openxmlformats.org/drawingml/2006/main">
          <a:off x="-4805363" y="-1689100"/>
          <a:ext cx="4114799" cy="7473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ysClr val="windowText" lastClr="000000"/>
              </a:solidFill>
            </a:rPr>
            <a:t>Share of net electricity </a:t>
          </a:r>
          <a:r>
            <a:rPr lang="en-US" sz="1400" b="1" dirty="0" smtClean="0">
              <a:solidFill>
                <a:sysClr val="windowText" lastClr="000000"/>
              </a:solidFill>
            </a:rPr>
            <a:t>generation from </a:t>
          </a:r>
        </a:p>
        <a:p xmlns:a="http://schemas.openxmlformats.org/drawingml/2006/main">
          <a:r>
            <a:rPr lang="en-US" sz="1400" b="1" dirty="0" smtClean="0">
              <a:solidFill>
                <a:sysClr val="windowText" lastClr="000000"/>
              </a:solidFill>
            </a:rPr>
            <a:t>renewables, world</a:t>
          </a:r>
          <a:endParaRPr lang="en-US" sz="1400" dirty="0">
            <a:latin typeface="Arial" panose="020B0604020202020204" pitchFamily="34" charset="0"/>
            <a:cs typeface="Arial" panose="020B0604020202020204" pitchFamily="34" charset="0"/>
          </a:endParaRPr>
        </a:p>
        <a:p xmlns:a="http://schemas.openxmlformats.org/drawingml/2006/main">
          <a:r>
            <a:rPr lang="en-US" sz="1400" dirty="0" smtClean="0">
              <a:latin typeface="Arial" panose="020B0604020202020204" pitchFamily="34" charset="0"/>
              <a:cs typeface="Arial" panose="020B0604020202020204" pitchFamily="34" charset="0"/>
            </a:rPr>
            <a:t>percent</a:t>
          </a:r>
          <a:endParaRPr lang="en-US" sz="1400" b="1" dirty="0"/>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cdr:y>
    </cdr:from>
    <cdr:to>
      <cdr:x>1</cdr:x>
      <cdr:y>0.12524</cdr:y>
    </cdr:to>
    <cdr:sp macro="" textlink="">
      <cdr:nvSpPr>
        <cdr:cNvPr id="2" name="Text Placeholder 13"/>
        <cdr:cNvSpPr>
          <a:spLocks xmlns:a="http://schemas.openxmlformats.org/drawingml/2006/main" noGrp="1"/>
        </cdr:cNvSpPr>
      </cdr:nvSpPr>
      <cdr:spPr>
        <a:xfrm xmlns:a="http://schemas.openxmlformats.org/drawingml/2006/main">
          <a:off x="0" y="-1689100"/>
          <a:ext cx="4105275" cy="513747"/>
        </a:xfrm>
        <a:prstGeom xmlns:a="http://schemas.openxmlformats.org/drawingml/2006/main" prst="rect">
          <a:avLst/>
        </a:prstGeom>
      </cdr:spPr>
      <cdr:txBody>
        <a:bodyPr xmlns:a="http://schemas.openxmlformats.org/drawingml/2006/main" lIns="0" tIns="0" bIns="0" anchor="b" anchorCtr="0"/>
        <a:lstStyle xmlns:a="http://schemas.openxmlformats.org/drawingml/2006/main">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r>
            <a:rPr lang="en-US" sz="1400" b="1" dirty="0">
              <a:latin typeface="Arial" panose="020B0604020202020204" pitchFamily="34" charset="0"/>
              <a:cs typeface="Arial" panose="020B0604020202020204" pitchFamily="34" charset="0"/>
            </a:rPr>
            <a:t>Changes</a:t>
          </a:r>
          <a:r>
            <a:rPr lang="en-US" sz="1400" b="1" baseline="0" dirty="0">
              <a:latin typeface="Arial" panose="020B0604020202020204" pitchFamily="34" charset="0"/>
              <a:cs typeface="Arial" panose="020B0604020202020204" pitchFamily="34" charset="0"/>
            </a:rPr>
            <a:t> from 2018 in generation</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and demand </a:t>
          </a:r>
        </a:p>
        <a:p xmlns:a="http://schemas.openxmlformats.org/drawingml/2006/main">
          <a:r>
            <a:rPr lang="en-US" sz="1400" dirty="0" smtClean="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0.17836</cdr:x>
      <cdr:y>0.63394</cdr:y>
    </cdr:from>
    <cdr:to>
      <cdr:x>0.43534</cdr:x>
      <cdr:y>0.73162</cdr:y>
    </cdr:to>
    <cdr:sp macro="" textlink="">
      <cdr:nvSpPr>
        <cdr:cNvPr id="3" name="TextBox 1"/>
        <cdr:cNvSpPr txBox="1"/>
      </cdr:nvSpPr>
      <cdr:spPr>
        <a:xfrm xmlns:a="http://schemas.openxmlformats.org/drawingml/2006/main">
          <a:off x="732217" y="2600485"/>
          <a:ext cx="1054956" cy="400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3"/>
              </a:solidFill>
              <a:latin typeface="Arial" panose="020B0604020202020204" pitchFamily="34" charset="0"/>
              <a:cs typeface="Arial" panose="020B0604020202020204" pitchFamily="34" charset="0"/>
            </a:rPr>
            <a:t>renewables</a:t>
          </a:r>
          <a:endParaRPr lang="en-US" sz="1200" b="1" dirty="0">
            <a:solidFill>
              <a:schemeClr val="accent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0.65302</cdr:x>
      <cdr:y>0.56987</cdr:y>
    </cdr:from>
    <cdr:to>
      <cdr:x>0.95871</cdr:x>
      <cdr:y>0.66755</cdr:y>
    </cdr:to>
    <cdr:sp macro="" textlink="">
      <cdr:nvSpPr>
        <cdr:cNvPr id="4" name="TextBox 1"/>
        <cdr:cNvSpPr txBox="1"/>
      </cdr:nvSpPr>
      <cdr:spPr>
        <a:xfrm xmlns:a="http://schemas.openxmlformats.org/drawingml/2006/main">
          <a:off x="2958952" y="1912418"/>
          <a:ext cx="1385127" cy="327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tx1"/>
              </a:solidFill>
              <a:latin typeface="Arial" panose="020B0604020202020204" pitchFamily="34" charset="0"/>
              <a:cs typeface="Arial" panose="020B0604020202020204" pitchFamily="34" charset="0"/>
            </a:rPr>
            <a:t>demand </a:t>
          </a:r>
          <a:endParaRPr lang="en-US" sz="12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0.18226</cdr:x>
      <cdr:y>0.86943</cdr:y>
    </cdr:from>
    <cdr:to>
      <cdr:x>0.56452</cdr:x>
      <cdr:y>0.96711</cdr:y>
    </cdr:to>
    <cdr:sp macro="" textlink="">
      <cdr:nvSpPr>
        <cdr:cNvPr id="5" name="TextBox 1"/>
        <cdr:cNvSpPr txBox="1"/>
      </cdr:nvSpPr>
      <cdr:spPr>
        <a:xfrm xmlns:a="http://schemas.openxmlformats.org/drawingml/2006/main">
          <a:off x="748243" y="3566483"/>
          <a:ext cx="1569282" cy="4006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solidFill>
              <a:latin typeface="Arial" panose="020B0604020202020204" pitchFamily="34" charset="0"/>
              <a:cs typeface="Arial" panose="020B0604020202020204" pitchFamily="34" charset="0"/>
            </a:rPr>
            <a:t>non-renewables</a:t>
          </a:r>
          <a:endParaRPr lang="en-US" sz="1200" b="1" dirty="0">
            <a:solidFill>
              <a:schemeClr val="accent2"/>
            </a:solidFill>
            <a:latin typeface="Arial" panose="020B0604020202020204" pitchFamily="34" charset="0"/>
            <a:cs typeface="Arial" panose="020B0604020202020204" pitchFamily="34"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0.0961</cdr:x>
      <cdr:y>0.61078</cdr:y>
    </cdr:from>
    <cdr:to>
      <cdr:x>0.35913</cdr:x>
      <cdr:y>0.70879</cdr:y>
    </cdr:to>
    <cdr:sp macro="" textlink="">
      <cdr:nvSpPr>
        <cdr:cNvPr id="4" name="TextBox 1"/>
        <cdr:cNvSpPr txBox="1"/>
      </cdr:nvSpPr>
      <cdr:spPr>
        <a:xfrm xmlns:a="http://schemas.openxmlformats.org/drawingml/2006/main">
          <a:off x="397263" y="2505467"/>
          <a:ext cx="1087327" cy="402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3"/>
              </a:solidFill>
              <a:latin typeface="Arial" panose="020B0604020202020204" pitchFamily="34" charset="0"/>
              <a:cs typeface="Arial" panose="020B0604020202020204" pitchFamily="34" charset="0"/>
            </a:rPr>
            <a:t>renewables</a:t>
          </a:r>
          <a:endParaRPr lang="en-US" sz="1200" b="1" dirty="0">
            <a:solidFill>
              <a:schemeClr val="accent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0.58708</cdr:x>
      <cdr:y>0.21301</cdr:y>
    </cdr:from>
    <cdr:to>
      <cdr:x>0.89242</cdr:x>
      <cdr:y>0.31102</cdr:y>
    </cdr:to>
    <cdr:sp macro="" textlink="">
      <cdr:nvSpPr>
        <cdr:cNvPr id="5" name="TextBox 1"/>
        <cdr:cNvSpPr txBox="1"/>
      </cdr:nvSpPr>
      <cdr:spPr>
        <a:xfrm xmlns:a="http://schemas.openxmlformats.org/drawingml/2006/main">
          <a:off x="2687104" y="712457"/>
          <a:ext cx="1397573" cy="3278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tx1"/>
              </a:solidFill>
              <a:latin typeface="Arial" panose="020B0604020202020204" pitchFamily="34" charset="0"/>
              <a:cs typeface="Arial" panose="020B0604020202020204" pitchFamily="34" charset="0"/>
            </a:rPr>
            <a:t>demand </a:t>
          </a:r>
          <a:endParaRPr lang="en-US" sz="12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0.33674</cdr:x>
      <cdr:y>0.83929</cdr:y>
    </cdr:from>
    <cdr:to>
      <cdr:x>0.71857</cdr:x>
      <cdr:y>0.9373</cdr:y>
    </cdr:to>
    <cdr:sp macro="" textlink="">
      <cdr:nvSpPr>
        <cdr:cNvPr id="6" name="TextBox 1"/>
        <cdr:cNvSpPr txBox="1"/>
      </cdr:nvSpPr>
      <cdr:spPr>
        <a:xfrm xmlns:a="http://schemas.openxmlformats.org/drawingml/2006/main">
          <a:off x="1392019" y="3442846"/>
          <a:ext cx="1578428" cy="4020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solidFill>
              <a:latin typeface="Arial" panose="020B0604020202020204" pitchFamily="34" charset="0"/>
              <a:cs typeface="Arial" panose="020B0604020202020204" pitchFamily="34" charset="0"/>
            </a:rPr>
            <a:t>non-renewables</a:t>
          </a:r>
          <a:endParaRPr lang="en-US" sz="1200" b="1" dirty="0">
            <a:solidFill>
              <a:schemeClr val="accent2"/>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0.36285</cdr:x>
      <cdr:y>0.12481</cdr:y>
    </cdr:from>
    <cdr:to>
      <cdr:x>0.67467</cdr:x>
      <cdr:y>0.22647</cdr:y>
    </cdr:to>
    <cdr:sp macro="" textlink="">
      <cdr:nvSpPr>
        <cdr:cNvPr id="7" name="TextBox 1"/>
        <cdr:cNvSpPr txBox="1"/>
      </cdr:nvSpPr>
      <cdr:spPr>
        <a:xfrm xmlns:a="http://schemas.openxmlformats.org/drawingml/2006/main">
          <a:off x="1499947" y="511963"/>
          <a:ext cx="1289058" cy="41702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0" dirty="0" smtClean="0"/>
            <a:t>non-OECD</a:t>
          </a:r>
          <a:endParaRPr lang="en-US" sz="1400" b="0" dirty="0"/>
        </a:p>
      </cdr:txBody>
    </cdr:sp>
  </cdr:relSizeAnchor>
</c:userShapes>
</file>

<file path=ppt/drawings/drawing47.xml><?xml version="1.0" encoding="utf-8"?>
<c:userShapes xmlns:c="http://schemas.openxmlformats.org/drawingml/2006/chart">
  <cdr:relSizeAnchor xmlns:cdr="http://schemas.openxmlformats.org/drawingml/2006/chartDrawing">
    <cdr:from>
      <cdr:x>0.76997</cdr:x>
      <cdr:y>0.19965</cdr:y>
    </cdr:from>
    <cdr:to>
      <cdr:x>0.98872</cdr:x>
      <cdr:y>0.89757</cdr:y>
    </cdr:to>
    <cdr:sp macro="" textlink="">
      <cdr:nvSpPr>
        <cdr:cNvPr id="7" name="TextBox 6"/>
        <cdr:cNvSpPr txBox="1"/>
      </cdr:nvSpPr>
      <cdr:spPr>
        <a:xfrm xmlns:a="http://schemas.openxmlformats.org/drawingml/2006/main">
          <a:off x="4224338" y="547687"/>
          <a:ext cx="1200150" cy="1914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0.83333</cdr:x>
      <cdr:y>0.30729</cdr:y>
    </cdr:from>
    <cdr:to>
      <cdr:x>1</cdr:x>
      <cdr:y>0.92882</cdr:y>
    </cdr:to>
    <cdr:sp macro="" textlink="">
      <cdr:nvSpPr>
        <cdr:cNvPr id="8" name="TextBox 7"/>
        <cdr:cNvSpPr txBox="1"/>
      </cdr:nvSpPr>
      <cdr:spPr>
        <a:xfrm xmlns:a="http://schemas.openxmlformats.org/drawingml/2006/main">
          <a:off x="4572000" y="842962"/>
          <a:ext cx="914400" cy="1704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0.81858</cdr:x>
      <cdr:y>0.19271</cdr:y>
    </cdr:from>
    <cdr:to>
      <cdr:x>0.98524</cdr:x>
      <cdr:y>0.81424</cdr:y>
    </cdr:to>
    <cdr:sp macro="" textlink="">
      <cdr:nvSpPr>
        <cdr:cNvPr id="9" name="TextBox 8"/>
        <cdr:cNvSpPr txBox="1"/>
      </cdr:nvSpPr>
      <cdr:spPr>
        <a:xfrm xmlns:a="http://schemas.openxmlformats.org/drawingml/2006/main">
          <a:off x="4491038" y="528637"/>
          <a:ext cx="914400" cy="1704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0.66526</cdr:x>
      <cdr:y>0.08432</cdr:y>
    </cdr:from>
    <cdr:to>
      <cdr:x>0.90015</cdr:x>
      <cdr:y>0.93435</cdr:y>
    </cdr:to>
    <cdr:sp macro="" textlink="">
      <cdr:nvSpPr>
        <cdr:cNvPr id="10" name="TextBox 9"/>
        <cdr:cNvSpPr txBox="1"/>
      </cdr:nvSpPr>
      <cdr:spPr>
        <a:xfrm xmlns:a="http://schemas.openxmlformats.org/drawingml/2006/main">
          <a:off x="2710195" y="280416"/>
          <a:ext cx="956916" cy="28270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accent5">
                  <a:lumMod val="20000"/>
                  <a:lumOff val="80000"/>
                </a:schemeClr>
              </a:solidFill>
              <a:cs typeface="Arial" panose="020B0604020202020204" pitchFamily="34" charset="0"/>
            </a:rPr>
            <a:t>India</a:t>
          </a:r>
          <a:endParaRPr lang="en-US" sz="1200" b="1" dirty="0">
            <a:solidFill>
              <a:schemeClr val="accent5">
                <a:lumMod val="20000"/>
                <a:lumOff val="80000"/>
              </a:schemeClr>
            </a:solidFill>
            <a:effectLst/>
            <a:cs typeface="Arial" panose="020B0604020202020204" pitchFamily="34" charset="0"/>
          </a:endParaRPr>
        </a:p>
        <a:p xmlns:a="http://schemas.openxmlformats.org/drawingml/2006/main">
          <a:endParaRPr lang="en-US" sz="1200" b="1" dirty="0">
            <a:solidFill>
              <a:schemeClr val="accent1">
                <a:lumMod val="50000"/>
              </a:schemeClr>
            </a:solidFill>
            <a:cs typeface="Arial" panose="020B0604020202020204" pitchFamily="34" charset="0"/>
          </a:endParaRPr>
        </a:p>
        <a:p xmlns:a="http://schemas.openxmlformats.org/drawingml/2006/main">
          <a:endParaRPr lang="en-US" sz="1200" b="1" dirty="0" smtClean="0">
            <a:solidFill>
              <a:schemeClr val="accent2">
                <a:lumMod val="60000"/>
                <a:lumOff val="40000"/>
              </a:schemeClr>
            </a:solidFill>
            <a:effectLst/>
            <a:cs typeface="Arial" panose="020B0604020202020204" pitchFamily="34" charset="0"/>
          </a:endParaRPr>
        </a:p>
        <a:p xmlns:a="http://schemas.openxmlformats.org/drawingml/2006/main">
          <a:r>
            <a:rPr lang="en-US" sz="1200" b="1" dirty="0" smtClean="0">
              <a:solidFill>
                <a:schemeClr val="accent5">
                  <a:lumMod val="40000"/>
                  <a:lumOff val="60000"/>
                </a:schemeClr>
              </a:solidFill>
              <a:cs typeface="Arial" panose="020B0604020202020204" pitchFamily="34" charset="0"/>
            </a:rPr>
            <a:t>China</a:t>
          </a:r>
          <a:endParaRPr lang="en-US" sz="1200" b="1" dirty="0" smtClean="0">
            <a:solidFill>
              <a:schemeClr val="accent5">
                <a:lumMod val="40000"/>
                <a:lumOff val="60000"/>
              </a:schemeClr>
            </a:solidFill>
            <a:effectLst/>
            <a:cs typeface="Arial" panose="020B0604020202020204" pitchFamily="34" charset="0"/>
          </a:endParaRPr>
        </a:p>
        <a:p xmlns:a="http://schemas.openxmlformats.org/drawingml/2006/main">
          <a:endParaRPr lang="en-US" sz="1200" b="1" dirty="0" smtClean="0">
            <a:solidFill>
              <a:schemeClr val="accent2"/>
            </a:solidFill>
            <a:effectLst/>
            <a:cs typeface="Arial" panose="020B0604020202020204" pitchFamily="34" charset="0"/>
          </a:endParaRPr>
        </a:p>
        <a:p xmlns:a="http://schemas.openxmlformats.org/drawingml/2006/main">
          <a:endParaRPr lang="en-US" sz="1200" b="1" dirty="0" smtClean="0">
            <a:solidFill>
              <a:schemeClr val="accent2"/>
            </a:solidFill>
            <a:effectLst/>
            <a:cs typeface="Arial" panose="020B0604020202020204" pitchFamily="34" charset="0"/>
          </a:endParaRPr>
        </a:p>
        <a:p xmlns:a="http://schemas.openxmlformats.org/drawingml/2006/main">
          <a:endParaRPr lang="en-US" sz="1200" b="1" dirty="0" smtClean="0">
            <a:solidFill>
              <a:schemeClr val="accent5">
                <a:lumMod val="75000"/>
              </a:schemeClr>
            </a:solidFill>
            <a:cs typeface="Arial" panose="020B0604020202020204" pitchFamily="34" charset="0"/>
          </a:endParaRPr>
        </a:p>
        <a:p xmlns:a="http://schemas.openxmlformats.org/drawingml/2006/main">
          <a:r>
            <a:rPr lang="en-US" sz="1200" b="1" dirty="0">
              <a:solidFill>
                <a:schemeClr val="accent5">
                  <a:lumMod val="60000"/>
                  <a:lumOff val="40000"/>
                </a:schemeClr>
              </a:solidFill>
              <a:cs typeface="Arial" panose="020B0604020202020204" pitchFamily="34" charset="0"/>
            </a:rPr>
            <a:t>o</a:t>
          </a:r>
          <a:r>
            <a:rPr lang="en-US" sz="1200" b="1" dirty="0" smtClean="0">
              <a:solidFill>
                <a:schemeClr val="accent5">
                  <a:lumMod val="60000"/>
                  <a:lumOff val="40000"/>
                </a:schemeClr>
              </a:solidFill>
              <a:cs typeface="Arial" panose="020B0604020202020204" pitchFamily="34" charset="0"/>
            </a:rPr>
            <a:t>ther non-OECD </a:t>
          </a:r>
        </a:p>
        <a:p xmlns:a="http://schemas.openxmlformats.org/drawingml/2006/main">
          <a:r>
            <a:rPr lang="en-US" sz="1200" b="1" dirty="0" smtClean="0">
              <a:solidFill>
                <a:schemeClr val="accent5">
                  <a:lumMod val="60000"/>
                  <a:lumOff val="40000"/>
                </a:schemeClr>
              </a:solidFill>
              <a:cs typeface="Arial" panose="020B0604020202020204" pitchFamily="34" charset="0"/>
            </a:rPr>
            <a:t>Asia</a:t>
          </a:r>
        </a:p>
        <a:p xmlns:a="http://schemas.openxmlformats.org/drawingml/2006/main">
          <a:endParaRPr lang="en-US" sz="1200" b="1" dirty="0" smtClean="0">
            <a:solidFill>
              <a:schemeClr val="accent5">
                <a:lumMod val="75000"/>
              </a:schemeClr>
            </a:solidFill>
            <a:cs typeface="Arial" panose="020B0604020202020204" pitchFamily="34" charset="0"/>
          </a:endParaRPr>
        </a:p>
        <a:p xmlns:a="http://schemas.openxmlformats.org/drawingml/2006/main">
          <a:r>
            <a:rPr lang="en-US" sz="1200" b="1" dirty="0" smtClean="0">
              <a:solidFill>
                <a:schemeClr val="accent5">
                  <a:lumMod val="75000"/>
                </a:schemeClr>
              </a:solidFill>
              <a:cs typeface="Arial" panose="020B0604020202020204" pitchFamily="34" charset="0"/>
            </a:rPr>
            <a:t>other non-OECD</a:t>
          </a:r>
          <a:endParaRPr lang="en-US" sz="1200" b="1" dirty="0">
            <a:solidFill>
              <a:schemeClr val="accent5">
                <a:lumMod val="75000"/>
              </a:schemeClr>
            </a:solidFill>
            <a:cs typeface="Arial" panose="020B0604020202020204" pitchFamily="34" charset="0"/>
          </a:endParaRPr>
        </a:p>
        <a:p xmlns:a="http://schemas.openxmlformats.org/drawingml/2006/main">
          <a:r>
            <a:rPr lang="en-US" sz="1200" b="1" dirty="0" smtClean="0">
              <a:solidFill>
                <a:schemeClr val="tx2">
                  <a:lumMod val="25000"/>
                  <a:lumOff val="75000"/>
                </a:schemeClr>
              </a:solidFill>
              <a:cs typeface="Arial" panose="020B0604020202020204" pitchFamily="34" charset="0"/>
            </a:rPr>
            <a:t>United States</a:t>
          </a:r>
          <a:endParaRPr lang="en-US" sz="1200" b="1" dirty="0" smtClean="0">
            <a:solidFill>
              <a:schemeClr val="tx2">
                <a:lumMod val="25000"/>
                <a:lumOff val="75000"/>
              </a:schemeClr>
            </a:solidFill>
          </a:endParaRPr>
        </a:p>
        <a:p xmlns:a="http://schemas.openxmlformats.org/drawingml/2006/main">
          <a:r>
            <a:rPr lang="en-US" sz="1200" b="1" dirty="0" smtClean="0">
              <a:solidFill>
                <a:schemeClr val="tx2">
                  <a:lumMod val="75000"/>
                  <a:lumOff val="25000"/>
                </a:schemeClr>
              </a:solidFill>
            </a:rPr>
            <a:t>OECD Europe</a:t>
          </a:r>
        </a:p>
        <a:p xmlns:a="http://schemas.openxmlformats.org/drawingml/2006/main">
          <a:r>
            <a:rPr lang="en-US" sz="1200" b="1" dirty="0" smtClean="0">
              <a:solidFill>
                <a:schemeClr val="tx2"/>
              </a:solidFill>
            </a:rPr>
            <a:t>Other OECD</a:t>
          </a:r>
          <a:endParaRPr lang="en-US" sz="1200" b="1" dirty="0" smtClean="0">
            <a:solidFill>
              <a:schemeClr val="tx2"/>
            </a:solidFill>
            <a:cs typeface="Arial" panose="020B0604020202020204" pitchFamily="34" charset="0"/>
          </a:endParaRPr>
        </a:p>
        <a:p xmlns:a="http://schemas.openxmlformats.org/drawingml/2006/main">
          <a:endParaRPr lang="en-US" sz="1400" dirty="0" smtClean="0"/>
        </a:p>
      </cdr:txBody>
    </cdr:sp>
  </cdr:relSizeAnchor>
</c:userShapes>
</file>

<file path=ppt/drawings/drawing48.xml><?xml version="1.0" encoding="utf-8"?>
<c:userShapes xmlns:c="http://schemas.openxmlformats.org/drawingml/2006/chart">
  <cdr:relSizeAnchor xmlns:cdr="http://schemas.openxmlformats.org/drawingml/2006/chartDrawing">
    <cdr:from>
      <cdr:x>0.67005</cdr:x>
      <cdr:y>0.04202</cdr:y>
    </cdr:from>
    <cdr:to>
      <cdr:x>0.88554</cdr:x>
      <cdr:y>0.95798</cdr:y>
    </cdr:to>
    <cdr:sp macro="" textlink="">
      <cdr:nvSpPr>
        <cdr:cNvPr id="6" name="TextBox 5"/>
        <cdr:cNvSpPr txBox="1"/>
      </cdr:nvSpPr>
      <cdr:spPr>
        <a:xfrm xmlns:a="http://schemas.openxmlformats.org/drawingml/2006/main">
          <a:off x="2771452" y="135295"/>
          <a:ext cx="891304" cy="2949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20000"/>
                  <a:lumOff val="80000"/>
                </a:schemeClr>
              </a:solidFill>
            </a:rPr>
            <a:t>India</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a:solidFill>
              <a:schemeClr val="accent5">
                <a:lumMod val="20000"/>
                <a:lumOff val="80000"/>
              </a:schemeClr>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smtClean="0">
            <a:solidFill>
              <a:schemeClr val="accent5">
                <a:lumMod val="20000"/>
                <a:lumOff val="80000"/>
              </a:schemeClr>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smtClean="0">
            <a:solidFill>
              <a:schemeClr val="accent5">
                <a:lumMod val="20000"/>
                <a:lumOff val="80000"/>
              </a:schemeClr>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a:solidFill>
              <a:schemeClr val="accent5">
                <a:lumMod val="20000"/>
                <a:lumOff val="80000"/>
              </a:schemeClr>
            </a:solidFill>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40000"/>
                  <a:lumOff val="60000"/>
                </a:schemeClr>
              </a:solidFill>
            </a:rPr>
            <a:t>China</a:t>
          </a:r>
          <a:endParaRPr lang="en-US" sz="1200" b="1" dirty="0" smtClean="0">
            <a:solidFill>
              <a:schemeClr val="accent5">
                <a:lumMod val="40000"/>
                <a:lumOff val="60000"/>
              </a:schemeClr>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60000"/>
                <a:lumOff val="40000"/>
              </a:schemeClr>
            </a:solidFill>
            <a:effectLst/>
            <a:cs typeface="Arial" panose="020B0604020202020204" pitchFamily="34"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a:solidFill>
              <a:schemeClr val="accent1">
                <a:lumMod val="60000"/>
                <a:lumOff val="40000"/>
              </a:schemeClr>
            </a:solidFill>
            <a:cs typeface="Arial" panose="020B0604020202020204" pitchFamily="34"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60000"/>
                <a:lumOff val="40000"/>
              </a:schemeClr>
            </a:solidFill>
            <a:effectLst/>
            <a:cs typeface="Arial" panose="020B0604020202020204" pitchFamily="34"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a:solidFill>
                <a:schemeClr val="accent5">
                  <a:lumMod val="60000"/>
                  <a:lumOff val="40000"/>
                </a:schemeClr>
              </a:solidFill>
              <a:cs typeface="Arial" panose="020B0604020202020204" pitchFamily="34" charset="0"/>
            </a:rPr>
            <a:t>o</a:t>
          </a:r>
          <a:r>
            <a:rPr lang="en-US" sz="1200" b="1" dirty="0" smtClean="0">
              <a:solidFill>
                <a:schemeClr val="accent5">
                  <a:lumMod val="60000"/>
                  <a:lumOff val="40000"/>
                </a:schemeClr>
              </a:solidFill>
              <a:cs typeface="Arial" panose="020B0604020202020204" pitchFamily="34" charset="0"/>
            </a:rPr>
            <a:t>ther non-OECD</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accent5">
                  <a:lumMod val="60000"/>
                  <a:lumOff val="40000"/>
                </a:schemeClr>
              </a:solidFill>
              <a:effectLst/>
              <a:cs typeface="Arial" panose="020B0604020202020204" pitchFamily="34" charset="0"/>
            </a:rPr>
            <a:t>Asia</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a:solidFill>
                <a:schemeClr val="accent5">
                  <a:lumMod val="75000"/>
                </a:schemeClr>
              </a:solidFill>
              <a:cs typeface="Arial" panose="020B0604020202020204" pitchFamily="34" charset="0"/>
            </a:rPr>
            <a:t>o</a:t>
          </a:r>
          <a:r>
            <a:rPr lang="en-US" sz="1200" b="1" dirty="0" smtClean="0">
              <a:solidFill>
                <a:schemeClr val="accent5">
                  <a:lumMod val="75000"/>
                </a:schemeClr>
              </a:solidFill>
              <a:cs typeface="Arial" panose="020B0604020202020204" pitchFamily="34" charset="0"/>
            </a:rPr>
            <a:t>ther non-OECD</a:t>
          </a:r>
          <a:endParaRPr lang="en-US" sz="1200" b="1" dirty="0">
            <a:solidFill>
              <a:schemeClr val="accent5">
                <a:lumMod val="75000"/>
              </a:schemeClr>
            </a:solidFill>
            <a:cs typeface="Arial" panose="020B0604020202020204" pitchFamily="34"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40000"/>
                  <a:lumOff val="60000"/>
                </a:schemeClr>
              </a:solidFill>
              <a:effectLst/>
              <a:cs typeface="Arial" panose="020B0604020202020204" pitchFamily="34" charset="0"/>
            </a:rPr>
            <a:t>United States</a:t>
          </a:r>
          <a:endParaRPr lang="en-US" sz="1200" b="1" dirty="0">
            <a:solidFill>
              <a:schemeClr val="accent1">
                <a:lumMod val="40000"/>
                <a:lumOff val="60000"/>
              </a:schemeClr>
            </a:solidFill>
            <a:effectLst/>
            <a:cs typeface="Arial" panose="020B0604020202020204" pitchFamily="34" charset="0"/>
          </a:endParaRPr>
        </a:p>
        <a:p xmlns:a="http://schemas.openxmlformats.org/drawingml/2006/main">
          <a:pPr eaLnBrk="1" fontAlgn="auto" latinLnBrk="0" hangingPunct="1"/>
          <a:r>
            <a:rPr lang="en-US" sz="1200" b="1" dirty="0" smtClean="0">
              <a:solidFill>
                <a:schemeClr val="accent1"/>
              </a:solidFill>
              <a:effectLst/>
            </a:rPr>
            <a:t>OECD </a:t>
          </a:r>
          <a:r>
            <a:rPr lang="en-US" sz="1200" b="1" dirty="0">
              <a:solidFill>
                <a:schemeClr val="accent1"/>
              </a:solidFill>
              <a:effectLst/>
            </a:rPr>
            <a:t>Europe</a:t>
          </a:r>
        </a:p>
        <a:p xmlns:a="http://schemas.openxmlformats.org/drawingml/2006/main">
          <a:r>
            <a:rPr lang="en-US" sz="1200" b="1" dirty="0" smtClean="0">
              <a:solidFill>
                <a:schemeClr val="tx2"/>
              </a:solidFill>
              <a:latin typeface="Arial" panose="020B0604020202020204" pitchFamily="34" charset="0"/>
              <a:cs typeface="Arial" panose="020B0604020202020204" pitchFamily="34" charset="0"/>
            </a:rPr>
            <a:t>Other OECD</a:t>
          </a:r>
          <a:endParaRPr lang="en-US" sz="1200" b="1" dirty="0">
            <a:solidFill>
              <a:schemeClr val="tx2"/>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accent5">
                <a:lumMod val="40000"/>
                <a:lumOff val="60000"/>
              </a:schemeClr>
            </a:solidFill>
            <a:latin typeface="Arial" panose="020B0604020202020204" pitchFamily="34" charset="0"/>
            <a:cs typeface="Arial" panose="020B0604020202020204" pitchFamily="34" charset="0"/>
          </a:endParaRPr>
        </a:p>
        <a:p xmlns:a="http://schemas.openxmlformats.org/drawingml/2006/main">
          <a:endParaRPr lang="en-US" sz="1200" b="1" dirty="0">
            <a:solidFill>
              <a:schemeClr val="accent5">
                <a:lumMod val="40000"/>
                <a:lumOff val="6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0.67361</cdr:x>
      <cdr:y>0.71528</cdr:y>
    </cdr:from>
    <cdr:to>
      <cdr:x>0.94097</cdr:x>
      <cdr:y>0.85764</cdr:y>
    </cdr:to>
    <cdr:sp macro="" textlink="">
      <cdr:nvSpPr>
        <cdr:cNvPr id="8" name="TextBox 7"/>
        <cdr:cNvSpPr txBox="1"/>
      </cdr:nvSpPr>
      <cdr:spPr>
        <a:xfrm xmlns:a="http://schemas.openxmlformats.org/drawingml/2006/main" flipH="1">
          <a:off x="1847850" y="1962150"/>
          <a:ext cx="733422" cy="3905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dirty="0">
            <a:solidFill>
              <a:schemeClr val="tx2">
                <a:lumMod val="75000"/>
              </a:schemeClr>
            </a:solidFill>
            <a:latin typeface="Arial" panose="020B0604020202020204" pitchFamily="34" charset="0"/>
            <a:cs typeface="Arial" panose="020B0604020202020204" pitchFamily="34" charset="0"/>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0.67348</cdr:x>
      <cdr:y>0.14571</cdr:y>
    </cdr:from>
    <cdr:to>
      <cdr:x>0.9944</cdr:x>
      <cdr:y>0.93007</cdr:y>
    </cdr:to>
    <cdr:sp macro="" textlink="">
      <cdr:nvSpPr>
        <cdr:cNvPr id="3" name="TextBox 2"/>
        <cdr:cNvSpPr txBox="1"/>
      </cdr:nvSpPr>
      <cdr:spPr>
        <a:xfrm xmlns:a="http://schemas.openxmlformats.org/drawingml/2006/main">
          <a:off x="2927300" y="523221"/>
          <a:ext cx="1394887" cy="28165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bg1">
                  <a:lumMod val="50000"/>
                </a:schemeClr>
              </a:solidFill>
              <a:latin typeface="Arial" panose="020B0604020202020204" pitchFamily="34" charset="0"/>
              <a:cs typeface="Arial" panose="020B0604020202020204" pitchFamily="34" charset="0"/>
            </a:rPr>
            <a:t>r</a:t>
          </a:r>
          <a:r>
            <a:rPr lang="en-US" sz="1400" b="1" dirty="0" smtClean="0">
              <a:solidFill>
                <a:schemeClr val="bg1">
                  <a:lumMod val="50000"/>
                </a:schemeClr>
              </a:solidFill>
              <a:latin typeface="Arial" panose="020B0604020202020204" pitchFamily="34" charset="0"/>
              <a:cs typeface="Arial" panose="020B0604020202020204" pitchFamily="34" charset="0"/>
            </a:rPr>
            <a:t>est </a:t>
          </a:r>
          <a:r>
            <a:rPr lang="en-US" sz="1400" b="1" dirty="0">
              <a:solidFill>
                <a:schemeClr val="bg1">
                  <a:lumMod val="50000"/>
                </a:schemeClr>
              </a:solidFill>
              <a:latin typeface="Arial" panose="020B0604020202020204" pitchFamily="34" charset="0"/>
              <a:cs typeface="Arial" panose="020B0604020202020204" pitchFamily="34" charset="0"/>
            </a:rPr>
            <a:t>of </a:t>
          </a:r>
          <a:r>
            <a:rPr lang="en-US" sz="1400" b="1" dirty="0" smtClean="0">
              <a:solidFill>
                <a:schemeClr val="bg1">
                  <a:lumMod val="50000"/>
                </a:schemeClr>
              </a:solidFill>
              <a:latin typeface="Arial" panose="020B0604020202020204" pitchFamily="34" charset="0"/>
              <a:cs typeface="Arial" panose="020B0604020202020204" pitchFamily="34" charset="0"/>
            </a:rPr>
            <a:t>world</a:t>
          </a:r>
          <a:endParaRPr lang="en-US" sz="1400" b="1" dirty="0">
            <a:solidFill>
              <a:schemeClr val="accent5">
                <a:lumMod val="60000"/>
                <a:lumOff val="40000"/>
              </a:schemeClr>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5">
                  <a:lumMod val="60000"/>
                  <a:lumOff val="40000"/>
                </a:schemeClr>
              </a:solidFill>
              <a:latin typeface="Arial" panose="020B0604020202020204" pitchFamily="34" charset="0"/>
              <a:cs typeface="Arial" panose="020B0604020202020204" pitchFamily="34" charset="0"/>
            </a:rPr>
            <a:t>India</a:t>
          </a:r>
          <a:endParaRPr lang="en-US" sz="1400" b="1" dirty="0">
            <a:solidFill>
              <a:schemeClr val="accent5">
                <a:lumMod val="75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2">
                <a:lumMod val="60000"/>
                <a:lumOff val="40000"/>
              </a:schemeClr>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2">
                <a:lumMod val="60000"/>
                <a:lumOff val="40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2">
                <a:lumMod val="60000"/>
                <a:lumOff val="40000"/>
              </a:schemeClr>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2">
                  <a:lumMod val="60000"/>
                  <a:lumOff val="40000"/>
                </a:schemeClr>
              </a:solidFill>
              <a:latin typeface="Arial" panose="020B0604020202020204" pitchFamily="34" charset="0"/>
              <a:cs typeface="Arial" panose="020B0604020202020204" pitchFamily="34" charset="0"/>
            </a:rPr>
            <a:t>o</a:t>
          </a:r>
          <a:r>
            <a:rPr lang="en-US" sz="1400" b="1" dirty="0" smtClean="0">
              <a:solidFill>
                <a:schemeClr val="accent2">
                  <a:lumMod val="60000"/>
                  <a:lumOff val="40000"/>
                </a:schemeClr>
              </a:solidFill>
              <a:latin typeface="Arial" panose="020B0604020202020204" pitchFamily="34" charset="0"/>
              <a:cs typeface="Arial" panose="020B0604020202020204" pitchFamily="34" charset="0"/>
            </a:rPr>
            <a:t>ther </a:t>
          </a:r>
          <a:r>
            <a:rPr lang="en-US" sz="1400" b="1" dirty="0">
              <a:solidFill>
                <a:schemeClr val="accent2">
                  <a:lumMod val="60000"/>
                  <a:lumOff val="40000"/>
                </a:schemeClr>
              </a:solidFill>
              <a:latin typeface="Arial" panose="020B0604020202020204" pitchFamily="34" charset="0"/>
              <a:cs typeface="Arial" panose="020B0604020202020204" pitchFamily="34" charset="0"/>
            </a:rPr>
            <a:t>non-</a:t>
          </a:r>
        </a:p>
        <a:p xmlns:a="http://schemas.openxmlformats.org/drawingml/2006/main">
          <a:r>
            <a:rPr lang="en-US" sz="1400" b="1" dirty="0">
              <a:solidFill>
                <a:schemeClr val="accent2">
                  <a:lumMod val="60000"/>
                  <a:lumOff val="40000"/>
                </a:schemeClr>
              </a:solidFill>
              <a:latin typeface="Arial" panose="020B0604020202020204" pitchFamily="34" charset="0"/>
              <a:cs typeface="Arial" panose="020B0604020202020204" pitchFamily="34" charset="0"/>
            </a:rPr>
            <a:t>OECD</a:t>
          </a:r>
          <a:r>
            <a:rPr lang="en-US" sz="1400" b="1" baseline="0" dirty="0">
              <a:solidFill>
                <a:schemeClr val="accent2">
                  <a:lumMod val="60000"/>
                  <a:lumOff val="40000"/>
                </a:schemeClr>
              </a:solidFill>
              <a:latin typeface="Arial" panose="020B0604020202020204" pitchFamily="34" charset="0"/>
              <a:cs typeface="Arial" panose="020B0604020202020204" pitchFamily="34" charset="0"/>
            </a:rPr>
            <a:t> </a:t>
          </a:r>
          <a:r>
            <a:rPr lang="en-US" sz="1400" b="1" baseline="0" dirty="0" smtClean="0">
              <a:solidFill>
                <a:schemeClr val="accent2">
                  <a:lumMod val="60000"/>
                  <a:lumOff val="40000"/>
                </a:schemeClr>
              </a:solidFill>
              <a:latin typeface="Arial" panose="020B0604020202020204" pitchFamily="34" charset="0"/>
              <a:cs typeface="Arial" panose="020B0604020202020204" pitchFamily="34" charset="0"/>
            </a:rPr>
            <a:t>Asia</a:t>
          </a:r>
          <a:endParaRPr lang="en-US" sz="1400" b="1" baseline="0" dirty="0">
            <a:solidFill>
              <a:schemeClr val="accent5">
                <a:lumMod val="50000"/>
              </a:schemeClr>
            </a:solidFill>
            <a:latin typeface="Arial" panose="020B0604020202020204" pitchFamily="34" charset="0"/>
            <a:cs typeface="Arial" panose="020B0604020202020204" pitchFamily="34" charset="0"/>
          </a:endParaRPr>
        </a:p>
        <a:p xmlns:a="http://schemas.openxmlformats.org/drawingml/2006/main">
          <a:endParaRPr lang="en-US" sz="2000" b="1" baseline="0" dirty="0" smtClean="0">
            <a:solidFill>
              <a:schemeClr val="accent5">
                <a:lumMod val="50000"/>
              </a:schemeClr>
            </a:solidFill>
            <a:latin typeface="Arial" panose="020B0604020202020204" pitchFamily="34" charset="0"/>
            <a:cs typeface="Arial" panose="020B0604020202020204" pitchFamily="34" charset="0"/>
          </a:endParaRPr>
        </a:p>
        <a:p xmlns:a="http://schemas.openxmlformats.org/drawingml/2006/main">
          <a:r>
            <a:rPr lang="en-US" sz="1400" b="1" baseline="0" dirty="0" smtClean="0">
              <a:solidFill>
                <a:schemeClr val="accent5">
                  <a:lumMod val="50000"/>
                </a:schemeClr>
              </a:solidFill>
              <a:latin typeface="Arial" panose="020B0604020202020204" pitchFamily="34" charset="0"/>
              <a:cs typeface="Arial" panose="020B0604020202020204" pitchFamily="34" charset="0"/>
            </a:rPr>
            <a:t>China</a:t>
          </a:r>
          <a:endParaRPr lang="en-US" sz="1400" b="1" baseline="0" dirty="0">
            <a:solidFill>
              <a:schemeClr val="accent5">
                <a:lumMod val="50000"/>
              </a:schemeClr>
            </a:solidFill>
            <a:latin typeface="Arial" panose="020B0604020202020204" pitchFamily="34" charset="0"/>
            <a:cs typeface="Arial" panose="020B0604020202020204" pitchFamily="34" charset="0"/>
          </a:endParaRPr>
        </a:p>
        <a:p xmlns:a="http://schemas.openxmlformats.org/drawingml/2006/main">
          <a:r>
            <a:rPr lang="en-US" sz="1400" b="1" baseline="0" dirty="0">
              <a:solidFill>
                <a:schemeClr val="accent1">
                  <a:lumMod val="60000"/>
                  <a:lumOff val="40000"/>
                </a:schemeClr>
              </a:solidFill>
              <a:latin typeface="Arial" panose="020B0604020202020204" pitchFamily="34" charset="0"/>
              <a:cs typeface="Arial" panose="020B0604020202020204" pitchFamily="34" charset="0"/>
            </a:rPr>
            <a:t>South </a:t>
          </a:r>
          <a:r>
            <a:rPr lang="en-US" sz="1400" b="1" baseline="0" dirty="0" smtClean="0">
              <a:solidFill>
                <a:schemeClr val="accent1">
                  <a:lumMod val="60000"/>
                  <a:lumOff val="40000"/>
                </a:schemeClr>
              </a:solidFill>
              <a:latin typeface="Arial" panose="020B0604020202020204" pitchFamily="34" charset="0"/>
              <a:cs typeface="Arial" panose="020B0604020202020204" pitchFamily="34" charset="0"/>
            </a:rPr>
            <a:t>Korea</a:t>
          </a:r>
          <a:endParaRPr lang="en-US" sz="1400" b="1" baseline="0" dirty="0">
            <a:solidFill>
              <a:schemeClr val="accent1">
                <a:lumMod val="60000"/>
                <a:lumOff val="40000"/>
              </a:schemeClr>
            </a:solidFill>
            <a:latin typeface="Arial" panose="020B0604020202020204" pitchFamily="34" charset="0"/>
            <a:cs typeface="Arial" panose="020B0604020202020204" pitchFamily="34" charset="0"/>
          </a:endParaRPr>
        </a:p>
        <a:p xmlns:a="http://schemas.openxmlformats.org/drawingml/2006/main">
          <a:r>
            <a:rPr lang="en-US" sz="1400" b="1" baseline="0" dirty="0" smtClean="0">
              <a:solidFill>
                <a:schemeClr val="accent1">
                  <a:lumMod val="75000"/>
                </a:schemeClr>
              </a:solidFill>
              <a:latin typeface="Arial" panose="020B0604020202020204" pitchFamily="34" charset="0"/>
              <a:cs typeface="Arial" panose="020B0604020202020204" pitchFamily="34" charset="0"/>
            </a:rPr>
            <a:t>Japan</a:t>
          </a:r>
          <a:endParaRPr lang="en-US" sz="1400" b="1" baseline="0" dirty="0">
            <a:solidFill>
              <a:schemeClr val="accent1">
                <a:lumMod val="75000"/>
              </a:schemeClr>
            </a:solidFill>
            <a:latin typeface="Arial" panose="020B0604020202020204" pitchFamily="34" charset="0"/>
            <a:cs typeface="Arial" panose="020B0604020202020204" pitchFamily="34" charset="0"/>
          </a:endParaRPr>
        </a:p>
        <a:p xmlns:a="http://schemas.openxmlformats.org/drawingml/2006/main">
          <a:r>
            <a:rPr lang="en-US" sz="1400" b="1" baseline="0" dirty="0">
              <a:solidFill>
                <a:schemeClr val="accent1">
                  <a:lumMod val="50000"/>
                </a:schemeClr>
              </a:solidFill>
              <a:latin typeface="Arial" panose="020B0604020202020204" pitchFamily="34" charset="0"/>
              <a:cs typeface="Arial" panose="020B0604020202020204" pitchFamily="34" charset="0"/>
            </a:rPr>
            <a:t>OECD </a:t>
          </a:r>
          <a:r>
            <a:rPr lang="en-US" sz="1400" b="1" baseline="0" dirty="0" smtClean="0">
              <a:solidFill>
                <a:schemeClr val="accent1">
                  <a:lumMod val="50000"/>
                </a:schemeClr>
              </a:solidFill>
              <a:latin typeface="Arial" panose="020B0604020202020204" pitchFamily="34" charset="0"/>
              <a:cs typeface="Arial" panose="020B0604020202020204" pitchFamily="34" charset="0"/>
            </a:rPr>
            <a:t>Europe</a:t>
          </a:r>
        </a:p>
        <a:p xmlns:a="http://schemas.openxmlformats.org/drawingml/2006/main">
          <a:pPr>
            <a:lnSpc>
              <a:spcPts val="900"/>
            </a:lnSpc>
          </a:pPr>
          <a:endParaRPr lang="en-US" sz="1350" b="1" dirty="0">
            <a:solidFill>
              <a:schemeClr val="accent1">
                <a:lumMod val="50000"/>
              </a:schemeClr>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0.70314</cdr:x>
      <cdr:y>0.37293</cdr:y>
    </cdr:from>
    <cdr:to>
      <cdr:x>0.90314</cdr:x>
      <cdr:y>0.46321</cdr:y>
    </cdr:to>
    <cdr:sp macro="" textlink="">
      <cdr:nvSpPr>
        <cdr:cNvPr id="2" name="TextBox 1"/>
        <cdr:cNvSpPr txBox="1"/>
      </cdr:nvSpPr>
      <cdr:spPr>
        <a:xfrm xmlns:a="http://schemas.openxmlformats.org/drawingml/2006/main">
          <a:off x="3026073" y="1298939"/>
          <a:ext cx="860730" cy="314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rgbClr val="A33340"/>
              </a:solidFill>
              <a:latin typeface="Arial" panose="020B0604020202020204" pitchFamily="34" charset="0"/>
              <a:cs typeface="Arial" panose="020B0604020202020204" pitchFamily="34" charset="0"/>
            </a:rPr>
            <a:t>n</a:t>
          </a:r>
          <a:r>
            <a:rPr lang="en-US" sz="1400" b="1" dirty="0" smtClean="0">
              <a:solidFill>
                <a:srgbClr val="A33340"/>
              </a:solidFill>
              <a:latin typeface="Arial" panose="020B0604020202020204" pitchFamily="34" charset="0"/>
              <a:cs typeface="Arial" panose="020B0604020202020204" pitchFamily="34" charset="0"/>
            </a:rPr>
            <a:t>on-OECD</a:t>
          </a:r>
          <a:endParaRPr lang="en-US" sz="1400" b="1" dirty="0">
            <a:solidFill>
              <a:srgbClr val="A3334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0.76476</cdr:x>
      <cdr:y>0.6375</cdr:y>
    </cdr:from>
    <cdr:to>
      <cdr:x>0.96476</cdr:x>
      <cdr:y>0.72777</cdr:y>
    </cdr:to>
    <cdr:sp macro="" textlink="">
      <cdr:nvSpPr>
        <cdr:cNvPr id="3" name="TextBox 1"/>
        <cdr:cNvSpPr txBox="1"/>
      </cdr:nvSpPr>
      <cdr:spPr>
        <a:xfrm xmlns:a="http://schemas.openxmlformats.org/drawingml/2006/main">
          <a:off x="3291249" y="2220428"/>
          <a:ext cx="860730" cy="3144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2"/>
              </a:solidFill>
              <a:latin typeface="Arial" panose="020B0604020202020204" pitchFamily="34" charset="0"/>
              <a:cs typeface="Arial" panose="020B0604020202020204" pitchFamily="34" charset="0"/>
            </a:rPr>
            <a:t>OECD</a:t>
          </a:r>
        </a:p>
      </cdr:txBody>
    </cdr:sp>
  </cdr:relSizeAnchor>
</c:userShapes>
</file>

<file path=ppt/drawings/drawing50.xml><?xml version="1.0" encoding="utf-8"?>
<c:userShapes xmlns:c="http://schemas.openxmlformats.org/drawingml/2006/chart">
  <cdr:relSizeAnchor xmlns:cdr="http://schemas.openxmlformats.org/drawingml/2006/chartDrawing">
    <cdr:from>
      <cdr:x>0.64255</cdr:x>
      <cdr:y>0.04577</cdr:y>
    </cdr:from>
    <cdr:to>
      <cdr:x>0.99176</cdr:x>
      <cdr:y>0.99521</cdr:y>
    </cdr:to>
    <cdr:sp macro="" textlink="">
      <cdr:nvSpPr>
        <cdr:cNvPr id="3" name="TextBox 2"/>
        <cdr:cNvSpPr txBox="1"/>
      </cdr:nvSpPr>
      <cdr:spPr>
        <a:xfrm xmlns:a="http://schemas.openxmlformats.org/drawingml/2006/main">
          <a:off x="2724164" y="157375"/>
          <a:ext cx="1480516" cy="32646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b="1" dirty="0" smtClean="0">
            <a:solidFill>
              <a:schemeClr val="tx1">
                <a:lumMod val="50000"/>
                <a:lumOff val="50000"/>
              </a:schemeClr>
            </a:solidFill>
          </a:endParaRPr>
        </a:p>
        <a:p xmlns:a="http://schemas.openxmlformats.org/drawingml/2006/main">
          <a:r>
            <a:rPr lang="en-US" sz="1400" b="1" dirty="0" smtClean="0">
              <a:solidFill>
                <a:schemeClr val="tx1">
                  <a:lumMod val="50000"/>
                  <a:lumOff val="50000"/>
                </a:schemeClr>
              </a:solidFill>
            </a:rPr>
            <a:t>rest</a:t>
          </a:r>
          <a:r>
            <a:rPr lang="en-US" sz="1400" b="1" baseline="0" dirty="0" smtClean="0">
              <a:solidFill>
                <a:schemeClr val="tx1">
                  <a:lumMod val="50000"/>
                  <a:lumOff val="50000"/>
                </a:schemeClr>
              </a:solidFill>
            </a:rPr>
            <a:t> </a:t>
          </a:r>
          <a:r>
            <a:rPr lang="en-US" sz="1400" b="1" baseline="0" dirty="0">
              <a:solidFill>
                <a:schemeClr val="tx1">
                  <a:lumMod val="50000"/>
                  <a:lumOff val="50000"/>
                </a:schemeClr>
              </a:solidFill>
            </a:rPr>
            <a:t>of world</a:t>
          </a:r>
          <a:endParaRPr lang="en-US" sz="1400" b="1" dirty="0">
            <a:solidFill>
              <a:schemeClr val="tx1">
                <a:lumMod val="50000"/>
                <a:lumOff val="50000"/>
              </a:schemeClr>
            </a:solidFill>
          </a:endParaRPr>
        </a:p>
        <a:p xmlns:a="http://schemas.openxmlformats.org/drawingml/2006/main">
          <a:r>
            <a:rPr lang="en-US" sz="1400" b="1" dirty="0">
              <a:solidFill>
                <a:schemeClr val="accent2">
                  <a:lumMod val="60000"/>
                  <a:lumOff val="40000"/>
                </a:schemeClr>
              </a:solidFill>
            </a:rPr>
            <a:t>o</a:t>
          </a:r>
          <a:r>
            <a:rPr lang="en-US" sz="1400" b="1" dirty="0" smtClean="0">
              <a:solidFill>
                <a:schemeClr val="accent2">
                  <a:lumMod val="60000"/>
                  <a:lumOff val="40000"/>
                </a:schemeClr>
              </a:solidFill>
            </a:rPr>
            <a:t>ther non-OECD Asia</a:t>
          </a:r>
          <a:endParaRPr lang="en-US" sz="1400" b="1" dirty="0" smtClean="0">
            <a:solidFill>
              <a:schemeClr val="accent4"/>
            </a:solidFill>
          </a:endParaRPr>
        </a:p>
        <a:p xmlns:a="http://schemas.openxmlformats.org/drawingml/2006/main">
          <a:r>
            <a:rPr lang="en-US" sz="1400" b="1" dirty="0" smtClean="0">
              <a:solidFill>
                <a:schemeClr val="accent4"/>
              </a:solidFill>
            </a:rPr>
            <a:t>non-OECD Europe and Eurasia</a:t>
          </a:r>
        </a:p>
        <a:p xmlns:a="http://schemas.openxmlformats.org/drawingml/2006/main">
          <a:r>
            <a:rPr lang="en-US" sz="1400" b="1" dirty="0">
              <a:solidFill>
                <a:schemeClr val="accent2"/>
              </a:solidFill>
            </a:rPr>
            <a:t>o</a:t>
          </a:r>
          <a:r>
            <a:rPr lang="en-US" sz="1400" b="1" dirty="0" smtClean="0">
              <a:solidFill>
                <a:schemeClr val="accent2"/>
              </a:solidFill>
            </a:rPr>
            <a:t>ther non-OECD America</a:t>
          </a:r>
          <a:endParaRPr lang="en-US" sz="1400" b="1" dirty="0">
            <a:solidFill>
              <a:schemeClr val="accent2"/>
            </a:solidFill>
          </a:endParaRPr>
        </a:p>
        <a:p xmlns:a="http://schemas.openxmlformats.org/drawingml/2006/main">
          <a:r>
            <a:rPr lang="en-US" sz="1400" b="1" dirty="0" smtClean="0">
              <a:solidFill>
                <a:schemeClr val="accent3"/>
              </a:solidFill>
            </a:rPr>
            <a:t>Africa</a:t>
          </a:r>
          <a:endParaRPr lang="en-US" sz="1400" b="1" dirty="0">
            <a:solidFill>
              <a:schemeClr val="accent3"/>
            </a:solidFill>
          </a:endParaRPr>
        </a:p>
        <a:p xmlns:a="http://schemas.openxmlformats.org/drawingml/2006/main">
          <a:r>
            <a:rPr lang="en-US" sz="1400" b="1" dirty="0" smtClean="0">
              <a:solidFill>
                <a:schemeClr val="tx2"/>
              </a:solidFill>
            </a:rPr>
            <a:t>United States</a:t>
          </a:r>
        </a:p>
        <a:p xmlns:a="http://schemas.openxmlformats.org/drawingml/2006/main">
          <a:r>
            <a:rPr lang="en-US" sz="1400" b="1" dirty="0" smtClean="0">
              <a:solidFill>
                <a:schemeClr val="accent1"/>
              </a:solidFill>
            </a:rPr>
            <a:t>Australia and</a:t>
          </a:r>
        </a:p>
        <a:p xmlns:a="http://schemas.openxmlformats.org/drawingml/2006/main">
          <a:r>
            <a:rPr lang="en-US" sz="1400" b="1" dirty="0" smtClean="0">
              <a:solidFill>
                <a:schemeClr val="accent1"/>
              </a:solidFill>
            </a:rPr>
            <a:t>New Zealand</a:t>
          </a:r>
          <a:endParaRPr lang="en-US" sz="1400" b="1" dirty="0">
            <a:solidFill>
              <a:schemeClr val="accent1"/>
            </a:solidFill>
          </a:endParaRPr>
        </a:p>
      </cdr:txBody>
    </cdr:sp>
  </cdr:relSizeAnchor>
  <cdr:relSizeAnchor xmlns:cdr="http://schemas.openxmlformats.org/drawingml/2006/chartDrawing">
    <cdr:from>
      <cdr:x>0.09085</cdr:x>
      <cdr:y>0.09168</cdr:y>
    </cdr:from>
    <cdr:to>
      <cdr:x>0.52395</cdr:x>
      <cdr:y>0.17793</cdr:y>
    </cdr:to>
    <cdr:sp macro="" textlink="">
      <cdr:nvSpPr>
        <cdr:cNvPr id="4" name="TextBox 1"/>
        <cdr:cNvSpPr txBox="1"/>
      </cdr:nvSpPr>
      <cdr:spPr>
        <a:xfrm xmlns:a="http://schemas.openxmlformats.org/drawingml/2006/main">
          <a:off x="385161" y="315250"/>
          <a:ext cx="1836183" cy="2965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0.19792</cdr:x>
      <cdr:y>0.19097</cdr:y>
    </cdr:from>
    <cdr:to>
      <cdr:x>0.46701</cdr:x>
      <cdr:y>0.20764</cdr:y>
    </cdr:to>
    <cdr:sp macro="" textlink="">
      <cdr:nvSpPr>
        <cdr:cNvPr id="3" name="TextBox 2"/>
        <cdr:cNvSpPr txBox="1"/>
      </cdr:nvSpPr>
      <cdr:spPr>
        <a:xfrm xmlns:a="http://schemas.openxmlformats.org/drawingml/2006/main">
          <a:off x="1085850" y="523875"/>
          <a:ext cx="1476375"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0.79823</cdr:x>
      <cdr:y>0.28774</cdr:y>
    </cdr:from>
    <cdr:to>
      <cdr:x>0.99962</cdr:x>
      <cdr:y>0.74571</cdr:y>
    </cdr:to>
    <cdr:sp macro="" textlink="">
      <cdr:nvSpPr>
        <cdr:cNvPr id="4" name="TextBox 3"/>
        <cdr:cNvSpPr txBox="1"/>
      </cdr:nvSpPr>
      <cdr:spPr>
        <a:xfrm xmlns:a="http://schemas.openxmlformats.org/drawingml/2006/main">
          <a:off x="3216143" y="1046971"/>
          <a:ext cx="811415" cy="1666347"/>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1400" b="1" dirty="0">
              <a:solidFill>
                <a:schemeClr val="accent5"/>
              </a:solidFill>
            </a:rPr>
            <a:t>buildings</a:t>
          </a:r>
        </a:p>
        <a:p xmlns:a="http://schemas.openxmlformats.org/drawingml/2006/main">
          <a:pPr algn="l"/>
          <a:endParaRPr lang="en-US" sz="1400" b="1" dirty="0">
            <a:solidFill>
              <a:schemeClr val="accent4"/>
            </a:solidFill>
            <a:effectLst/>
          </a:endParaRPr>
        </a:p>
        <a:p xmlns:a="http://schemas.openxmlformats.org/drawingml/2006/main">
          <a:pPr algn="l"/>
          <a:r>
            <a:rPr lang="en-US" sz="1400" b="1" dirty="0">
              <a:solidFill>
                <a:schemeClr val="accent4"/>
              </a:solidFill>
              <a:effectLst/>
            </a:rPr>
            <a:t>electric</a:t>
          </a:r>
        </a:p>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r>
            <a:rPr lang="en-US" sz="1400" b="1" baseline="0" dirty="0">
              <a:solidFill>
                <a:schemeClr val="accent4"/>
              </a:solidFill>
              <a:effectLst/>
            </a:rPr>
            <a:t>power</a:t>
          </a:r>
          <a:endParaRPr lang="en-US" sz="1400" b="1" dirty="0">
            <a:solidFill>
              <a:schemeClr val="accent4"/>
            </a:solidFill>
            <a:effectLst/>
          </a:endParaRPr>
        </a:p>
        <a:p xmlns:a="http://schemas.openxmlformats.org/drawingml/2006/main">
          <a:pPr algn="l"/>
          <a:endParaRPr lang="en-US" sz="1400" b="1" dirty="0">
            <a:solidFill>
              <a:schemeClr val="accent3"/>
            </a:solidFill>
          </a:endParaRPr>
        </a:p>
        <a:p xmlns:a="http://schemas.openxmlformats.org/drawingml/2006/main">
          <a:pPr algn="l"/>
          <a:endParaRPr lang="en-US" sz="1400" b="1" dirty="0">
            <a:solidFill>
              <a:schemeClr val="accent3"/>
            </a:solidFill>
          </a:endParaRPr>
        </a:p>
        <a:p xmlns:a="http://schemas.openxmlformats.org/drawingml/2006/main">
          <a:pPr algn="l"/>
          <a:r>
            <a:rPr lang="en-US" sz="1400" b="1" dirty="0">
              <a:solidFill>
                <a:schemeClr val="accent3"/>
              </a:solidFill>
            </a:rPr>
            <a:t>industrial</a:t>
          </a:r>
        </a:p>
      </cdr:txBody>
    </cdr:sp>
  </cdr:relSizeAnchor>
</c:userShapes>
</file>

<file path=ppt/drawings/drawing52.xml><?xml version="1.0" encoding="utf-8"?>
<c:userShapes xmlns:c="http://schemas.openxmlformats.org/drawingml/2006/chart">
  <cdr:relSizeAnchor xmlns:cdr="http://schemas.openxmlformats.org/drawingml/2006/chartDrawing">
    <cdr:from>
      <cdr:x>0.72192</cdr:x>
      <cdr:y>0.2137</cdr:y>
    </cdr:from>
    <cdr:to>
      <cdr:x>0.95297</cdr:x>
      <cdr:y>0.47671</cdr:y>
    </cdr:to>
    <cdr:sp macro="" textlink="">
      <cdr:nvSpPr>
        <cdr:cNvPr id="2" name="TextBox 1"/>
        <cdr:cNvSpPr txBox="1"/>
      </cdr:nvSpPr>
      <cdr:spPr>
        <a:xfrm xmlns:a="http://schemas.openxmlformats.org/drawingml/2006/main">
          <a:off x="3012311" y="742963"/>
          <a:ext cx="964086" cy="9143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accent1"/>
              </a:solidFill>
            </a:rPr>
            <a:t>imports</a:t>
          </a:r>
        </a:p>
        <a:p xmlns:a="http://schemas.openxmlformats.org/drawingml/2006/main">
          <a:endParaRPr lang="en-US" sz="1400" b="1" dirty="0"/>
        </a:p>
        <a:p xmlns:a="http://schemas.openxmlformats.org/drawingml/2006/main">
          <a:r>
            <a:rPr lang="en-US" sz="1400" b="1" dirty="0" smtClean="0">
              <a:solidFill>
                <a:schemeClr val="accent2"/>
              </a:solidFill>
            </a:rPr>
            <a:t>production</a:t>
          </a:r>
          <a:endParaRPr lang="en-US" sz="1400" b="1" dirty="0">
            <a:solidFill>
              <a:schemeClr val="accent2"/>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0.73648</cdr:x>
      <cdr:y>0.14757</cdr:y>
    </cdr:from>
    <cdr:to>
      <cdr:x>0.92398</cdr:x>
      <cdr:y>0.92983</cdr:y>
    </cdr:to>
    <cdr:sp macro="" textlink="">
      <cdr:nvSpPr>
        <cdr:cNvPr id="2" name="TextBox 1"/>
        <cdr:cNvSpPr txBox="1"/>
      </cdr:nvSpPr>
      <cdr:spPr>
        <a:xfrm xmlns:a="http://schemas.openxmlformats.org/drawingml/2006/main">
          <a:off x="2619141" y="491978"/>
          <a:ext cx="666804" cy="26078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4"/>
              </a:solidFill>
              <a:latin typeface="Arial" panose="020B0604020202020204" pitchFamily="34" charset="0"/>
              <a:cs typeface="Arial" panose="020B0604020202020204" pitchFamily="34" charset="0"/>
            </a:rPr>
            <a:t>electric </a:t>
          </a:r>
        </a:p>
        <a:p xmlns:a="http://schemas.openxmlformats.org/drawingml/2006/main">
          <a:r>
            <a:rPr lang="en-US" sz="1400" b="1" dirty="0" smtClean="0">
              <a:solidFill>
                <a:schemeClr val="accent4"/>
              </a:solidFill>
              <a:latin typeface="Arial" panose="020B0604020202020204" pitchFamily="34" charset="0"/>
              <a:cs typeface="Arial" panose="020B0604020202020204" pitchFamily="34" charset="0"/>
            </a:rPr>
            <a:t>power</a:t>
          </a:r>
          <a:endParaRPr lang="en-US" sz="1400" b="1" dirty="0">
            <a:solidFill>
              <a:schemeClr val="accent4"/>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1"/>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1"/>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3"/>
              </a:solidFill>
              <a:latin typeface="Arial" panose="020B0604020202020204" pitchFamily="34" charset="0"/>
              <a:cs typeface="Arial" panose="020B0604020202020204" pitchFamily="34" charset="0"/>
            </a:rPr>
            <a:t>industrial</a:t>
          </a:r>
        </a:p>
        <a:p xmlns:a="http://schemas.openxmlformats.org/drawingml/2006/main">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3"/>
            </a:solidFill>
            <a:latin typeface="Arial" panose="020B0604020202020204" pitchFamily="34" charset="0"/>
            <a:cs typeface="Arial" panose="020B0604020202020204" pitchFamily="34" charset="0"/>
          </a:endParaRPr>
        </a:p>
        <a:p xmlns:a="http://schemas.openxmlformats.org/drawingml/2006/main">
          <a:endParaRPr lang="en-US" sz="1000" b="1" dirty="0" smtClean="0">
            <a:solidFill>
              <a:schemeClr val="accent5"/>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5"/>
              </a:solidFill>
              <a:latin typeface="Arial" panose="020B0604020202020204" pitchFamily="34" charset="0"/>
              <a:cs typeface="Arial" panose="020B0604020202020204" pitchFamily="34" charset="0"/>
            </a:rPr>
            <a:t>buildings</a:t>
          </a:r>
          <a:endParaRPr lang="en-US" sz="1400" b="1" dirty="0">
            <a:solidFill>
              <a:schemeClr val="accent5"/>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0.16267</cdr:x>
      <cdr:y>0.03714</cdr:y>
    </cdr:from>
    <cdr:to>
      <cdr:x>0.24424</cdr:x>
      <cdr:y>0.1</cdr:y>
    </cdr:to>
    <cdr:sp macro="" textlink="">
      <cdr:nvSpPr>
        <cdr:cNvPr id="5" name="TextBox 4"/>
        <cdr:cNvSpPr txBox="1"/>
      </cdr:nvSpPr>
      <cdr:spPr>
        <a:xfrm xmlns:a="http://schemas.openxmlformats.org/drawingml/2006/main">
          <a:off x="1412529" y="123825"/>
          <a:ext cx="708371"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4.xml><?xml version="1.0" encoding="utf-8"?>
<c:userShapes xmlns:c="http://schemas.openxmlformats.org/drawingml/2006/chart">
  <cdr:relSizeAnchor xmlns:cdr="http://schemas.openxmlformats.org/drawingml/2006/chartDrawing">
    <cdr:from>
      <cdr:x>0.71554</cdr:x>
      <cdr:y>0.18871</cdr:y>
    </cdr:from>
    <cdr:to>
      <cdr:x>0.9941</cdr:x>
      <cdr:y>0.87547</cdr:y>
    </cdr:to>
    <cdr:sp macro="" textlink="">
      <cdr:nvSpPr>
        <cdr:cNvPr id="3" name="TextBox 2"/>
        <cdr:cNvSpPr txBox="1"/>
      </cdr:nvSpPr>
      <cdr:spPr>
        <a:xfrm xmlns:a="http://schemas.openxmlformats.org/drawingml/2006/main">
          <a:off x="3112483" y="879858"/>
          <a:ext cx="1211693" cy="3202009"/>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nSpc>
              <a:spcPts val="1200"/>
            </a:lnSpc>
            <a:spcBef>
              <a:spcPts val="300"/>
            </a:spcBef>
          </a:pPr>
          <a:endParaRPr lang="en-US" sz="1400" b="1" dirty="0" smtClean="0">
            <a:solidFill>
              <a:schemeClr val="tx2"/>
            </a:solidFill>
          </a:endParaRPr>
        </a:p>
        <a:p xmlns:a="http://schemas.openxmlformats.org/drawingml/2006/main">
          <a:pPr>
            <a:lnSpc>
              <a:spcPts val="1200"/>
            </a:lnSpc>
            <a:spcBef>
              <a:spcPts val="300"/>
            </a:spcBef>
          </a:pPr>
          <a:r>
            <a:rPr lang="en-US" sz="1400" b="1" dirty="0" smtClean="0">
              <a:solidFill>
                <a:schemeClr val="tx2"/>
              </a:solidFill>
            </a:rPr>
            <a:t>transportation</a:t>
          </a:r>
        </a:p>
        <a:p xmlns:a="http://schemas.openxmlformats.org/drawingml/2006/main">
          <a:pPr>
            <a:lnSpc>
              <a:spcPts val="500"/>
            </a:lnSpc>
            <a:spcBef>
              <a:spcPts val="600"/>
            </a:spcBef>
          </a:pPr>
          <a:endParaRPr lang="en-US" sz="1000" b="1" dirty="0" smtClean="0">
            <a:solidFill>
              <a:schemeClr val="accent3"/>
            </a:solidFill>
          </a:endParaRPr>
        </a:p>
        <a:p xmlns:a="http://schemas.openxmlformats.org/drawingml/2006/main">
          <a:pPr>
            <a:lnSpc>
              <a:spcPts val="1200"/>
            </a:lnSpc>
            <a:spcBef>
              <a:spcPts val="600"/>
            </a:spcBef>
          </a:pPr>
          <a:endParaRPr lang="en-US" sz="1400" b="1" dirty="0">
            <a:solidFill>
              <a:schemeClr val="accent3"/>
            </a:solidFill>
          </a:endParaRPr>
        </a:p>
        <a:p xmlns:a="http://schemas.openxmlformats.org/drawingml/2006/main">
          <a:pPr>
            <a:lnSpc>
              <a:spcPts val="1200"/>
            </a:lnSpc>
            <a:spcBef>
              <a:spcPts val="600"/>
            </a:spcBef>
          </a:pPr>
          <a:endParaRPr lang="en-US" sz="1400" b="1" dirty="0" smtClean="0">
            <a:solidFill>
              <a:schemeClr val="accent3"/>
            </a:solidFill>
          </a:endParaRPr>
        </a:p>
        <a:p xmlns:a="http://schemas.openxmlformats.org/drawingml/2006/main">
          <a:pPr>
            <a:lnSpc>
              <a:spcPts val="1200"/>
            </a:lnSpc>
            <a:spcBef>
              <a:spcPts val="600"/>
            </a:spcBef>
          </a:pPr>
          <a:endParaRPr lang="en-US" sz="1400" b="1" dirty="0">
            <a:solidFill>
              <a:schemeClr val="accent3"/>
            </a:solidFill>
          </a:endParaRPr>
        </a:p>
        <a:p xmlns:a="http://schemas.openxmlformats.org/drawingml/2006/main">
          <a:pPr>
            <a:lnSpc>
              <a:spcPts val="1200"/>
            </a:lnSpc>
            <a:spcBef>
              <a:spcPts val="600"/>
            </a:spcBef>
          </a:pPr>
          <a:endParaRPr lang="en-US" sz="1400" b="1" dirty="0" smtClean="0">
            <a:solidFill>
              <a:schemeClr val="accent3"/>
            </a:solidFill>
          </a:endParaRPr>
        </a:p>
        <a:p xmlns:a="http://schemas.openxmlformats.org/drawingml/2006/main">
          <a:pPr>
            <a:lnSpc>
              <a:spcPts val="1200"/>
            </a:lnSpc>
            <a:spcBef>
              <a:spcPts val="600"/>
            </a:spcBef>
          </a:pPr>
          <a:endParaRPr lang="en-US" sz="1400" b="1" dirty="0" smtClean="0">
            <a:solidFill>
              <a:schemeClr val="accent3"/>
            </a:solidFill>
          </a:endParaRPr>
        </a:p>
        <a:p xmlns:a="http://schemas.openxmlformats.org/drawingml/2006/main">
          <a:pPr>
            <a:lnSpc>
              <a:spcPts val="1200"/>
            </a:lnSpc>
            <a:spcBef>
              <a:spcPts val="600"/>
            </a:spcBef>
          </a:pPr>
          <a:endParaRPr lang="en-US" sz="1400" b="1" dirty="0" smtClean="0">
            <a:solidFill>
              <a:schemeClr val="accent3"/>
            </a:solidFill>
          </a:endParaRPr>
        </a:p>
        <a:p xmlns:a="http://schemas.openxmlformats.org/drawingml/2006/main">
          <a:pPr>
            <a:lnSpc>
              <a:spcPts val="1200"/>
            </a:lnSpc>
            <a:spcBef>
              <a:spcPts val="600"/>
            </a:spcBef>
          </a:pPr>
          <a:r>
            <a:rPr lang="en-US" sz="1400" b="1" dirty="0">
              <a:solidFill>
                <a:schemeClr val="accent3"/>
              </a:solidFill>
            </a:rPr>
            <a:t>i</a:t>
          </a:r>
          <a:r>
            <a:rPr lang="en-US" sz="1400" b="1" dirty="0" smtClean="0">
              <a:solidFill>
                <a:schemeClr val="accent3"/>
              </a:solidFill>
            </a:rPr>
            <a:t>ndustrial</a:t>
          </a:r>
        </a:p>
        <a:p xmlns:a="http://schemas.openxmlformats.org/drawingml/2006/main">
          <a:pPr>
            <a:lnSpc>
              <a:spcPts val="1200"/>
            </a:lnSpc>
            <a:spcBef>
              <a:spcPts val="600"/>
            </a:spcBef>
          </a:pPr>
          <a:endParaRPr lang="en-US" sz="2800" b="1" dirty="0" smtClean="0">
            <a:solidFill>
              <a:schemeClr val="accent3"/>
            </a:solidFill>
          </a:endParaRPr>
        </a:p>
        <a:p xmlns:a="http://schemas.openxmlformats.org/drawingml/2006/main">
          <a:pPr>
            <a:spcBef>
              <a:spcPts val="600"/>
            </a:spcBef>
          </a:pPr>
          <a:endParaRPr lang="en-US" sz="400" b="1" dirty="0" smtClean="0">
            <a:solidFill>
              <a:schemeClr val="accent3"/>
            </a:solidFill>
          </a:endParaRPr>
        </a:p>
        <a:p xmlns:a="http://schemas.openxmlformats.org/drawingml/2006/main">
          <a:pPr>
            <a:lnSpc>
              <a:spcPts val="1200"/>
            </a:lnSpc>
            <a:spcBef>
              <a:spcPts val="600"/>
            </a:spcBef>
          </a:pPr>
          <a:endParaRPr lang="en-US" sz="1200" b="1" dirty="0" smtClean="0">
            <a:solidFill>
              <a:schemeClr val="accent3"/>
            </a:solidFill>
          </a:endParaRPr>
        </a:p>
        <a:p xmlns:a="http://schemas.openxmlformats.org/drawingml/2006/main">
          <a:pPr>
            <a:lnSpc>
              <a:spcPts val="1200"/>
            </a:lnSpc>
            <a:spcBef>
              <a:spcPts val="600"/>
            </a:spcBef>
          </a:pPr>
          <a:r>
            <a:rPr lang="en-US" sz="1400" b="1" dirty="0">
              <a:solidFill>
                <a:schemeClr val="accent5"/>
              </a:solidFill>
            </a:rPr>
            <a:t>r</a:t>
          </a:r>
          <a:r>
            <a:rPr lang="en-US" sz="1400" b="1" dirty="0" smtClean="0">
              <a:solidFill>
                <a:schemeClr val="accent5"/>
              </a:solidFill>
            </a:rPr>
            <a:t>esidential</a:t>
          </a:r>
        </a:p>
        <a:p xmlns:a="http://schemas.openxmlformats.org/drawingml/2006/main">
          <a:pPr>
            <a:lnSpc>
              <a:spcPts val="1200"/>
            </a:lnSpc>
            <a:spcBef>
              <a:spcPts val="600"/>
            </a:spcBef>
          </a:pPr>
          <a:r>
            <a:rPr lang="en-US" sz="1400" b="1" dirty="0" smtClean="0">
              <a:solidFill>
                <a:schemeClr val="accent5">
                  <a:lumMod val="60000"/>
                  <a:lumOff val="40000"/>
                </a:schemeClr>
              </a:solidFill>
            </a:rPr>
            <a:t>commercial</a:t>
          </a:r>
          <a:endParaRPr lang="en-US" sz="1400" b="1" dirty="0">
            <a:solidFill>
              <a:schemeClr val="accent5">
                <a:lumMod val="60000"/>
                <a:lumOff val="40000"/>
              </a:schemeClr>
            </a:solidFill>
          </a:endParaRPr>
        </a:p>
      </cdr:txBody>
    </cdr:sp>
  </cdr:relSizeAnchor>
</c:userShapes>
</file>

<file path=ppt/drawings/drawing55.xml><?xml version="1.0" encoding="utf-8"?>
<c:userShapes xmlns:c="http://schemas.openxmlformats.org/drawingml/2006/chart">
  <cdr:relSizeAnchor xmlns:cdr="http://schemas.openxmlformats.org/drawingml/2006/chartDrawing">
    <cdr:from>
      <cdr:x>0.34055</cdr:x>
      <cdr:y>0.61226</cdr:y>
    </cdr:from>
    <cdr:to>
      <cdr:x>0.41988</cdr:x>
      <cdr:y>0.67226</cdr:y>
    </cdr:to>
    <cdr:sp macro="" textlink="">
      <cdr:nvSpPr>
        <cdr:cNvPr id="3" name="TextBox 2"/>
        <cdr:cNvSpPr txBox="1"/>
      </cdr:nvSpPr>
      <cdr:spPr bwMode="auto">
        <a:xfrm xmlns:a="http://schemas.openxmlformats.org/drawingml/2006/main">
          <a:off x="1376471" y="2181458"/>
          <a:ext cx="320640" cy="2137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endParaRPr lang="en-US" sz="16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0.33242</cdr:x>
      <cdr:y>0.4004</cdr:y>
    </cdr:from>
    <cdr:to>
      <cdr:x>0.41174</cdr:x>
      <cdr:y>0.4604</cdr:y>
    </cdr:to>
    <cdr:sp macro="" textlink="">
      <cdr:nvSpPr>
        <cdr:cNvPr id="4" name="TextBox 1"/>
        <cdr:cNvSpPr txBox="1"/>
      </cdr:nvSpPr>
      <cdr:spPr bwMode="auto">
        <a:xfrm xmlns:a="http://schemas.openxmlformats.org/drawingml/2006/main">
          <a:off x="1343587" y="1426627"/>
          <a:ext cx="320600" cy="2137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non-OECD</a:t>
          </a:r>
          <a:endParaRPr lang="en-US" sz="2000" b="1" i="0" dirty="0" smtClean="0">
            <a:solidFill>
              <a:schemeClr val="accent5"/>
            </a:solidFill>
            <a:latin typeface="+mn-lt"/>
            <a:ea typeface="Times New Roman" charset="0"/>
            <a:cs typeface="Times New Roman"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0.31823</cdr:x>
      <cdr:y>0</cdr:y>
    </cdr:from>
    <cdr:to>
      <cdr:x>0.53071</cdr:x>
      <cdr:y>0.27119</cdr:y>
    </cdr:to>
    <cdr:sp macro="" textlink="">
      <cdr:nvSpPr>
        <cdr:cNvPr id="3" name="TextBox 1"/>
        <cdr:cNvSpPr txBox="1"/>
      </cdr:nvSpPr>
      <cdr:spPr>
        <a:xfrm xmlns:a="http://schemas.openxmlformats.org/drawingml/2006/main">
          <a:off x="1369449" y="-2438400"/>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a:t>
          </a:r>
          <a:r>
            <a:rPr lang="en-US" sz="1800" dirty="0" smtClean="0"/>
            <a:t>on-OECD</a:t>
          </a:r>
          <a:endParaRPr lang="en-US" sz="1800" dirty="0"/>
        </a:p>
      </cdr:txBody>
    </cdr:sp>
  </cdr:relSizeAnchor>
  <cdr:relSizeAnchor xmlns:cdr="http://schemas.openxmlformats.org/drawingml/2006/chartDrawing">
    <cdr:from>
      <cdr:x>0.69624</cdr:x>
      <cdr:y>0.14415</cdr:y>
    </cdr:from>
    <cdr:to>
      <cdr:x>0.96804</cdr:x>
      <cdr:y>0.97926</cdr:y>
    </cdr:to>
    <cdr:sp macro="" textlink="">
      <cdr:nvSpPr>
        <cdr:cNvPr id="4" name="TextBox 1"/>
        <cdr:cNvSpPr txBox="1"/>
      </cdr:nvSpPr>
      <cdr:spPr bwMode="auto">
        <a:xfrm xmlns:a="http://schemas.openxmlformats.org/drawingml/2006/main">
          <a:off x="2996187" y="486044"/>
          <a:ext cx="1169663" cy="28158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smtClean="0">
              <a:solidFill>
                <a:schemeClr val="accent1"/>
              </a:solidFill>
              <a:ea typeface="Times New Roman" charset="0"/>
              <a:cs typeface="Times New Roman" charset="0"/>
            </a:rPr>
            <a:t>t</a:t>
          </a:r>
          <a:r>
            <a:rPr lang="en-US" sz="1400" b="1" i="0" dirty="0" smtClean="0">
              <a:solidFill>
                <a:schemeClr val="accent1"/>
              </a:solidFill>
              <a:ea typeface="Times New Roman" charset="0"/>
              <a:cs typeface="Times New Roman" charset="0"/>
            </a:rPr>
            <a:t>ransportation</a:t>
          </a:r>
        </a:p>
        <a:p xmlns:a="http://schemas.openxmlformats.org/drawingml/2006/main">
          <a:pPr eaLnBrk="0" hangingPunct="0"/>
          <a:endParaRPr lang="en-US" sz="1200" b="1" dirty="0">
            <a:solidFill>
              <a:schemeClr val="accent1"/>
            </a:solidFill>
            <a:ea typeface="Times New Roman" charset="0"/>
            <a:cs typeface="Times New Roman" charset="0"/>
          </a:endParaRPr>
        </a:p>
        <a:p xmlns:a="http://schemas.openxmlformats.org/drawingml/2006/main">
          <a:pPr eaLnBrk="0" hangingPunct="0"/>
          <a:endParaRPr lang="en-US" sz="1200" b="1" i="0" dirty="0" smtClean="0">
            <a:solidFill>
              <a:schemeClr val="accent1"/>
            </a:solidFill>
            <a:ea typeface="Times New Roman" charset="0"/>
            <a:cs typeface="Times New Roman" charset="0"/>
          </a:endParaRPr>
        </a:p>
        <a:p xmlns:a="http://schemas.openxmlformats.org/drawingml/2006/main">
          <a:pPr eaLnBrk="0" hangingPunct="0"/>
          <a:endParaRPr lang="en-US" sz="1200" b="1" dirty="0" smtClean="0">
            <a:solidFill>
              <a:schemeClr val="accent3"/>
            </a:solidFill>
            <a:ea typeface="Times New Roman" charset="0"/>
            <a:cs typeface="Times New Roman" charset="0"/>
          </a:endParaRPr>
        </a:p>
        <a:p xmlns:a="http://schemas.openxmlformats.org/drawingml/2006/main">
          <a:pPr eaLnBrk="0" hangingPunct="0"/>
          <a:endParaRPr lang="en-US" b="1" dirty="0" smtClean="0">
            <a:solidFill>
              <a:schemeClr val="accent3"/>
            </a:solidFill>
            <a:ea typeface="Times New Roman" charset="0"/>
            <a:cs typeface="Times New Roman" charset="0"/>
          </a:endParaRPr>
        </a:p>
        <a:p xmlns:a="http://schemas.openxmlformats.org/drawingml/2006/main">
          <a:pPr eaLnBrk="0" hangingPunct="0"/>
          <a:endParaRPr lang="en-US" sz="1200" b="1" dirty="0">
            <a:solidFill>
              <a:schemeClr val="accent3"/>
            </a:solidFill>
            <a:ea typeface="Times New Roman" charset="0"/>
            <a:cs typeface="Times New Roman" charset="0"/>
          </a:endParaRPr>
        </a:p>
        <a:p xmlns:a="http://schemas.openxmlformats.org/drawingml/2006/main">
          <a:pPr eaLnBrk="0" hangingPunct="0"/>
          <a:endParaRPr lang="en-US" sz="1400" b="1" dirty="0" smtClean="0">
            <a:solidFill>
              <a:schemeClr val="accent3"/>
            </a:solidFill>
            <a:ea typeface="Times New Roman" charset="0"/>
            <a:cs typeface="Times New Roman" charset="0"/>
          </a:endParaRPr>
        </a:p>
        <a:p xmlns:a="http://schemas.openxmlformats.org/drawingml/2006/main">
          <a:pPr eaLnBrk="0" hangingPunct="0"/>
          <a:r>
            <a:rPr lang="en-US" sz="1400" b="1" dirty="0" smtClean="0">
              <a:solidFill>
                <a:schemeClr val="accent3"/>
              </a:solidFill>
              <a:ea typeface="Times New Roman" charset="0"/>
              <a:cs typeface="Times New Roman" charset="0"/>
            </a:rPr>
            <a:t>i</a:t>
          </a:r>
          <a:r>
            <a:rPr lang="en-US" sz="1400" b="1" i="0" dirty="0" smtClean="0">
              <a:solidFill>
                <a:schemeClr val="accent3"/>
              </a:solidFill>
              <a:ea typeface="Times New Roman" charset="0"/>
              <a:cs typeface="Times New Roman" charset="0"/>
            </a:rPr>
            <a:t>ndustrial</a:t>
          </a:r>
        </a:p>
        <a:p xmlns:a="http://schemas.openxmlformats.org/drawingml/2006/main">
          <a:pPr eaLnBrk="0" hangingPunct="0"/>
          <a:endParaRPr lang="en-US" sz="800" b="1" dirty="0" smtClean="0">
            <a:solidFill>
              <a:schemeClr val="accent5"/>
            </a:solidFill>
            <a:ea typeface="Times New Roman" charset="0"/>
            <a:cs typeface="Times New Roman" charset="0"/>
          </a:endParaRPr>
        </a:p>
        <a:p xmlns:a="http://schemas.openxmlformats.org/drawingml/2006/main">
          <a:pPr eaLnBrk="0" hangingPunct="0"/>
          <a:endParaRPr lang="en-US" sz="1400" b="1" dirty="0">
            <a:solidFill>
              <a:schemeClr val="accent5"/>
            </a:solidFill>
            <a:ea typeface="Times New Roman" charset="0"/>
            <a:cs typeface="Times New Roman" charset="0"/>
          </a:endParaRPr>
        </a:p>
        <a:p xmlns:a="http://schemas.openxmlformats.org/drawingml/2006/main">
          <a:pPr eaLnBrk="0" hangingPunct="0"/>
          <a:r>
            <a:rPr lang="en-US" sz="1400" b="1" dirty="0" smtClean="0">
              <a:solidFill>
                <a:schemeClr val="accent5"/>
              </a:solidFill>
              <a:ea typeface="Times New Roman" charset="0"/>
              <a:cs typeface="Times New Roman" charset="0"/>
            </a:rPr>
            <a:t>buildings</a:t>
          </a:r>
        </a:p>
        <a:p xmlns:a="http://schemas.openxmlformats.org/drawingml/2006/main">
          <a:pPr eaLnBrk="0" hangingPunct="0"/>
          <a:r>
            <a:rPr lang="en-US" sz="1400" b="1" dirty="0">
              <a:solidFill>
                <a:schemeClr val="accent4"/>
              </a:solidFill>
              <a:ea typeface="Times New Roman" charset="0"/>
              <a:cs typeface="Times New Roman" charset="0"/>
            </a:rPr>
            <a:t>e</a:t>
          </a:r>
          <a:r>
            <a:rPr lang="en-US" sz="1400" b="1" i="0" dirty="0" smtClean="0">
              <a:solidFill>
                <a:schemeClr val="accent4"/>
              </a:solidFill>
              <a:ea typeface="Times New Roman" charset="0"/>
              <a:cs typeface="Times New Roman" charset="0"/>
            </a:rPr>
            <a:t>lectric </a:t>
          </a:r>
        </a:p>
      </cdr:txBody>
    </cdr:sp>
  </cdr:relSizeAnchor>
</c:userShapes>
</file>

<file path=ppt/drawings/drawing57.xml><?xml version="1.0" encoding="utf-8"?>
<c:userShapes xmlns:c="http://schemas.openxmlformats.org/drawingml/2006/chart">
  <cdr:relSizeAnchor xmlns:cdr="http://schemas.openxmlformats.org/drawingml/2006/chartDrawing">
    <cdr:from>
      <cdr:x>0.71373</cdr:x>
      <cdr:y>0.10098</cdr:y>
    </cdr:from>
    <cdr:to>
      <cdr:x>0.98553</cdr:x>
      <cdr:y>0.96907</cdr:y>
    </cdr:to>
    <cdr:sp macro="" textlink="">
      <cdr:nvSpPr>
        <cdr:cNvPr id="2" name="TextBox 1"/>
        <cdr:cNvSpPr txBox="1"/>
      </cdr:nvSpPr>
      <cdr:spPr bwMode="auto">
        <a:xfrm xmlns:a="http://schemas.openxmlformats.org/drawingml/2006/main">
          <a:off x="3071481" y="340503"/>
          <a:ext cx="1169663" cy="2927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400"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dirty="0">
            <a:solidFill>
              <a:schemeClr val="accent4"/>
            </a:solidFill>
            <a:ea typeface="Times New Roman" charset="0"/>
            <a:cs typeface="Times New Roman" charset="0"/>
          </a:endParaRPr>
        </a:p>
        <a:p xmlns:a="http://schemas.openxmlformats.org/drawingml/2006/main">
          <a:pPr eaLnBrk="0" hangingPunct="0"/>
          <a:endParaRPr lang="en-US" sz="1400"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400" dirty="0">
            <a:solidFill>
              <a:schemeClr val="accent4"/>
            </a:solidFill>
            <a:ea typeface="Times New Roman" charset="0"/>
            <a:cs typeface="Times New Roman" charset="0"/>
          </a:endParaRPr>
        </a:p>
        <a:p xmlns:a="http://schemas.openxmlformats.org/drawingml/2006/main">
          <a:pPr eaLnBrk="0" hangingPunct="0"/>
          <a:endParaRPr lang="en-US" sz="1400" i="0" dirty="0" smtClean="0">
            <a:solidFill>
              <a:schemeClr val="accent4"/>
            </a:solidFill>
            <a:latin typeface="+mn-lt"/>
            <a:ea typeface="Times New Roman" charset="0"/>
            <a:cs typeface="Times New Roman" charset="0"/>
          </a:endParaRPr>
        </a:p>
        <a:p xmlns:a="http://schemas.openxmlformats.org/drawingml/2006/main">
          <a:pPr eaLnBrk="0" hangingPunct="0"/>
          <a:r>
            <a:rPr lang="en-US" sz="1400" b="1" dirty="0" smtClean="0">
              <a:solidFill>
                <a:schemeClr val="accent1"/>
              </a:solidFill>
              <a:ea typeface="Times New Roman" charset="0"/>
              <a:cs typeface="Times New Roman" charset="0"/>
            </a:rPr>
            <a:t>t</a:t>
          </a:r>
          <a:r>
            <a:rPr lang="en-US" sz="1400" b="1" i="0" dirty="0" smtClean="0">
              <a:solidFill>
                <a:schemeClr val="accent1"/>
              </a:solidFill>
              <a:ea typeface="Times New Roman" charset="0"/>
              <a:cs typeface="Times New Roman" charset="0"/>
            </a:rPr>
            <a:t>ransportation</a:t>
          </a:r>
        </a:p>
        <a:p xmlns:a="http://schemas.openxmlformats.org/drawingml/2006/main">
          <a:pPr eaLnBrk="0" hangingPunct="0"/>
          <a:endParaRPr lang="en-US" b="1" dirty="0" smtClean="0">
            <a:solidFill>
              <a:schemeClr val="accent1"/>
            </a:solidFill>
            <a:ea typeface="Times New Roman" charset="0"/>
            <a:cs typeface="Times New Roman" charset="0"/>
          </a:endParaRPr>
        </a:p>
        <a:p xmlns:a="http://schemas.openxmlformats.org/drawingml/2006/main">
          <a:pPr eaLnBrk="0" hangingPunct="0"/>
          <a:endParaRPr lang="en-US" sz="1050" b="1" dirty="0">
            <a:solidFill>
              <a:schemeClr val="accent1"/>
            </a:solidFill>
            <a:ea typeface="Times New Roman" charset="0"/>
            <a:cs typeface="Times New Roman" charset="0"/>
          </a:endParaRPr>
        </a:p>
        <a:p xmlns:a="http://schemas.openxmlformats.org/drawingml/2006/main">
          <a:pPr eaLnBrk="0" hangingPunct="0"/>
          <a:endParaRPr lang="en-US" sz="1400" b="1" i="0" dirty="0" smtClean="0">
            <a:solidFill>
              <a:schemeClr val="accent1"/>
            </a:solidFill>
            <a:ea typeface="Times New Roman" charset="0"/>
            <a:cs typeface="Times New Roman" charset="0"/>
          </a:endParaRPr>
        </a:p>
        <a:p xmlns:a="http://schemas.openxmlformats.org/drawingml/2006/main">
          <a:pPr eaLnBrk="0" hangingPunct="0"/>
          <a:r>
            <a:rPr lang="en-US" sz="1400" b="1" dirty="0">
              <a:solidFill>
                <a:schemeClr val="accent3"/>
              </a:solidFill>
              <a:ea typeface="Times New Roman" charset="0"/>
              <a:cs typeface="Times New Roman" charset="0"/>
            </a:rPr>
            <a:t>i</a:t>
          </a:r>
          <a:r>
            <a:rPr lang="en-US" sz="1400" b="1" i="0" dirty="0" smtClean="0">
              <a:solidFill>
                <a:schemeClr val="accent3"/>
              </a:solidFill>
              <a:ea typeface="Times New Roman" charset="0"/>
              <a:cs typeface="Times New Roman" charset="0"/>
            </a:rPr>
            <a:t>ndustrial</a:t>
          </a:r>
        </a:p>
        <a:p xmlns:a="http://schemas.openxmlformats.org/drawingml/2006/main">
          <a:pPr eaLnBrk="0" hangingPunct="0"/>
          <a:r>
            <a:rPr lang="en-US" sz="1400" b="1" dirty="0" smtClean="0">
              <a:solidFill>
                <a:schemeClr val="accent5"/>
              </a:solidFill>
              <a:ea typeface="Times New Roman" charset="0"/>
              <a:cs typeface="Times New Roman" charset="0"/>
            </a:rPr>
            <a:t>buildings</a:t>
          </a:r>
        </a:p>
        <a:p xmlns:a="http://schemas.openxmlformats.org/drawingml/2006/main">
          <a:pPr eaLnBrk="0" hangingPunct="0"/>
          <a:r>
            <a:rPr lang="en-US" sz="1400" b="1" dirty="0">
              <a:solidFill>
                <a:schemeClr val="accent4"/>
              </a:solidFill>
              <a:ea typeface="Times New Roman" charset="0"/>
              <a:cs typeface="Times New Roman" charset="0"/>
            </a:rPr>
            <a:t>e</a:t>
          </a:r>
          <a:r>
            <a:rPr lang="en-US" sz="1400" b="1" i="0" dirty="0" smtClean="0">
              <a:solidFill>
                <a:schemeClr val="accent4"/>
              </a:solidFill>
              <a:ea typeface="Times New Roman" charset="0"/>
              <a:cs typeface="Times New Roman" charset="0"/>
            </a:rPr>
            <a:t>lectric </a:t>
          </a:r>
        </a:p>
      </cdr:txBody>
    </cdr:sp>
  </cdr:relSizeAnchor>
  <cdr:relSizeAnchor xmlns:cdr="http://schemas.openxmlformats.org/drawingml/2006/chartDrawing">
    <cdr:from>
      <cdr:x>0.31797</cdr:x>
      <cdr:y>0</cdr:y>
    </cdr:from>
    <cdr:to>
      <cdr:x>0.53045</cdr:x>
      <cdr:y>0.27119</cdr:y>
    </cdr:to>
    <cdr:sp macro="" textlink="">
      <cdr:nvSpPr>
        <cdr:cNvPr id="3" name="TextBox 2"/>
        <cdr:cNvSpPr txBox="1"/>
      </cdr:nvSpPr>
      <cdr:spPr>
        <a:xfrm xmlns:a="http://schemas.openxmlformats.org/drawingml/2006/main">
          <a:off x="1368353" y="-2438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OECD</a:t>
          </a:r>
          <a:endParaRPr lang="en-US" sz="1800" dirty="0"/>
        </a:p>
      </cdr:txBody>
    </cdr:sp>
  </cdr:relSizeAnchor>
</c:userShapes>
</file>

<file path=ppt/drawings/drawing58.xml><?xml version="1.0" encoding="utf-8"?>
<c:userShapes xmlns:c="http://schemas.openxmlformats.org/drawingml/2006/chart">
  <cdr:relSizeAnchor xmlns:cdr="http://schemas.openxmlformats.org/drawingml/2006/chartDrawing">
    <cdr:from>
      <cdr:x>0.84513</cdr:x>
      <cdr:y>0</cdr:y>
    </cdr:from>
    <cdr:to>
      <cdr:x>1</cdr:x>
      <cdr:y>0.84378</cdr:y>
    </cdr:to>
    <cdr:sp macro="" textlink="">
      <cdr:nvSpPr>
        <cdr:cNvPr id="2" name="TextBox 32"/>
        <cdr:cNvSpPr txBox="1"/>
      </cdr:nvSpPr>
      <cdr:spPr>
        <a:xfrm xmlns:a="http://schemas.openxmlformats.org/drawingml/2006/main">
          <a:off x="7338792" y="0"/>
          <a:ext cx="1344833" cy="26776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solidFill>
                <a:schemeClr val="accent1"/>
              </a:solidFill>
            </a:rPr>
            <a:t>OPEC crude and lease condensate</a:t>
          </a:r>
        </a:p>
        <a:p xmlns:a="http://schemas.openxmlformats.org/drawingml/2006/main">
          <a:endParaRPr lang="en-US" sz="1400" b="1" dirty="0" smtClean="0">
            <a:solidFill>
              <a:schemeClr val="accent2"/>
            </a:solidFill>
          </a:endParaRPr>
        </a:p>
        <a:p xmlns:a="http://schemas.openxmlformats.org/drawingml/2006/main">
          <a:endParaRPr lang="en-US" sz="1400" b="1" dirty="0" smtClean="0">
            <a:solidFill>
              <a:schemeClr val="accent2"/>
            </a:solidFill>
          </a:endParaRPr>
        </a:p>
        <a:p xmlns:a="http://schemas.openxmlformats.org/drawingml/2006/main">
          <a:r>
            <a:rPr lang="en-US" sz="1400" b="1" dirty="0" smtClean="0">
              <a:solidFill>
                <a:schemeClr val="accent2"/>
              </a:solidFill>
            </a:rPr>
            <a:t>non-OPEC crude and lease condensate</a:t>
          </a:r>
          <a:endParaRPr lang="en-US" sz="1400" b="1" dirty="0" smtClean="0">
            <a:solidFill>
              <a:schemeClr val="accent1"/>
            </a:solidFill>
          </a:endParaRPr>
        </a:p>
        <a:p xmlns:a="http://schemas.openxmlformats.org/drawingml/2006/main">
          <a:r>
            <a:rPr lang="en-US" sz="1400" b="1" dirty="0" smtClean="0">
              <a:solidFill>
                <a:schemeClr val="accent3"/>
              </a:solidFill>
            </a:rPr>
            <a:t>NGPL and other liquid fuels</a:t>
          </a:r>
        </a:p>
      </cdr:txBody>
    </cdr:sp>
  </cdr:relSizeAnchor>
</c:userShapes>
</file>

<file path=ppt/drawings/drawing59.xml><?xml version="1.0" encoding="utf-8"?>
<c:userShapes xmlns:c="http://schemas.openxmlformats.org/drawingml/2006/chart">
  <cdr:relSizeAnchor xmlns:cdr="http://schemas.openxmlformats.org/drawingml/2006/chartDrawing">
    <cdr:from>
      <cdr:x>0.65286</cdr:x>
      <cdr:y>0.4388</cdr:y>
    </cdr:from>
    <cdr:to>
      <cdr:x>0.7171</cdr:x>
      <cdr:y>0.49436</cdr:y>
    </cdr:to>
    <cdr:sp macro="" textlink="">
      <cdr:nvSpPr>
        <cdr:cNvPr id="2" name="TextBox 1"/>
        <cdr:cNvSpPr txBox="1"/>
      </cdr:nvSpPr>
      <cdr:spPr bwMode="auto">
        <a:xfrm xmlns:a="http://schemas.openxmlformats.org/drawingml/2006/main">
          <a:off x="5675390" y="1799990"/>
          <a:ext cx="558448" cy="2279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tx2"/>
              </a:solidFill>
              <a:latin typeface="+mn-lt"/>
              <a:ea typeface="Times New Roman" charset="0"/>
              <a:cs typeface="Times New Roman" charset="0"/>
            </a:rPr>
            <a:t>OECD</a:t>
          </a:r>
        </a:p>
      </cdr:txBody>
    </cdr:sp>
  </cdr:relSizeAnchor>
  <cdr:relSizeAnchor xmlns:cdr="http://schemas.openxmlformats.org/drawingml/2006/chartDrawing">
    <cdr:from>
      <cdr:x>0.64121</cdr:x>
      <cdr:y>0.27629</cdr:y>
    </cdr:from>
    <cdr:to>
      <cdr:x>0.75435</cdr:x>
      <cdr:y>0.32548</cdr:y>
    </cdr:to>
    <cdr:sp macro="" textlink="">
      <cdr:nvSpPr>
        <cdr:cNvPr id="4" name="TextBox 1"/>
        <cdr:cNvSpPr txBox="1"/>
      </cdr:nvSpPr>
      <cdr:spPr bwMode="auto">
        <a:xfrm xmlns:a="http://schemas.openxmlformats.org/drawingml/2006/main">
          <a:off x="5574157" y="1133370"/>
          <a:ext cx="983543" cy="2017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a:solidFill>
                <a:schemeClr val="accent5"/>
              </a:solidFill>
              <a:ea typeface="Times New Roman" charset="0"/>
              <a:cs typeface="Times New Roman" charset="0"/>
            </a:rPr>
            <a:t>n</a:t>
          </a:r>
          <a:r>
            <a:rPr lang="en-US" sz="1400" b="1" i="0" dirty="0" smtClean="0">
              <a:solidFill>
                <a:schemeClr val="accent5"/>
              </a:solidFill>
              <a:latin typeface="+mn-lt"/>
              <a:ea typeface="Times New Roman" charset="0"/>
              <a:cs typeface="Times New Roman" charset="0"/>
            </a:rPr>
            <a:t>on-OECD</a:t>
          </a:r>
        </a:p>
      </cdr:txBody>
    </cdr:sp>
  </cdr:relSizeAnchor>
</c:userShapes>
</file>

<file path=ppt/drawings/drawing6.xml><?xml version="1.0" encoding="utf-8"?>
<c:userShapes xmlns:c="http://schemas.openxmlformats.org/drawingml/2006/chart">
  <cdr:relSizeAnchor xmlns:cdr="http://schemas.openxmlformats.org/drawingml/2006/chartDrawing">
    <cdr:from>
      <cdr:x>0.51851</cdr:x>
      <cdr:y>0.28428</cdr:y>
    </cdr:from>
    <cdr:to>
      <cdr:x>0.70634</cdr:x>
      <cdr:y>0.36749</cdr:y>
    </cdr:to>
    <cdr:sp macro="" textlink="">
      <cdr:nvSpPr>
        <cdr:cNvPr id="2" name="TextBox 1"/>
        <cdr:cNvSpPr txBox="1"/>
      </cdr:nvSpPr>
      <cdr:spPr>
        <a:xfrm xmlns:a="http://schemas.openxmlformats.org/drawingml/2006/main">
          <a:off x="2294753" y="994032"/>
          <a:ext cx="831273" cy="290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tx2"/>
              </a:solidFill>
            </a:rPr>
            <a:t>OECD</a:t>
          </a:r>
          <a:endParaRPr lang="en-US" sz="1200" b="1" dirty="0">
            <a:solidFill>
              <a:schemeClr val="tx2"/>
            </a:solidFill>
          </a:endParaRPr>
        </a:p>
      </cdr:txBody>
    </cdr:sp>
  </cdr:relSizeAnchor>
  <cdr:relSizeAnchor xmlns:cdr="http://schemas.openxmlformats.org/drawingml/2006/chartDrawing">
    <cdr:from>
      <cdr:x>0.52583</cdr:x>
      <cdr:y>0.62898</cdr:y>
    </cdr:from>
    <cdr:to>
      <cdr:x>0.75794</cdr:x>
      <cdr:y>0.71219</cdr:y>
    </cdr:to>
    <cdr:sp macro="" textlink="">
      <cdr:nvSpPr>
        <cdr:cNvPr id="3" name="TextBox 1"/>
        <cdr:cNvSpPr txBox="1"/>
      </cdr:nvSpPr>
      <cdr:spPr>
        <a:xfrm xmlns:a="http://schemas.openxmlformats.org/drawingml/2006/main">
          <a:off x="2327148" y="2199340"/>
          <a:ext cx="1027269" cy="290946"/>
        </a:xfrm>
        <a:prstGeom xmlns:a="http://schemas.openxmlformats.org/drawingml/2006/main" prst="rect">
          <a:avLst/>
        </a:prstGeom>
      </cdr:spPr>
      <cdr:txBody>
        <a:bodyPr xmlns:a="http://schemas.openxmlformats.org/drawingml/2006/main" wrap="square" tIns="64008"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5"/>
              </a:solidFill>
            </a:rPr>
            <a:t>n</a:t>
          </a:r>
          <a:r>
            <a:rPr lang="en-US" sz="1200" b="1" dirty="0" smtClean="0">
              <a:solidFill>
                <a:schemeClr val="accent5"/>
              </a:solidFill>
            </a:rPr>
            <a:t>on-OECD</a:t>
          </a:r>
          <a:endParaRPr lang="en-US" sz="1200" b="1" dirty="0">
            <a:solidFill>
              <a:schemeClr val="accent5"/>
            </a:solidFill>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0.10586</cdr:x>
      <cdr:y>0.17384</cdr:y>
    </cdr:from>
    <cdr:to>
      <cdr:x>0.31708</cdr:x>
      <cdr:y>0.25868</cdr:y>
    </cdr:to>
    <cdr:sp macro="" textlink="">
      <cdr:nvSpPr>
        <cdr:cNvPr id="8" name="TextBox 1"/>
        <cdr:cNvSpPr txBox="1"/>
      </cdr:nvSpPr>
      <cdr:spPr>
        <a:xfrm xmlns:a="http://schemas.openxmlformats.org/drawingml/2006/main">
          <a:off x="434584" y="713128"/>
          <a:ext cx="867117" cy="348023"/>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dr:relSizeAnchor xmlns:cdr="http://schemas.openxmlformats.org/drawingml/2006/chartDrawing">
    <cdr:from>
      <cdr:x>0.32094</cdr:x>
      <cdr:y>0.0888</cdr:y>
    </cdr:from>
    <cdr:to>
      <cdr:x>0.5449</cdr:x>
      <cdr:y>0.14485</cdr:y>
    </cdr:to>
    <cdr:sp macro="" textlink="">
      <cdr:nvSpPr>
        <cdr:cNvPr id="6" name="TextBox 5"/>
        <cdr:cNvSpPr txBox="1"/>
      </cdr:nvSpPr>
      <cdr:spPr>
        <a:xfrm xmlns:a="http://schemas.openxmlformats.org/drawingml/2006/main">
          <a:off x="1317546" y="364282"/>
          <a:ext cx="919417" cy="2299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OECD</a:t>
          </a:r>
          <a:endParaRPr lang="en-US" sz="1400" dirty="0"/>
        </a:p>
      </cdr:txBody>
    </cdr:sp>
  </cdr:relSizeAnchor>
</c:userShapes>
</file>

<file path=ppt/drawings/drawing61.xml><?xml version="1.0" encoding="utf-8"?>
<c:userShapes xmlns:c="http://schemas.openxmlformats.org/drawingml/2006/chart">
  <cdr:relSizeAnchor xmlns:cdr="http://schemas.openxmlformats.org/drawingml/2006/chartDrawing">
    <cdr:from>
      <cdr:x>0.7108</cdr:x>
      <cdr:y>0.66308</cdr:y>
    </cdr:from>
    <cdr:to>
      <cdr:x>1</cdr:x>
      <cdr:y>0.81596</cdr:y>
    </cdr:to>
    <cdr:sp macro="" textlink="">
      <cdr:nvSpPr>
        <cdr:cNvPr id="2" name="TextBox 1"/>
        <cdr:cNvSpPr txBox="1"/>
      </cdr:nvSpPr>
      <cdr:spPr bwMode="auto">
        <a:xfrm xmlns:a="http://schemas.openxmlformats.org/drawingml/2006/main">
          <a:off x="3046679" y="2720039"/>
          <a:ext cx="1239571" cy="6271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400" b="1" i="0" dirty="0" smtClean="0">
              <a:solidFill>
                <a:schemeClr val="accent1"/>
              </a:solidFill>
              <a:latin typeface="+mn-lt"/>
              <a:ea typeface="Times New Roman" charset="0"/>
              <a:cs typeface="Times New Roman" charset="0"/>
            </a:rPr>
            <a:t>transportation</a:t>
          </a:r>
          <a:endParaRPr lang="en-US" sz="16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0.71051</cdr:x>
      <cdr:y>0.5</cdr:y>
    </cdr:from>
    <cdr:to>
      <cdr:x>1</cdr:x>
      <cdr:y>0.56944</cdr:y>
    </cdr:to>
    <cdr:sp macro="" textlink="">
      <cdr:nvSpPr>
        <cdr:cNvPr id="3" name="TextBox 1"/>
        <cdr:cNvSpPr txBox="1"/>
      </cdr:nvSpPr>
      <cdr:spPr bwMode="auto">
        <a:xfrm xmlns:a="http://schemas.openxmlformats.org/drawingml/2006/main">
          <a:off x="3045441" y="2051050"/>
          <a:ext cx="1240809" cy="2848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4"/>
              </a:solidFill>
              <a:latin typeface="+mn-lt"/>
              <a:ea typeface="Times New Roman" charset="0"/>
              <a:cs typeface="Times New Roman" charset="0"/>
            </a:rPr>
            <a:t>electric power</a:t>
          </a:r>
        </a:p>
      </cdr:txBody>
    </cdr:sp>
  </cdr:relSizeAnchor>
  <cdr:relSizeAnchor xmlns:cdr="http://schemas.openxmlformats.org/drawingml/2006/chartDrawing">
    <cdr:from>
      <cdr:x>0.70698</cdr:x>
      <cdr:y>0.26786</cdr:y>
    </cdr:from>
    <cdr:to>
      <cdr:x>0.91841</cdr:x>
      <cdr:y>0.40098</cdr:y>
    </cdr:to>
    <cdr:sp macro="" textlink="">
      <cdr:nvSpPr>
        <cdr:cNvPr id="4" name="TextBox 1"/>
        <cdr:cNvSpPr txBox="1"/>
      </cdr:nvSpPr>
      <cdr:spPr bwMode="auto">
        <a:xfrm xmlns:a="http://schemas.openxmlformats.org/drawingml/2006/main">
          <a:off x="3030282" y="1098772"/>
          <a:ext cx="906243" cy="5460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3"/>
              </a:solidFill>
              <a:latin typeface="+mn-lt"/>
              <a:ea typeface="Times New Roman" charset="0"/>
              <a:cs typeface="Times New Roman" charset="0"/>
            </a:rPr>
            <a:t>industrial</a:t>
          </a:r>
        </a:p>
      </cdr:txBody>
    </cdr:sp>
  </cdr:relSizeAnchor>
  <cdr:relSizeAnchor xmlns:cdr="http://schemas.openxmlformats.org/drawingml/2006/chartDrawing">
    <cdr:from>
      <cdr:x>0.70921</cdr:x>
      <cdr:y>0.76501</cdr:y>
    </cdr:from>
    <cdr:to>
      <cdr:x>0.91617</cdr:x>
      <cdr:y>0.8873</cdr:y>
    </cdr:to>
    <cdr:sp macro="" textlink="">
      <cdr:nvSpPr>
        <cdr:cNvPr id="5" name="TextBox 1"/>
        <cdr:cNvSpPr txBox="1"/>
      </cdr:nvSpPr>
      <cdr:spPr bwMode="auto">
        <a:xfrm xmlns:a="http://schemas.openxmlformats.org/drawingml/2006/main">
          <a:off x="3039863" y="3138133"/>
          <a:ext cx="887081" cy="501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5"/>
              </a:solidFill>
              <a:latin typeface="+mn-lt"/>
              <a:ea typeface="Times New Roman" charset="0"/>
              <a:cs typeface="Times New Roman" charset="0"/>
            </a:rPr>
            <a:t>buildings</a:t>
          </a:r>
        </a:p>
      </cdr:txBody>
    </cdr:sp>
  </cdr:relSizeAnchor>
  <cdr:relSizeAnchor xmlns:cdr="http://schemas.openxmlformats.org/drawingml/2006/chartDrawing">
    <cdr:from>
      <cdr:x>0.31041</cdr:x>
      <cdr:y>0.08383</cdr:y>
    </cdr:from>
    <cdr:to>
      <cdr:x>0.53283</cdr:x>
      <cdr:y>0.13988</cdr:y>
    </cdr:to>
    <cdr:sp macro="" textlink="">
      <cdr:nvSpPr>
        <cdr:cNvPr id="7" name="TextBox 1"/>
        <cdr:cNvSpPr txBox="1"/>
      </cdr:nvSpPr>
      <cdr:spPr>
        <a:xfrm xmlns:a="http://schemas.openxmlformats.org/drawingml/2006/main">
          <a:off x="1283172" y="343886"/>
          <a:ext cx="919451" cy="2299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non-OECD</a:t>
          </a:r>
          <a:endParaRPr lang="en-US" sz="1400" dirty="0"/>
        </a:p>
      </cdr:txBody>
    </cdr:sp>
  </cdr:relSizeAnchor>
</c:userShapes>
</file>

<file path=ppt/drawings/drawing62.xml><?xml version="1.0" encoding="utf-8"?>
<c:userShapes xmlns:c="http://schemas.openxmlformats.org/drawingml/2006/chart">
  <cdr:relSizeAnchor xmlns:cdr="http://schemas.openxmlformats.org/drawingml/2006/chartDrawing">
    <cdr:from>
      <cdr:x>0.51478</cdr:x>
      <cdr:y>0</cdr:y>
    </cdr:from>
    <cdr:to>
      <cdr:x>0.51478</cdr:x>
      <cdr:y>0.81901</cdr:y>
    </cdr:to>
    <cdr:cxnSp macro="">
      <cdr:nvCxnSpPr>
        <cdr:cNvPr id="3" name="Straight Connector 2"/>
        <cdr:cNvCxnSpPr/>
      </cdr:nvCxnSpPr>
      <cdr:spPr bwMode="auto">
        <a:xfrm xmlns:a="http://schemas.openxmlformats.org/drawingml/2006/main" flipV="1">
          <a:off x="4470179" y="0"/>
          <a:ext cx="0" cy="2599057"/>
        </a:xfrm>
        <a:prstGeom xmlns:a="http://schemas.openxmlformats.org/drawingml/2006/main" prst="line">
          <a:avLst/>
        </a:prstGeom>
        <a:solidFill xmlns:a="http://schemas.openxmlformats.org/drawingml/2006/main">
          <a:schemeClr val="accent1"/>
        </a:solidFill>
        <a:ln xmlns:a="http://schemas.openxmlformats.org/drawingml/2006/main" w="114300" cap="flat" cmpd="sng" algn="ctr">
          <a:solidFill>
            <a:schemeClr val="bg1"/>
          </a:solidFill>
          <a:prstDash val="solid"/>
          <a:round/>
          <a:headEnd type="none" w="med" len="med"/>
          <a:tailEnd type="none" w="med" len="med"/>
        </a:ln>
        <a:effectLst xmlns:a="http://schemas.openxmlformats.org/drawingml/2006/main"/>
      </cdr:spPr>
    </cdr:cxnSp>
  </cdr:relSizeAnchor>
</c:userShapes>
</file>

<file path=ppt/drawings/drawing63.xml><?xml version="1.0" encoding="utf-8"?>
<c:userShapes xmlns:c="http://schemas.openxmlformats.org/drawingml/2006/chart">
  <cdr:relSizeAnchor xmlns:cdr="http://schemas.openxmlformats.org/drawingml/2006/chartDrawing">
    <cdr:from>
      <cdr:x>0.86294</cdr:x>
      <cdr:y>0.13296</cdr:y>
    </cdr:from>
    <cdr:to>
      <cdr:x>0.96812</cdr:x>
      <cdr:y>0.67762</cdr:y>
    </cdr:to>
    <cdr:sp macro="" textlink="">
      <cdr:nvSpPr>
        <cdr:cNvPr id="2" name="TextBox 1"/>
        <cdr:cNvSpPr txBox="1"/>
      </cdr:nvSpPr>
      <cdr:spPr>
        <a:xfrm xmlns:a="http://schemas.openxmlformats.org/drawingml/2006/main">
          <a:off x="7501633" y="545399"/>
          <a:ext cx="914345" cy="2234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accent1"/>
              </a:solidFill>
            </a:rPr>
            <a:t>consumption</a:t>
          </a:r>
        </a:p>
        <a:p xmlns:a="http://schemas.openxmlformats.org/drawingml/2006/main">
          <a:endParaRPr lang="en-US" sz="1400" b="1" dirty="0"/>
        </a:p>
        <a:p xmlns:a="http://schemas.openxmlformats.org/drawingml/2006/main">
          <a:endParaRPr lang="en-US" sz="1400" b="1" dirty="0" smtClean="0"/>
        </a:p>
        <a:p xmlns:a="http://schemas.openxmlformats.org/drawingml/2006/main">
          <a:endParaRPr lang="en-US" sz="1400" b="1" dirty="0" smtClean="0"/>
        </a:p>
        <a:p xmlns:a="http://schemas.openxmlformats.org/drawingml/2006/main">
          <a:endParaRPr lang="en-US" sz="1400" b="1" dirty="0"/>
        </a:p>
        <a:p xmlns:a="http://schemas.openxmlformats.org/drawingml/2006/main">
          <a:endParaRPr lang="en-US" sz="400" b="1" dirty="0"/>
        </a:p>
        <a:p xmlns:a="http://schemas.openxmlformats.org/drawingml/2006/main">
          <a:r>
            <a:rPr lang="en-US" sz="1400" b="1" dirty="0" smtClean="0">
              <a:solidFill>
                <a:schemeClr val="accent2"/>
              </a:solidFill>
            </a:rPr>
            <a:t>production</a:t>
          </a:r>
          <a:endParaRPr lang="en-US" sz="1400" b="1" dirty="0">
            <a:solidFill>
              <a:schemeClr val="accent2"/>
            </a:solidFill>
          </a:endParaRPr>
        </a:p>
      </cdr:txBody>
    </cdr:sp>
  </cdr:relSizeAnchor>
</c:userShapes>
</file>

<file path=ppt/drawings/drawing64.xml><?xml version="1.0" encoding="utf-8"?>
<c:userShapes xmlns:c="http://schemas.openxmlformats.org/drawingml/2006/chart">
  <cdr:relSizeAnchor xmlns:cdr="http://schemas.openxmlformats.org/drawingml/2006/chartDrawing">
    <cdr:from>
      <cdr:x>0.8241</cdr:x>
      <cdr:y>0.00729</cdr:y>
    </cdr:from>
    <cdr:to>
      <cdr:x>1</cdr:x>
      <cdr:y>0.87632</cdr:y>
    </cdr:to>
    <cdr:sp macro="" textlink="">
      <cdr:nvSpPr>
        <cdr:cNvPr id="2" name="TextBox 1"/>
        <cdr:cNvSpPr txBox="1"/>
      </cdr:nvSpPr>
      <cdr:spPr>
        <a:xfrm xmlns:a="http://schemas.openxmlformats.org/drawingml/2006/main">
          <a:off x="7156175" y="23138"/>
          <a:ext cx="1527450" cy="27577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ts val="1680"/>
            </a:lnSpc>
          </a:pPr>
          <a:endParaRPr lang="en-US" sz="1400" dirty="0" smtClean="0">
            <a:solidFill>
              <a:schemeClr val="accent1"/>
            </a:solidFill>
          </a:endParaRPr>
        </a:p>
        <a:p xmlns:a="http://schemas.openxmlformats.org/drawingml/2006/main">
          <a:pPr>
            <a:lnSpc>
              <a:spcPts val="1680"/>
            </a:lnSpc>
          </a:pPr>
          <a:r>
            <a:rPr lang="en-US" sz="1400" b="1" dirty="0" smtClean="0">
              <a:solidFill>
                <a:schemeClr val="accent1"/>
              </a:solidFill>
            </a:rPr>
            <a:t>non-OECD </a:t>
          </a:r>
        </a:p>
        <a:p xmlns:a="http://schemas.openxmlformats.org/drawingml/2006/main">
          <a:pPr>
            <a:lnSpc>
              <a:spcPts val="1680"/>
            </a:lnSpc>
          </a:pPr>
          <a:r>
            <a:rPr lang="en-US" sz="1400" b="1" dirty="0" smtClean="0">
              <a:solidFill>
                <a:schemeClr val="accent1"/>
              </a:solidFill>
            </a:rPr>
            <a:t>Europe and </a:t>
          </a:r>
        </a:p>
        <a:p xmlns:a="http://schemas.openxmlformats.org/drawingml/2006/main">
          <a:pPr>
            <a:lnSpc>
              <a:spcPts val="1680"/>
            </a:lnSpc>
          </a:pPr>
          <a:r>
            <a:rPr lang="en-US" sz="1400" b="1" dirty="0" smtClean="0">
              <a:solidFill>
                <a:schemeClr val="accent1"/>
              </a:solidFill>
            </a:rPr>
            <a:t>Eurasia</a:t>
          </a:r>
        </a:p>
        <a:p xmlns:a="http://schemas.openxmlformats.org/drawingml/2006/main">
          <a:r>
            <a:rPr lang="en-US" sz="1400" b="1" dirty="0" smtClean="0">
              <a:solidFill>
                <a:schemeClr val="accent2"/>
              </a:solidFill>
            </a:rPr>
            <a:t>Middle East</a:t>
          </a:r>
        </a:p>
        <a:p xmlns:a="http://schemas.openxmlformats.org/drawingml/2006/main">
          <a:pPr>
            <a:lnSpc>
              <a:spcPts val="1680"/>
            </a:lnSpc>
            <a:spcBef>
              <a:spcPts val="600"/>
            </a:spcBef>
          </a:pPr>
          <a:r>
            <a:rPr lang="en-US" sz="1400" b="1" dirty="0" smtClean="0">
              <a:solidFill>
                <a:schemeClr val="accent3"/>
              </a:solidFill>
            </a:rPr>
            <a:t>Canada</a:t>
          </a:r>
        </a:p>
        <a:p xmlns:a="http://schemas.openxmlformats.org/drawingml/2006/main">
          <a:pPr>
            <a:lnSpc>
              <a:spcPts val="1680"/>
            </a:lnSpc>
            <a:spcBef>
              <a:spcPts val="1200"/>
            </a:spcBef>
          </a:pPr>
          <a:r>
            <a:rPr lang="en-US" sz="1400" b="1" dirty="0" smtClean="0">
              <a:solidFill>
                <a:schemeClr val="accent3">
                  <a:lumMod val="75000"/>
                </a:schemeClr>
              </a:solidFill>
            </a:rPr>
            <a:t>United States</a:t>
          </a:r>
          <a:endParaRPr lang="en-US" sz="1000" b="1" dirty="0" smtClean="0">
            <a:solidFill>
              <a:schemeClr val="bg1">
                <a:lumMod val="50000"/>
              </a:schemeClr>
            </a:solidFill>
          </a:endParaRPr>
        </a:p>
        <a:p xmlns:a="http://schemas.openxmlformats.org/drawingml/2006/main">
          <a:pPr>
            <a:lnSpc>
              <a:spcPts val="400"/>
            </a:lnSpc>
            <a:spcBef>
              <a:spcPts val="600"/>
            </a:spcBef>
          </a:pPr>
          <a:endParaRPr lang="en-US" sz="1400" b="1" dirty="0" smtClean="0">
            <a:solidFill>
              <a:schemeClr val="bg1">
                <a:lumMod val="50000"/>
              </a:schemeClr>
            </a:solidFill>
          </a:endParaRPr>
        </a:p>
        <a:p xmlns:a="http://schemas.openxmlformats.org/drawingml/2006/main">
          <a:pPr>
            <a:lnSpc>
              <a:spcPts val="400"/>
            </a:lnSpc>
            <a:spcBef>
              <a:spcPts val="600"/>
            </a:spcBef>
          </a:pPr>
          <a:endParaRPr lang="en-US" sz="1400" b="1" dirty="0" smtClean="0">
            <a:solidFill>
              <a:schemeClr val="bg1">
                <a:lumMod val="50000"/>
              </a:schemeClr>
            </a:solidFill>
          </a:endParaRPr>
        </a:p>
        <a:p xmlns:a="http://schemas.openxmlformats.org/drawingml/2006/main">
          <a:pPr>
            <a:lnSpc>
              <a:spcPts val="1680"/>
            </a:lnSpc>
            <a:spcBef>
              <a:spcPts val="1200"/>
            </a:spcBef>
          </a:pPr>
          <a:r>
            <a:rPr lang="en-US" sz="1400" b="1" dirty="0" smtClean="0">
              <a:solidFill>
                <a:schemeClr val="bg1">
                  <a:lumMod val="50000"/>
                </a:schemeClr>
              </a:solidFill>
            </a:rPr>
            <a:t>rest of world</a:t>
          </a:r>
          <a:endParaRPr lang="en-US" sz="1400" b="1" dirty="0">
            <a:solidFill>
              <a:schemeClr val="bg1">
                <a:lumMod val="50000"/>
              </a:schemeClr>
            </a:solidFill>
          </a:endParaRPr>
        </a:p>
      </cdr:txBody>
    </cdr:sp>
  </cdr:relSizeAnchor>
</c:userShapes>
</file>

<file path=ppt/drawings/drawing65.xml><?xml version="1.0" encoding="utf-8"?>
<c:userShapes xmlns:c="http://schemas.openxmlformats.org/drawingml/2006/chart">
  <cdr:relSizeAnchor xmlns:cdr="http://schemas.openxmlformats.org/drawingml/2006/chartDrawing">
    <cdr:from>
      <cdr:x>0.10014</cdr:x>
      <cdr:y>0.14474</cdr:y>
    </cdr:from>
    <cdr:to>
      <cdr:x>0.70017</cdr:x>
      <cdr:y>0.5</cdr:y>
    </cdr:to>
    <cdr:sp macro="" textlink="">
      <cdr:nvSpPr>
        <cdr:cNvPr id="2" name="TextBox 1"/>
        <cdr:cNvSpPr txBox="1"/>
      </cdr:nvSpPr>
      <cdr:spPr>
        <a:xfrm xmlns:a="http://schemas.openxmlformats.org/drawingml/2006/main">
          <a:off x="194934" y="525779"/>
          <a:ext cx="1168039" cy="1290551"/>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rgbClr val="A33340"/>
              </a:solidFill>
              <a:latin typeface="Arial "/>
              <a:cs typeface="Arial" panose="020B0604020202020204" pitchFamily="34" charset="0"/>
            </a:rPr>
            <a:t>non-OECD</a:t>
          </a:r>
          <a:endParaRPr lang="en-US" sz="1200" b="1" dirty="0">
            <a:solidFill>
              <a:srgbClr val="A33340"/>
            </a:solidFill>
            <a:latin typeface="Arial "/>
            <a:cs typeface="Arial" panose="020B0604020202020204" pitchFamily="34" charset="0"/>
          </a:endParaRPr>
        </a:p>
        <a:p xmlns:a="http://schemas.openxmlformats.org/drawingml/2006/main">
          <a:endParaRPr lang="en-US" sz="1200" dirty="0">
            <a:solidFill>
              <a:schemeClr val="accent5"/>
            </a:solidFill>
            <a:latin typeface="Arial "/>
          </a:endParaRPr>
        </a:p>
        <a:p xmlns:a="http://schemas.openxmlformats.org/drawingml/2006/main">
          <a:endParaRPr lang="en-US" sz="1200" dirty="0">
            <a:solidFill>
              <a:schemeClr val="accent5"/>
            </a:solidFill>
            <a:latin typeface="Arial "/>
          </a:endParaRPr>
        </a:p>
        <a:p xmlns:a="http://schemas.openxmlformats.org/drawingml/2006/main">
          <a:endParaRPr lang="en-US" sz="1200" dirty="0" smtClean="0">
            <a:solidFill>
              <a:schemeClr val="accent5"/>
            </a:solidFill>
            <a:latin typeface="Arial "/>
          </a:endParaRPr>
        </a:p>
        <a:p xmlns:a="http://schemas.openxmlformats.org/drawingml/2006/main">
          <a:endParaRPr lang="en-US" sz="1200" dirty="0">
            <a:solidFill>
              <a:schemeClr val="accent5"/>
            </a:solidFill>
            <a:latin typeface="Arial "/>
          </a:endParaRPr>
        </a:p>
        <a:p xmlns:a="http://schemas.openxmlformats.org/drawingml/2006/main">
          <a:endParaRPr lang="en-US" sz="1200" dirty="0" smtClean="0">
            <a:solidFill>
              <a:schemeClr val="accent5"/>
            </a:solidFill>
            <a:latin typeface="Arial "/>
          </a:endParaRPr>
        </a:p>
        <a:p xmlns:a="http://schemas.openxmlformats.org/drawingml/2006/main">
          <a:endParaRPr lang="en-US" sz="1200" dirty="0">
            <a:solidFill>
              <a:schemeClr val="accent5"/>
            </a:solidFill>
            <a:latin typeface="Arial "/>
          </a:endParaRPr>
        </a:p>
        <a:p xmlns:a="http://schemas.openxmlformats.org/drawingml/2006/main">
          <a:endParaRPr lang="en-US" sz="1200" dirty="0" smtClean="0">
            <a:solidFill>
              <a:schemeClr val="accent5"/>
            </a:solidFill>
            <a:latin typeface="Arial "/>
          </a:endParaRPr>
        </a:p>
        <a:p xmlns:a="http://schemas.openxmlformats.org/drawingml/2006/main">
          <a:endParaRPr lang="en-US" sz="1200" dirty="0">
            <a:solidFill>
              <a:schemeClr val="accent5"/>
            </a:solidFill>
            <a:latin typeface="Arial "/>
          </a:endParaRPr>
        </a:p>
        <a:p xmlns:a="http://schemas.openxmlformats.org/drawingml/2006/main">
          <a:endParaRPr lang="en-US" sz="1200" dirty="0" smtClean="0">
            <a:solidFill>
              <a:schemeClr val="accent5"/>
            </a:solidFill>
            <a:latin typeface="Arial "/>
          </a:endParaRPr>
        </a:p>
        <a:p xmlns:a="http://schemas.openxmlformats.org/drawingml/2006/main">
          <a:endParaRPr lang="en-US" sz="1200" dirty="0">
            <a:solidFill>
              <a:schemeClr val="accent5"/>
            </a:solidFill>
            <a:latin typeface="Arial "/>
          </a:endParaRPr>
        </a:p>
        <a:p xmlns:a="http://schemas.openxmlformats.org/drawingml/2006/main">
          <a:r>
            <a:rPr lang="en-US" sz="1200" b="1" dirty="0">
              <a:solidFill>
                <a:schemeClr val="tx2"/>
              </a:solidFill>
              <a:latin typeface="Arial "/>
              <a:cs typeface="Arial" panose="020B0604020202020204" pitchFamily="34" charset="0"/>
            </a:rPr>
            <a:t>OECD</a:t>
          </a:r>
        </a:p>
      </cdr:txBody>
    </cdr:sp>
  </cdr:relSizeAnchor>
</c:userShapes>
</file>

<file path=ppt/drawings/drawing66.xml><?xml version="1.0" encoding="utf-8"?>
<c:userShapes xmlns:c="http://schemas.openxmlformats.org/drawingml/2006/chart">
  <cdr:relSizeAnchor xmlns:cdr="http://schemas.openxmlformats.org/drawingml/2006/chartDrawing">
    <cdr:from>
      <cdr:x>0.6276</cdr:x>
      <cdr:y>0.44457</cdr:y>
    </cdr:from>
    <cdr:to>
      <cdr:x>0.79427</cdr:x>
      <cdr:y>0.56957</cdr:y>
    </cdr:to>
    <cdr:sp macro="" textlink="">
      <cdr:nvSpPr>
        <cdr:cNvPr id="3" name="TextBox 2"/>
        <cdr:cNvSpPr txBox="1"/>
      </cdr:nvSpPr>
      <cdr:spPr>
        <a:xfrm xmlns:a="http://schemas.openxmlformats.org/drawingml/2006/main">
          <a:off x="3443288" y="1211064"/>
          <a:ext cx="914400" cy="340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bg1"/>
              </a:solidFill>
              <a:latin typeface="Arial" panose="020B0604020202020204" pitchFamily="34" charset="0"/>
              <a:cs typeface="Arial" panose="020B0604020202020204" pitchFamily="34" charset="0"/>
            </a:rPr>
            <a:t>non-OECD</a:t>
          </a:r>
        </a:p>
      </cdr:txBody>
    </cdr:sp>
  </cdr:relSizeAnchor>
  <cdr:relSizeAnchor xmlns:cdr="http://schemas.openxmlformats.org/drawingml/2006/chartDrawing">
    <cdr:from>
      <cdr:x>0.65191</cdr:x>
      <cdr:y>0.72028</cdr:y>
    </cdr:from>
    <cdr:to>
      <cdr:x>0.79948</cdr:x>
      <cdr:y>1</cdr:y>
    </cdr:to>
    <cdr:sp macro="" textlink="">
      <cdr:nvSpPr>
        <cdr:cNvPr id="4" name="TextBox 3"/>
        <cdr:cNvSpPr txBox="1"/>
      </cdr:nvSpPr>
      <cdr:spPr>
        <a:xfrm xmlns:a="http://schemas.openxmlformats.org/drawingml/2006/main">
          <a:off x="3576638" y="1962150"/>
          <a:ext cx="809625"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bg1"/>
              </a:solidFill>
              <a:latin typeface="Arial" panose="020B0604020202020204" pitchFamily="34" charset="0"/>
              <a:cs typeface="Arial" panose="020B0604020202020204" pitchFamily="34" charset="0"/>
            </a:rPr>
            <a:t>OECD</a:t>
          </a:r>
        </a:p>
      </cdr:txBody>
    </cdr:sp>
  </cdr:relSizeAnchor>
</c:userShapes>
</file>

<file path=ppt/drawings/drawing67.xml><?xml version="1.0" encoding="utf-8"?>
<c:userShapes xmlns:c="http://schemas.openxmlformats.org/drawingml/2006/chart">
  <cdr:relSizeAnchor xmlns:cdr="http://schemas.openxmlformats.org/drawingml/2006/chartDrawing">
    <cdr:from>
      <cdr:x>0.5928</cdr:x>
      <cdr:y>0.11184</cdr:y>
    </cdr:from>
    <cdr:to>
      <cdr:x>0.812</cdr:x>
      <cdr:y>0.78905</cdr:y>
    </cdr:to>
    <cdr:sp macro="" textlink="">
      <cdr:nvSpPr>
        <cdr:cNvPr id="2" name="TextBox 1"/>
        <cdr:cNvSpPr txBox="1"/>
      </cdr:nvSpPr>
      <cdr:spPr>
        <a:xfrm xmlns:a="http://schemas.openxmlformats.org/drawingml/2006/main">
          <a:off x="5147681" y="378173"/>
          <a:ext cx="1903451" cy="2289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dirty="0">
            <a:latin typeface="Arial" panose="020B0604020202020204" pitchFamily="34" charset="0"/>
            <a:cs typeface="Arial" panose="020B0604020202020204" pitchFamily="34" charset="0"/>
          </a:endParaRPr>
        </a:p>
        <a:p xmlns:a="http://schemas.openxmlformats.org/drawingml/2006/main">
          <a:r>
            <a:rPr lang="en-US" sz="1400" b="1" dirty="0">
              <a:cs typeface="Arial" panose="020B0604020202020204" pitchFamily="34" charset="0"/>
            </a:rPr>
            <a:t>coal</a:t>
          </a:r>
          <a:endParaRPr lang="en-US" sz="1400" b="1" dirty="0">
            <a:solidFill>
              <a:schemeClr val="accent2"/>
            </a:solidFill>
            <a:cs typeface="Arial" panose="020B0604020202020204" pitchFamily="34" charset="0"/>
          </a:endParaRPr>
        </a:p>
        <a:p xmlns:a="http://schemas.openxmlformats.org/drawingml/2006/main">
          <a:endParaRPr lang="en-US" sz="200" b="1" dirty="0" smtClean="0">
            <a:solidFill>
              <a:schemeClr val="accent2"/>
            </a:solidFill>
            <a:cs typeface="Arial" panose="020B0604020202020204" pitchFamily="34" charset="0"/>
          </a:endParaRPr>
        </a:p>
        <a:p xmlns:a="http://schemas.openxmlformats.org/drawingml/2006/main">
          <a:endParaRPr lang="en-US" sz="200" b="1" dirty="0" smtClean="0">
            <a:solidFill>
              <a:schemeClr val="accent2"/>
            </a:solidFill>
            <a:cs typeface="Arial" panose="020B0604020202020204" pitchFamily="34" charset="0"/>
          </a:endParaRPr>
        </a:p>
        <a:p xmlns:a="http://schemas.openxmlformats.org/drawingml/2006/main">
          <a:endParaRPr lang="en-US" sz="1400" b="1" dirty="0" smtClean="0">
            <a:solidFill>
              <a:schemeClr val="accent2"/>
            </a:solidFill>
            <a:cs typeface="Arial" panose="020B0604020202020204" pitchFamily="34" charset="0"/>
          </a:endParaRPr>
        </a:p>
        <a:p xmlns:a="http://schemas.openxmlformats.org/drawingml/2006/main">
          <a:r>
            <a:rPr lang="en-US" sz="1400" b="1" dirty="0" smtClean="0">
              <a:solidFill>
                <a:schemeClr val="accent2"/>
              </a:solidFill>
              <a:cs typeface="Arial" panose="020B0604020202020204" pitchFamily="34" charset="0"/>
            </a:rPr>
            <a:t>liquids</a:t>
          </a:r>
          <a:endParaRPr lang="en-US" sz="1400" b="1" dirty="0">
            <a:solidFill>
              <a:schemeClr val="accent2"/>
            </a:solidFill>
            <a:cs typeface="Arial" panose="020B0604020202020204" pitchFamily="34" charset="0"/>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1"/>
            </a:solidFill>
            <a:effectLst/>
          </a:endParaRP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accent1"/>
              </a:solidFill>
              <a:effectLst/>
            </a:rPr>
            <a:t>natural gas</a:t>
          </a:r>
          <a:endParaRPr lang="en-US" sz="1400" dirty="0">
            <a:solidFill>
              <a:schemeClr val="accent1"/>
            </a:solidFill>
            <a:effectLst/>
          </a:endParaRPr>
        </a:p>
        <a:p xmlns:a="http://schemas.openxmlformats.org/drawingml/2006/main">
          <a:endParaRPr lang="en-US" sz="1400" b="1" dirty="0">
            <a:solidFill>
              <a:schemeClr val="accent2"/>
            </a:solidFill>
            <a:cs typeface="Arial" panose="020B0604020202020204" pitchFamily="34" charset="0"/>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0.85417</cdr:x>
      <cdr:y>0.17708</cdr:y>
    </cdr:from>
    <cdr:to>
      <cdr:x>0.95399</cdr:x>
      <cdr:y>0.38542</cdr:y>
    </cdr:to>
    <cdr:sp macro="" textlink="">
      <cdr:nvSpPr>
        <cdr:cNvPr id="2" name="TextBox 1"/>
        <cdr:cNvSpPr txBox="1"/>
      </cdr:nvSpPr>
      <cdr:spPr>
        <a:xfrm xmlns:a="http://schemas.openxmlformats.org/drawingml/2006/main">
          <a:off x="4686300" y="485776"/>
          <a:ext cx="547688" cy="571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0.84753</cdr:x>
      <cdr:y>0.22114</cdr:y>
    </cdr:from>
    <cdr:to>
      <cdr:x>1</cdr:x>
      <cdr:y>0.93047</cdr:y>
    </cdr:to>
    <cdr:sp macro="" textlink="">
      <cdr:nvSpPr>
        <cdr:cNvPr id="3" name="TextBox 2"/>
        <cdr:cNvSpPr txBox="1"/>
      </cdr:nvSpPr>
      <cdr:spPr>
        <a:xfrm xmlns:a="http://schemas.openxmlformats.org/drawingml/2006/main">
          <a:off x="7359649" y="701760"/>
          <a:ext cx="1323975" cy="22509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accent5">
                  <a:lumMod val="75000"/>
                </a:schemeClr>
              </a:solidFill>
              <a:latin typeface="Arial" panose="020B0604020202020204" pitchFamily="34" charset="0"/>
              <a:cs typeface="Arial" panose="020B0604020202020204" pitchFamily="34" charset="0"/>
            </a:rPr>
            <a:t>China</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tx2"/>
              </a:solidFill>
              <a:effectLst/>
              <a:latin typeface="Arial" panose="020B0604020202020204" pitchFamily="34" charset="0"/>
              <a:cs typeface="Arial" panose="020B0604020202020204" pitchFamily="34" charset="0"/>
            </a:rPr>
            <a:t>United States</a:t>
          </a:r>
        </a:p>
        <a:p xmlns:a="http://schemas.openxmlformats.org/drawingml/2006/main">
          <a:endParaRPr lang="en-US" sz="1400" b="1" dirty="0" smtClean="0">
            <a:solidFill>
              <a:schemeClr val="accent1"/>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1"/>
              </a:solidFill>
              <a:latin typeface="Arial" panose="020B0604020202020204" pitchFamily="34" charset="0"/>
              <a:cs typeface="Arial" panose="020B0604020202020204" pitchFamily="34" charset="0"/>
            </a:rPr>
            <a:t>OECD </a:t>
          </a:r>
          <a:r>
            <a:rPr lang="en-US" sz="1400" b="1" dirty="0">
              <a:solidFill>
                <a:schemeClr val="accent1"/>
              </a:solidFill>
              <a:latin typeface="Arial" panose="020B0604020202020204" pitchFamily="34" charset="0"/>
              <a:cs typeface="Arial" panose="020B0604020202020204" pitchFamily="34" charset="0"/>
            </a:rPr>
            <a:t>Europe</a:t>
          </a:r>
        </a:p>
        <a:p xmlns:a="http://schemas.openxmlformats.org/drawingml/2006/main">
          <a:r>
            <a:rPr lang="en-US" sz="1400" b="1" dirty="0" smtClean="0">
              <a:solidFill>
                <a:schemeClr val="accent5">
                  <a:lumMod val="60000"/>
                  <a:lumOff val="40000"/>
                </a:schemeClr>
              </a:solidFill>
              <a:latin typeface="Arial" panose="020B0604020202020204" pitchFamily="34" charset="0"/>
              <a:cs typeface="Arial" panose="020B0604020202020204" pitchFamily="34" charset="0"/>
            </a:rPr>
            <a:t>India</a:t>
          </a:r>
          <a:endParaRPr lang="en-US" sz="1400" b="1" dirty="0">
            <a:solidFill>
              <a:schemeClr val="accent5">
                <a:lumMod val="60000"/>
                <a:lumOff val="40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1">
                <a:lumMod val="40000"/>
                <a:lumOff val="60000"/>
              </a:schemeClr>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1">
                  <a:lumMod val="40000"/>
                  <a:lumOff val="60000"/>
                </a:schemeClr>
              </a:solidFill>
              <a:latin typeface="Arial" panose="020B0604020202020204" pitchFamily="34" charset="0"/>
              <a:cs typeface="Arial" panose="020B0604020202020204" pitchFamily="34" charset="0"/>
            </a:rPr>
            <a:t>OECD </a:t>
          </a:r>
          <a:r>
            <a:rPr lang="en-US" sz="1400" b="1" dirty="0">
              <a:solidFill>
                <a:schemeClr val="accent1">
                  <a:lumMod val="40000"/>
                  <a:lumOff val="60000"/>
                </a:schemeClr>
              </a:solidFill>
              <a:latin typeface="Arial" panose="020B0604020202020204" pitchFamily="34" charset="0"/>
              <a:cs typeface="Arial" panose="020B0604020202020204" pitchFamily="34" charset="0"/>
            </a:rPr>
            <a:t>Asia</a:t>
          </a: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n</a:t>
          </a:r>
          <a:r>
            <a:rPr lang="en-US" sz="1400" b="1" dirty="0" smtClean="0">
              <a:solidFill>
                <a:schemeClr val="accent5"/>
              </a:solidFill>
              <a:latin typeface="Arial" panose="020B0604020202020204" pitchFamily="34" charset="0"/>
              <a:cs typeface="Arial" panose="020B0604020202020204" pitchFamily="34" charset="0"/>
            </a:rPr>
            <a:t>on-OECD</a:t>
          </a:r>
          <a:endParaRPr lang="en-US" sz="1400" b="1" dirty="0">
            <a:solidFill>
              <a:schemeClr val="accent5"/>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Europe and</a:t>
          </a: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Eurasia</a:t>
          </a:r>
        </a:p>
        <a:p xmlns:a="http://schemas.openxmlformats.org/drawingml/2006/main">
          <a:endParaRPr lang="en-US" sz="1400" b="1" dirty="0">
            <a:solidFill>
              <a:schemeClr val="accent1">
                <a:lumMod val="50000"/>
              </a:schemeClr>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5">
                <a:lumMod val="7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0.09048</cdr:x>
      <cdr:y>0.1337</cdr:y>
    </cdr:from>
    <cdr:to>
      <cdr:x>0.30194</cdr:x>
      <cdr:y>0.21995</cdr:y>
    </cdr:to>
    <cdr:sp macro="" textlink="">
      <cdr:nvSpPr>
        <cdr:cNvPr id="7" name="TextBox 1"/>
        <cdr:cNvSpPr txBox="1"/>
      </cdr:nvSpPr>
      <cdr:spPr>
        <a:xfrm xmlns:a="http://schemas.openxmlformats.org/drawingml/2006/main">
          <a:off x="785732" y="459744"/>
          <a:ext cx="1836183" cy="2965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69.xml><?xml version="1.0" encoding="utf-8"?>
<c:userShapes xmlns:c="http://schemas.openxmlformats.org/drawingml/2006/chart">
  <cdr:relSizeAnchor xmlns:cdr="http://schemas.openxmlformats.org/drawingml/2006/chartDrawing">
    <cdr:from>
      <cdr:x>0.85417</cdr:x>
      <cdr:y>0.17708</cdr:y>
    </cdr:from>
    <cdr:to>
      <cdr:x>0.95399</cdr:x>
      <cdr:y>0.38542</cdr:y>
    </cdr:to>
    <cdr:sp macro="" textlink="">
      <cdr:nvSpPr>
        <cdr:cNvPr id="2" name="TextBox 1"/>
        <cdr:cNvSpPr txBox="1"/>
      </cdr:nvSpPr>
      <cdr:spPr>
        <a:xfrm xmlns:a="http://schemas.openxmlformats.org/drawingml/2006/main">
          <a:off x="4686300" y="485776"/>
          <a:ext cx="547688" cy="571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0.80424</cdr:x>
      <cdr:y>0.17023</cdr:y>
    </cdr:from>
    <cdr:to>
      <cdr:x>1</cdr:x>
      <cdr:y>0.93331</cdr:y>
    </cdr:to>
    <cdr:sp macro="" textlink="">
      <cdr:nvSpPr>
        <cdr:cNvPr id="3" name="TextBox 2"/>
        <cdr:cNvSpPr txBox="1"/>
      </cdr:nvSpPr>
      <cdr:spPr>
        <a:xfrm xmlns:a="http://schemas.openxmlformats.org/drawingml/2006/main">
          <a:off x="6991379" y="698314"/>
          <a:ext cx="1701771" cy="31302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chemeClr val="tx2"/>
              </a:solidFill>
              <a:latin typeface="Arial" panose="020B0604020202020204" pitchFamily="34" charset="0"/>
              <a:cs typeface="Arial" panose="020B0604020202020204" pitchFamily="34" charset="0"/>
            </a:rPr>
            <a:t>United States</a:t>
          </a:r>
        </a:p>
        <a:p xmlns:a="http://schemas.openxmlformats.org/drawingml/2006/main">
          <a:endParaRPr lang="en-US" sz="1400" b="1" dirty="0">
            <a:solidFill>
              <a:schemeClr val="accent2"/>
            </a:solidFill>
            <a:latin typeface="Arial" panose="020B0604020202020204" pitchFamily="34" charset="0"/>
            <a:cs typeface="Arial" panose="020B0604020202020204" pitchFamily="34" charset="0"/>
          </a:endParaRP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n</a:t>
          </a:r>
          <a:r>
            <a:rPr lang="en-US" sz="1400" b="1" dirty="0" smtClean="0">
              <a:solidFill>
                <a:schemeClr val="accent5"/>
              </a:solidFill>
              <a:latin typeface="Arial" panose="020B0604020202020204" pitchFamily="34" charset="0"/>
              <a:cs typeface="Arial" panose="020B0604020202020204" pitchFamily="34" charset="0"/>
            </a:rPr>
            <a:t>on-OECD </a:t>
          </a:r>
          <a:r>
            <a:rPr lang="en-US" sz="1400" b="1" dirty="0">
              <a:solidFill>
                <a:schemeClr val="accent5"/>
              </a:solidFill>
              <a:latin typeface="Arial" panose="020B0604020202020204" pitchFamily="34" charset="0"/>
              <a:cs typeface="Arial" panose="020B0604020202020204" pitchFamily="34" charset="0"/>
            </a:rPr>
            <a:t>Europe</a:t>
          </a:r>
        </a:p>
        <a:p xmlns:a="http://schemas.openxmlformats.org/drawingml/2006/main">
          <a:r>
            <a:rPr lang="en-US" sz="1400" b="1" dirty="0">
              <a:solidFill>
                <a:schemeClr val="accent5"/>
              </a:solidFill>
              <a:latin typeface="Arial" panose="020B0604020202020204" pitchFamily="34" charset="0"/>
              <a:cs typeface="Arial" panose="020B0604020202020204" pitchFamily="34" charset="0"/>
            </a:rPr>
            <a:t>and Eurasia</a:t>
          </a:r>
        </a:p>
        <a:p xmlns:a="http://schemas.openxmlformats.org/drawingml/2006/main">
          <a:r>
            <a:rPr lang="en-US" sz="1400" b="1" dirty="0">
              <a:solidFill>
                <a:schemeClr val="accent1"/>
              </a:solidFill>
              <a:latin typeface="Arial" panose="020B0604020202020204" pitchFamily="34" charset="0"/>
              <a:cs typeface="Arial" panose="020B0604020202020204" pitchFamily="34" charset="0"/>
            </a:rPr>
            <a:t>OECD-Europe</a:t>
          </a:r>
        </a:p>
        <a:p xmlns:a="http://schemas.openxmlformats.org/drawingml/2006/main">
          <a:r>
            <a:rPr lang="en-US" sz="1400" b="1" dirty="0">
              <a:solidFill>
                <a:schemeClr val="accent5">
                  <a:lumMod val="75000"/>
                </a:schemeClr>
              </a:solidFill>
              <a:latin typeface="Arial" panose="020B0604020202020204" pitchFamily="34" charset="0"/>
              <a:cs typeface="Arial" panose="020B0604020202020204" pitchFamily="34" charset="0"/>
            </a:rPr>
            <a:t>China</a:t>
          </a:r>
        </a:p>
        <a:p xmlns:a="http://schemas.openxmlformats.org/drawingml/2006/main">
          <a:endParaRPr lang="en-US" sz="1400" b="1" dirty="0">
            <a:solidFill>
              <a:schemeClr val="accent2">
                <a:lumMod val="75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2">
                <a:lumMod val="75000"/>
              </a:schemeClr>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accent1">
                <a:lumMod val="40000"/>
                <a:lumOff val="60000"/>
              </a:schemeClr>
            </a:solidFill>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1">
                  <a:lumMod val="40000"/>
                  <a:lumOff val="60000"/>
                </a:schemeClr>
              </a:solidFill>
              <a:latin typeface="Arial" panose="020B0604020202020204" pitchFamily="34" charset="0"/>
              <a:cs typeface="Arial" panose="020B0604020202020204" pitchFamily="34" charset="0"/>
            </a:rPr>
            <a:t>OECD </a:t>
          </a:r>
          <a:r>
            <a:rPr lang="en-US" sz="1400" b="1" dirty="0">
              <a:solidFill>
                <a:schemeClr val="accent1">
                  <a:lumMod val="40000"/>
                  <a:lumOff val="60000"/>
                </a:schemeClr>
              </a:solidFill>
              <a:latin typeface="Arial" panose="020B0604020202020204" pitchFamily="34" charset="0"/>
              <a:cs typeface="Arial" panose="020B0604020202020204" pitchFamily="34" charset="0"/>
            </a:rPr>
            <a:t>Asia</a:t>
          </a:r>
        </a:p>
        <a:p xmlns:a="http://schemas.openxmlformats.org/drawingml/2006/main">
          <a:r>
            <a:rPr lang="en-US" sz="1400" b="1" dirty="0" smtClean="0">
              <a:solidFill>
                <a:schemeClr val="accent5">
                  <a:lumMod val="60000"/>
                  <a:lumOff val="40000"/>
                </a:schemeClr>
              </a:solidFill>
              <a:latin typeface="Arial" panose="020B0604020202020204" pitchFamily="34" charset="0"/>
              <a:cs typeface="Arial" panose="020B0604020202020204" pitchFamily="34" charset="0"/>
            </a:rPr>
            <a:t>India</a:t>
          </a:r>
          <a:endParaRPr lang="en-US" sz="1400" b="1" dirty="0">
            <a:solidFill>
              <a:schemeClr val="accent5">
                <a:lumMod val="60000"/>
                <a:lumOff val="40000"/>
              </a:schemeClr>
            </a:solidFill>
            <a:latin typeface="Arial" panose="020B0604020202020204" pitchFamily="34" charset="0"/>
            <a:cs typeface="Arial" panose="020B0604020202020204" pitchFamily="34" charset="0"/>
          </a:endParaRPr>
        </a:p>
        <a:p xmlns:a="http://schemas.openxmlformats.org/drawingml/2006/main">
          <a:endParaRPr lang="en-US" sz="1400" b="1" dirty="0">
            <a:solidFill>
              <a:schemeClr val="accent2">
                <a:lumMod val="75000"/>
              </a:schemeClr>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0.84375</cdr:x>
      <cdr:y>0.67825</cdr:y>
    </cdr:from>
    <cdr:to>
      <cdr:x>0.96458</cdr:x>
      <cdr:y>0.78241</cdr:y>
    </cdr:to>
    <cdr:sp macro="" textlink="">
      <cdr:nvSpPr>
        <cdr:cNvPr id="3" name="TextBox 1"/>
        <cdr:cNvSpPr txBox="1"/>
      </cdr:nvSpPr>
      <cdr:spPr>
        <a:xfrm xmlns:a="http://schemas.openxmlformats.org/drawingml/2006/main">
          <a:off x="3857625" y="1860563"/>
          <a:ext cx="552435" cy="2857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dirty="0">
              <a:solidFill>
                <a:schemeClr val="tx2"/>
              </a:solidFill>
              <a:latin typeface="Arial" panose="020B0604020202020204" pitchFamily="34" charset="0"/>
              <a:cs typeface="Arial" panose="020B0604020202020204" pitchFamily="34" charset="0"/>
            </a:rPr>
            <a:t>OECD</a:t>
          </a:r>
        </a:p>
      </cdr:txBody>
    </cdr:sp>
  </cdr:relSizeAnchor>
  <cdr:relSizeAnchor xmlns:cdr="http://schemas.openxmlformats.org/drawingml/2006/chartDrawing">
    <cdr:from>
      <cdr:x>0.83835</cdr:x>
      <cdr:y>0.15426</cdr:y>
    </cdr:from>
    <cdr:to>
      <cdr:x>0.95918</cdr:x>
      <cdr:y>0.25842</cdr:y>
    </cdr:to>
    <cdr:sp macro="" textlink="">
      <cdr:nvSpPr>
        <cdr:cNvPr id="4" name="TextBox 1"/>
        <cdr:cNvSpPr txBox="1"/>
      </cdr:nvSpPr>
      <cdr:spPr>
        <a:xfrm xmlns:a="http://schemas.openxmlformats.org/drawingml/2006/main">
          <a:off x="7279958" y="520638"/>
          <a:ext cx="1049242" cy="3515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dirty="0">
              <a:solidFill>
                <a:srgbClr val="A33340"/>
              </a:solidFill>
              <a:latin typeface="Arial" panose="020B0604020202020204" pitchFamily="34" charset="0"/>
              <a:cs typeface="Arial" panose="020B0604020202020204" pitchFamily="34" charset="0"/>
            </a:rPr>
            <a:t>n</a:t>
          </a:r>
          <a:r>
            <a:rPr lang="en-US" sz="1400" b="1" dirty="0" smtClean="0">
              <a:solidFill>
                <a:srgbClr val="A33340"/>
              </a:solidFill>
              <a:latin typeface="Arial" panose="020B0604020202020204" pitchFamily="34" charset="0"/>
              <a:cs typeface="Arial" panose="020B0604020202020204" pitchFamily="34" charset="0"/>
            </a:rPr>
            <a:t>on-OECD</a:t>
          </a:r>
          <a:endParaRPr lang="en-US" sz="1400" b="1" dirty="0">
            <a:solidFill>
              <a:srgbClr val="A3334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0.13611</cdr:x>
      <cdr:y>0.13622</cdr:y>
    </cdr:from>
    <cdr:to>
      <cdr:x>0.34757</cdr:x>
      <cdr:y>0.22409</cdr:y>
    </cdr:to>
    <cdr:sp macro="" textlink="">
      <cdr:nvSpPr>
        <cdr:cNvPr id="2" name="TextBox 1"/>
        <cdr:cNvSpPr txBox="1"/>
      </cdr:nvSpPr>
      <cdr:spPr>
        <a:xfrm xmlns:a="http://schemas.openxmlformats.org/drawingml/2006/main">
          <a:off x="1181904" y="459746"/>
          <a:ext cx="1836240" cy="296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chemeClr val="tx1"/>
              </a:solidFill>
            </a:rPr>
            <a:t>history	projections</a:t>
          </a:r>
          <a:endParaRPr lang="en-US" sz="1100" dirty="0">
            <a:solidFill>
              <a:schemeClr val="tx1"/>
            </a:solidFill>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0.85417</cdr:x>
      <cdr:y>0.17708</cdr:y>
    </cdr:from>
    <cdr:to>
      <cdr:x>0.95399</cdr:x>
      <cdr:y>0.38542</cdr:y>
    </cdr:to>
    <cdr:sp macro="" textlink="">
      <cdr:nvSpPr>
        <cdr:cNvPr id="2" name="TextBox 1"/>
        <cdr:cNvSpPr txBox="1"/>
      </cdr:nvSpPr>
      <cdr:spPr>
        <a:xfrm xmlns:a="http://schemas.openxmlformats.org/drawingml/2006/main">
          <a:off x="4686300" y="485776"/>
          <a:ext cx="547688" cy="571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latin typeface="Arial" panose="020B0604020202020204" pitchFamily="34" charset="0"/>
            <a:cs typeface="Arial" panose="020B0604020202020204" pitchFamily="34" charset="0"/>
          </a:endParaRPr>
        </a:p>
        <a:p xmlns:a="http://schemas.openxmlformats.org/drawingml/2006/main">
          <a:endParaRPr lang="en-US" sz="900" b="1">
            <a:solidFill>
              <a:srgbClr val="FF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0.80643</cdr:x>
      <cdr:y>0.35427</cdr:y>
    </cdr:from>
    <cdr:to>
      <cdr:x>1</cdr:x>
      <cdr:y>0.99064</cdr:y>
    </cdr:to>
    <cdr:sp macro="" textlink="">
      <cdr:nvSpPr>
        <cdr:cNvPr id="6" name="TextBox 4"/>
        <cdr:cNvSpPr txBox="1"/>
      </cdr:nvSpPr>
      <cdr:spPr>
        <a:xfrm xmlns:a="http://schemas.openxmlformats.org/drawingml/2006/main">
          <a:off x="7010417" y="1453259"/>
          <a:ext cx="1682733" cy="26104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400" b="1" dirty="0">
              <a:solidFill>
                <a:schemeClr val="accent5">
                  <a:lumMod val="75000"/>
                </a:schemeClr>
              </a:solidFill>
              <a:latin typeface="Arial" panose="020B0604020202020204" pitchFamily="34" charset="0"/>
              <a:cs typeface="Arial" panose="020B0604020202020204" pitchFamily="34" charset="0"/>
            </a:rPr>
            <a:t>China</a:t>
          </a:r>
        </a:p>
        <a:p xmlns:a="http://schemas.openxmlformats.org/drawingml/2006/main">
          <a:endParaRPr lang="en-US" sz="1400" b="1" dirty="0">
            <a:latin typeface="Arial" panose="020B0604020202020204" pitchFamily="34" charset="0"/>
            <a:cs typeface="Arial" panose="020B0604020202020204" pitchFamily="34" charset="0"/>
          </a:endParaRPr>
        </a:p>
        <a:p xmlns:a="http://schemas.openxmlformats.org/drawingml/2006/main">
          <a:endParaRPr lang="en-US" sz="1400" b="1" dirty="0">
            <a:latin typeface="Arial" panose="020B0604020202020204" pitchFamily="34" charset="0"/>
            <a:cs typeface="Arial" panose="020B0604020202020204" pitchFamily="34" charset="0"/>
          </a:endParaRPr>
        </a:p>
        <a:p xmlns:a="http://schemas.openxmlformats.org/drawingml/2006/main">
          <a:r>
            <a:rPr lang="en-US" sz="1400" b="1" dirty="0" smtClean="0">
              <a:solidFill>
                <a:schemeClr val="accent5">
                  <a:lumMod val="60000"/>
                  <a:lumOff val="40000"/>
                </a:schemeClr>
              </a:solidFill>
              <a:latin typeface="Arial" panose="020B0604020202020204" pitchFamily="34" charset="0"/>
              <a:cs typeface="Arial" panose="020B0604020202020204" pitchFamily="34" charset="0"/>
            </a:rPr>
            <a:t>India</a:t>
          </a:r>
          <a:endParaRPr lang="en-US" sz="1400" b="1" dirty="0">
            <a:solidFill>
              <a:schemeClr val="accent5">
                <a:lumMod val="60000"/>
                <a:lumOff val="40000"/>
              </a:schemeClr>
            </a:solidFill>
            <a:latin typeface="Arial" panose="020B0604020202020204" pitchFamily="34" charset="0"/>
            <a:cs typeface="Arial" panose="020B0604020202020204" pitchFamily="34" charset="0"/>
          </a:endParaRPr>
        </a:p>
        <a:p xmlns:a="http://schemas.openxmlformats.org/drawingml/2006/main">
          <a:endParaRPr lang="en-US" sz="600" b="1" dirty="0" smtClean="0">
            <a:solidFill>
              <a:schemeClr val="tx2"/>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tx2"/>
            </a:solidFill>
            <a:latin typeface="Arial" panose="020B0604020202020204" pitchFamily="34" charset="0"/>
            <a:cs typeface="Arial" panose="020B0604020202020204" pitchFamily="34" charset="0"/>
          </a:endParaRPr>
        </a:p>
        <a:p xmlns:a="http://schemas.openxmlformats.org/drawingml/2006/main">
          <a:endParaRPr lang="en-US" sz="1400" b="1" dirty="0" smtClean="0">
            <a:solidFill>
              <a:schemeClr val="tx2"/>
            </a:solidFill>
            <a:latin typeface="Arial" panose="020B0604020202020204" pitchFamily="34" charset="0"/>
            <a:cs typeface="Arial" panose="020B0604020202020204" pitchFamily="34" charset="0"/>
          </a:endParaRPr>
        </a:p>
        <a:p xmlns:a="http://schemas.openxmlformats.org/drawingml/2006/main">
          <a:pPr>
            <a:lnSpc>
              <a:spcPts val="1500"/>
            </a:lnSpc>
          </a:pPr>
          <a:r>
            <a:rPr lang="en-US" sz="1400" b="1" dirty="0" smtClean="0">
              <a:solidFill>
                <a:schemeClr val="tx2"/>
              </a:solidFill>
              <a:latin typeface="Arial" panose="020B0604020202020204" pitchFamily="34" charset="0"/>
              <a:cs typeface="Arial" panose="020B0604020202020204" pitchFamily="34" charset="0"/>
            </a:rPr>
            <a:t>United </a:t>
          </a:r>
          <a:r>
            <a:rPr lang="en-US" sz="1400" b="1" dirty="0">
              <a:solidFill>
                <a:schemeClr val="tx2"/>
              </a:solidFill>
              <a:latin typeface="Arial" panose="020B0604020202020204" pitchFamily="34" charset="0"/>
              <a:cs typeface="Arial" panose="020B0604020202020204" pitchFamily="34" charset="0"/>
            </a:rPr>
            <a:t>States</a:t>
          </a:r>
        </a:p>
        <a:p xmlns:a="http://schemas.openxmlformats.org/drawingml/2006/main">
          <a:pPr>
            <a:lnSpc>
              <a:spcPts val="1500"/>
            </a:lnSpc>
          </a:pPr>
          <a:r>
            <a:rPr lang="en-US" sz="1400" b="1" dirty="0" smtClean="0">
              <a:solidFill>
                <a:schemeClr val="accent5"/>
              </a:solidFill>
              <a:latin typeface="Arial" panose="020B0604020202020204" pitchFamily="34" charset="0"/>
              <a:cs typeface="Arial" panose="020B0604020202020204" pitchFamily="34" charset="0"/>
            </a:rPr>
            <a:t>non-OECD </a:t>
          </a:r>
          <a:r>
            <a:rPr lang="en-US" sz="1400" b="1" dirty="0">
              <a:solidFill>
                <a:schemeClr val="accent5"/>
              </a:solidFill>
              <a:latin typeface="Arial" panose="020B0604020202020204" pitchFamily="34" charset="0"/>
              <a:cs typeface="Arial" panose="020B0604020202020204" pitchFamily="34" charset="0"/>
            </a:rPr>
            <a:t>Europe</a:t>
          </a:r>
        </a:p>
        <a:p xmlns:a="http://schemas.openxmlformats.org/drawingml/2006/main">
          <a:pPr>
            <a:lnSpc>
              <a:spcPts val="1500"/>
            </a:lnSpc>
          </a:pPr>
          <a:r>
            <a:rPr lang="en-US" sz="1400" b="1" dirty="0" smtClean="0">
              <a:solidFill>
                <a:schemeClr val="accent5"/>
              </a:solidFill>
              <a:latin typeface="Arial" panose="020B0604020202020204" pitchFamily="34" charset="0"/>
              <a:cs typeface="Arial" panose="020B0604020202020204" pitchFamily="34" charset="0"/>
            </a:rPr>
            <a:t>and Eurasia</a:t>
          </a:r>
        </a:p>
        <a:p xmlns:a="http://schemas.openxmlformats.org/drawingml/2006/main">
          <a:pPr>
            <a:lnSpc>
              <a:spcPts val="1500"/>
            </a:lnSpc>
          </a:pPr>
          <a:r>
            <a:rPr lang="en-US" sz="1400" b="1" dirty="0" smtClean="0">
              <a:solidFill>
                <a:schemeClr val="accent1">
                  <a:lumMod val="60000"/>
                  <a:lumOff val="40000"/>
                </a:schemeClr>
              </a:solidFill>
              <a:latin typeface="Arial" panose="020B0604020202020204" pitchFamily="34" charset="0"/>
              <a:cs typeface="Arial" panose="020B0604020202020204" pitchFamily="34" charset="0"/>
            </a:rPr>
            <a:t>OECD Europe</a:t>
          </a:r>
          <a:endParaRPr lang="en-US" sz="1400" b="1" dirty="0">
            <a:solidFill>
              <a:schemeClr val="accent1">
                <a:lumMod val="60000"/>
                <a:lumOff val="40000"/>
              </a:schemeClr>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0.78503</cdr:x>
      <cdr:y>0.28212</cdr:y>
    </cdr:to>
    <cdr:sp macro="" textlink="">
      <cdr:nvSpPr>
        <cdr:cNvPr id="2" name="TextBox 1"/>
        <cdr:cNvSpPr txBox="1"/>
      </cdr:nvSpPr>
      <cdr:spPr>
        <a:xfrm xmlns:a="http://schemas.openxmlformats.org/drawingml/2006/main">
          <a:off x="0" y="0"/>
          <a:ext cx="3222764" cy="1157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Energy consumption by sector</a:t>
          </a:r>
        </a:p>
        <a:p xmlns:a="http://schemas.openxmlformats.org/drawingml/2006/main">
          <a:r>
            <a:rPr lang="en-US" sz="1200" dirty="0" smtClean="0"/>
            <a:t>quadrillion British thermal units</a:t>
          </a:r>
          <a:endParaRPr lang="en-US" sz="1200" dirty="0"/>
        </a:p>
      </cdr:txBody>
    </cdr:sp>
  </cdr:relSizeAnchor>
  <cdr:relSizeAnchor xmlns:cdr="http://schemas.openxmlformats.org/drawingml/2006/chartDrawing">
    <cdr:from>
      <cdr:x>0.72433</cdr:x>
      <cdr:y>0.53611</cdr:y>
    </cdr:from>
    <cdr:to>
      <cdr:x>1</cdr:x>
      <cdr:y>1</cdr:y>
    </cdr:to>
    <cdr:sp macro="" textlink="">
      <cdr:nvSpPr>
        <cdr:cNvPr id="3" name="TextBox 2"/>
        <cdr:cNvSpPr txBox="1"/>
      </cdr:nvSpPr>
      <cdr:spPr>
        <a:xfrm xmlns:a="http://schemas.openxmlformats.org/drawingml/2006/main">
          <a:off x="2973574" y="2199159"/>
          <a:ext cx="1131701" cy="190294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nSpc>
              <a:spcPts val="1200"/>
            </a:lnSpc>
          </a:pPr>
          <a:endParaRPr lang="en-US" sz="700" dirty="0" smtClean="0">
            <a:solidFill>
              <a:schemeClr val="accent5"/>
            </a:solidFill>
          </a:endParaRPr>
        </a:p>
        <a:p xmlns:a="http://schemas.openxmlformats.org/drawingml/2006/main">
          <a:pPr>
            <a:lnSpc>
              <a:spcPts val="1200"/>
            </a:lnSpc>
          </a:pPr>
          <a:r>
            <a:rPr lang="en-US" sz="1400" dirty="0" smtClean="0">
              <a:solidFill>
                <a:schemeClr val="accent5"/>
              </a:solidFill>
            </a:rPr>
            <a:t>residential</a:t>
          </a:r>
        </a:p>
        <a:p xmlns:a="http://schemas.openxmlformats.org/drawingml/2006/main">
          <a:pPr>
            <a:lnSpc>
              <a:spcPts val="1200"/>
            </a:lnSpc>
            <a:spcBef>
              <a:spcPts val="100"/>
            </a:spcBef>
          </a:pPr>
          <a:r>
            <a:rPr lang="en-US" sz="1400" dirty="0" smtClean="0">
              <a:solidFill>
                <a:schemeClr val="accent5">
                  <a:lumMod val="40000"/>
                  <a:lumOff val="60000"/>
                </a:schemeClr>
              </a:solidFill>
            </a:rPr>
            <a:t>commercial</a:t>
          </a:r>
        </a:p>
        <a:p xmlns:a="http://schemas.openxmlformats.org/drawingml/2006/main">
          <a:pPr>
            <a:lnSpc>
              <a:spcPts val="1200"/>
            </a:lnSpc>
          </a:pPr>
          <a:endParaRPr lang="en-US" sz="1400" dirty="0" smtClean="0">
            <a:solidFill>
              <a:schemeClr val="tx2"/>
            </a:solidFill>
          </a:endParaRPr>
        </a:p>
        <a:p xmlns:a="http://schemas.openxmlformats.org/drawingml/2006/main">
          <a:pPr>
            <a:lnSpc>
              <a:spcPts val="1200"/>
            </a:lnSpc>
          </a:pPr>
          <a:r>
            <a:rPr lang="en-US" sz="1400" dirty="0" smtClean="0">
              <a:solidFill>
                <a:schemeClr val="tx2"/>
              </a:solidFill>
            </a:rPr>
            <a:t>transportation</a:t>
          </a:r>
        </a:p>
        <a:p xmlns:a="http://schemas.openxmlformats.org/drawingml/2006/main">
          <a:pPr>
            <a:lnSpc>
              <a:spcPts val="1200"/>
            </a:lnSpc>
            <a:spcBef>
              <a:spcPts val="600"/>
            </a:spcBef>
          </a:pPr>
          <a:endParaRPr lang="en-US" sz="1400" dirty="0" smtClean="0">
            <a:solidFill>
              <a:schemeClr val="accent3"/>
            </a:solidFill>
          </a:endParaRPr>
        </a:p>
        <a:p xmlns:a="http://schemas.openxmlformats.org/drawingml/2006/main">
          <a:pPr>
            <a:lnSpc>
              <a:spcPts val="1200"/>
            </a:lnSpc>
            <a:spcBef>
              <a:spcPts val="600"/>
            </a:spcBef>
          </a:pPr>
          <a:r>
            <a:rPr lang="en-US" sz="1400" dirty="0" smtClean="0">
              <a:solidFill>
                <a:schemeClr val="accent3"/>
              </a:solidFill>
            </a:rPr>
            <a:t>industrial</a:t>
          </a:r>
          <a:endParaRPr lang="en-US" sz="1400" dirty="0">
            <a:solidFill>
              <a:schemeClr val="accent3"/>
            </a:solidFill>
          </a:endParaRPr>
        </a:p>
      </cdr:txBody>
    </cdr:sp>
  </cdr:relSizeAnchor>
  <cdr:relSizeAnchor xmlns:cdr="http://schemas.openxmlformats.org/drawingml/2006/chartDrawing">
    <cdr:from>
      <cdr:x>0.27154</cdr:x>
      <cdr:y>0.09738</cdr:y>
    </cdr:from>
    <cdr:to>
      <cdr:x>0.43534</cdr:x>
      <cdr:y>0.21359</cdr:y>
    </cdr:to>
    <cdr:sp macro="" textlink="">
      <cdr:nvSpPr>
        <cdr:cNvPr id="4" name="TextBox 3"/>
        <cdr:cNvSpPr txBox="1"/>
      </cdr:nvSpPr>
      <cdr:spPr>
        <a:xfrm xmlns:a="http://schemas.openxmlformats.org/drawingml/2006/main">
          <a:off x="1114729" y="399474"/>
          <a:ext cx="672444" cy="4767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OECD</a:t>
          </a:r>
          <a:endParaRPr lang="en-US" sz="1200" dirty="0"/>
        </a:p>
      </cdr:txBody>
    </cdr:sp>
  </cdr:relSizeAnchor>
</c:userShapes>
</file>

<file path=ppt/drawings/drawing9.xml><?xml version="1.0" encoding="utf-8"?>
<c:userShapes xmlns:c="http://schemas.openxmlformats.org/drawingml/2006/chart">
  <cdr:relSizeAnchor xmlns:cdr="http://schemas.openxmlformats.org/drawingml/2006/chartDrawing">
    <cdr:from>
      <cdr:x>0.72457</cdr:x>
      <cdr:y>0.1907</cdr:y>
    </cdr:from>
    <cdr:to>
      <cdr:x>0.9941</cdr:x>
      <cdr:y>0.7759</cdr:y>
    </cdr:to>
    <cdr:sp macro="" textlink="">
      <cdr:nvSpPr>
        <cdr:cNvPr id="3" name="TextBox 2"/>
        <cdr:cNvSpPr txBox="1"/>
      </cdr:nvSpPr>
      <cdr:spPr>
        <a:xfrm xmlns:a="http://schemas.openxmlformats.org/drawingml/2006/main">
          <a:off x="2995264" y="782252"/>
          <a:ext cx="1114196" cy="240056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nSpc>
              <a:spcPts val="1200"/>
            </a:lnSpc>
          </a:pPr>
          <a:endParaRPr lang="en-US" sz="1400" dirty="0" smtClean="0">
            <a:solidFill>
              <a:schemeClr val="accent5"/>
            </a:solidFill>
          </a:endParaRPr>
        </a:p>
        <a:p xmlns:a="http://schemas.openxmlformats.org/drawingml/2006/main">
          <a:pPr>
            <a:lnSpc>
              <a:spcPts val="1200"/>
            </a:lnSpc>
          </a:pPr>
          <a:r>
            <a:rPr lang="en-US" sz="1400" dirty="0" smtClean="0">
              <a:solidFill>
                <a:schemeClr val="accent5"/>
              </a:solidFill>
            </a:rPr>
            <a:t>residential</a:t>
          </a:r>
        </a:p>
        <a:p xmlns:a="http://schemas.openxmlformats.org/drawingml/2006/main">
          <a:pPr>
            <a:lnSpc>
              <a:spcPts val="1200"/>
            </a:lnSpc>
          </a:pPr>
          <a:endParaRPr lang="en-US" sz="1400" dirty="0" smtClean="0">
            <a:solidFill>
              <a:schemeClr val="accent5">
                <a:lumMod val="40000"/>
                <a:lumOff val="60000"/>
              </a:schemeClr>
            </a:solidFill>
          </a:endParaRPr>
        </a:p>
        <a:p xmlns:a="http://schemas.openxmlformats.org/drawingml/2006/main">
          <a:pPr>
            <a:lnSpc>
              <a:spcPts val="1200"/>
            </a:lnSpc>
          </a:pPr>
          <a:r>
            <a:rPr lang="en-US" sz="1400" dirty="0" smtClean="0">
              <a:solidFill>
                <a:schemeClr val="accent5">
                  <a:lumMod val="40000"/>
                  <a:lumOff val="60000"/>
                </a:schemeClr>
              </a:solidFill>
            </a:rPr>
            <a:t>commercial</a:t>
          </a:r>
        </a:p>
        <a:p xmlns:a="http://schemas.openxmlformats.org/drawingml/2006/main">
          <a:pPr>
            <a:lnSpc>
              <a:spcPts val="1200"/>
            </a:lnSpc>
            <a:spcBef>
              <a:spcPts val="300"/>
            </a:spcBef>
          </a:pPr>
          <a:r>
            <a:rPr lang="en-US" sz="1400" dirty="0" smtClean="0">
              <a:solidFill>
                <a:schemeClr val="tx2"/>
              </a:solidFill>
            </a:rPr>
            <a:t>transportation</a:t>
          </a:r>
        </a:p>
        <a:p xmlns:a="http://schemas.openxmlformats.org/drawingml/2006/main">
          <a:pPr>
            <a:lnSpc>
              <a:spcPts val="1200"/>
            </a:lnSpc>
            <a:spcBef>
              <a:spcPts val="600"/>
            </a:spcBef>
          </a:pPr>
          <a:endParaRPr lang="en-US" sz="1400" dirty="0" smtClean="0">
            <a:solidFill>
              <a:schemeClr val="accent3"/>
            </a:solidFill>
          </a:endParaRPr>
        </a:p>
        <a:p xmlns:a="http://schemas.openxmlformats.org/drawingml/2006/main">
          <a:pPr>
            <a:lnSpc>
              <a:spcPts val="1200"/>
            </a:lnSpc>
            <a:spcBef>
              <a:spcPts val="600"/>
            </a:spcBef>
          </a:pPr>
          <a:endParaRPr lang="en-US" sz="1400" dirty="0">
            <a:solidFill>
              <a:schemeClr val="accent3"/>
            </a:solidFill>
          </a:endParaRPr>
        </a:p>
        <a:p xmlns:a="http://schemas.openxmlformats.org/drawingml/2006/main">
          <a:pPr>
            <a:lnSpc>
              <a:spcPts val="1200"/>
            </a:lnSpc>
            <a:spcBef>
              <a:spcPts val="600"/>
            </a:spcBef>
          </a:pPr>
          <a:endParaRPr lang="en-US" sz="1400" dirty="0" smtClean="0">
            <a:solidFill>
              <a:schemeClr val="accent3"/>
            </a:solidFill>
          </a:endParaRPr>
        </a:p>
        <a:p xmlns:a="http://schemas.openxmlformats.org/drawingml/2006/main">
          <a:pPr>
            <a:lnSpc>
              <a:spcPts val="1200"/>
            </a:lnSpc>
            <a:spcBef>
              <a:spcPts val="600"/>
            </a:spcBef>
          </a:pPr>
          <a:r>
            <a:rPr lang="en-US" sz="1400" dirty="0" smtClean="0">
              <a:solidFill>
                <a:schemeClr val="accent3"/>
              </a:solidFill>
            </a:rPr>
            <a:t>industrial</a:t>
          </a:r>
          <a:endParaRPr lang="en-US" sz="1400" dirty="0">
            <a:solidFill>
              <a:schemeClr val="accent3"/>
            </a:solidFill>
          </a:endParaRPr>
        </a:p>
      </cdr:txBody>
    </cdr:sp>
  </cdr:relSizeAnchor>
  <cdr:relSizeAnchor xmlns:cdr="http://schemas.openxmlformats.org/drawingml/2006/chartDrawing">
    <cdr:from>
      <cdr:x>0.27158</cdr:x>
      <cdr:y>0.09528</cdr:y>
    </cdr:from>
    <cdr:to>
      <cdr:x>0.48252</cdr:x>
      <cdr:y>0.2418</cdr:y>
    </cdr:to>
    <cdr:sp macro="" textlink="">
      <cdr:nvSpPr>
        <cdr:cNvPr id="4" name="TextBox 1"/>
        <cdr:cNvSpPr txBox="1"/>
      </cdr:nvSpPr>
      <cdr:spPr>
        <a:xfrm xmlns:a="http://schemas.openxmlformats.org/drawingml/2006/main">
          <a:off x="1122675" y="390856"/>
          <a:ext cx="872006" cy="6010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non-OECD</a:t>
          </a:r>
          <a:endParaRPr 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38" tIns="47419" rIns="94838" bIns="47419"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38" tIns="47419" rIns="94838" bIns="47419" rtlCol="0"/>
          <a:lstStyle>
            <a:lvl1pPr algn="r">
              <a:defRPr sz="1200"/>
            </a:lvl1pPr>
          </a:lstStyle>
          <a:p>
            <a:fld id="{44928F8A-563D-44EE-ADEB-5ABB243C50D4}" type="datetime1">
              <a:rPr lang="en-US" smtClean="0"/>
              <a:t>2/25/2020</a:t>
            </a:fld>
            <a:endParaRPr lang="en-US"/>
          </a:p>
        </p:txBody>
      </p:sp>
      <p:sp>
        <p:nvSpPr>
          <p:cNvPr id="4" name="Footer Placeholder 3"/>
          <p:cNvSpPr>
            <a:spLocks noGrp="1"/>
          </p:cNvSpPr>
          <p:nvPr>
            <p:ph type="ftr" sz="quarter" idx="2"/>
          </p:nvPr>
        </p:nvSpPr>
        <p:spPr>
          <a:xfrm>
            <a:off x="1" y="9119173"/>
            <a:ext cx="3170583" cy="480388"/>
          </a:xfrm>
          <a:prstGeom prst="rect">
            <a:avLst/>
          </a:prstGeom>
        </p:spPr>
        <p:txBody>
          <a:bodyPr vert="horz" lIns="94838" tIns="47419" rIns="94838" bIns="47419"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38" tIns="47419" rIns="94838" bIns="47419" rtlCol="0" anchor="b"/>
          <a:lstStyle>
            <a:lvl1pPr algn="r">
              <a:defRPr sz="1200"/>
            </a:lvl1pPr>
          </a:lstStyle>
          <a:p>
            <a:fld id="{E45553FA-E54B-48B3-908E-BDE094C1A45E}" type="slidenum">
              <a:rPr lang="en-US" smtClean="0"/>
              <a:pPr/>
              <a:t>‹#›</a:t>
            </a:fld>
            <a:endParaRPr lang="en-US"/>
          </a:p>
        </p:txBody>
      </p:sp>
    </p:spTree>
    <p:extLst>
      <p:ext uri="{BB962C8B-B14F-4D97-AF65-F5344CB8AC3E}">
        <p14:creationId xmlns:p14="http://schemas.microsoft.com/office/powerpoint/2010/main" val="11766895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35" tIns="48318" rIns="96635" bIns="48318"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35" tIns="48318" rIns="96635" bIns="48318" rtlCol="0"/>
          <a:lstStyle>
            <a:lvl1pPr algn="r">
              <a:defRPr sz="1200"/>
            </a:lvl1pPr>
          </a:lstStyle>
          <a:p>
            <a:fld id="{4D389965-2DC7-4DD2-A41B-A077052E700E}" type="datetime1">
              <a:rPr lang="en-US" smtClean="0"/>
              <a:t>2/25/2020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5" tIns="48318" rIns="96635" bIns="4831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8" rIns="96635" bIns="483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5"/>
            <a:ext cx="3169920" cy="480060"/>
          </a:xfrm>
          <a:prstGeom prst="rect">
            <a:avLst/>
          </a:prstGeom>
        </p:spPr>
        <p:txBody>
          <a:bodyPr vert="horz" lIns="96635" tIns="48318" rIns="96635" bIns="4831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5" tIns="48318" rIns="96635" bIns="48318" rtlCol="0" anchor="b"/>
          <a:lstStyle>
            <a:lvl1pPr algn="r">
              <a:defRPr sz="1200"/>
            </a:lvl1pPr>
          </a:lstStyle>
          <a:p>
            <a:fld id="{0EBA4C88-B6CE-4DF6-AC5C-0E11A83F5D76}" type="slidenum">
              <a:rPr lang="en-US" smtClean="0"/>
              <a:pPr/>
              <a:t>‹#›</a:t>
            </a:fld>
            <a:endParaRPr lang="en-US"/>
          </a:p>
        </p:txBody>
      </p:sp>
    </p:spTree>
    <p:extLst>
      <p:ext uri="{BB962C8B-B14F-4D97-AF65-F5344CB8AC3E}">
        <p14:creationId xmlns:p14="http://schemas.microsoft.com/office/powerpoint/2010/main" val="28218189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173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302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321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286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285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141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24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106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330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10" name="Text Placeholder 8"/>
          <p:cNvSpPr>
            <a:spLocks noGrp="1"/>
          </p:cNvSpPr>
          <p:nvPr>
            <p:ph type="body" sz="quarter" idx="12"/>
          </p:nvPr>
        </p:nvSpPr>
        <p:spPr>
          <a:xfrm>
            <a:off x="231820" y="1689099"/>
            <a:ext cx="8693239" cy="4103259"/>
          </a:xfrm>
          <a:prstGeom prst="rect">
            <a:avLst/>
          </a:prstGeom>
        </p:spPr>
        <p:txBody>
          <a:bodyPr/>
          <a:lstStyle>
            <a:lvl1pPr marL="237744" indent="-237744">
              <a:lnSpc>
                <a:spcPct val="125000"/>
              </a:lnSpc>
              <a:spcBef>
                <a:spcPts val="1600"/>
              </a:spcBef>
              <a:spcAft>
                <a:spcPts val="600"/>
              </a:spcAft>
              <a:defRPr sz="1400"/>
            </a:lvl1pPr>
            <a:lvl2pPr marL="694944" indent="-237744">
              <a:lnSpc>
                <a:spcPct val="125000"/>
              </a:lnSpc>
              <a:spcAft>
                <a:spcPts val="400"/>
              </a:spcAft>
              <a:defRPr sz="1400"/>
            </a:lvl2pPr>
            <a:lvl3pPr marL="1088136" indent="-173736">
              <a:lnSpc>
                <a:spcPct val="125000"/>
              </a:lnSpc>
              <a:spcAft>
                <a:spcPts val="400"/>
              </a:spcAft>
              <a:defRPr sz="1400"/>
            </a:lvl3pPr>
            <a:lvl4pPr marL="1609344" indent="-237744">
              <a:lnSpc>
                <a:spcPct val="125000"/>
              </a:lnSpc>
              <a:spcAft>
                <a:spcPts val="400"/>
              </a:spcAft>
              <a:defRPr sz="1400"/>
            </a:lvl4pPr>
            <a:lvl5pPr marL="2002536" indent="-173736">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9"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1"/>
            <a:ext cx="8693239"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5"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129096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1"/>
            <a:ext cx="4105141"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804666" y="1689101"/>
            <a:ext cx="4134797"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238259" y="1689101"/>
            <a:ext cx="2743200"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0"/>
          <p:cNvSpPr>
            <a:spLocks noGrp="1"/>
          </p:cNvSpPr>
          <p:nvPr>
            <p:ph sz="quarter" idx="13"/>
          </p:nvPr>
        </p:nvSpPr>
        <p:spPr>
          <a:xfrm>
            <a:off x="3217930" y="1689101"/>
            <a:ext cx="2743200"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10"/>
          <p:cNvSpPr>
            <a:spLocks noGrp="1"/>
          </p:cNvSpPr>
          <p:nvPr>
            <p:ph sz="quarter" idx="14"/>
          </p:nvPr>
        </p:nvSpPr>
        <p:spPr>
          <a:xfrm>
            <a:off x="6185568" y="1689101"/>
            <a:ext cx="2743200" cy="4102100"/>
          </a:xfrm>
          <a:prstGeom prst="rect">
            <a:avLst/>
          </a:prstGeom>
        </p:spPr>
        <p:txBody>
          <a:bodyPr/>
          <a:lstStyle>
            <a:lvl1pPr marL="237744" indent="-237744">
              <a:lnSpc>
                <a:spcPct val="125000"/>
              </a:lnSpc>
              <a:spcBef>
                <a:spcPts val="1600"/>
              </a:spcBef>
              <a:spcAft>
                <a:spcPts val="600"/>
              </a:spcAft>
              <a:defRPr sz="1400"/>
            </a:lvl1pPr>
            <a:lvl2pPr>
              <a:lnSpc>
                <a:spcPct val="125000"/>
              </a:lnSpc>
              <a:spcAft>
                <a:spcPts val="400"/>
              </a:spcAft>
              <a:defRPr sz="1400"/>
            </a:lvl2pPr>
            <a:lvl3pPr>
              <a:lnSpc>
                <a:spcPct val="125000"/>
              </a:lnSpc>
              <a:spcAft>
                <a:spcPts val="400"/>
              </a:spcAft>
              <a:defRPr sz="1400"/>
            </a:lvl3pPr>
            <a:lvl4pPr>
              <a:lnSpc>
                <a:spcPct val="125000"/>
              </a:lnSpc>
              <a:spcAft>
                <a:spcPts val="400"/>
              </a:spcAft>
              <a:defRPr sz="1400"/>
            </a:lvl4pPr>
            <a:lvl5pPr>
              <a:lnSpc>
                <a:spcPct val="125000"/>
              </a:lnSpc>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2"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extLst>
      <p:ext uri="{BB962C8B-B14F-4D97-AF65-F5344CB8AC3E}">
        <p14:creationId xmlns:p14="http://schemas.microsoft.com/office/powerpoint/2010/main" val="35229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12" name="Text Placeholder 11"/>
          <p:cNvSpPr>
            <a:spLocks noGrp="1"/>
          </p:cNvSpPr>
          <p:nvPr>
            <p:ph type="body" sz="quarter" idx="13" hasCustomPrompt="1"/>
          </p:nvPr>
        </p:nvSpPr>
        <p:spPr>
          <a:xfrm>
            <a:off x="233660" y="1691005"/>
            <a:ext cx="4196279"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709160" y="1691005"/>
            <a:ext cx="4206240"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1" name="Chart Placeholder 8"/>
          <p:cNvSpPr>
            <a:spLocks noGrp="1"/>
          </p:cNvSpPr>
          <p:nvPr>
            <p:ph type="chart" sz="quarter" idx="12"/>
          </p:nvPr>
        </p:nvSpPr>
        <p:spPr>
          <a:xfrm>
            <a:off x="231819" y="2285803"/>
            <a:ext cx="8683581" cy="317390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7" name="Title 1"/>
          <p:cNvSpPr>
            <a:spLocks noGrp="1"/>
          </p:cNvSpPr>
          <p:nvPr>
            <p:ph type="title" hasCustomPrompt="1"/>
          </p:nvPr>
        </p:nvSpPr>
        <p:spPr>
          <a:xfrm>
            <a:off x="231819" y="875826"/>
            <a:ext cx="8683581"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9" name="Text Placeholder 15"/>
          <p:cNvSpPr>
            <a:spLocks noGrp="1"/>
          </p:cNvSpPr>
          <p:nvPr>
            <p:ph type="body" sz="quarter" idx="15" hasCustomPrompt="1"/>
          </p:nvPr>
        </p:nvSpPr>
        <p:spPr>
          <a:xfrm>
            <a:off x="231819" y="5541109"/>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9" name="Chart Placeholder 8"/>
          <p:cNvSpPr>
            <a:spLocks noGrp="1"/>
          </p:cNvSpPr>
          <p:nvPr>
            <p:ph type="chart" sz="quarter" idx="12"/>
          </p:nvPr>
        </p:nvSpPr>
        <p:spPr>
          <a:xfrm>
            <a:off x="234991" y="1978024"/>
            <a:ext cx="8696507" cy="34816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231819" y="1706090"/>
            <a:ext cx="8686031"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3"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10" name="Text Placeholder 15"/>
          <p:cNvSpPr>
            <a:spLocks noGrp="1"/>
          </p:cNvSpPr>
          <p:nvPr>
            <p:ph type="body" sz="quarter" idx="15" hasCustomPrompt="1"/>
          </p:nvPr>
        </p:nvSpPr>
        <p:spPr>
          <a:xfrm>
            <a:off x="231819" y="5541109"/>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4"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13" name="Picture Placeholder 12"/>
          <p:cNvSpPr>
            <a:spLocks noGrp="1"/>
          </p:cNvSpPr>
          <p:nvPr>
            <p:ph type="pic" sz="quarter" idx="16"/>
          </p:nvPr>
        </p:nvSpPr>
        <p:spPr>
          <a:xfrm>
            <a:off x="231819" y="1706089"/>
            <a:ext cx="8683581" cy="37504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
        <p:nvSpPr>
          <p:cNvPr id="9" name="Title 1"/>
          <p:cNvSpPr>
            <a:spLocks noGrp="1"/>
          </p:cNvSpPr>
          <p:nvPr>
            <p:ph type="title" hasCustomPrompt="1"/>
          </p:nvPr>
        </p:nvSpPr>
        <p:spPr>
          <a:xfrm>
            <a:off x="231819" y="875826"/>
            <a:ext cx="8699679" cy="755794"/>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7" name="Text Placeholder 15"/>
          <p:cNvSpPr>
            <a:spLocks noGrp="1"/>
          </p:cNvSpPr>
          <p:nvPr>
            <p:ph type="body" sz="quarter" idx="15" hasCustomPrompt="1"/>
          </p:nvPr>
        </p:nvSpPr>
        <p:spPr>
          <a:xfrm>
            <a:off x="231819" y="5541109"/>
            <a:ext cx="8683581" cy="255154"/>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p>
        </p:txBody>
      </p:sp>
      <p:sp>
        <p:nvSpPr>
          <p:cNvPr id="4"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280990" y="1575175"/>
            <a:ext cx="6405809" cy="1490472"/>
          </a:xfrm>
          <a:prstGeom prst="rect">
            <a:avLst/>
          </a:prstGeom>
        </p:spPr>
        <p:txBody>
          <a:bodyPr anchor="b" anchorCtr="0"/>
          <a:lstStyle>
            <a:lvl1pPr algn="l">
              <a:defRPr sz="4000">
                <a:solidFill>
                  <a:schemeClr val="bg1"/>
                </a:solidFill>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322094" y="3248276"/>
            <a:ext cx="4511843" cy="2724261"/>
          </a:xfrm>
          <a:prstGeom prst="rect">
            <a:avLst/>
          </a:prstGeom>
        </p:spPr>
        <p:txBody>
          <a:bodyPr/>
          <a:lstStyle>
            <a:lvl1pPr marL="0" indent="0">
              <a:buNone/>
              <a:defRPr sz="1600">
                <a:solidFill>
                  <a:schemeClr val="bg1"/>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21" Type="http://schemas.openxmlformats.org/officeDocument/2006/relationships/image" Target="../media/image10.png"/><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2" name="Straight Connector 21"/>
          <p:cNvCxnSpPr/>
          <p:nvPr userDrawn="1"/>
        </p:nvCxnSpPr>
        <p:spPr>
          <a:xfrm>
            <a:off x="11972" y="368858"/>
            <a:ext cx="9144000" cy="0"/>
          </a:xfrm>
          <a:prstGeom prst="line">
            <a:avLst/>
          </a:prstGeom>
          <a:ln w="952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605298" y="6030300"/>
            <a:ext cx="547052" cy="365125"/>
          </a:xfrm>
          <a:prstGeom prst="rect">
            <a:avLst/>
          </a:prstGeom>
        </p:spPr>
        <p:txBody>
          <a:bodyPr vert="horz" lIns="91440" tIns="45720" rIns="91440" bIns="45720" rtlCol="0" anchor="ctr"/>
          <a:lstStyle>
            <a:lvl1pPr algn="ctr">
              <a:defRPr sz="1200">
                <a:solidFill>
                  <a:schemeClr val="tx1"/>
                </a:solidFill>
                <a:latin typeface="+mj-lt"/>
              </a:defRPr>
            </a:lvl1pPr>
          </a:lstStyle>
          <a:p>
            <a:fld id="{2D80C5C9-96E0-47EC-B500-37C5FE284639}" type="slidenum">
              <a:rPr lang="en-US" smtClean="0"/>
              <a:pPr/>
              <a:t>‹#›</a:t>
            </a:fld>
            <a:endParaRPr lang="en-US" dirty="0"/>
          </a:p>
        </p:txBody>
      </p:sp>
      <p:sp>
        <p:nvSpPr>
          <p:cNvPr id="10" name="TextBox 9"/>
          <p:cNvSpPr txBox="1"/>
          <p:nvPr userDrawn="1"/>
        </p:nvSpPr>
        <p:spPr bwMode="auto">
          <a:xfrm>
            <a:off x="739331" y="6086923"/>
            <a:ext cx="2941715" cy="261610"/>
          </a:xfrm>
          <a:prstGeom prst="rect">
            <a:avLst/>
          </a:prstGeom>
          <a:noFill/>
          <a:ln w="9525">
            <a:noFill/>
            <a:miter lim="800000"/>
            <a:headEnd/>
            <a:tailEnd/>
          </a:ln>
        </p:spPr>
        <p:txBody>
          <a:bodyPr wrap="square" lIns="0" tIns="0" rIns="0" rtlCol="0" anchor="b">
            <a:prstTxWarp prst="textNoShape">
              <a:avLst/>
            </a:prstTxWarp>
            <a:spAutoFit/>
          </a:bodyPr>
          <a:lstStyle/>
          <a:p>
            <a:pPr eaLnBrk="0" hangingPunct="0"/>
            <a:r>
              <a:rPr lang="en-US" sz="1400" i="0" dirty="0" smtClean="0">
                <a:solidFill>
                  <a:schemeClr val="bg1"/>
                </a:solidFill>
                <a:latin typeface="Times New Roman" charset="0"/>
                <a:ea typeface="Times New Roman" charset="0"/>
                <a:cs typeface="Times New Roman" charset="0"/>
              </a:rPr>
              <a:t>U.S. Energy Information Administration</a:t>
            </a:r>
          </a:p>
        </p:txBody>
      </p:sp>
      <p:cxnSp>
        <p:nvCxnSpPr>
          <p:cNvPr id="3" name="Straight Connector 2"/>
          <p:cNvCxnSpPr/>
          <p:nvPr userDrawn="1"/>
        </p:nvCxnSpPr>
        <p:spPr>
          <a:xfrm>
            <a:off x="0" y="5976127"/>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8678068" y="6022392"/>
            <a:ext cx="388030" cy="388030"/>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135379" y="6083930"/>
            <a:ext cx="1469919" cy="292388"/>
          </a:xfrm>
          <a:prstGeom prst="rect">
            <a:avLst/>
          </a:prstGeom>
          <a:noFill/>
        </p:spPr>
        <p:txBody>
          <a:bodyPr wrap="square" rtlCol="0">
            <a:spAutoFit/>
          </a:bodyPr>
          <a:lstStyle/>
          <a:p>
            <a:pPr algn="l"/>
            <a:r>
              <a:rPr lang="en-US" sz="1300" dirty="0" smtClean="0">
                <a:solidFill>
                  <a:schemeClr val="tx1">
                    <a:lumMod val="65000"/>
                    <a:lumOff val="35000"/>
                  </a:schemeClr>
                </a:solidFill>
                <a:latin typeface="+mn-lt"/>
              </a:rPr>
              <a:t>www.eia.gov/ieo</a:t>
            </a:r>
            <a:endParaRPr lang="en-US" sz="1300" dirty="0">
              <a:solidFill>
                <a:schemeClr val="tx1">
                  <a:lumMod val="65000"/>
                  <a:lumOff val="35000"/>
                </a:schemeClr>
              </a:solidFill>
              <a:latin typeface="+mn-lt"/>
            </a:endParaRPr>
          </a:p>
        </p:txBody>
      </p:sp>
      <p:sp>
        <p:nvSpPr>
          <p:cNvPr id="14" name="TextBox 13"/>
          <p:cNvSpPr txBox="1"/>
          <p:nvPr userDrawn="1"/>
        </p:nvSpPr>
        <p:spPr>
          <a:xfrm>
            <a:off x="5954307" y="6077233"/>
            <a:ext cx="1040908" cy="292388"/>
          </a:xfrm>
          <a:prstGeom prst="rect">
            <a:avLst/>
          </a:prstGeom>
          <a:noFill/>
        </p:spPr>
        <p:txBody>
          <a:bodyPr wrap="square" rtlCol="0">
            <a:spAutoFit/>
          </a:bodyPr>
          <a:lstStyle/>
          <a:p>
            <a:pPr algn="r"/>
            <a:r>
              <a:rPr lang="en-US" sz="1300" b="1" dirty="0" smtClean="0">
                <a:solidFill>
                  <a:schemeClr val="accent1"/>
                </a:solidFill>
              </a:rPr>
              <a:t>#</a:t>
            </a:r>
            <a:r>
              <a:rPr lang="en-US" sz="1300" dirty="0" smtClean="0">
                <a:solidFill>
                  <a:schemeClr val="accent1"/>
                </a:solidFill>
              </a:rPr>
              <a:t>IEO2019</a:t>
            </a:r>
            <a:endParaRPr lang="en-US" sz="1300" dirty="0">
              <a:solidFill>
                <a:schemeClr val="accent1"/>
              </a:solidFill>
            </a:endParaRPr>
          </a:p>
        </p:txBody>
      </p:sp>
      <p:cxnSp>
        <p:nvCxnSpPr>
          <p:cNvPr id="15" name="Straight Connector 14"/>
          <p:cNvCxnSpPr/>
          <p:nvPr userDrawn="1"/>
        </p:nvCxnSpPr>
        <p:spPr>
          <a:xfrm>
            <a:off x="7067984" y="6076004"/>
            <a:ext cx="0" cy="282198"/>
          </a:xfrm>
          <a:prstGeom prst="line">
            <a:avLst/>
          </a:prstGeom>
          <a:ln w="19050" cmpd="sng">
            <a:solidFill>
              <a:schemeClr val="bg2">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228945" y="6084590"/>
            <a:ext cx="3037904" cy="276999"/>
          </a:xfrm>
          <a:prstGeom prst="rect">
            <a:avLst/>
          </a:prstGeom>
          <a:noFill/>
        </p:spPr>
        <p:txBody>
          <a:bodyPr wrap="square" rtlCol="0">
            <a:spAutoFit/>
          </a:bodyPr>
          <a:lstStyle/>
          <a:p>
            <a:pPr algn="l"/>
            <a:r>
              <a:rPr lang="en-US" sz="1200" b="0" dirty="0" smtClean="0">
                <a:solidFill>
                  <a:schemeClr val="tx1">
                    <a:lumMod val="65000"/>
                    <a:lumOff val="35000"/>
                  </a:schemeClr>
                </a:solidFill>
                <a:latin typeface="Times New Roman"/>
                <a:cs typeface="Times New Roman"/>
              </a:rPr>
              <a:t>U.S. Energy</a:t>
            </a:r>
            <a:r>
              <a:rPr lang="en-US" sz="1200" b="0" baseline="0" dirty="0" smtClean="0">
                <a:solidFill>
                  <a:schemeClr val="tx1">
                    <a:lumMod val="65000"/>
                    <a:lumOff val="35000"/>
                  </a:schemeClr>
                </a:solidFill>
                <a:latin typeface="Times New Roman"/>
                <a:cs typeface="Times New Roman"/>
              </a:rPr>
              <a:t> Information Administration</a:t>
            </a:r>
            <a:endParaRPr lang="en-US" sz="1200" b="0" dirty="0">
              <a:solidFill>
                <a:schemeClr val="tx1">
                  <a:lumMod val="65000"/>
                  <a:lumOff val="35000"/>
                </a:schemeClr>
              </a:solidFill>
              <a:latin typeface="Times New Roman"/>
              <a:cs typeface="Times New Roman"/>
            </a:endParaRPr>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8979" y="105476"/>
            <a:ext cx="530352" cy="530352"/>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83649" y="105476"/>
            <a:ext cx="530352" cy="530352"/>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96094" y="105476"/>
            <a:ext cx="530352" cy="530352"/>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71204" y="105476"/>
            <a:ext cx="530352" cy="530352"/>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58759" y="105476"/>
            <a:ext cx="530352" cy="530352"/>
          </a:xfrm>
          <a:prstGeom prst="rect">
            <a:avLst/>
          </a:prstGeom>
        </p:spPr>
      </p:pic>
      <p:pic>
        <p:nvPicPr>
          <p:cNvPr id="11" name="Picture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33869" y="105476"/>
            <a:ext cx="530352" cy="530352"/>
          </a:xfrm>
          <a:prstGeom prst="rect">
            <a:avLst/>
          </a:prstGeom>
        </p:spPr>
      </p:pic>
      <p:pic>
        <p:nvPicPr>
          <p:cNvPr id="17" name="Picture 1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21424" y="105476"/>
            <a:ext cx="530352" cy="530352"/>
          </a:xfrm>
          <a:prstGeom prst="rect">
            <a:avLst/>
          </a:prstGeom>
        </p:spPr>
      </p:pic>
      <p:pic>
        <p:nvPicPr>
          <p:cNvPr id="18" name="Picture 1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946314" y="105476"/>
            <a:ext cx="530352" cy="530352"/>
          </a:xfrm>
          <a:prstGeom prst="rect">
            <a:avLst/>
          </a:prstGeom>
        </p:spPr>
      </p:pic>
      <p:pic>
        <p:nvPicPr>
          <p:cNvPr id="19" name="Picture 1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508539" y="105476"/>
            <a:ext cx="530352" cy="530352"/>
          </a:xfrm>
          <a:prstGeom prst="rect">
            <a:avLst/>
          </a:prstGeom>
        </p:spPr>
      </p:pic>
      <p:pic>
        <p:nvPicPr>
          <p:cNvPr id="20" name="Picture 19"/>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420984" y="105476"/>
            <a:ext cx="530352" cy="530352"/>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91" r:id="rId2"/>
    <p:sldLayoutId id="2147483680" r:id="rId3"/>
    <p:sldLayoutId id="2147483690" r:id="rId4"/>
    <p:sldLayoutId id="2147483685" r:id="rId5"/>
    <p:sldLayoutId id="2147483686" r:id="rId6"/>
    <p:sldLayoutId id="2147483687" r:id="rId7"/>
    <p:sldLayoutId id="2147483688" r:id="rId8"/>
    <p:sldLayoutId id="2147483682" r:id="rId9"/>
    <p:sldLayoutId id="2147483689" r:id="rId10"/>
  </p:sldLayoutIdLst>
  <p:timing>
    <p:tnLst>
      <p:par>
        <p:cTn id="1" dur="indefinite" restart="never" nodeType="tmRoot"/>
      </p:par>
    </p:tnLst>
  </p:timing>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0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79.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7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0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0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81.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8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0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83.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8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0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0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8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8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chart" Target="../charts/chart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chart" Target="../charts/chart2.xml"/><Relationship Id="rId9" Type="http://schemas.openxmlformats.org/officeDocument/2006/relationships/image" Target="../media/image18.png"/><Relationship Id="rId14" Type="http://schemas.openxmlformats.org/officeDocument/2006/relationships/image" Target="../media/image23.png"/></Relationships>
</file>

<file path=ppt/slides/_rels/slide1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8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89.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88.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1.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9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3.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9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9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chart" Target="../charts/chart96.xm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99.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chart" Target="../charts/chart98.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chart" Target="../charts/chart97.xm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chart" Target="../charts/chart100.xml"/></Relationships>
</file>

<file path=ppt/slides/_rels/slide1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03.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chart" Target="../charts/chart102.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chart" Target="../charts/chart101.xm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chart" Target="../charts/chart104.xml"/></Relationships>
</file>

<file path=ppt/slides/_rels/slide1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hart" Target="../charts/chart107.xml"/><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chart" Target="../charts/chart106.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chart" Target="../charts/chart105.xm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hart" Target="../charts/chart4.xml"/><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chart" Target="../charts/chart6.xml"/><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chart" Target="../charts/chart5.xml"/></Relationships>
</file>

<file path=ppt/slides/_rels/slide1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chart" Target="../charts/chart10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10.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1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11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1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chart" Target="../charts/chart114.xml"/><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chart" Target="../charts/chart113.xml"/><Relationship Id="rId1" Type="http://schemas.openxmlformats.org/officeDocument/2006/relationships/slideLayout" Target="../slideLayouts/slideLayout5.xml"/><Relationship Id="rId6" Type="http://schemas.openxmlformats.org/officeDocument/2006/relationships/chart" Target="../charts/chart117.xml"/><Relationship Id="rId11" Type="http://schemas.openxmlformats.org/officeDocument/2006/relationships/image" Target="../media/image19.png"/><Relationship Id="rId5" Type="http://schemas.openxmlformats.org/officeDocument/2006/relationships/chart" Target="../charts/chart116.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chart" Target="../charts/chart115.xml"/><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chart" Target="../charts/chart118.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chart" Target="../charts/chart11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chart" Target="../charts/chart120.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png"/><Relationship Id="rId3" Type="http://schemas.openxmlformats.org/officeDocument/2006/relationships/chart" Target="../charts/chart12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chart" Target="../charts/chart12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chart" Target="../charts/chart124.xml"/><Relationship Id="rId10" Type="http://schemas.openxmlformats.org/officeDocument/2006/relationships/image" Target="../media/image18.png"/><Relationship Id="rId4" Type="http://schemas.openxmlformats.org/officeDocument/2006/relationships/chart" Target="../charts/chart123.xml"/><Relationship Id="rId9" Type="http://schemas.openxmlformats.org/officeDocument/2006/relationships/image" Target="../media/image17.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chart" Target="../charts/chart8.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chart" Target="../charts/chart7.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25.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s>
</file>

<file path=ppt/slides/_rels/slide15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26.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s>
</file>

<file path=ppt/slides/_rels/slide1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27.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s>
</file>

<file path=ppt/slides/_rels/slide1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28.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s>
</file>

<file path=ppt/slides/_rels/slide1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2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_rels/slide1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_rels/slide1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34.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_rels/slide169.xml.rels><?xml version="1.0" encoding="UTF-8" standalone="yes"?>
<Relationships xmlns="http://schemas.openxmlformats.org/package/2006/relationships"><Relationship Id="rId8" Type="http://schemas.openxmlformats.org/officeDocument/2006/relationships/hyperlink" Target="mailto:kenneth.dubin@eia.gov" TargetMode="External"/><Relationship Id="rId13" Type="http://schemas.openxmlformats.org/officeDocument/2006/relationships/hyperlink" Target="mailto:peter.gross@eia.gov" TargetMode="External"/><Relationship Id="rId18" Type="http://schemas.openxmlformats.org/officeDocument/2006/relationships/image" Target="../media/image16.png"/><Relationship Id="rId3" Type="http://schemas.openxmlformats.org/officeDocument/2006/relationships/hyperlink" Target="mailto:InternationalEnergyOutlook@eia.gov" TargetMode="External"/><Relationship Id="rId21" Type="http://schemas.openxmlformats.org/officeDocument/2006/relationships/image" Target="../media/image19.png"/><Relationship Id="rId7" Type="http://schemas.openxmlformats.org/officeDocument/2006/relationships/hyperlink" Target="mailto:bonnie.west@eia.gov" TargetMode="External"/><Relationship Id="rId12" Type="http://schemas.openxmlformats.org/officeDocument/2006/relationships/hyperlink" Target="mailto:meera.fickling@eia.gov" TargetMode="External"/><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mailto:david.manowitz@eia.gov" TargetMode="External"/><Relationship Id="rId11" Type="http://schemas.openxmlformats.org/officeDocument/2006/relationships/hyperlink" Target="mailto:behjat.hojjati@eia.gov" TargetMode="External"/><Relationship Id="rId24" Type="http://schemas.openxmlformats.org/officeDocument/2006/relationships/image" Target="../media/image23.png"/><Relationship Id="rId5" Type="http://schemas.openxmlformats.org/officeDocument/2006/relationships/hyperlink" Target="mailto:Troy.cook@eia.gov" TargetMode="External"/><Relationship Id="rId15" Type="http://schemas.openxmlformats.org/officeDocument/2006/relationships/hyperlink" Target="mailto:perry.lindstrom@eia.gov" TargetMode="External"/><Relationship Id="rId23" Type="http://schemas.openxmlformats.org/officeDocument/2006/relationships/image" Target="../media/image21.png"/><Relationship Id="rId10" Type="http://schemas.openxmlformats.org/officeDocument/2006/relationships/hyperlink" Target="mailto:slade.johnson@eia.gov" TargetMode="External"/><Relationship Id="rId19" Type="http://schemas.openxmlformats.org/officeDocument/2006/relationships/image" Target="../media/image17.png"/><Relationship Id="rId4" Type="http://schemas.openxmlformats.org/officeDocument/2006/relationships/hyperlink" Target="mailto:elizabeth.sendich@eia.gov" TargetMode="External"/><Relationship Id="rId9" Type="http://schemas.openxmlformats.org/officeDocument/2006/relationships/hyperlink" Target="mailto:michelle.bowman@eia.gov" TargetMode="External"/><Relationship Id="rId14" Type="http://schemas.openxmlformats.org/officeDocument/2006/relationships/hyperlink" Target="mailto:john.maples@eia.gov" TargetMode="External"/><Relationship Id="rId22"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hyperlink" Target="http://www.eia.gov/steo" TargetMode="External"/><Relationship Id="rId7" Type="http://schemas.openxmlformats.org/officeDocument/2006/relationships/hyperlink" Target="http://www.eia.gov/todayinenergy" TargetMode="Externa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hyperlink" Target="http://www.eia.gov/" TargetMode="Externa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www.eia.gov/mer" TargetMode="External"/><Relationship Id="rId11" Type="http://schemas.openxmlformats.org/officeDocument/2006/relationships/image" Target="../media/image16.png"/><Relationship Id="rId5" Type="http://schemas.openxmlformats.org/officeDocument/2006/relationships/hyperlink" Target="http://www.eia.gov/ieo" TargetMode="Externa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hyperlink" Target="http://www.eia.gov/aeo"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chart" Target="../charts/chart9.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chart" Target="../charts/chart10.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eia.gov/ie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2.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chart" Target="../charts/chart1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6.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chart" Target="../charts/chart1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2.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2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4.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2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2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xml"/><Relationship Id="rId7" Type="http://schemas.openxmlformats.org/officeDocument/2006/relationships/slide" Target="slide6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5.xml"/><Relationship Id="rId5" Type="http://schemas.openxmlformats.org/officeDocument/2006/relationships/slide" Target="slide131.xml"/><Relationship Id="rId10" Type="http://schemas.openxmlformats.org/officeDocument/2006/relationships/slide" Target="slide161.xml"/><Relationship Id="rId4" Type="http://schemas.openxmlformats.org/officeDocument/2006/relationships/slide" Target="slide115.xml"/><Relationship Id="rId9" Type="http://schemas.openxmlformats.org/officeDocument/2006/relationships/slide" Target="slide33.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27.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2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chart" Target="../charts/chart29.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chart" Target="../charts/chart28.xml"/><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31.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3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33.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3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35.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3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37.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3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5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39.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5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41.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4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5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43.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4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45.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4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47.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4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48.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6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6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0.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49.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7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2.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5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7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7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4.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5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7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7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6.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5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7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7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58.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57.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7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7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60.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59.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8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62.xml"/><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chart" Target="../charts/chart6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19.png"/></Relationships>
</file>

<file path=ppt/slides/_rels/slide8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8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chart" Target="../charts/chart63.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8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6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6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8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8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6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6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69.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68.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9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71.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70.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9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73.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7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9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7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7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_rels/slide9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77.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hart" Target="../charts/chart7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32207" y="5938314"/>
            <a:ext cx="2802430" cy="584776"/>
          </a:xfrm>
          <a:prstGeom prst="rect">
            <a:avLst/>
          </a:prstGeom>
          <a:noFill/>
        </p:spPr>
        <p:txBody>
          <a:bodyPr wrap="square" rtlCol="0">
            <a:spAutoFit/>
          </a:bodyPr>
          <a:lstStyle/>
          <a:p>
            <a:pPr algn="r"/>
            <a:r>
              <a:rPr lang="en-US" sz="1600" dirty="0" smtClean="0"/>
              <a:t>September 24, 2019</a:t>
            </a:r>
            <a:endParaRPr lang="en-US" sz="1600" dirty="0"/>
          </a:p>
          <a:p>
            <a:pPr algn="r"/>
            <a:r>
              <a:rPr lang="en-US" sz="1600" dirty="0" smtClean="0">
                <a:latin typeface="+mn-lt"/>
              </a:rPr>
              <a:t>www.eia.gov/ieo</a:t>
            </a:r>
            <a:endParaRPr lang="en-US" sz="1600" dirty="0">
              <a:latin typeface="+mn-lt"/>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900" y="5976874"/>
            <a:ext cx="2485097" cy="507163"/>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702257"/>
            <a:ext cx="9144000" cy="3998951"/>
          </a:xfrm>
          <a:prstGeom prst="rect">
            <a:avLst/>
          </a:prstGeom>
        </p:spPr>
      </p:pic>
      <p:cxnSp>
        <p:nvCxnSpPr>
          <p:cNvPr id="15" name="Straight Connector 14"/>
          <p:cNvCxnSpPr/>
          <p:nvPr/>
        </p:nvCxnSpPr>
        <p:spPr bwMode="auto">
          <a:xfrm flipV="1">
            <a:off x="0" y="5707747"/>
            <a:ext cx="9144000" cy="3586"/>
          </a:xfrm>
          <a:prstGeom prst="line">
            <a:avLst/>
          </a:prstGeom>
          <a:solidFill>
            <a:schemeClr val="accent1"/>
          </a:solidFill>
          <a:ln w="38100" cap="flat" cmpd="sng" algn="ctr">
            <a:solidFill>
              <a:srgbClr val="0096D7"/>
            </a:solidFill>
            <a:prstDash val="solid"/>
            <a:round/>
            <a:headEnd type="none" w="med" len="med"/>
            <a:tailEnd type="none" w="med" len="med"/>
          </a:ln>
          <a:effectLst/>
        </p:spPr>
      </p:cxnSp>
      <p:sp>
        <p:nvSpPr>
          <p:cNvPr id="16" name="TextBox 15"/>
          <p:cNvSpPr txBox="1"/>
          <p:nvPr/>
        </p:nvSpPr>
        <p:spPr>
          <a:xfrm>
            <a:off x="3170785" y="6196995"/>
            <a:ext cx="3037904" cy="338554"/>
          </a:xfrm>
          <a:prstGeom prst="rect">
            <a:avLst/>
          </a:prstGeom>
          <a:noFill/>
          <a:ln>
            <a:noFill/>
          </a:ln>
        </p:spPr>
        <p:txBody>
          <a:bodyPr wrap="square" rtlCol="0">
            <a:spAutoFit/>
          </a:bodyPr>
          <a:lstStyle/>
          <a:p>
            <a:pPr algn="ctr"/>
            <a:r>
              <a:rPr lang="en-US" sz="1600" b="1" dirty="0" smtClean="0">
                <a:solidFill>
                  <a:srgbClr val="0096D7"/>
                </a:solidFill>
              </a:rPr>
              <a:t>#</a:t>
            </a:r>
            <a:r>
              <a:rPr lang="en-US" sz="1600" dirty="0" smtClean="0">
                <a:solidFill>
                  <a:srgbClr val="0096D7"/>
                </a:solidFill>
              </a:rPr>
              <a:t>IEO2019</a:t>
            </a:r>
            <a:endParaRPr lang="en-US" sz="1600" dirty="0">
              <a:solidFill>
                <a:srgbClr val="0096D7"/>
              </a:solidFill>
            </a:endParaRPr>
          </a:p>
        </p:txBody>
      </p:sp>
      <p:cxnSp>
        <p:nvCxnSpPr>
          <p:cNvPr id="17" name="Straight Connector 16"/>
          <p:cNvCxnSpPr/>
          <p:nvPr/>
        </p:nvCxnSpPr>
        <p:spPr bwMode="auto">
          <a:xfrm flipV="1">
            <a:off x="0" y="1688774"/>
            <a:ext cx="9144000" cy="3586"/>
          </a:xfrm>
          <a:prstGeom prst="line">
            <a:avLst/>
          </a:prstGeom>
          <a:solidFill>
            <a:schemeClr val="accent1"/>
          </a:solidFill>
          <a:ln w="38100" cap="flat" cmpd="sng" algn="ctr">
            <a:solidFill>
              <a:srgbClr val="0096D7"/>
            </a:solidFill>
            <a:prstDash val="solid"/>
            <a:round/>
            <a:headEnd type="none" w="med" len="med"/>
            <a:tailEnd type="none" w="med" len="med"/>
          </a:ln>
          <a:effectLst/>
        </p:spPr>
      </p:cxnSp>
      <p:sp>
        <p:nvSpPr>
          <p:cNvPr id="18" name="TextBox 17"/>
          <p:cNvSpPr txBox="1"/>
          <p:nvPr/>
        </p:nvSpPr>
        <p:spPr>
          <a:xfrm>
            <a:off x="215900" y="471926"/>
            <a:ext cx="8605411" cy="1200328"/>
          </a:xfrm>
          <a:prstGeom prst="rect">
            <a:avLst/>
          </a:prstGeom>
          <a:noFill/>
        </p:spPr>
        <p:txBody>
          <a:bodyPr wrap="square" rtlCol="0">
            <a:spAutoFit/>
          </a:bodyPr>
          <a:lstStyle/>
          <a:p>
            <a:r>
              <a:rPr lang="en-US" sz="4400" i="1" dirty="0" smtClean="0">
                <a:latin typeface="+mj-lt"/>
              </a:rPr>
              <a:t>International Energy </a:t>
            </a:r>
            <a:r>
              <a:rPr lang="en-US" sz="4400" i="1" dirty="0">
                <a:latin typeface="+mj-lt"/>
              </a:rPr>
              <a:t>Outlook </a:t>
            </a:r>
            <a:r>
              <a:rPr lang="en-US" sz="4400" dirty="0" smtClean="0">
                <a:latin typeface="+mj-lt"/>
              </a:rPr>
              <a:t>2019</a:t>
            </a:r>
            <a:br>
              <a:rPr lang="en-US" sz="4400" dirty="0" smtClean="0">
                <a:latin typeface="+mj-lt"/>
              </a:rPr>
            </a:br>
            <a:r>
              <a:rPr lang="en-US" sz="2800" dirty="0" smtClean="0">
                <a:solidFill>
                  <a:schemeClr val="accent1"/>
                </a:solidFill>
                <a:latin typeface="+mj-lt"/>
              </a:rPr>
              <a:t>with projections to 2050</a:t>
            </a:r>
            <a:endParaRPr lang="en-US" sz="2800" dirty="0">
              <a:solidFill>
                <a:schemeClr val="accent1"/>
              </a:solidFill>
              <a:latin typeface="+mj-lt"/>
            </a:endParaRPr>
          </a:p>
        </p:txBody>
      </p:sp>
    </p:spTree>
    <p:extLst>
      <p:ext uri="{BB962C8B-B14F-4D97-AF65-F5344CB8AC3E}">
        <p14:creationId xmlns:p14="http://schemas.microsoft.com/office/powerpoint/2010/main" val="4039803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729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With demand growth less than 1% and no significant policies aimed at reducing CO2 emissions, the mix of generation resources in non-OECD Europe and Eurasia (excluding Russia) changes relatively little.</a:t>
            </a:r>
          </a:p>
          <a:p>
            <a:pPr lvl="0"/>
            <a:r>
              <a:rPr lang="en-US" dirty="0" smtClean="0"/>
              <a:t>Hydroelectric remains the main source of renewables generation in the region, and wind and solar account for less than 10% of the generation mix in 2050.</a:t>
            </a:r>
          </a:p>
          <a:p>
            <a:pPr lvl="0"/>
            <a:r>
              <a:rPr lang="en-US" dirty="0" smtClean="0"/>
              <a:t>With natural gas resources available in surrounding areas, non-OECD Europe and Eurasia (excluding Russia) displaces some of its coal-fired generation with natural gas-fired generation throughout the projection period. The coal-fired generation share decreases from 31% in 2018 to 15% in 2050, but the natural-fired gas generation share increases from 23% in 2018 to 31% in 2050.</a:t>
            </a:r>
            <a:endParaRPr lang="en-US" dirty="0"/>
          </a:p>
        </p:txBody>
      </p:sp>
      <p:sp>
        <p:nvSpPr>
          <p:cNvPr id="8" name="Title 7"/>
          <p:cNvSpPr>
            <a:spLocks noGrp="1"/>
          </p:cNvSpPr>
          <p:nvPr>
            <p:ph type="title"/>
          </p:nvPr>
        </p:nvSpPr>
        <p:spPr/>
        <p:txBody>
          <a:bodyPr/>
          <a:lstStyle/>
          <a:p>
            <a:r>
              <a:rPr lang="en-US" smtClean="0"/>
              <a:t>—with fewer policy drivers to change the generation mix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6203125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SKOGen1"/>
          <p:cNvGraphicFramePr>
            <a:graphicFrameLocks noGrp="1"/>
          </p:cNvGraphicFramePr>
          <p:nvPr>
            <p:ph sz="quarter" idx="12"/>
            <p:extLst/>
          </p:nvPr>
        </p:nvGraphicFramePr>
        <p:xfrm>
          <a:off x="238125" y="2165444"/>
          <a:ext cx="4105275" cy="36257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South Korea increases generation from renewables based on demand growth and related policies— </a:t>
            </a:r>
          </a:p>
        </p:txBody>
      </p:sp>
      <p:sp>
        <p:nvSpPr>
          <p:cNvPr id="3" name="Slide Number Placeholder 2"/>
          <p:cNvSpPr>
            <a:spLocks noGrp="1"/>
          </p:cNvSpPr>
          <p:nvPr>
            <p:ph type="sldNum" sz="quarter" idx="4"/>
          </p:nvPr>
        </p:nvSpPr>
        <p:spPr>
          <a:xfrm>
            <a:off x="8669955" y="6059176"/>
            <a:ext cx="429768" cy="306492"/>
          </a:xfrm>
        </p:spPr>
        <p:txBody>
          <a:bodyPr/>
          <a:lstStyle/>
          <a:p>
            <a:fld id="{2D80C5C9-96E0-47EC-B500-37C5FE284639}" type="slidenum">
              <a:rPr lang="en-US" smtClean="0"/>
              <a:pPr/>
              <a:t>101</a:t>
            </a:fld>
            <a:endParaRPr lang="en-US" dirty="0"/>
          </a:p>
        </p:txBody>
      </p:sp>
      <p:sp>
        <p:nvSpPr>
          <p:cNvPr id="4" name="Rectangle 3"/>
          <p:cNvSpPr/>
          <p:nvPr/>
        </p:nvSpPr>
        <p:spPr>
          <a:xfrm>
            <a:off x="271454" y="1633461"/>
            <a:ext cx="4572000" cy="523220"/>
          </a:xfrm>
          <a:prstGeom prst="rect">
            <a:avLst/>
          </a:prstGeom>
        </p:spPr>
        <p:txBody>
          <a:bodyPr>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Net </a:t>
            </a:r>
            <a:r>
              <a:rPr lang="en-US" sz="1400" b="1" dirty="0">
                <a:solidFill>
                  <a:sysClr val="windowText" lastClr="000000"/>
                </a:solidFill>
                <a:latin typeface="Arial" panose="020B0604020202020204" pitchFamily="34" charset="0"/>
                <a:cs typeface="Arial" panose="020B0604020202020204" pitchFamily="34" charset="0"/>
              </a:rPr>
              <a:t>electricity generation by </a:t>
            </a:r>
            <a:r>
              <a:rPr lang="en-US" sz="1400" b="1" dirty="0" smtClean="0">
                <a:solidFill>
                  <a:sysClr val="windowText" lastClr="000000"/>
                </a:solidFill>
                <a:latin typeface="Arial" panose="020B0604020202020204" pitchFamily="34" charset="0"/>
                <a:cs typeface="Arial" panose="020B0604020202020204" pitchFamily="34" charset="0"/>
              </a:rPr>
              <a:t>fuel, South Korea</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4373449" y="1633461"/>
            <a:ext cx="4216684" cy="523220"/>
          </a:xfrm>
          <a:prstGeom prst="rect">
            <a:avLst/>
          </a:prstGeom>
        </p:spPr>
        <p:txBody>
          <a:bodyPr wrap="square">
            <a:spAutoFit/>
          </a:bodyPr>
          <a:lstStyle/>
          <a:p>
            <a:r>
              <a:rPr lang="en-US" sz="1400" b="1" dirty="0">
                <a:solidFill>
                  <a:sysClr val="windowText" lastClr="000000"/>
                </a:solidFill>
              </a:rPr>
              <a:t>Share of net electricity </a:t>
            </a:r>
            <a:r>
              <a:rPr lang="en-US" sz="1400" b="1" dirty="0" smtClean="0">
                <a:solidFill>
                  <a:sysClr val="windowText" lastClr="000000"/>
                </a:solidFill>
              </a:rPr>
              <a:t>generation, South Korea</a:t>
            </a:r>
            <a:endParaRPr lang="en-US" sz="1400" b="1" dirty="0">
              <a:solidFill>
                <a:sysClr val="windowText" lastClr="000000"/>
              </a:solidFill>
            </a:endParaRPr>
          </a:p>
          <a:p>
            <a:pPr lvl="0">
              <a:defRPr/>
            </a:pPr>
            <a:r>
              <a:rPr lang="en-US" sz="1400" dirty="0"/>
              <a:t>percent</a:t>
            </a:r>
          </a:p>
        </p:txBody>
      </p:sp>
      <p:sp>
        <p:nvSpPr>
          <p:cNvPr id="18" name="TextBox 1"/>
          <p:cNvSpPr txBox="1"/>
          <p:nvPr/>
        </p:nvSpPr>
        <p:spPr>
          <a:xfrm>
            <a:off x="594660" y="2392085"/>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23" name="SKOGen2"/>
          <p:cNvGraphicFramePr>
            <a:graphicFrameLocks noGrp="1"/>
          </p:cNvGraphicFramePr>
          <p:nvPr>
            <p:ph sz="quarter" idx="13"/>
            <p:extLst/>
          </p:nvPr>
        </p:nvGraphicFramePr>
        <p:xfrm>
          <a:off x="4351923" y="2154840"/>
          <a:ext cx="3530205" cy="363636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p:cNvSpPr txBox="1"/>
          <p:nvPr/>
        </p:nvSpPr>
        <p:spPr>
          <a:xfrm>
            <a:off x="7616522" y="2304288"/>
            <a:ext cx="1215849" cy="315926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65000"/>
                  </a:schemeClr>
                </a:solidFill>
                <a:latin typeface="Arial" panose="020B0604020202020204" pitchFamily="34" charset="0"/>
                <a:cs typeface="Arial" panose="020B0604020202020204" pitchFamily="34" charset="0"/>
              </a:rPr>
              <a:t>o</a:t>
            </a:r>
            <a:r>
              <a:rPr lang="en-US" sz="1400" b="1" baseline="0" dirty="0" smtClean="0">
                <a:solidFill>
                  <a:schemeClr val="bg1">
                    <a:lumMod val="65000"/>
                  </a:schemeClr>
                </a:solidFill>
                <a:effectLst/>
                <a:latin typeface="Arial" panose="020B0604020202020204" pitchFamily="34" charset="0"/>
                <a:cs typeface="Arial" panose="020B0604020202020204" pitchFamily="34" charset="0"/>
              </a:rPr>
              <a:t>ther</a:t>
            </a:r>
          </a:p>
          <a:p>
            <a:pPr marL="0" marR="0" lvl="0" indent="0" defTabSz="914400" eaLnBrk="1" fontAlgn="auto" latinLnBrk="0" hangingPunct="1">
              <a:lnSpc>
                <a:spcPct val="100000"/>
              </a:lnSpc>
              <a:spcBef>
                <a:spcPts val="0"/>
              </a:spcBef>
              <a:spcAft>
                <a:spcPts val="0"/>
              </a:spcAft>
              <a:buClrTx/>
              <a:buSzTx/>
              <a:buFontTx/>
              <a:buNone/>
              <a:tabLst/>
              <a:defRPr/>
            </a:pPr>
            <a:endParaRPr lang="en-US" sz="800" b="1" baseline="0" dirty="0" smtClean="0">
              <a:solidFill>
                <a:schemeClr val="bg1">
                  <a:lumMod val="65000"/>
                </a:schemeClr>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latin typeface="Arial" panose="020B0604020202020204" pitchFamily="34" charset="0"/>
                <a:cs typeface="Arial" panose="020B0604020202020204" pitchFamily="34" charset="0"/>
              </a:rPr>
              <a:t>solar</a:t>
            </a:r>
            <a:endParaRPr lang="en-US" sz="600" b="1" baseline="0"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smtClean="0">
              <a:solidFill>
                <a:schemeClr val="accent3"/>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smtClean="0">
                <a:solidFill>
                  <a:schemeClr val="accent3"/>
                </a:solidFill>
                <a:effectLst/>
                <a:latin typeface="Arial" panose="020B0604020202020204" pitchFamily="34" charset="0"/>
                <a:cs typeface="Arial" panose="020B0604020202020204" pitchFamily="34" charset="0"/>
              </a:rPr>
              <a:t>wind</a:t>
            </a:r>
            <a:endParaRPr lang="en-US" sz="1400" baseline="0" dirty="0">
              <a:solidFill>
                <a:schemeClr val="accent3"/>
              </a:solidFill>
              <a:effectLst/>
              <a:latin typeface="Arial" panose="020B0604020202020204" pitchFamily="34" charset="0"/>
              <a:cs typeface="Arial" panose="020B0604020202020204" pitchFamily="34" charset="0"/>
            </a:endParaRPr>
          </a:p>
          <a:p>
            <a:r>
              <a:rPr lang="en-US" sz="1400" b="1" baseline="0" dirty="0" smtClean="0">
                <a:solidFill>
                  <a:schemeClr val="accent1">
                    <a:lumMod val="50000"/>
                  </a:schemeClr>
                </a:solidFill>
                <a:latin typeface="Arial" panose="020B0604020202020204" pitchFamily="34" charset="0"/>
                <a:cs typeface="Arial" panose="020B0604020202020204" pitchFamily="34" charset="0"/>
              </a:rPr>
              <a:t>hydroelectric</a:t>
            </a:r>
            <a:endParaRPr lang="en-US" sz="1400" b="1" baseline="0" dirty="0">
              <a:solidFill>
                <a:schemeClr val="accent1">
                  <a:lumMod val="5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dirty="0">
              <a:solidFill>
                <a:schemeClr val="accent2"/>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latin typeface="Arial" panose="020B0604020202020204" pitchFamily="34" charset="0"/>
                <a:cs typeface="Arial" panose="020B0604020202020204" pitchFamily="34" charset="0"/>
              </a:rPr>
              <a:t>nuclear</a:t>
            </a:r>
            <a:endParaRPr lang="en-US" sz="600" b="1" baseline="0" dirty="0" smtClean="0">
              <a:solidFill>
                <a:schemeClr val="accent5"/>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dirty="0">
              <a:solidFill>
                <a:schemeClr val="accent1"/>
              </a:solidFill>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baseline="0" dirty="0" smtClean="0">
                <a:latin typeface="Arial" panose="020B0604020202020204" pitchFamily="34" charset="0"/>
                <a:cs typeface="Arial" panose="020B0604020202020204" pitchFamily="34" charset="0"/>
              </a:rPr>
              <a:t>coal</a:t>
            </a:r>
            <a:endParaRPr lang="en-US" sz="1400" b="1" baseline="0" dirty="0">
              <a:latin typeface="Arial" panose="020B0604020202020204" pitchFamily="34" charset="0"/>
              <a:cs typeface="Arial" panose="020B0604020202020204" pitchFamily="34" charset="0"/>
            </a:endParaRPr>
          </a:p>
        </p:txBody>
      </p:sp>
      <p:grpSp>
        <p:nvGrpSpPr>
          <p:cNvPr id="20" name="Group 19"/>
          <p:cNvGrpSpPr/>
          <p:nvPr/>
        </p:nvGrpSpPr>
        <p:grpSpPr>
          <a:xfrm>
            <a:off x="209519" y="93315"/>
            <a:ext cx="8742457" cy="550786"/>
            <a:chOff x="209519" y="93315"/>
            <a:chExt cx="8742457" cy="550786"/>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7437574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South Korea’s electricity demand is growing faster than most other OECD countries, with an annual average growth rate of 1.4% per year.</a:t>
            </a:r>
          </a:p>
          <a:p>
            <a:pPr lvl="0"/>
            <a:r>
              <a:rPr lang="en-US" dirty="0" smtClean="0"/>
              <a:t>Despite high electricity demand growth, a national CO2 cap contributes to a shift from coal to lower emitting nuclear, natural gas, and renewable resources. The share of coal-fired generation decreases from 37% of the electricity generation mix in 2018 to 11% by 2050.</a:t>
            </a:r>
          </a:p>
          <a:p>
            <a:pPr lvl="0"/>
            <a:r>
              <a:rPr lang="en-US" dirty="0" smtClean="0"/>
              <a:t>The decrease in coal generation allows gas (82 billion kWh) and renewables (315 billion kWh) generation growth combined to exceed demand growth (307 billion kWh) during the projection period.</a:t>
            </a:r>
          </a:p>
          <a:p>
            <a:pPr lvl="0"/>
            <a:r>
              <a:rPr lang="en-US" dirty="0" smtClean="0"/>
              <a:t>Although current policy calls for a gradual phase-out of generation from nuclear plants, they play a continued role in the electric power sector in the region, accounting for 25% of electricity generation in South Korea in 2050.</a:t>
            </a:r>
            <a:endParaRPr lang="en-US" dirty="0"/>
          </a:p>
        </p:txBody>
      </p:sp>
      <p:sp>
        <p:nvSpPr>
          <p:cNvPr id="8" name="Title 7"/>
          <p:cNvSpPr>
            <a:spLocks noGrp="1"/>
          </p:cNvSpPr>
          <p:nvPr>
            <p:ph type="title"/>
          </p:nvPr>
        </p:nvSpPr>
        <p:spPr/>
        <p:txBody>
          <a:bodyPr/>
          <a:lstStyle/>
          <a:p>
            <a:r>
              <a:rPr lang="en-US" smtClean="0"/>
              <a:t>―and non-renewable technologies grow as well</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3387409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IGen1"/>
          <p:cNvGraphicFramePr>
            <a:graphicFrameLocks/>
          </p:cNvGraphicFramePr>
          <p:nvPr>
            <p:extLst/>
          </p:nvPr>
        </p:nvGraphicFramePr>
        <p:xfrm>
          <a:off x="238125" y="2165444"/>
          <a:ext cx="4105275" cy="36257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Policies lead coal-fired </a:t>
            </a:r>
            <a:r>
              <a:rPr lang="en-US" dirty="0" smtClean="0"/>
              <a:t>generation to peak </a:t>
            </a:r>
            <a:r>
              <a:rPr lang="en-US" dirty="0"/>
              <a:t>in </a:t>
            </a:r>
            <a:r>
              <a:rPr lang="en-US" dirty="0" smtClean="0"/>
              <a:t>China —</a:t>
            </a:r>
            <a:endParaRPr lang="en-US" dirty="0"/>
          </a:p>
        </p:txBody>
      </p:sp>
      <p:sp>
        <p:nvSpPr>
          <p:cNvPr id="3" name="Slide Number Placeholder 2"/>
          <p:cNvSpPr>
            <a:spLocks noGrp="1"/>
          </p:cNvSpPr>
          <p:nvPr>
            <p:ph type="sldNum" sz="quarter" idx="4"/>
          </p:nvPr>
        </p:nvSpPr>
        <p:spPr>
          <a:xfrm>
            <a:off x="8667860" y="6030301"/>
            <a:ext cx="411480" cy="361356"/>
          </a:xfrm>
        </p:spPr>
        <p:txBody>
          <a:bodyPr/>
          <a:lstStyle/>
          <a:p>
            <a:fld id="{2D80C5C9-96E0-47EC-B500-37C5FE284639}" type="slidenum">
              <a:rPr lang="en-US" smtClean="0"/>
              <a:pPr/>
              <a:t>103</a:t>
            </a:fld>
            <a:endParaRPr lang="en-US" dirty="0"/>
          </a:p>
        </p:txBody>
      </p:sp>
      <p:sp>
        <p:nvSpPr>
          <p:cNvPr id="4" name="Rectangle 3"/>
          <p:cNvSpPr/>
          <p:nvPr/>
        </p:nvSpPr>
        <p:spPr>
          <a:xfrm>
            <a:off x="271454" y="1635627"/>
            <a:ext cx="4572000" cy="523220"/>
          </a:xfrm>
          <a:prstGeom prst="rect">
            <a:avLst/>
          </a:prstGeom>
        </p:spPr>
        <p:txBody>
          <a:bodyPr>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Net </a:t>
            </a:r>
            <a:r>
              <a:rPr lang="en-US" sz="1400" b="1" dirty="0">
                <a:solidFill>
                  <a:sysClr val="windowText" lastClr="000000"/>
                </a:solidFill>
                <a:latin typeface="Arial" panose="020B0604020202020204" pitchFamily="34" charset="0"/>
                <a:cs typeface="Arial" panose="020B0604020202020204" pitchFamily="34" charset="0"/>
              </a:rPr>
              <a:t>electricity generation by </a:t>
            </a:r>
            <a:r>
              <a:rPr lang="en-US" sz="1400" b="1" dirty="0" smtClean="0">
                <a:solidFill>
                  <a:sysClr val="windowText" lastClr="000000"/>
                </a:solidFill>
                <a:latin typeface="Arial" panose="020B0604020202020204" pitchFamily="34" charset="0"/>
                <a:cs typeface="Arial" panose="020B0604020202020204" pitchFamily="34" charset="0"/>
              </a:rPr>
              <a:t>fuel, China</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4372852" y="1633461"/>
            <a:ext cx="4147381" cy="523220"/>
          </a:xfrm>
          <a:prstGeom prst="rect">
            <a:avLst/>
          </a:prstGeom>
        </p:spPr>
        <p:txBody>
          <a:bodyPr wrap="square">
            <a:spAutoFit/>
          </a:bodyPr>
          <a:lstStyle/>
          <a:p>
            <a:r>
              <a:rPr lang="en-US" sz="1400" b="1" dirty="0">
                <a:solidFill>
                  <a:sysClr val="windowText" lastClr="000000"/>
                </a:solidFill>
              </a:rPr>
              <a:t>Share of net electricity </a:t>
            </a:r>
            <a:r>
              <a:rPr lang="en-US" sz="1400" b="1" dirty="0" smtClean="0">
                <a:solidFill>
                  <a:sysClr val="windowText" lastClr="000000"/>
                </a:solidFill>
              </a:rPr>
              <a:t>generation, China</a:t>
            </a:r>
            <a:endParaRPr lang="en-US" sz="1400" b="1" dirty="0">
              <a:solidFill>
                <a:sysClr val="windowText" lastClr="000000"/>
              </a:solidFill>
            </a:endParaRPr>
          </a:p>
          <a:p>
            <a:pPr lvl="0">
              <a:defRPr/>
            </a:pPr>
            <a:r>
              <a:rPr lang="en-US" sz="1400" dirty="0"/>
              <a:t>percent</a:t>
            </a:r>
          </a:p>
        </p:txBody>
      </p:sp>
      <p:sp>
        <p:nvSpPr>
          <p:cNvPr id="20" name="TextBox 1"/>
          <p:cNvSpPr txBox="1"/>
          <p:nvPr/>
        </p:nvSpPr>
        <p:spPr>
          <a:xfrm>
            <a:off x="7662975" y="2231136"/>
            <a:ext cx="1215849" cy="323241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Arial" panose="020B0604020202020204" pitchFamily="34" charset="0"/>
                <a:cs typeface="Arial" panose="020B0604020202020204" pitchFamily="34" charset="0"/>
              </a:rPr>
              <a:t>o</a:t>
            </a:r>
            <a:r>
              <a:rPr lang="en-US" sz="1400" b="1" baseline="0" dirty="0" smtClean="0">
                <a:solidFill>
                  <a:schemeClr val="bg1">
                    <a:lumMod val="65000"/>
                  </a:schemeClr>
                </a:solidFill>
                <a:effectLst/>
                <a:latin typeface="Arial" panose="020B0604020202020204" pitchFamily="34" charset="0"/>
                <a:cs typeface="Arial" panose="020B0604020202020204" pitchFamily="34" charset="0"/>
              </a:rPr>
              <a:t>ther</a:t>
            </a: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latin typeface="Arial" panose="020B0604020202020204" pitchFamily="34" charset="0"/>
                <a:cs typeface="Arial" panose="020B0604020202020204" pitchFamily="34" charset="0"/>
              </a:rPr>
              <a:t>solar</a:t>
            </a: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baseline="0" dirty="0" smtClean="0">
              <a:solidFill>
                <a:schemeClr val="accent3"/>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smtClean="0">
                <a:solidFill>
                  <a:schemeClr val="accent3"/>
                </a:solidFill>
                <a:effectLst/>
                <a:latin typeface="Arial" panose="020B0604020202020204" pitchFamily="34" charset="0"/>
                <a:cs typeface="Arial" panose="020B0604020202020204" pitchFamily="34" charset="0"/>
              </a:rPr>
              <a:t>wind</a:t>
            </a:r>
            <a:endParaRPr lang="en-US" sz="1400" baseline="0" dirty="0">
              <a:solidFill>
                <a:schemeClr val="accent3"/>
              </a:solidFill>
              <a:effectLst/>
              <a:latin typeface="Arial" panose="020B0604020202020204" pitchFamily="34" charset="0"/>
              <a:cs typeface="Arial" panose="020B0604020202020204" pitchFamily="34" charset="0"/>
            </a:endParaRPr>
          </a:p>
          <a:p>
            <a:endParaRPr lang="en-US" sz="600" b="1" baseline="0" dirty="0" smtClean="0">
              <a:solidFill>
                <a:schemeClr val="accent3"/>
              </a:solidFill>
              <a:latin typeface="Arial" panose="020B0604020202020204" pitchFamily="34" charset="0"/>
              <a:cs typeface="Arial" panose="020B0604020202020204" pitchFamily="34" charset="0"/>
            </a:endParaRPr>
          </a:p>
          <a:p>
            <a:endParaRPr lang="en-US" sz="600" b="1" baseline="0" dirty="0">
              <a:solidFill>
                <a:schemeClr val="accent3"/>
              </a:solidFill>
              <a:latin typeface="Arial" panose="020B0604020202020204" pitchFamily="34" charset="0"/>
              <a:cs typeface="Arial" panose="020B0604020202020204" pitchFamily="34" charset="0"/>
            </a:endParaRPr>
          </a:p>
          <a:p>
            <a:endParaRPr lang="en-US" sz="1400" b="1" baseline="0" dirty="0" smtClean="0">
              <a:solidFill>
                <a:schemeClr val="accent1">
                  <a:lumMod val="50000"/>
                </a:schemeClr>
              </a:solidFill>
              <a:latin typeface="Arial" panose="020B0604020202020204" pitchFamily="34" charset="0"/>
              <a:cs typeface="Arial" panose="020B0604020202020204" pitchFamily="34" charset="0"/>
            </a:endParaRPr>
          </a:p>
          <a:p>
            <a:r>
              <a:rPr lang="en-US" sz="1400" b="1" baseline="0" dirty="0" smtClean="0">
                <a:solidFill>
                  <a:schemeClr val="accent1">
                    <a:lumMod val="50000"/>
                  </a:schemeClr>
                </a:solidFill>
                <a:latin typeface="Arial" panose="020B0604020202020204" pitchFamily="34" charset="0"/>
                <a:cs typeface="Arial" panose="020B0604020202020204" pitchFamily="34" charset="0"/>
              </a:rPr>
              <a:t>hydroelectric</a:t>
            </a:r>
            <a:endParaRPr lang="en-US" sz="1400" b="1" baseline="0" dirty="0">
              <a:solidFill>
                <a:schemeClr val="accent1">
                  <a:lumMod val="5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latin typeface="Arial" panose="020B0604020202020204" pitchFamily="34" charset="0"/>
                <a:cs typeface="Arial" panose="020B0604020202020204" pitchFamily="34" charset="0"/>
              </a:rPr>
              <a:t>nuclear</a:t>
            </a:r>
            <a:endParaRPr lang="en-US" sz="600" b="1" baseline="0" dirty="0" smtClean="0">
              <a:solidFill>
                <a:schemeClr val="accent5"/>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dirty="0">
              <a:solidFill>
                <a:schemeClr val="accent1"/>
              </a:solidFill>
              <a:latin typeface="Arial" panose="020B0604020202020204" pitchFamily="34" charset="0"/>
              <a:cs typeface="Arial" panose="020B0604020202020204" pitchFamily="34" charset="0"/>
            </a:endParaRPr>
          </a:p>
          <a:p>
            <a:r>
              <a:rPr lang="en-US" sz="1400" b="1" baseline="0" dirty="0" smtClean="0">
                <a:latin typeface="Arial" panose="020B0604020202020204" pitchFamily="34" charset="0"/>
                <a:cs typeface="Arial" panose="020B0604020202020204" pitchFamily="34" charset="0"/>
              </a:rPr>
              <a:t>coal</a:t>
            </a:r>
            <a:endParaRPr lang="en-US" sz="1400" b="1" baseline="0" dirty="0">
              <a:latin typeface="Arial" panose="020B0604020202020204" pitchFamily="34" charset="0"/>
              <a:cs typeface="Arial" panose="020B0604020202020204" pitchFamily="34" charset="0"/>
            </a:endParaRPr>
          </a:p>
        </p:txBody>
      </p:sp>
      <p:sp>
        <p:nvSpPr>
          <p:cNvPr id="25" name="TextBox 1"/>
          <p:cNvSpPr txBox="1"/>
          <p:nvPr/>
        </p:nvSpPr>
        <p:spPr>
          <a:xfrm>
            <a:off x="594660" y="2392085"/>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26" name="CHIGen2"/>
          <p:cNvGraphicFramePr>
            <a:graphicFrameLocks noGrp="1"/>
          </p:cNvGraphicFramePr>
          <p:nvPr>
            <p:ph sz="quarter" idx="13"/>
            <p:extLst/>
          </p:nvPr>
        </p:nvGraphicFramePr>
        <p:xfrm>
          <a:off x="4351923" y="2154840"/>
          <a:ext cx="3530205" cy="36363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778613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Average annual electricity demand in China grows more than 6% from 2010 until 2020, but then it slows to a little more than 2% until 2030 before falling to less than 2% from 2030 to 2050.</a:t>
            </a:r>
          </a:p>
          <a:p>
            <a:pPr lvl="0"/>
            <a:r>
              <a:rPr lang="en-US" dirty="0" smtClean="0"/>
              <a:t>The slowing demand growth and the goal of limiting CO2 emissions growth by 2030 also contribute to coal-fired generation peaking in 2025.</a:t>
            </a:r>
          </a:p>
          <a:p>
            <a:pPr lvl="0"/>
            <a:r>
              <a:rPr lang="en-US" dirty="0" smtClean="0"/>
              <a:t>As electricity demand continues to grow, albeit at a slower pace than in the early 2000s, renewable sources provide an increasing share of electricity generation and capacity. The electricity generation share of wind and solar grows from 12% in 2018 to 42% in 2050. </a:t>
            </a:r>
          </a:p>
          <a:p>
            <a:endParaRPr lang="en-US" dirty="0"/>
          </a:p>
        </p:txBody>
      </p:sp>
      <p:sp>
        <p:nvSpPr>
          <p:cNvPr id="8" name="Title 7"/>
          <p:cNvSpPr>
            <a:spLocks noGrp="1"/>
          </p:cNvSpPr>
          <p:nvPr>
            <p:ph type="title"/>
          </p:nvPr>
        </p:nvSpPr>
        <p:spPr/>
        <p:txBody>
          <a:bodyPr/>
          <a:lstStyle/>
          <a:p>
            <a:r>
              <a:rPr lang="en-US" smtClean="0"/>
              <a:t>—while demand growth is met predominantly by renewables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9291564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62" y="1376803"/>
            <a:ext cx="1709928" cy="1709928"/>
          </a:xfrm>
          <a:prstGeom prst="rect">
            <a:avLst/>
          </a:prstGeom>
        </p:spPr>
      </p:pic>
    </p:spTree>
    <p:extLst>
      <p:ext uri="{BB962C8B-B14F-4D97-AF65-F5344CB8AC3E}">
        <p14:creationId xmlns:p14="http://schemas.microsoft.com/office/powerpoint/2010/main" val="34359908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6400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b="1" dirty="0"/>
              <a:t>World coal </a:t>
            </a:r>
            <a:r>
              <a:rPr lang="en-US" b="1" dirty="0" smtClean="0"/>
              <a:t>production</a:t>
            </a:r>
            <a:endParaRPr lang="en-US" dirty="0"/>
          </a:p>
          <a:p>
            <a:r>
              <a:rPr lang="en-US" dirty="0"/>
              <a:t>billion short </a:t>
            </a:r>
            <a:r>
              <a:rPr lang="en-US" dirty="0" smtClean="0"/>
              <a:t>tons</a:t>
            </a:r>
            <a:endParaRPr lang="en-US" dirty="0"/>
          </a:p>
        </p:txBody>
      </p:sp>
      <p:graphicFrame>
        <p:nvGraphicFramePr>
          <p:cNvPr id="20" name="s70sh4"/>
          <p:cNvGraphicFramePr>
            <a:graphicFrameLocks noGrp="1"/>
          </p:cNvGraphicFramePr>
          <p:nvPr>
            <p:ph type="chart" sz="quarter" idx="12"/>
            <p:extLst>
              <p:ext uri="{D42A27DB-BD31-4B8C-83A1-F6EECF244321}">
                <p14:modId xmlns:p14="http://schemas.microsoft.com/office/powerpoint/2010/main" val="7226592"/>
              </p:ext>
            </p:extLst>
          </p:nvPr>
        </p:nvGraphicFramePr>
        <p:xfrm>
          <a:off x="314325" y="2133600"/>
          <a:ext cx="4073889" cy="332581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a:t>In most regions, coal production and consumption are projected to remain near current levels in the Reference case—</a:t>
            </a:r>
          </a:p>
        </p:txBody>
      </p:sp>
      <p:sp>
        <p:nvSpPr>
          <p:cNvPr id="3" name="Slide Number Placeholder 2"/>
          <p:cNvSpPr>
            <a:spLocks noGrp="1"/>
          </p:cNvSpPr>
          <p:nvPr>
            <p:ph type="sldNum" sz="quarter" idx="4"/>
          </p:nvPr>
        </p:nvSpPr>
        <p:spPr>
          <a:xfrm>
            <a:off x="8667860" y="6020675"/>
            <a:ext cx="411480" cy="379644"/>
          </a:xfrm>
        </p:spPr>
        <p:txBody>
          <a:bodyPr/>
          <a:lstStyle/>
          <a:p>
            <a:fld id="{2D80C5C9-96E0-47EC-B500-37C5FE284639}" type="slidenum">
              <a:rPr lang="en-US" smtClean="0"/>
              <a:pPr/>
              <a:t>107</a:t>
            </a:fld>
            <a:endParaRPr lang="en-US" dirty="0"/>
          </a:p>
        </p:txBody>
      </p:sp>
      <p:sp>
        <p:nvSpPr>
          <p:cNvPr id="19" name="TextBox 1"/>
          <p:cNvSpPr txBox="1"/>
          <p:nvPr/>
        </p:nvSpPr>
        <p:spPr>
          <a:xfrm>
            <a:off x="587056" y="2299030"/>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1" name="Text Placeholder 9"/>
          <p:cNvSpPr>
            <a:spLocks noGrp="1"/>
          </p:cNvSpPr>
          <p:nvPr>
            <p:ph type="body" sz="quarter" idx="13"/>
          </p:nvPr>
        </p:nvSpPr>
        <p:spPr>
          <a:xfrm>
            <a:off x="4612204" y="1691005"/>
            <a:ext cx="3325296" cy="548640"/>
          </a:xfrm>
        </p:spPr>
        <p:txBody>
          <a:bodyPr/>
          <a:lstStyle/>
          <a:p>
            <a:r>
              <a:rPr lang="en-US" b="1" dirty="0">
                <a:latin typeface="Arial" panose="020B0604020202020204" pitchFamily="34" charset="0"/>
                <a:cs typeface="Arial" panose="020B0604020202020204" pitchFamily="34" charset="0"/>
              </a:rPr>
              <a:t>World coal consumption</a:t>
            </a:r>
          </a:p>
          <a:p>
            <a:r>
              <a:rPr lang="en-US" dirty="0"/>
              <a:t>billion short tons</a:t>
            </a:r>
          </a:p>
        </p:txBody>
      </p:sp>
      <p:graphicFrame>
        <p:nvGraphicFramePr>
          <p:cNvPr id="22" name="s62sh4"/>
          <p:cNvGraphicFramePr>
            <a:graphicFrameLocks/>
          </p:cNvGraphicFramePr>
          <p:nvPr>
            <p:extLst>
              <p:ext uri="{D42A27DB-BD31-4B8C-83A1-F6EECF244321}">
                <p14:modId xmlns:p14="http://schemas.microsoft.com/office/powerpoint/2010/main" val="322932248"/>
              </p:ext>
            </p:extLst>
          </p:nvPr>
        </p:nvGraphicFramePr>
        <p:xfrm>
          <a:off x="4660945" y="2239645"/>
          <a:ext cx="4234101" cy="3219768"/>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209519" y="93315"/>
            <a:ext cx="8742457" cy="550786"/>
            <a:chOff x="209519" y="93315"/>
            <a:chExt cx="8742457" cy="550786"/>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1881982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Worldwide coal production holds steady at about 8 billion short tons, or 160 quadrillion British thermal units (Btu), per year through 2040. Increased coal use in India and other Asian countries that are not part of the Organization of Economic Cooperation and Development (OECD) helps drive consumption to more than 9 billion short tons (175 quadrillion Btu) by 2050.  </a:t>
            </a:r>
          </a:p>
          <a:p>
            <a:pPr lvl="0"/>
            <a:r>
              <a:rPr lang="en-US" dirty="0" smtClean="0"/>
              <a:t>In the Reference case, India increases its annual coal production by 2.7% per year from 850 million short tons in 2018 to 2 billion short tons by 2050 to help meet growing domestic demand. India’s coal consumption grows by an average of 3.1% per year, from 1.1 billion short tons (17 quadrillion Btu) in 2018 to 2.9 billion short tons (46 quadrillion Btu) in 2050.</a:t>
            </a:r>
          </a:p>
          <a:p>
            <a:pPr lvl="0"/>
            <a:r>
              <a:rPr lang="en-US" dirty="0" smtClean="0"/>
              <a:t>China remains the largest producer and the largest user of coal, consuming about 3.5 billion short tons (74 quadrillion Btu) in 2050 after peaking at 4.7 billion short tons (nearly 95 quadrillion Btu) in 2013.</a:t>
            </a:r>
          </a:p>
          <a:p>
            <a:pPr lvl="0"/>
            <a:r>
              <a:rPr lang="en-US" dirty="0" smtClean="0"/>
              <a:t>In OECD countries, coal consumption decreases by 2.5% per year from 2018 to 2025, before remaining relatively constant throughout the remainder of the projection period. </a:t>
            </a:r>
            <a:endParaRPr lang="en-US" dirty="0"/>
          </a:p>
        </p:txBody>
      </p:sp>
      <p:sp>
        <p:nvSpPr>
          <p:cNvPr id="8" name="Title 7"/>
          <p:cNvSpPr>
            <a:spLocks noGrp="1"/>
          </p:cNvSpPr>
          <p:nvPr>
            <p:ph type="title"/>
          </p:nvPr>
        </p:nvSpPr>
        <p:spPr/>
        <p:txBody>
          <a:bodyPr/>
          <a:lstStyle/>
          <a:p>
            <a:r>
              <a:rPr lang="en-US" smtClean="0"/>
              <a:t>—with long-term growth expected in India and non-OECD Asia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0065602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72sh3"/>
          <p:cNvGraphicFramePr>
            <a:graphicFrameLocks noGrp="1"/>
          </p:cNvGraphicFramePr>
          <p:nvPr>
            <p:ph sz="quarter" idx="12"/>
            <p:extLst>
              <p:ext uri="{D42A27DB-BD31-4B8C-83A1-F6EECF244321}">
                <p14:modId xmlns:p14="http://schemas.microsoft.com/office/powerpoint/2010/main" val="2668479361"/>
              </p:ext>
            </p:extLst>
          </p:nvPr>
        </p:nvGraphicFramePr>
        <p:xfrm>
          <a:off x="4471433" y="2243432"/>
          <a:ext cx="4346528" cy="3590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s72sh4"/>
          <p:cNvGraphicFramePr>
            <a:graphicFrameLocks noGrp="1"/>
          </p:cNvGraphicFramePr>
          <p:nvPr>
            <p:ph sz="quarter" idx="13"/>
            <p:extLst>
              <p:ext uri="{D42A27DB-BD31-4B8C-83A1-F6EECF244321}">
                <p14:modId xmlns:p14="http://schemas.microsoft.com/office/powerpoint/2010/main" val="3486084295"/>
              </p:ext>
            </p:extLst>
          </p:nvPr>
        </p:nvGraphicFramePr>
        <p:xfrm>
          <a:off x="231819" y="2384657"/>
          <a:ext cx="4239614" cy="3438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India is the world’s largest importer of coal in 2050 in the Reference case—</a:t>
            </a:r>
          </a:p>
        </p:txBody>
      </p:sp>
      <p:sp>
        <p:nvSpPr>
          <p:cNvPr id="3" name="Slide Number Placeholder 2"/>
          <p:cNvSpPr>
            <a:spLocks noGrp="1"/>
          </p:cNvSpPr>
          <p:nvPr>
            <p:ph type="sldNum" sz="quarter" idx="4"/>
          </p:nvPr>
        </p:nvSpPr>
        <p:spPr>
          <a:xfrm>
            <a:off x="8664941" y="6059175"/>
            <a:ext cx="414399" cy="315231"/>
          </a:xfrm>
        </p:spPr>
        <p:txBody>
          <a:bodyPr/>
          <a:lstStyle/>
          <a:p>
            <a:fld id="{2D80C5C9-96E0-47EC-B500-37C5FE284639}" type="slidenum">
              <a:rPr lang="en-US" smtClean="0"/>
              <a:pPr/>
              <a:t>109</a:t>
            </a:fld>
            <a:endParaRPr lang="en-US" dirty="0"/>
          </a:p>
        </p:txBody>
      </p:sp>
      <p:sp>
        <p:nvSpPr>
          <p:cNvPr id="4" name="Rectangle 3"/>
          <p:cNvSpPr/>
          <p:nvPr/>
        </p:nvSpPr>
        <p:spPr>
          <a:xfrm>
            <a:off x="4458729" y="1732258"/>
            <a:ext cx="4159620" cy="523220"/>
          </a:xfrm>
          <a:prstGeom prst="rect">
            <a:avLst/>
          </a:prstGeom>
        </p:spPr>
        <p:txBody>
          <a:bodyPr wrap="square">
            <a:spAutoFit/>
          </a:bodyPr>
          <a:lstStyle/>
          <a:p>
            <a:r>
              <a:rPr lang="en-US" sz="1400" b="1" dirty="0" smtClean="0"/>
              <a:t>Coal imports </a:t>
            </a:r>
            <a:endParaRPr lang="en-US" sz="1400" b="1" dirty="0"/>
          </a:p>
          <a:p>
            <a:r>
              <a:rPr lang="en-US" sz="1400" dirty="0"/>
              <a:t>billion short tons</a:t>
            </a:r>
          </a:p>
        </p:txBody>
      </p:sp>
      <p:sp>
        <p:nvSpPr>
          <p:cNvPr id="6" name="Rectangle 5"/>
          <p:cNvSpPr/>
          <p:nvPr/>
        </p:nvSpPr>
        <p:spPr>
          <a:xfrm>
            <a:off x="285794" y="1720212"/>
            <a:ext cx="3459139" cy="523220"/>
          </a:xfrm>
          <a:prstGeom prst="rect">
            <a:avLst/>
          </a:prstGeom>
        </p:spPr>
        <p:txBody>
          <a:bodyPr wrap="square">
            <a:spAutoFit/>
          </a:bodyPr>
          <a:lstStyle/>
          <a:p>
            <a:r>
              <a:rPr lang="en-US" sz="1400" b="1" dirty="0" smtClean="0"/>
              <a:t>Coal exports </a:t>
            </a:r>
          </a:p>
          <a:p>
            <a:r>
              <a:rPr lang="en-US" sz="1400" dirty="0" smtClean="0"/>
              <a:t>billion short tons</a:t>
            </a:r>
            <a:endParaRPr lang="en-US" sz="1400" dirty="0"/>
          </a:p>
        </p:txBody>
      </p:sp>
      <p:grpSp>
        <p:nvGrpSpPr>
          <p:cNvPr id="19" name="Group 18"/>
          <p:cNvGrpSpPr/>
          <p:nvPr/>
        </p:nvGrpSpPr>
        <p:grpSpPr>
          <a:xfrm>
            <a:off x="209519" y="93315"/>
            <a:ext cx="8742457" cy="550786"/>
            <a:chOff x="209519" y="93315"/>
            <a:chExt cx="8742457" cy="550786"/>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850125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s12sh7"/>
          <p:cNvGraphicFramePr>
            <a:graphicFrameLocks noGrp="1"/>
          </p:cNvGraphicFramePr>
          <p:nvPr>
            <p:ph sz="quarter" idx="13"/>
            <p:extLst>
              <p:ext uri="{D42A27DB-BD31-4B8C-83A1-F6EECF244321}">
                <p14:modId xmlns:p14="http://schemas.microsoft.com/office/powerpoint/2010/main" val="2050769438"/>
              </p:ext>
            </p:extLst>
          </p:nvPr>
        </p:nvGraphicFramePr>
        <p:xfrm>
          <a:off x="225353" y="2154840"/>
          <a:ext cx="3976341" cy="360116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a:t>Future oil prices are a key source of uncertainty in the projections</a:t>
            </a:r>
            <a:r>
              <a:rPr lang="en-US" dirty="0" smtClean="0"/>
              <a:t>—</a:t>
            </a:r>
            <a:endParaRPr lang="en-US" dirty="0"/>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11</a:t>
            </a:fld>
            <a:endParaRPr lang="en-US" dirty="0"/>
          </a:p>
        </p:txBody>
      </p:sp>
      <p:sp>
        <p:nvSpPr>
          <p:cNvPr id="2" name="Rectangle 1"/>
          <p:cNvSpPr/>
          <p:nvPr/>
        </p:nvSpPr>
        <p:spPr>
          <a:xfrm>
            <a:off x="225353" y="1669803"/>
            <a:ext cx="4005825" cy="523220"/>
          </a:xfrm>
          <a:prstGeom prst="rect">
            <a:avLst/>
          </a:prstGeom>
        </p:spPr>
        <p:txBody>
          <a:bodyPr wrap="square">
            <a:spAutoFit/>
          </a:bodyPr>
          <a:lstStyle/>
          <a:p>
            <a:pPr>
              <a:defRPr sz="1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dirty="0">
                <a:solidFill>
                  <a:sysClr val="windowText" lastClr="000000"/>
                </a:solidFill>
                <a:latin typeface="Arial" panose="020B0604020202020204" pitchFamily="34" charset="0"/>
                <a:cs typeface="Arial" panose="020B0604020202020204" pitchFamily="34" charset="0"/>
              </a:rPr>
              <a:t>World oil prices in three cases</a:t>
            </a:r>
          </a:p>
          <a:p>
            <a:pPr>
              <a:defRPr sz="100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400" dirty="0">
                <a:solidFill>
                  <a:sysClr val="windowText" lastClr="000000"/>
                </a:solidFill>
                <a:latin typeface="Arial" panose="020B0604020202020204" pitchFamily="34" charset="0"/>
                <a:cs typeface="Arial" panose="020B0604020202020204" pitchFamily="34" charset="0"/>
              </a:rPr>
              <a:t>real </a:t>
            </a:r>
            <a:r>
              <a:rPr lang="en-US" sz="1400" dirty="0" smtClean="0">
                <a:solidFill>
                  <a:sysClr val="windowText" lastClr="000000"/>
                </a:solidFill>
                <a:latin typeface="Arial" panose="020B0604020202020204" pitchFamily="34" charset="0"/>
                <a:cs typeface="Arial" panose="020B0604020202020204" pitchFamily="34" charset="0"/>
              </a:rPr>
              <a:t>2018 </a:t>
            </a:r>
            <a:r>
              <a:rPr lang="en-US" sz="1400" dirty="0">
                <a:solidFill>
                  <a:sysClr val="windowText" lastClr="000000"/>
                </a:solidFill>
                <a:latin typeface="Arial" panose="020B0604020202020204" pitchFamily="34" charset="0"/>
                <a:cs typeface="Arial" panose="020B0604020202020204" pitchFamily="34" charset="0"/>
              </a:rPr>
              <a:t>dollars per barrel</a:t>
            </a:r>
          </a:p>
        </p:txBody>
      </p:sp>
      <p:sp>
        <p:nvSpPr>
          <p:cNvPr id="4" name="Rectangle 3"/>
          <p:cNvSpPr/>
          <p:nvPr/>
        </p:nvSpPr>
        <p:spPr>
          <a:xfrm>
            <a:off x="4460802" y="1631620"/>
            <a:ext cx="4443975" cy="52322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World energy consumption in three cases</a:t>
            </a:r>
          </a:p>
          <a:p>
            <a:r>
              <a:rPr lang="en-US" sz="1400" dirty="0">
                <a:latin typeface="Arial" panose="020B0604020202020204" pitchFamily="34" charset="0"/>
                <a:cs typeface="Arial" panose="020B0604020202020204" pitchFamily="34" charset="0"/>
              </a:rPr>
              <a:t>quadrillion </a:t>
            </a:r>
            <a:r>
              <a:rPr lang="en-US" sz="1400" dirty="0" smtClean="0">
                <a:latin typeface="Arial" panose="020B0604020202020204" pitchFamily="34" charset="0"/>
                <a:cs typeface="Arial" panose="020B0604020202020204" pitchFamily="34" charset="0"/>
              </a:rPr>
              <a:t>British thermal units</a:t>
            </a:r>
            <a:endParaRPr lang="en-US" sz="1400" dirty="0">
              <a:latin typeface="Arial" panose="020B0604020202020204" pitchFamily="34" charset="0"/>
              <a:cs typeface="Arial" panose="020B0604020202020204" pitchFamily="34" charset="0"/>
            </a:endParaRPr>
          </a:p>
        </p:txBody>
      </p:sp>
      <p:graphicFrame>
        <p:nvGraphicFramePr>
          <p:cNvPr id="22" name="HPLPChart"/>
          <p:cNvGraphicFramePr>
            <a:graphicFrameLocks/>
          </p:cNvGraphicFramePr>
          <p:nvPr>
            <p:extLst/>
          </p:nvPr>
        </p:nvGraphicFramePr>
        <p:xfrm>
          <a:off x="4581658" y="2193023"/>
          <a:ext cx="4264013" cy="356298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
          <p:cNvSpPr txBox="1"/>
          <p:nvPr/>
        </p:nvSpPr>
        <p:spPr>
          <a:xfrm>
            <a:off x="721271" y="2540366"/>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5" name="TextBox 4"/>
          <p:cNvSpPr txBox="1"/>
          <p:nvPr/>
        </p:nvSpPr>
        <p:spPr>
          <a:xfrm>
            <a:off x="2128227" y="4394343"/>
            <a:ext cx="1766830" cy="307777"/>
          </a:xfrm>
          <a:prstGeom prst="rect">
            <a:avLst/>
          </a:prstGeom>
          <a:noFill/>
        </p:spPr>
        <p:txBody>
          <a:bodyPr wrap="none" rtlCol="0">
            <a:spAutoFit/>
          </a:bodyPr>
          <a:lstStyle/>
          <a:p>
            <a:r>
              <a:rPr lang="en-US" sz="1400" b="1" dirty="0" smtClean="0">
                <a:solidFill>
                  <a:schemeClr val="accent3"/>
                </a:solidFill>
              </a:rPr>
              <a:t>Low Oil Price case</a:t>
            </a:r>
            <a:endParaRPr lang="en-US" sz="1400" b="1" dirty="0">
              <a:solidFill>
                <a:schemeClr val="accent3"/>
              </a:solidFill>
            </a:endParaRPr>
          </a:p>
        </p:txBody>
      </p:sp>
      <p:sp>
        <p:nvSpPr>
          <p:cNvPr id="21" name="TextBox 20"/>
          <p:cNvSpPr txBox="1"/>
          <p:nvPr/>
        </p:nvSpPr>
        <p:spPr>
          <a:xfrm>
            <a:off x="2145387" y="3583942"/>
            <a:ext cx="1497526" cy="307777"/>
          </a:xfrm>
          <a:prstGeom prst="rect">
            <a:avLst/>
          </a:prstGeom>
          <a:noFill/>
        </p:spPr>
        <p:txBody>
          <a:bodyPr wrap="none" rtlCol="0">
            <a:spAutoFit/>
          </a:bodyPr>
          <a:lstStyle/>
          <a:p>
            <a:r>
              <a:rPr lang="en-US" sz="1400" b="1" dirty="0" smtClean="0">
                <a:solidFill>
                  <a:schemeClr val="tx2"/>
                </a:solidFill>
              </a:rPr>
              <a:t>Reference case</a:t>
            </a:r>
            <a:endParaRPr lang="en-US" sz="1400" b="1" dirty="0">
              <a:solidFill>
                <a:schemeClr val="tx2"/>
              </a:solidFill>
            </a:endParaRPr>
          </a:p>
        </p:txBody>
      </p:sp>
      <p:sp>
        <p:nvSpPr>
          <p:cNvPr id="23" name="TextBox 22"/>
          <p:cNvSpPr txBox="1"/>
          <p:nvPr/>
        </p:nvSpPr>
        <p:spPr>
          <a:xfrm>
            <a:off x="2128227" y="3105335"/>
            <a:ext cx="1806905" cy="307777"/>
          </a:xfrm>
          <a:prstGeom prst="rect">
            <a:avLst/>
          </a:prstGeom>
          <a:noFill/>
        </p:spPr>
        <p:txBody>
          <a:bodyPr wrap="none" rtlCol="0">
            <a:spAutoFit/>
          </a:bodyPr>
          <a:lstStyle/>
          <a:p>
            <a:r>
              <a:rPr lang="en-US" sz="1400" b="1" dirty="0" smtClean="0">
                <a:solidFill>
                  <a:schemeClr val="accent5"/>
                </a:solidFill>
              </a:rPr>
              <a:t>High Oil Price case</a:t>
            </a:r>
            <a:endParaRPr lang="en-US" sz="1400" b="1" dirty="0">
              <a:solidFill>
                <a:schemeClr val="accent5"/>
              </a:solidFill>
            </a:endParaRPr>
          </a:p>
        </p:txBody>
      </p:sp>
      <p:grpSp>
        <p:nvGrpSpPr>
          <p:cNvPr id="12" name="Group 11"/>
          <p:cNvGrpSpPr/>
          <p:nvPr/>
        </p:nvGrpSpPr>
        <p:grpSpPr>
          <a:xfrm>
            <a:off x="209519" y="93315"/>
            <a:ext cx="8742457" cy="550786"/>
            <a:chOff x="209519" y="93315"/>
            <a:chExt cx="8742457" cy="550786"/>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0808900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lnSpc>
                <a:spcPct val="100000"/>
              </a:lnSpc>
            </a:pPr>
            <a:r>
              <a:rPr lang="en-US" dirty="0" smtClean="0"/>
              <a:t>World coal trade is projected to grow from 2018 to 2050 at an average rate of 1.4% per year, totaling 2.2 billion short tons by 2050. </a:t>
            </a:r>
          </a:p>
          <a:p>
            <a:pPr lvl="0">
              <a:lnSpc>
                <a:spcPct val="100000"/>
              </a:lnSpc>
            </a:pPr>
            <a:r>
              <a:rPr lang="en-US" dirty="0" smtClean="0"/>
              <a:t>Increasing coal demand in the Asian economies is driving growth in coal trade. India coal imports grow by 4.1% per year, China coal imports remain relatively constant, and the remaining countries in non-OECD Asia increase imports by 1.8% per year.  </a:t>
            </a:r>
          </a:p>
          <a:p>
            <a:pPr lvl="0">
              <a:lnSpc>
                <a:spcPct val="100000"/>
              </a:lnSpc>
            </a:pPr>
            <a:r>
              <a:rPr lang="en-US" dirty="0" smtClean="0"/>
              <a:t>Metallurgical coal trade increases gradually as industrial consumption shifts to India and other countries that have limited or no metallurgical coal production.</a:t>
            </a:r>
          </a:p>
          <a:p>
            <a:pPr lvl="0">
              <a:lnSpc>
                <a:spcPct val="100000"/>
              </a:lnSpc>
            </a:pPr>
            <a:r>
              <a:rPr lang="en-US" dirty="0" smtClean="0"/>
              <a:t>In contrast to Asia, coal imports to the Americas—largely the </a:t>
            </a:r>
            <a:r>
              <a:rPr lang="en-US" dirty="0"/>
              <a:t>United States and the other non-OECD America region – grow slowly through 2050</a:t>
            </a:r>
            <a:r>
              <a:rPr lang="en-US" dirty="0" smtClean="0"/>
              <a:t>.</a:t>
            </a:r>
          </a:p>
          <a:p>
            <a:pPr lvl="0">
              <a:lnSpc>
                <a:spcPct val="100000"/>
              </a:lnSpc>
            </a:pPr>
            <a:r>
              <a:rPr lang="en-US" dirty="0" smtClean="0"/>
              <a:t>The Australia and New Zealand region continues to be the world’s top coal exporter, followed by other non-OECD Asia, which is predominantly accounted for as Indonesia. By 2050, Australia accounts for 33% of global coal exports, and other non-OECD Asia accounts for nearly 35% of global coal exports.</a:t>
            </a:r>
          </a:p>
          <a:p>
            <a:pPr>
              <a:lnSpc>
                <a:spcPct val="100000"/>
              </a:lnSpc>
            </a:pPr>
            <a:endParaRPr lang="en-US" dirty="0"/>
          </a:p>
        </p:txBody>
      </p:sp>
      <p:sp>
        <p:nvSpPr>
          <p:cNvPr id="8" name="Title 7"/>
          <p:cNvSpPr>
            <a:spLocks noGrp="1"/>
          </p:cNvSpPr>
          <p:nvPr>
            <p:ph type="title"/>
          </p:nvPr>
        </p:nvSpPr>
        <p:spPr/>
        <p:txBody>
          <a:bodyPr/>
          <a:lstStyle/>
          <a:p>
            <a:r>
              <a:rPr lang="en-US" smtClean="0"/>
              <a:t>—and Australia and Indonesia remain the largest exporters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110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8270130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64sh3"/>
          <p:cNvGraphicFramePr>
            <a:graphicFrameLocks noGrp="1"/>
          </p:cNvGraphicFramePr>
          <p:nvPr>
            <p:ph sz="quarter" idx="12"/>
            <p:extLst/>
          </p:nvPr>
        </p:nvGraphicFramePr>
        <p:xfrm>
          <a:off x="4643769" y="2272200"/>
          <a:ext cx="4029075" cy="363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s64sh4"/>
          <p:cNvGraphicFramePr>
            <a:graphicFrameLocks noGrp="1"/>
          </p:cNvGraphicFramePr>
          <p:nvPr>
            <p:ph sz="quarter" idx="13"/>
            <p:extLst/>
          </p:nvPr>
        </p:nvGraphicFramePr>
        <p:xfrm>
          <a:off x="471138" y="2340160"/>
          <a:ext cx="4172631" cy="3476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In the Reference Case, China decreases its coal use in the first half of the projection period—</a:t>
            </a:r>
          </a:p>
        </p:txBody>
      </p:sp>
      <p:sp>
        <p:nvSpPr>
          <p:cNvPr id="3" name="Slide Number Placeholder 2"/>
          <p:cNvSpPr>
            <a:spLocks noGrp="1"/>
          </p:cNvSpPr>
          <p:nvPr>
            <p:ph type="sldNum" sz="quarter" idx="4"/>
          </p:nvPr>
        </p:nvSpPr>
        <p:spPr>
          <a:xfrm>
            <a:off x="8645096" y="6011050"/>
            <a:ext cx="466344" cy="401480"/>
          </a:xfrm>
        </p:spPr>
        <p:txBody>
          <a:bodyPr/>
          <a:lstStyle/>
          <a:p>
            <a:fld id="{2D80C5C9-96E0-47EC-B500-37C5FE284639}" type="slidenum">
              <a:rPr lang="en-US" smtClean="0"/>
              <a:pPr/>
              <a:t>111</a:t>
            </a:fld>
            <a:endParaRPr lang="en-US" dirty="0"/>
          </a:p>
        </p:txBody>
      </p:sp>
      <p:sp>
        <p:nvSpPr>
          <p:cNvPr id="4" name="Rectangle 3"/>
          <p:cNvSpPr/>
          <p:nvPr/>
        </p:nvSpPr>
        <p:spPr>
          <a:xfrm>
            <a:off x="4561262" y="1751170"/>
            <a:ext cx="4527049" cy="523220"/>
          </a:xfrm>
          <a:prstGeom prst="rect">
            <a:avLst/>
          </a:prstGeom>
        </p:spPr>
        <p:txBody>
          <a:bodyPr wrap="square">
            <a:spAutoFit/>
          </a:bodyPr>
          <a:lstStyle/>
          <a:p>
            <a:pPr lvl="0">
              <a:defRPr/>
            </a:pPr>
            <a:r>
              <a:rPr lang="en-US" sz="1400" b="1" dirty="0"/>
              <a:t>Coal consumption in China</a:t>
            </a:r>
            <a:endParaRPr lang="en-US" sz="1400" dirty="0"/>
          </a:p>
          <a:p>
            <a:pPr lvl="0">
              <a:defRPr/>
            </a:pPr>
            <a:r>
              <a:rPr lang="en-US" sz="1400" dirty="0"/>
              <a:t>quadrillion </a:t>
            </a:r>
            <a:r>
              <a:rPr lang="en-US" sz="1400" dirty="0" smtClean="0"/>
              <a:t>British thermal units</a:t>
            </a:r>
            <a:endParaRPr lang="en-US" sz="1400" dirty="0"/>
          </a:p>
        </p:txBody>
      </p:sp>
      <p:sp>
        <p:nvSpPr>
          <p:cNvPr id="7" name="Rectangle 6"/>
          <p:cNvSpPr/>
          <p:nvPr/>
        </p:nvSpPr>
        <p:spPr>
          <a:xfrm>
            <a:off x="471138" y="1742250"/>
            <a:ext cx="4572000" cy="523220"/>
          </a:xfrm>
          <a:prstGeom prst="rect">
            <a:avLst/>
          </a:prstGeom>
        </p:spPr>
        <p:txBody>
          <a:bodyPr>
            <a:spAutoFit/>
          </a:bodyPr>
          <a:lstStyle/>
          <a:p>
            <a:pPr lvl="0">
              <a:defRPr/>
            </a:pPr>
            <a:r>
              <a:rPr lang="en-US" sz="1400" b="1" dirty="0"/>
              <a:t>Coal </a:t>
            </a:r>
            <a:r>
              <a:rPr lang="en-US" sz="1400" b="1" dirty="0" smtClean="0"/>
              <a:t>supply in </a:t>
            </a:r>
            <a:r>
              <a:rPr lang="en-US" sz="1400" b="1" dirty="0"/>
              <a:t>China</a:t>
            </a:r>
            <a:endParaRPr lang="en-US" sz="1400" dirty="0"/>
          </a:p>
          <a:p>
            <a:pPr lvl="0">
              <a:defRPr/>
            </a:pPr>
            <a:r>
              <a:rPr lang="en-US" sz="1400" dirty="0"/>
              <a:t>b</a:t>
            </a:r>
            <a:r>
              <a:rPr lang="en-US" sz="1400" dirty="0" smtClean="0"/>
              <a:t>illion short </a:t>
            </a:r>
            <a:r>
              <a:rPr lang="en-US" sz="1400" dirty="0"/>
              <a:t>tons</a:t>
            </a:r>
          </a:p>
        </p:txBody>
      </p:sp>
      <p:sp>
        <p:nvSpPr>
          <p:cNvPr id="19" name="TextBox 1"/>
          <p:cNvSpPr txBox="1"/>
          <p:nvPr/>
        </p:nvSpPr>
        <p:spPr>
          <a:xfrm>
            <a:off x="920955" y="2566834"/>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0" name="Group 19"/>
          <p:cNvGrpSpPr/>
          <p:nvPr/>
        </p:nvGrpSpPr>
        <p:grpSpPr>
          <a:xfrm>
            <a:off x="209519" y="93315"/>
            <a:ext cx="8742457" cy="550786"/>
            <a:chOff x="209519" y="93315"/>
            <a:chExt cx="8742457" cy="550786"/>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7266828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Coal’s share of China’s electricity generation decreases from 64% in 2018 to 30% in 2050.  In 2050, electricity generation is projected to account for 39 quadrillion Btu of coal, while renewables, nuclear, and natural gas account for 73, 12, and 7 quadrillion Btu, respectively. </a:t>
            </a:r>
          </a:p>
          <a:p>
            <a:pPr lvl="0"/>
            <a:r>
              <a:rPr lang="en-US" dirty="0" smtClean="0"/>
              <a:t>Projected coal consumption in China for uses other than electricity generation falls from 43 quadrillion Btu in 2018 to 35 quadrillion Btu in 2050 as a result of the decreasing use of both steam and metallurgical coal in industrial boilers and steel manufacturing. </a:t>
            </a:r>
          </a:p>
          <a:p>
            <a:pPr lvl="0"/>
            <a:r>
              <a:rPr lang="en-US" dirty="0" smtClean="0"/>
              <a:t>In 2050, China remains the largest consumer and producer of coal in the world, with coal consumption of 74 quadrillion Btu and coal production of 3.1 Billion short tons (69.2 quadrillion Btu). Production of coal decreases as consumption decreases.</a:t>
            </a:r>
          </a:p>
          <a:p>
            <a:pPr lvl="0"/>
            <a:r>
              <a:rPr lang="en-US" dirty="0" smtClean="0"/>
              <a:t>China continues to produce 93% of coal needs and import about 7% of its coal demand through 2050. </a:t>
            </a:r>
          </a:p>
          <a:p>
            <a:endParaRPr lang="en-US" dirty="0"/>
          </a:p>
        </p:txBody>
      </p:sp>
      <p:sp>
        <p:nvSpPr>
          <p:cNvPr id="8" name="Title 7"/>
          <p:cNvSpPr>
            <a:spLocks noGrp="1"/>
          </p:cNvSpPr>
          <p:nvPr>
            <p:ph type="title"/>
          </p:nvPr>
        </p:nvSpPr>
        <p:spPr/>
        <p:txBody>
          <a:bodyPr/>
          <a:lstStyle/>
          <a:p>
            <a:r>
              <a:rPr lang="en-US" smtClean="0"/>
              <a:t>—but continues to consume coal despite policies encouraging nuclear and renewable energy use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112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1397358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08261" y="1691005"/>
            <a:ext cx="3771412" cy="548640"/>
          </a:xfrm>
        </p:spPr>
        <p:txBody>
          <a:bodyPr/>
          <a:lstStyle/>
          <a:p>
            <a:pPr marL="0" lvl="0" indent="0" fontAlgn="auto">
              <a:spcBef>
                <a:spcPts val="0"/>
              </a:spcBef>
              <a:spcAft>
                <a:spcPts val="0"/>
              </a:spcAft>
              <a:defRPr sz="1400" b="0" i="0" u="none" strike="noStrike" kern="1200" spc="0" baseline="0">
                <a:solidFill>
                  <a:sysClr val="windowText" lastClr="000000">
                    <a:lumMod val="65000"/>
                    <a:lumOff val="35000"/>
                  </a:sysClr>
                </a:solidFill>
                <a:latin typeface="+mn-lt"/>
                <a:ea typeface="+mn-ea"/>
                <a:cs typeface="+mn-cs"/>
              </a:defRPr>
            </a:pPr>
            <a:r>
              <a:rPr lang="en-US" b="1" dirty="0" smtClean="0">
                <a:solidFill>
                  <a:sysClr val="windowText" lastClr="000000"/>
                </a:solidFill>
              </a:rPr>
              <a:t>Coal </a:t>
            </a:r>
            <a:r>
              <a:rPr lang="en-US" b="1" dirty="0">
                <a:solidFill>
                  <a:sysClr val="windowText" lastClr="000000"/>
                </a:solidFill>
              </a:rPr>
              <a:t>c</a:t>
            </a:r>
            <a:r>
              <a:rPr lang="en-US" b="1" dirty="0" smtClean="0">
                <a:solidFill>
                  <a:sysClr val="windowText" lastClr="000000"/>
                </a:solidFill>
              </a:rPr>
              <a:t>onsumption </a:t>
            </a:r>
            <a:r>
              <a:rPr lang="en-US" b="1" dirty="0">
                <a:solidFill>
                  <a:sysClr val="windowText" lastClr="000000"/>
                </a:solidFill>
              </a:rPr>
              <a:t>by </a:t>
            </a:r>
            <a:r>
              <a:rPr lang="en-US" b="1" dirty="0" smtClean="0">
                <a:solidFill>
                  <a:sysClr val="windowText" lastClr="000000"/>
                </a:solidFill>
              </a:rPr>
              <a:t>sector, India</a:t>
            </a:r>
            <a:endParaRPr lang="en-US" b="1" dirty="0">
              <a:solidFill>
                <a:sysClr val="windowText" lastClr="000000"/>
              </a:solidFill>
            </a:endParaRPr>
          </a:p>
          <a:p>
            <a:pPr marL="0" lvl="0" indent="0" fontAlgn="auto">
              <a:spcBef>
                <a:spcPts val="0"/>
              </a:spcBef>
              <a:spcAft>
                <a:spcPts val="0"/>
              </a:spcAft>
              <a:defRPr sz="1400" b="0" i="0" u="none" strike="noStrike" kern="1200" spc="0" baseline="0">
                <a:solidFill>
                  <a:sysClr val="windowText" lastClr="000000">
                    <a:lumMod val="65000"/>
                    <a:lumOff val="35000"/>
                  </a:sysClr>
                </a:solidFill>
                <a:latin typeface="+mn-lt"/>
                <a:ea typeface="+mn-ea"/>
                <a:cs typeface="+mn-cs"/>
              </a:defRPr>
            </a:pPr>
            <a:r>
              <a:rPr lang="en-US" dirty="0">
                <a:solidFill>
                  <a:sysClr val="windowText" lastClr="000000"/>
                </a:solidFill>
              </a:rPr>
              <a:t>quadrillion </a:t>
            </a:r>
            <a:r>
              <a:rPr lang="en-US" dirty="0" smtClean="0">
                <a:solidFill>
                  <a:sysClr val="windowText" lastClr="000000"/>
                </a:solidFill>
              </a:rPr>
              <a:t>British thermal units</a:t>
            </a:r>
            <a:endParaRPr lang="en-US" dirty="0">
              <a:solidFill>
                <a:sysClr val="windowText" lastClr="000000"/>
              </a:solidFill>
            </a:endParaRPr>
          </a:p>
        </p:txBody>
      </p:sp>
      <p:graphicFrame>
        <p:nvGraphicFramePr>
          <p:cNvPr id="21" name="s66sh4"/>
          <p:cNvGraphicFramePr>
            <a:graphicFrameLocks noGrp="1"/>
          </p:cNvGraphicFramePr>
          <p:nvPr>
            <p:ph type="chart" sz="quarter" idx="12"/>
            <p:extLst/>
          </p:nvPr>
        </p:nvGraphicFramePr>
        <p:xfrm>
          <a:off x="304799" y="2286000"/>
          <a:ext cx="3700273" cy="3448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a:t>India’s use of coal in the Reference case increases throughout the projection period—</a:t>
            </a:r>
          </a:p>
        </p:txBody>
      </p:sp>
      <p:sp>
        <p:nvSpPr>
          <p:cNvPr id="3" name="Slide Number Placeholder 2"/>
          <p:cNvSpPr>
            <a:spLocks noGrp="1"/>
          </p:cNvSpPr>
          <p:nvPr>
            <p:ph type="sldNum" sz="quarter" idx="4"/>
          </p:nvPr>
        </p:nvSpPr>
        <p:spPr>
          <a:xfrm>
            <a:off x="8669214" y="6030301"/>
            <a:ext cx="420624" cy="361356"/>
          </a:xfrm>
        </p:spPr>
        <p:txBody>
          <a:bodyPr/>
          <a:lstStyle/>
          <a:p>
            <a:fld id="{2D80C5C9-96E0-47EC-B500-37C5FE284639}" type="slidenum">
              <a:rPr lang="en-US" smtClean="0"/>
              <a:pPr/>
              <a:t>113</a:t>
            </a:fld>
            <a:endParaRPr lang="en-US" dirty="0"/>
          </a:p>
        </p:txBody>
      </p:sp>
      <p:graphicFrame>
        <p:nvGraphicFramePr>
          <p:cNvPr id="22" name="indiagen2"/>
          <p:cNvGraphicFramePr>
            <a:graphicFrameLocks/>
          </p:cNvGraphicFramePr>
          <p:nvPr>
            <p:extLst/>
          </p:nvPr>
        </p:nvGraphicFramePr>
        <p:xfrm>
          <a:off x="3990802" y="2173574"/>
          <a:ext cx="4000500" cy="356235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4172344" y="1720997"/>
            <a:ext cx="4554080" cy="523220"/>
          </a:xfrm>
          <a:prstGeom prst="rect">
            <a:avLst/>
          </a:prstGeom>
        </p:spPr>
        <p:txBody>
          <a:bodyPr wrap="square">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Power sector energy consumption by fuel, India</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q</a:t>
            </a:r>
            <a:r>
              <a:rPr lang="en-US" sz="1400" dirty="0" smtClean="0">
                <a:latin typeface="Arial" panose="020B0604020202020204" pitchFamily="34" charset="0"/>
                <a:cs typeface="Arial" panose="020B0604020202020204" pitchFamily="34" charset="0"/>
              </a:rPr>
              <a:t>uadrillion British thermal units</a:t>
            </a:r>
            <a:endParaRPr lang="en-US" sz="1400" dirty="0">
              <a:latin typeface="Arial" panose="020B0604020202020204" pitchFamily="34" charset="0"/>
              <a:cs typeface="Arial" panose="020B0604020202020204" pitchFamily="34" charset="0"/>
            </a:endParaRPr>
          </a:p>
        </p:txBody>
      </p:sp>
      <p:sp>
        <p:nvSpPr>
          <p:cNvPr id="24" name="TextBox 1"/>
          <p:cNvSpPr txBox="1"/>
          <p:nvPr/>
        </p:nvSpPr>
        <p:spPr>
          <a:xfrm>
            <a:off x="7679852" y="2696795"/>
            <a:ext cx="1390996" cy="28374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accent3"/>
                </a:solidFill>
                <a:latin typeface="Arial" panose="020B0604020202020204" pitchFamily="34" charset="0"/>
                <a:cs typeface="Arial" panose="020B0604020202020204" pitchFamily="34" charset="0"/>
              </a:rPr>
              <a:t>renewables</a:t>
            </a:r>
          </a:p>
          <a:p>
            <a:endParaRPr lang="en-US" sz="1400" b="1" dirty="0" smtClean="0">
              <a:solidFill>
                <a:schemeClr val="accent3"/>
              </a:solidFill>
              <a:latin typeface="Arial" panose="020B0604020202020204" pitchFamily="34" charset="0"/>
              <a:cs typeface="Arial" panose="020B0604020202020204" pitchFamily="34" charset="0"/>
            </a:endParaRPr>
          </a:p>
          <a:p>
            <a:endParaRPr lang="en-US" sz="1400" b="1" dirty="0">
              <a:solidFill>
                <a:schemeClr val="accent3"/>
              </a:solidFill>
              <a:latin typeface="Arial" panose="020B0604020202020204" pitchFamily="34" charset="0"/>
              <a:cs typeface="Arial" panose="020B0604020202020204" pitchFamily="34" charset="0"/>
            </a:endParaRPr>
          </a:p>
          <a:p>
            <a:endParaRPr lang="en-US" sz="1400" b="1" dirty="0" smtClean="0">
              <a:solidFill>
                <a:schemeClr val="accent1"/>
              </a:solidFill>
              <a:latin typeface="Arial" panose="020B0604020202020204" pitchFamily="34" charset="0"/>
              <a:cs typeface="Arial" panose="020B0604020202020204" pitchFamily="34" charset="0"/>
            </a:endParaRPr>
          </a:p>
          <a:p>
            <a:endParaRPr lang="en-US" sz="1400" b="1" dirty="0">
              <a:solidFill>
                <a:schemeClr val="accent1"/>
              </a:solidFill>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coal</a:t>
            </a:r>
          </a:p>
          <a:p>
            <a:endParaRPr lang="en-US" sz="1400" b="1" dirty="0" smtClean="0">
              <a:solidFill>
                <a:schemeClr val="accent1"/>
              </a:solidFill>
              <a:latin typeface="Arial" panose="020B0604020202020204" pitchFamily="34" charset="0"/>
              <a:cs typeface="Arial" panose="020B0604020202020204" pitchFamily="34" charset="0"/>
            </a:endParaRPr>
          </a:p>
          <a:p>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b="1" dirty="0" smtClean="0">
              <a:latin typeface="Arial" panose="020B0604020202020204" pitchFamily="34" charset="0"/>
              <a:cs typeface="Arial" panose="020B0604020202020204" pitchFamily="34" charset="0"/>
            </a:endParaRPr>
          </a:p>
          <a:p>
            <a:r>
              <a:rPr lang="en-US" sz="1400" b="1" dirty="0" smtClean="0">
                <a:solidFill>
                  <a:schemeClr val="accent5"/>
                </a:solidFill>
                <a:latin typeface="Arial" panose="020B0604020202020204" pitchFamily="34" charset="0"/>
                <a:cs typeface="Arial" panose="020B0604020202020204" pitchFamily="34" charset="0"/>
              </a:rPr>
              <a:t>nuclear</a:t>
            </a:r>
            <a:endParaRPr lang="en-US" sz="1400" b="1" dirty="0" smtClean="0">
              <a:latin typeface="Arial" panose="020B0604020202020204" pitchFamily="34" charset="0"/>
              <a:cs typeface="Arial" panose="020B0604020202020204" pitchFamily="34" charset="0"/>
            </a:endParaRPr>
          </a:p>
          <a:p>
            <a:r>
              <a:rPr lang="en-US" sz="1400" b="1" dirty="0">
                <a:solidFill>
                  <a:schemeClr val="accent2"/>
                </a:solidFill>
                <a:latin typeface="Arial" panose="020B0604020202020204" pitchFamily="34" charset="0"/>
                <a:cs typeface="Arial" panose="020B0604020202020204" pitchFamily="34" charset="0"/>
              </a:rPr>
              <a:t>liquids</a:t>
            </a:r>
          </a:p>
          <a:p>
            <a:endParaRPr lang="en-US" sz="1400" b="1" dirty="0">
              <a:latin typeface="Arial" panose="020B0604020202020204" pitchFamily="34" charset="0"/>
              <a:cs typeface="Arial" panose="020B0604020202020204" pitchFamily="34" charset="0"/>
            </a:endParaRPr>
          </a:p>
        </p:txBody>
      </p:sp>
      <p:sp>
        <p:nvSpPr>
          <p:cNvPr id="19" name="TextBox 1"/>
          <p:cNvSpPr txBox="1"/>
          <p:nvPr/>
        </p:nvSpPr>
        <p:spPr>
          <a:xfrm>
            <a:off x="471598" y="2591984"/>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0" name="Group 19"/>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6441500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In 2018, India was the world’s second-largest coal consumer after China, consuming more than 17 quadrillion Btu. Sustained industrial growth and significant efforts to further electrify the country’s rural areas are expected to continue to drive India’s coal consumption growth.</a:t>
            </a:r>
          </a:p>
          <a:p>
            <a:pPr lvl="0"/>
            <a:r>
              <a:rPr lang="en-US" dirty="0" smtClean="0"/>
              <a:t>In the power sector, coal consumption increases by 2.5% per year between 2018 and 2050 but it is outpaced by renewables consumption, which grows by 8.1% per year during the same period. By 2050, power sector coal consumption is 24 quadrillion Btu, and renewables consumption reaches 36 quadrillion Btu.</a:t>
            </a:r>
          </a:p>
          <a:p>
            <a:pPr lvl="0"/>
            <a:r>
              <a:rPr lang="en-US" dirty="0" smtClean="0"/>
              <a:t>Strong growth in industrial applications leads projected industrial consumption to increase from 6 quadrillion Btu in 2018 to 22 quadrillion Btu in 2050.</a:t>
            </a:r>
          </a:p>
          <a:p>
            <a:endParaRPr lang="en-US" dirty="0"/>
          </a:p>
        </p:txBody>
      </p:sp>
      <p:sp>
        <p:nvSpPr>
          <p:cNvPr id="8" name="Title 7"/>
          <p:cNvSpPr>
            <a:spLocks noGrp="1"/>
          </p:cNvSpPr>
          <p:nvPr>
            <p:ph type="title"/>
          </p:nvPr>
        </p:nvSpPr>
        <p:spPr/>
        <p:txBody>
          <a:bodyPr/>
          <a:lstStyle/>
          <a:p>
            <a:r>
              <a:rPr lang="en-US" smtClean="0"/>
              <a:t> —but its share of the country’s power sector consumption declines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114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984797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Petroleum and other liquids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47" y="1385040"/>
            <a:ext cx="1708402" cy="1708402"/>
          </a:xfrm>
          <a:prstGeom prst="rect">
            <a:avLst/>
          </a:prstGeom>
        </p:spPr>
      </p:pic>
    </p:spTree>
    <p:extLst>
      <p:ext uri="{BB962C8B-B14F-4D97-AF65-F5344CB8AC3E}">
        <p14:creationId xmlns:p14="http://schemas.microsoft.com/office/powerpoint/2010/main" val="33986726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362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World petroleum and other liquid fuels consumption increases more than 20% in the Reference case— </a:t>
            </a:r>
          </a:p>
        </p:txBody>
      </p:sp>
      <p:graphicFrame>
        <p:nvGraphicFramePr>
          <p:cNvPr id="6" name="liqsectorchart"/>
          <p:cNvGraphicFramePr>
            <a:graphicFrameLocks noGrp="1"/>
          </p:cNvGraphicFramePr>
          <p:nvPr>
            <p:ph sz="quarter" idx="4294967295"/>
            <p:extLst>
              <p:ext uri="{D42A27DB-BD31-4B8C-83A1-F6EECF244321}">
                <p14:modId xmlns:p14="http://schemas.microsoft.com/office/powerpoint/2010/main" val="985241394"/>
              </p:ext>
            </p:extLst>
          </p:nvPr>
        </p:nvGraphicFramePr>
        <p:xfrm>
          <a:off x="4581658" y="1467906"/>
          <a:ext cx="4349840" cy="466248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65800" y="1631620"/>
            <a:ext cx="4451601" cy="461665"/>
          </a:xfrm>
          <a:prstGeom prst="rect">
            <a:avLst/>
          </a:prstGeom>
        </p:spPr>
        <p:txBody>
          <a:bodyPr wrap="square">
            <a:spAutoFit/>
          </a:bodyPr>
          <a:lstStyle/>
          <a:p>
            <a:pPr>
              <a:defRPr sz="1000" b="0" i="0" u="none" strike="noStrike" kern="1200" spc="0" baseline="0">
                <a:solidFill>
                  <a:sysClr val="windowText" lastClr="000000"/>
                </a:solidFill>
                <a:latin typeface="+mn-lt"/>
                <a:ea typeface="+mn-ea"/>
                <a:cs typeface="+mn-cs"/>
              </a:defRPr>
            </a:pPr>
            <a:r>
              <a:rPr lang="en-US" sz="1200" b="1" dirty="0">
                <a:solidFill>
                  <a:sysClr val="windowText" lastClr="000000"/>
                </a:solidFill>
              </a:rPr>
              <a:t>Petroleum and other liquids </a:t>
            </a:r>
            <a:r>
              <a:rPr lang="en-US" sz="1200" b="1" dirty="0" smtClean="0">
                <a:solidFill>
                  <a:sysClr val="windowText" lastClr="000000"/>
                </a:solidFill>
              </a:rPr>
              <a:t>consumption</a:t>
            </a:r>
            <a:endParaRPr lang="en-US" sz="1200" b="1" dirty="0">
              <a:solidFill>
                <a:sysClr val="windowText" lastClr="000000"/>
              </a:solidFill>
            </a:endParaRPr>
          </a:p>
          <a:p>
            <a:r>
              <a:rPr lang="en-US" sz="1200" dirty="0"/>
              <a:t>quadrillion </a:t>
            </a:r>
            <a:r>
              <a:rPr lang="en-US" sz="1200" dirty="0" smtClean="0"/>
              <a:t>British thermal units</a:t>
            </a:r>
            <a:endParaRPr lang="en-US" sz="1200" dirty="0"/>
          </a:p>
        </p:txBody>
      </p:sp>
      <p:graphicFrame>
        <p:nvGraphicFramePr>
          <p:cNvPr id="8" name="OECDNONOECDliq-Chart"/>
          <p:cNvGraphicFramePr>
            <a:graphicFrameLocks/>
          </p:cNvGraphicFramePr>
          <p:nvPr>
            <p:extLst>
              <p:ext uri="{D42A27DB-BD31-4B8C-83A1-F6EECF244321}">
                <p14:modId xmlns:p14="http://schemas.microsoft.com/office/powerpoint/2010/main" val="3866904108"/>
              </p:ext>
            </p:extLst>
          </p:nvPr>
        </p:nvGraphicFramePr>
        <p:xfrm>
          <a:off x="380100" y="2116657"/>
          <a:ext cx="4041852" cy="35629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69717" y="2256999"/>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 name="Slide Number Placeholder 1"/>
          <p:cNvSpPr>
            <a:spLocks noGrp="1"/>
          </p:cNvSpPr>
          <p:nvPr>
            <p:ph type="sldNum" sz="quarter" idx="4"/>
          </p:nvPr>
        </p:nvSpPr>
        <p:spPr>
          <a:xfrm>
            <a:off x="8645409" y="6030127"/>
            <a:ext cx="466465" cy="361356"/>
          </a:xfrm>
        </p:spPr>
        <p:txBody>
          <a:bodyPr/>
          <a:lstStyle/>
          <a:p>
            <a:fld id="{2D80C5C9-96E0-47EC-B500-37C5FE284639}" type="slidenum">
              <a:rPr lang="en-US" smtClean="0"/>
              <a:pPr/>
              <a:t>117</a:t>
            </a:fld>
            <a:endParaRPr lang="en-US" dirty="0"/>
          </a:p>
        </p:txBody>
      </p:sp>
      <p:grpSp>
        <p:nvGrpSpPr>
          <p:cNvPr id="10" name="Group 9"/>
          <p:cNvGrpSpPr/>
          <p:nvPr/>
        </p:nvGrpSpPr>
        <p:grpSpPr>
          <a:xfrm>
            <a:off x="209519" y="93315"/>
            <a:ext cx="8742457" cy="550786"/>
            <a:chOff x="209519" y="93315"/>
            <a:chExt cx="8742457" cy="55078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1833704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Global liquid fuels demand increases more than 20% between 2018 and 2050, with total consumption reaching more than 240 quadrillion British thermal units (Btu) in 2050. Demand in countries in the Organization of Economic Cooperation and Development (OECD) remains relatively stable during the projection period, and non-OECD demand increases by about 45%.</a:t>
            </a:r>
          </a:p>
          <a:p>
            <a:pPr lvl="0"/>
            <a:r>
              <a:rPr lang="en-US" dirty="0" smtClean="0"/>
              <a:t>Finished petroleum products such as motor gasoline, diesel, and jet fuel are increasingly consumed in the transportation sector. Other liquids are also consumed in large quantities, including natural gas plant liquids (NGPL) as an industrial feedstock. </a:t>
            </a:r>
          </a:p>
          <a:p>
            <a:endParaRPr lang="en-US" dirty="0"/>
          </a:p>
        </p:txBody>
      </p:sp>
      <p:sp>
        <p:nvSpPr>
          <p:cNvPr id="8" name="Title 7"/>
          <p:cNvSpPr>
            <a:spLocks noGrp="1"/>
          </p:cNvSpPr>
          <p:nvPr>
            <p:ph type="title"/>
          </p:nvPr>
        </p:nvSpPr>
        <p:spPr/>
        <p:txBody>
          <a:bodyPr/>
          <a:lstStyle/>
          <a:p>
            <a:r>
              <a:rPr lang="en-US" smtClean="0"/>
              <a:t>—driven by non-OECD demand in the transportation and industrial sectors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118</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78054285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petroleum and other liquid fuels consumption nearly doubles in non-OECD regions in the Reference case— </a:t>
            </a:r>
          </a:p>
        </p:txBody>
      </p:sp>
      <p:sp>
        <p:nvSpPr>
          <p:cNvPr id="3" name="Slide Number Placeholder 2"/>
          <p:cNvSpPr>
            <a:spLocks noGrp="1"/>
          </p:cNvSpPr>
          <p:nvPr>
            <p:ph type="sldNum" sz="quarter" idx="4"/>
          </p:nvPr>
        </p:nvSpPr>
        <p:spPr>
          <a:xfrm>
            <a:off x="8654193" y="6023359"/>
            <a:ext cx="448056" cy="379644"/>
          </a:xfrm>
        </p:spPr>
        <p:txBody>
          <a:bodyPr/>
          <a:lstStyle/>
          <a:p>
            <a:fld id="{2D80C5C9-96E0-47EC-B500-37C5FE284639}" type="slidenum">
              <a:rPr lang="en-US" smtClean="0"/>
              <a:pPr/>
              <a:t>119</a:t>
            </a:fld>
            <a:endParaRPr lang="en-US" dirty="0"/>
          </a:p>
        </p:txBody>
      </p:sp>
      <p:sp>
        <p:nvSpPr>
          <p:cNvPr id="23" name="Rectangle 22"/>
          <p:cNvSpPr/>
          <p:nvPr/>
        </p:nvSpPr>
        <p:spPr>
          <a:xfrm>
            <a:off x="4289480" y="1631620"/>
            <a:ext cx="4662496" cy="507831"/>
          </a:xfrm>
          <a:prstGeom prst="rect">
            <a:avLst/>
          </a:prstGeom>
        </p:spPr>
        <p:txBody>
          <a:bodyPr wrap="square">
            <a:spAutoFit/>
          </a:bodyPr>
          <a:lstStyle/>
          <a:p>
            <a:r>
              <a:rPr lang="en-US" sz="1300" b="1" dirty="0" smtClean="0"/>
              <a:t>Non-OECD liquid fuels consumption</a:t>
            </a:r>
            <a:endParaRPr lang="en-US" sz="1300" b="1" dirty="0"/>
          </a:p>
          <a:p>
            <a:r>
              <a:rPr lang="en-US" sz="1300" dirty="0"/>
              <a:t>quadrillion </a:t>
            </a:r>
            <a:r>
              <a:rPr lang="en-US" sz="1300" dirty="0" smtClean="0"/>
              <a:t>British thermal units</a:t>
            </a:r>
            <a:endParaRPr lang="en-US" sz="1300" dirty="0"/>
          </a:p>
        </p:txBody>
      </p:sp>
      <p:graphicFrame>
        <p:nvGraphicFramePr>
          <p:cNvPr id="24" name="liquid_nonoecd_region"/>
          <p:cNvGraphicFramePr>
            <a:graphicFrameLocks noGrp="1"/>
          </p:cNvGraphicFramePr>
          <p:nvPr>
            <p:ph sz="quarter" idx="12"/>
            <p:extLst/>
          </p:nvPr>
        </p:nvGraphicFramePr>
        <p:xfrm>
          <a:off x="4316349" y="2196930"/>
          <a:ext cx="3417951" cy="359426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7546744" y="2313812"/>
            <a:ext cx="1199367" cy="3323987"/>
          </a:xfrm>
          <a:prstGeom prst="rect">
            <a:avLst/>
          </a:prstGeom>
          <a:noFill/>
        </p:spPr>
        <p:txBody>
          <a:bodyPr wrap="none" rtlCol="0">
            <a:spAutoFit/>
          </a:bodyPr>
          <a:lstStyle/>
          <a:p>
            <a:r>
              <a:rPr lang="en-US" sz="1400" b="1" dirty="0">
                <a:solidFill>
                  <a:schemeClr val="accent5"/>
                </a:solidFill>
              </a:rPr>
              <a:t>China</a:t>
            </a:r>
          </a:p>
          <a:p>
            <a:endParaRPr lang="en-US" sz="1400" b="1" dirty="0" smtClean="0">
              <a:solidFill>
                <a:schemeClr val="accent5">
                  <a:lumMod val="60000"/>
                  <a:lumOff val="40000"/>
                </a:schemeClr>
              </a:solidFill>
            </a:endParaRPr>
          </a:p>
          <a:p>
            <a:endParaRPr lang="en-US" sz="1400" b="1" dirty="0" smtClean="0">
              <a:solidFill>
                <a:schemeClr val="accent5">
                  <a:lumMod val="60000"/>
                  <a:lumOff val="40000"/>
                </a:schemeClr>
              </a:solidFill>
            </a:endParaRPr>
          </a:p>
          <a:p>
            <a:r>
              <a:rPr lang="en-US" sz="1400" b="1" dirty="0" smtClean="0">
                <a:solidFill>
                  <a:schemeClr val="accent5">
                    <a:lumMod val="60000"/>
                    <a:lumOff val="40000"/>
                  </a:schemeClr>
                </a:solidFill>
              </a:rPr>
              <a:t>India</a:t>
            </a:r>
            <a:endParaRPr lang="en-US" sz="1400" b="1" dirty="0">
              <a:solidFill>
                <a:schemeClr val="accent5">
                  <a:lumMod val="60000"/>
                  <a:lumOff val="40000"/>
                </a:schemeClr>
              </a:solidFill>
            </a:endParaRPr>
          </a:p>
          <a:p>
            <a:endParaRPr lang="en-US" sz="1400" b="1" dirty="0" smtClean="0">
              <a:solidFill>
                <a:schemeClr val="accent5">
                  <a:lumMod val="40000"/>
                  <a:lumOff val="60000"/>
                </a:schemeClr>
              </a:solidFill>
            </a:endParaRPr>
          </a:p>
          <a:p>
            <a:endParaRPr lang="en-US" sz="1400" b="1" dirty="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t>
            </a:r>
            <a:r>
              <a:rPr lang="en-US" sz="1400" b="1" dirty="0">
                <a:solidFill>
                  <a:schemeClr val="accent5">
                    <a:lumMod val="40000"/>
                    <a:lumOff val="60000"/>
                  </a:schemeClr>
                </a:solidFill>
              </a:rPr>
              <a:t>Asia</a:t>
            </a:r>
          </a:p>
          <a:p>
            <a:endParaRPr lang="en-US" sz="1400" b="1" dirty="0" smtClean="0">
              <a:solidFill>
                <a:schemeClr val="accent2"/>
              </a:solidFill>
            </a:endParaRPr>
          </a:p>
          <a:p>
            <a:r>
              <a:rPr lang="en-US" sz="1400" b="1" dirty="0" smtClean="0">
                <a:solidFill>
                  <a:schemeClr val="accent2"/>
                </a:solidFill>
              </a:rPr>
              <a:t>Middle East</a:t>
            </a:r>
            <a:endParaRPr lang="en-US" sz="1400" b="1" dirty="0" smtClean="0">
              <a:solidFill>
                <a:schemeClr val="accent3"/>
              </a:solidFill>
            </a:endParaRPr>
          </a:p>
          <a:p>
            <a:endParaRPr lang="en-US" sz="1400" b="1" dirty="0" smtClean="0">
              <a:solidFill>
                <a:schemeClr val="accent4"/>
              </a:solidFill>
            </a:endParaRPr>
          </a:p>
          <a:p>
            <a:r>
              <a:rPr lang="en-US" sz="1400" b="1" dirty="0" smtClean="0">
                <a:solidFill>
                  <a:schemeClr val="accent4"/>
                </a:solidFill>
              </a:rPr>
              <a:t>Africa</a:t>
            </a:r>
            <a:endParaRPr lang="en-US" sz="1400" b="1" dirty="0" smtClean="0">
              <a:solidFill>
                <a:schemeClr val="accent1"/>
              </a:solidFill>
            </a:endParaRPr>
          </a:p>
          <a:p>
            <a:r>
              <a:rPr lang="en-US" sz="1400" b="1" dirty="0" smtClean="0">
                <a:solidFill>
                  <a:schemeClr val="accent1"/>
                </a:solidFill>
              </a:rPr>
              <a:t>Europe </a:t>
            </a:r>
          </a:p>
          <a:p>
            <a:r>
              <a:rPr lang="en-US" sz="1400" b="1" dirty="0" smtClean="0">
                <a:solidFill>
                  <a:schemeClr val="accent1"/>
                </a:solidFill>
              </a:rPr>
              <a:t>and Eurasia</a:t>
            </a:r>
            <a:endParaRPr lang="en-US" sz="1400" b="1" dirty="0" smtClean="0">
              <a:solidFill>
                <a:schemeClr val="accent5"/>
              </a:solidFill>
            </a:endParaRPr>
          </a:p>
          <a:p>
            <a:r>
              <a:rPr lang="en-US" sz="1400" b="1" dirty="0">
                <a:solidFill>
                  <a:schemeClr val="accent3"/>
                </a:solidFill>
              </a:rPr>
              <a:t>Americas</a:t>
            </a:r>
          </a:p>
          <a:p>
            <a:endParaRPr lang="en-US" sz="1400" dirty="0">
              <a:solidFill>
                <a:schemeClr val="accent5"/>
              </a:solidFill>
            </a:endParaRPr>
          </a:p>
        </p:txBody>
      </p:sp>
      <p:sp>
        <p:nvSpPr>
          <p:cNvPr id="31" name="Rectangle 30"/>
          <p:cNvSpPr/>
          <p:nvPr/>
        </p:nvSpPr>
        <p:spPr>
          <a:xfrm>
            <a:off x="204950" y="1631620"/>
            <a:ext cx="4662496" cy="507831"/>
          </a:xfrm>
          <a:prstGeom prst="rect">
            <a:avLst/>
          </a:prstGeom>
        </p:spPr>
        <p:txBody>
          <a:bodyPr wrap="square">
            <a:spAutoFit/>
          </a:bodyPr>
          <a:lstStyle/>
          <a:p>
            <a:r>
              <a:rPr lang="en-US" sz="1300" b="1" dirty="0" smtClean="0"/>
              <a:t>OECD liquid fuels consumption</a:t>
            </a:r>
            <a:endParaRPr lang="en-US" sz="1300" b="1" dirty="0"/>
          </a:p>
          <a:p>
            <a:r>
              <a:rPr lang="en-US" sz="1300" dirty="0"/>
              <a:t>quadrillion </a:t>
            </a:r>
            <a:r>
              <a:rPr lang="en-US" sz="1300" dirty="0" smtClean="0"/>
              <a:t>British thermal units</a:t>
            </a:r>
            <a:endParaRPr lang="en-US" sz="1300" dirty="0"/>
          </a:p>
        </p:txBody>
      </p:sp>
      <p:graphicFrame>
        <p:nvGraphicFramePr>
          <p:cNvPr id="32" name="liquid_oecd_region"/>
          <p:cNvGraphicFramePr>
            <a:graphicFrameLocks noGrp="1"/>
          </p:cNvGraphicFramePr>
          <p:nvPr>
            <p:ph sz="quarter" idx="12"/>
            <p:extLst/>
          </p:nvPr>
        </p:nvGraphicFramePr>
        <p:xfrm>
          <a:off x="231819" y="2196930"/>
          <a:ext cx="3245001" cy="359426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3357815" y="3684135"/>
            <a:ext cx="992579" cy="1308050"/>
          </a:xfrm>
          <a:prstGeom prst="rect">
            <a:avLst/>
          </a:prstGeom>
          <a:noFill/>
        </p:spPr>
        <p:txBody>
          <a:bodyPr wrap="none" rtlCol="0">
            <a:spAutoFit/>
          </a:bodyPr>
          <a:lstStyle/>
          <a:p>
            <a:r>
              <a:rPr lang="en-US" sz="1400" b="1" dirty="0" smtClean="0">
                <a:solidFill>
                  <a:schemeClr val="accent5"/>
                </a:solidFill>
              </a:rPr>
              <a:t>Asia</a:t>
            </a:r>
            <a:endParaRPr lang="en-US" sz="1400" b="1" dirty="0" smtClean="0">
              <a:solidFill>
                <a:schemeClr val="accent1"/>
              </a:solidFill>
            </a:endParaRPr>
          </a:p>
          <a:p>
            <a:endParaRPr lang="en-US" sz="900" b="1" dirty="0" smtClean="0">
              <a:solidFill>
                <a:schemeClr val="accent1"/>
              </a:solidFill>
            </a:endParaRPr>
          </a:p>
          <a:p>
            <a:r>
              <a:rPr lang="en-US" sz="1400" b="1" dirty="0" smtClean="0">
                <a:solidFill>
                  <a:schemeClr val="accent1"/>
                </a:solidFill>
              </a:rPr>
              <a:t>Europe </a:t>
            </a:r>
            <a:endParaRPr lang="en-US" sz="1400" b="1" dirty="0" smtClean="0">
              <a:solidFill>
                <a:schemeClr val="accent5"/>
              </a:solidFill>
            </a:endParaRPr>
          </a:p>
          <a:p>
            <a:endParaRPr lang="en-US" sz="1400" b="1" dirty="0" smtClean="0">
              <a:solidFill>
                <a:schemeClr val="accent5"/>
              </a:solidFill>
            </a:endParaRPr>
          </a:p>
          <a:p>
            <a:r>
              <a:rPr lang="en-US" sz="1400" b="1" dirty="0" smtClean="0">
                <a:solidFill>
                  <a:schemeClr val="accent3"/>
                </a:solidFill>
              </a:rPr>
              <a:t>Americas</a:t>
            </a:r>
            <a:endParaRPr lang="en-US" sz="1400" b="1" dirty="0">
              <a:solidFill>
                <a:schemeClr val="accent3"/>
              </a:solidFill>
            </a:endParaRPr>
          </a:p>
          <a:p>
            <a:endParaRPr lang="en-US" sz="1400" dirty="0">
              <a:solidFill>
                <a:schemeClr val="accent5"/>
              </a:solidFill>
            </a:endParaRPr>
          </a:p>
        </p:txBody>
      </p:sp>
      <p:sp>
        <p:nvSpPr>
          <p:cNvPr id="34" name="TextBox 1"/>
          <p:cNvSpPr txBox="1"/>
          <p:nvPr/>
        </p:nvSpPr>
        <p:spPr>
          <a:xfrm>
            <a:off x="627912" y="2470858"/>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2" name="Group 21"/>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6983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lvl="0"/>
            <a:r>
              <a:rPr lang="en-US" dirty="0"/>
              <a:t>In addition to the Reference case, EIA includes a Low Oil Price case and a High Oil Price case that use different assumptions about future oil prices, based on different views of supply and demand for liquid fuels. </a:t>
            </a:r>
          </a:p>
          <a:p>
            <a:pPr lvl="0"/>
            <a:r>
              <a:rPr lang="en-US" dirty="0"/>
              <a:t>In the Low Oil Price case, lower economic activity, especially in countries that are not a part of the Organization of Economic Cooperation and Development (OECD</a:t>
            </a:r>
            <a:r>
              <a:rPr lang="en-US" dirty="0" smtClean="0"/>
              <a:t>), </a:t>
            </a:r>
            <a:r>
              <a:rPr lang="en-US" dirty="0"/>
              <a:t>discourages energy consumption. Simultaneously but independently, greater resource availability and lower extraction costs encourage additional petroleum supplies, despite the reduced economic growth. The resulting lower oil prices encourage liquid fuels consumption and discourage energy conservation and fuel switching. </a:t>
            </a:r>
          </a:p>
          <a:p>
            <a:pPr lvl="0"/>
            <a:r>
              <a:rPr lang="en-US" dirty="0"/>
              <a:t>In the High Oil Price case, energy demand increases because non-OECD economies grow more quickly than in the Reference case, despite tighter petroleum supply conditions. Although energy consumption rises, higher oil prices limit the growth in liquid fuels, and consumers conserve or switch to alternative fuels whenever possible.  </a:t>
            </a:r>
          </a:p>
          <a:p>
            <a:pPr marL="0" indent="0">
              <a:buNone/>
            </a:pPr>
            <a:endParaRPr lang="en-US" dirty="0"/>
          </a:p>
        </p:txBody>
      </p:sp>
      <p:sp>
        <p:nvSpPr>
          <p:cNvPr id="6" name="Title 5"/>
          <p:cNvSpPr>
            <a:spLocks noGrp="1"/>
          </p:cNvSpPr>
          <p:nvPr>
            <p:ph type="title"/>
          </p:nvPr>
        </p:nvSpPr>
        <p:spPr/>
        <p:txBody>
          <a:bodyPr/>
          <a:lstStyle/>
          <a:p>
            <a:r>
              <a:rPr lang="en-US" dirty="0"/>
              <a:t>—with greater energy consumption differences in non-OECD </a:t>
            </a:r>
            <a:r>
              <a:rPr lang="en-US" dirty="0" smtClean="0"/>
              <a:t>regions</a:t>
            </a:r>
            <a:endParaRPr lang="en-US" dirty="0"/>
          </a:p>
        </p:txBody>
      </p:sp>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12</a:t>
            </a:fld>
            <a:endParaRPr lang="en-US" dirty="0"/>
          </a:p>
        </p:txBody>
      </p:sp>
      <p:grpSp>
        <p:nvGrpSpPr>
          <p:cNvPr id="8" name="Group 7"/>
          <p:cNvGrpSpPr/>
          <p:nvPr/>
        </p:nvGrpSpPr>
        <p:grpSpPr>
          <a:xfrm>
            <a:off x="209519" y="93315"/>
            <a:ext cx="8742457" cy="550786"/>
            <a:chOff x="209519" y="93315"/>
            <a:chExt cx="8742457" cy="55078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4036714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Non-OECD countries account for nearly all growth in liquid fuels consumption between 2018 and 2050, as growing populations and expanding economies increasingly consume energy. Non-OECD liquid fuels consumption increases 45% during the projection period, growing from 108 quadrillion Btu in 2018 to 156 quadrillion Btu by 2050. </a:t>
            </a:r>
          </a:p>
          <a:p>
            <a:pPr lvl="0"/>
            <a:r>
              <a:rPr lang="en-US" dirty="0" smtClean="0"/>
              <a:t>Non-OECD Asia accounts for about three-quarters of the global increase in liquid fuels consumption. India, in particular, experiences rapid industrial growth and increased demand for motorized transportation.</a:t>
            </a:r>
          </a:p>
          <a:p>
            <a:pPr lvl="0"/>
            <a:r>
              <a:rPr lang="en-US" dirty="0" smtClean="0"/>
              <a:t>OECD liquid fuels demand declines slowly during the projection period; growth in demand is less than the reductions produced by efficiency improvements. Although liquid fuels demand in OECD Americas and OECD Asia is relatively unchanged between 2018 and 2050, liquid fuels consumption in OECD Europe falls by 4 quadrillion Btu, or 15% to 24 quadrillion Btu in 2050.   </a:t>
            </a:r>
          </a:p>
          <a:p>
            <a:endParaRPr lang="en-US" dirty="0"/>
          </a:p>
        </p:txBody>
      </p:sp>
      <p:sp>
        <p:nvSpPr>
          <p:cNvPr id="8" name="Title 7"/>
          <p:cNvSpPr>
            <a:spLocks noGrp="1"/>
          </p:cNvSpPr>
          <p:nvPr>
            <p:ph type="title"/>
          </p:nvPr>
        </p:nvSpPr>
        <p:spPr/>
        <p:txBody>
          <a:bodyPr/>
          <a:lstStyle/>
          <a:p>
            <a:r>
              <a:rPr lang="en-US" smtClean="0"/>
              <a:t>—with most of the growth occurring in non-OECD Asia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120</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9125069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33660" y="1691005"/>
            <a:ext cx="6377386" cy="548640"/>
          </a:xfrm>
        </p:spPr>
        <p:txBody>
          <a:bodyPr/>
          <a:lstStyle/>
          <a:p>
            <a:pPr eaLnBrk="0" hangingPunct="0"/>
            <a:r>
              <a:rPr lang="en-US" b="1" dirty="0">
                <a:solidFill>
                  <a:srgbClr val="333333"/>
                </a:solidFill>
                <a:ea typeface="Times New Roman" charset="0"/>
                <a:cs typeface="Times New Roman" charset="0"/>
              </a:rPr>
              <a:t>Refined petroleum and other liquids consumption by </a:t>
            </a:r>
            <a:r>
              <a:rPr lang="en-US" b="1" dirty="0" smtClean="0">
                <a:solidFill>
                  <a:srgbClr val="333333"/>
                </a:solidFill>
                <a:ea typeface="Times New Roman" charset="0"/>
                <a:cs typeface="Times New Roman" charset="0"/>
              </a:rPr>
              <a:t>sector</a:t>
            </a:r>
            <a:endParaRPr lang="en-US" b="1" dirty="0">
              <a:solidFill>
                <a:srgbClr val="333333"/>
              </a:solidFill>
              <a:ea typeface="Times New Roman" charset="0"/>
              <a:cs typeface="Times New Roman" charset="0"/>
            </a:endParaRPr>
          </a:p>
          <a:p>
            <a:pPr eaLnBrk="0" hangingPunct="0"/>
            <a:r>
              <a:rPr lang="en-US" dirty="0">
                <a:solidFill>
                  <a:srgbClr val="333333"/>
                </a:solidFill>
                <a:ea typeface="Times New Roman" charset="0"/>
                <a:cs typeface="Times New Roman" charset="0"/>
              </a:rPr>
              <a:t>quadrillion </a:t>
            </a:r>
            <a:r>
              <a:rPr lang="en-US" dirty="0" smtClean="0">
                <a:solidFill>
                  <a:srgbClr val="333333"/>
                </a:solidFill>
                <a:ea typeface="Times New Roman" charset="0"/>
                <a:cs typeface="Times New Roman" charset="0"/>
              </a:rPr>
              <a:t>British thermal units</a:t>
            </a:r>
            <a:endParaRPr lang="en-US" dirty="0">
              <a:solidFill>
                <a:srgbClr val="333333"/>
              </a:solidFill>
              <a:ea typeface="Times New Roman" charset="0"/>
              <a:cs typeface="Times New Roman" charset="0"/>
            </a:endParaRPr>
          </a:p>
        </p:txBody>
      </p:sp>
      <p:graphicFrame>
        <p:nvGraphicFramePr>
          <p:cNvPr id="26" name="nonOECD Liquids"/>
          <p:cNvGraphicFramePr>
            <a:graphicFrameLocks noGrp="1"/>
          </p:cNvGraphicFramePr>
          <p:nvPr>
            <p:ph type="chart" sz="quarter" idx="12"/>
            <p:extLst>
              <p:ext uri="{D42A27DB-BD31-4B8C-83A1-F6EECF244321}">
                <p14:modId xmlns:p14="http://schemas.microsoft.com/office/powerpoint/2010/main" val="3933242978"/>
              </p:ext>
            </p:extLst>
          </p:nvPr>
        </p:nvGraphicFramePr>
        <p:xfrm>
          <a:off x="4840605" y="2438400"/>
          <a:ext cx="4303395" cy="3371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a:t>Transportation remains the largest consumer of liquid fuels in the Reference case— </a:t>
            </a:r>
          </a:p>
        </p:txBody>
      </p:sp>
      <p:sp>
        <p:nvSpPr>
          <p:cNvPr id="3" name="Slide Number Placeholder 2"/>
          <p:cNvSpPr>
            <a:spLocks noGrp="1"/>
          </p:cNvSpPr>
          <p:nvPr>
            <p:ph type="sldNum" sz="quarter" idx="4"/>
          </p:nvPr>
        </p:nvSpPr>
        <p:spPr>
          <a:xfrm>
            <a:off x="8668274" y="6017383"/>
            <a:ext cx="420624" cy="388788"/>
          </a:xfrm>
        </p:spPr>
        <p:txBody>
          <a:bodyPr/>
          <a:lstStyle/>
          <a:p>
            <a:fld id="{2D80C5C9-96E0-47EC-B500-37C5FE284639}" type="slidenum">
              <a:rPr lang="en-US" smtClean="0"/>
              <a:pPr/>
              <a:t>121</a:t>
            </a:fld>
            <a:endParaRPr lang="en-US" dirty="0"/>
          </a:p>
        </p:txBody>
      </p:sp>
      <p:graphicFrame>
        <p:nvGraphicFramePr>
          <p:cNvPr id="18" name="OECD Liquids"/>
          <p:cNvGraphicFramePr>
            <a:graphicFrameLocks/>
          </p:cNvGraphicFramePr>
          <p:nvPr>
            <p:extLst>
              <p:ext uri="{D42A27DB-BD31-4B8C-83A1-F6EECF244321}">
                <p14:modId xmlns:p14="http://schemas.microsoft.com/office/powerpoint/2010/main" val="3879146523"/>
              </p:ext>
            </p:extLst>
          </p:nvPr>
        </p:nvGraphicFramePr>
        <p:xfrm>
          <a:off x="466725" y="2438400"/>
          <a:ext cx="4303395" cy="33718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1"/>
          <p:cNvSpPr txBox="1"/>
          <p:nvPr/>
        </p:nvSpPr>
        <p:spPr>
          <a:xfrm>
            <a:off x="782239" y="2839707"/>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8" name="Group 27"/>
          <p:cNvGrpSpPr/>
          <p:nvPr/>
        </p:nvGrpSpPr>
        <p:grpSpPr>
          <a:xfrm>
            <a:off x="209519" y="93315"/>
            <a:ext cx="8742457" cy="550786"/>
            <a:chOff x="209519" y="93315"/>
            <a:chExt cx="8742457" cy="550786"/>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453949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The transportation sector is responsible for more than half of liquid fuels demand in OECD and non-OECD countries in the Reference case. Growth in transportation liquid fuel consumption is concentrated in non-OECD countries, where consumption increases about 50% from 2018 to 2050, from 56 quadrillion Btu in 2018 to 85 quadrillion Btu in 2050. </a:t>
            </a:r>
          </a:p>
          <a:p>
            <a:pPr lvl="0"/>
            <a:r>
              <a:rPr lang="en-US" dirty="0" smtClean="0"/>
              <a:t>The industrial sector consumes a considerable share of liquid fuels in OECD and non-OECD countries, accounting for about one-third of liquid fuels consumption by 2050. In this sector, liquid fuels serve as chemical feedstocks, provide process heat, and power equipment.</a:t>
            </a:r>
          </a:p>
          <a:p>
            <a:pPr lvl="0"/>
            <a:r>
              <a:rPr lang="en-US" dirty="0" smtClean="0"/>
              <a:t>The buildings sector accounts for a similar share of liquid fuel consumption in OECD and non-OECD countries, accounting for about 5% of liquid fuels consumption by 2050. In this sector, liquid fuels are often used to provide space heat in areas where natural gas infrastructure is limited.</a:t>
            </a:r>
          </a:p>
          <a:p>
            <a:pPr lvl="0"/>
            <a:r>
              <a:rPr lang="en-US" dirty="0" smtClean="0"/>
              <a:t>The electric power sector consumes a relatively small and declining share of liquid fuels, accounting for less than 1% of world consumption by 2050. </a:t>
            </a:r>
          </a:p>
          <a:p>
            <a:endParaRPr lang="en-US" dirty="0"/>
          </a:p>
        </p:txBody>
      </p:sp>
      <p:sp>
        <p:nvSpPr>
          <p:cNvPr id="8" name="Title 7"/>
          <p:cNvSpPr>
            <a:spLocks noGrp="1"/>
          </p:cNvSpPr>
          <p:nvPr>
            <p:ph type="title"/>
          </p:nvPr>
        </p:nvSpPr>
        <p:spPr/>
        <p:txBody>
          <a:bodyPr/>
          <a:lstStyle/>
          <a:p>
            <a:r>
              <a:rPr lang="en-US" dirty="0" smtClean="0"/>
              <a:t>—with significant growth in non-OECD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122</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6185118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2D80C5C9-96E0-47EC-B500-37C5FE284639}" type="slidenum">
              <a:rPr lang="en-US" smtClean="0"/>
              <a:pPr/>
              <a:t>123</a:t>
            </a:fld>
            <a:endParaRPr lang="en-US" dirty="0"/>
          </a:p>
        </p:txBody>
      </p:sp>
      <p:grpSp>
        <p:nvGrpSpPr>
          <p:cNvPr id="9" name="Group 8"/>
          <p:cNvGrpSpPr/>
          <p:nvPr/>
        </p:nvGrpSpPr>
        <p:grpSpPr>
          <a:xfrm>
            <a:off x="209519" y="93315"/>
            <a:ext cx="8742457" cy="550786"/>
            <a:chOff x="209519" y="93315"/>
            <a:chExt cx="8742457" cy="550786"/>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4" name="Text Placeholder 1"/>
          <p:cNvSpPr txBox="1">
            <a:spLocks/>
          </p:cNvSpPr>
          <p:nvPr/>
        </p:nvSpPr>
        <p:spPr>
          <a:xfrm>
            <a:off x="233660" y="1691005"/>
            <a:ext cx="4989129" cy="5486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t>World petroleum and other liquid fuels production</a:t>
            </a:r>
          </a:p>
          <a:p>
            <a:pPr marL="0" indent="0">
              <a:buNone/>
            </a:pPr>
            <a:r>
              <a:rPr lang="en-US" sz="1400" dirty="0" smtClean="0"/>
              <a:t>million barrels per day</a:t>
            </a:r>
            <a:endParaRPr lang="en-US" sz="1400" dirty="0"/>
          </a:p>
        </p:txBody>
      </p:sp>
      <p:sp>
        <p:nvSpPr>
          <p:cNvPr id="25" name="Title 4"/>
          <p:cNvSpPr txBox="1">
            <a:spLocks/>
          </p:cNvSpPr>
          <p:nvPr/>
        </p:nvSpPr>
        <p:spPr>
          <a:xfrm>
            <a:off x="231819" y="875826"/>
            <a:ext cx="8683581"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World crude oil production rises </a:t>
            </a:r>
            <a:r>
              <a:rPr lang="en-US" sz="2400" dirty="0"/>
              <a:t>over 20% </a:t>
            </a:r>
            <a:r>
              <a:rPr lang="en-US" sz="2400" dirty="0" smtClean="0"/>
              <a:t>in the Reference case, led by production increases in OPEC countries— </a:t>
            </a:r>
            <a:endParaRPr lang="en-US" sz="2400" dirty="0"/>
          </a:p>
        </p:txBody>
      </p:sp>
      <p:graphicFrame>
        <p:nvGraphicFramePr>
          <p:cNvPr id="26" name="liquid_oecd_region_op"/>
          <p:cNvGraphicFramePr>
            <a:graphicFrameLocks/>
          </p:cNvGraphicFramePr>
          <p:nvPr>
            <p:extLst>
              <p:ext uri="{D42A27DB-BD31-4B8C-83A1-F6EECF244321}">
                <p14:modId xmlns:p14="http://schemas.microsoft.com/office/powerpoint/2010/main" val="2073873685"/>
              </p:ext>
            </p:extLst>
          </p:nvPr>
        </p:nvGraphicFramePr>
        <p:xfrm>
          <a:off x="231775" y="2286000"/>
          <a:ext cx="8683625" cy="317341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3268249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124</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5" name="Content Placeholder 44"/>
          <p:cNvSpPr txBox="1">
            <a:spLocks/>
          </p:cNvSpPr>
          <p:nvPr/>
        </p:nvSpPr>
        <p:spPr>
          <a:xfrm>
            <a:off x="238259" y="1689101"/>
            <a:ext cx="8693239" cy="30061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Members of the Organization of the Petroleum Exporting Countries (OPEC) and countries that are not members of OPEC produce increasing amounts of crude oil,  lease condensate, natural gas plant liquids (NGPLs) and other liquid fuels from 2018 to 2050, reaching </a:t>
            </a:r>
            <a:r>
              <a:rPr lang="en-US" sz="1400" dirty="0"/>
              <a:t>121.5</a:t>
            </a:r>
            <a:r>
              <a:rPr lang="en-US" sz="1400" dirty="0" smtClean="0"/>
              <a:t> million barrels per day (b/d) in 2050, or about </a:t>
            </a:r>
            <a:r>
              <a:rPr lang="en-US" sz="1400" dirty="0"/>
              <a:t>21</a:t>
            </a:r>
            <a:r>
              <a:rPr lang="en-US" sz="1400" dirty="0" smtClean="0"/>
              <a:t>% more than 2018 levels. During the projection period, crude and lease condensate production grows by </a:t>
            </a:r>
            <a:r>
              <a:rPr lang="en-US" sz="1400" dirty="0"/>
              <a:t>9.5</a:t>
            </a:r>
            <a:r>
              <a:rPr lang="en-US" sz="1400" dirty="0" smtClean="0"/>
              <a:t> million b/d among OPEC members and </a:t>
            </a:r>
            <a:r>
              <a:rPr lang="en-US" sz="1400" dirty="0"/>
              <a:t>8</a:t>
            </a:r>
            <a:r>
              <a:rPr lang="en-US" sz="1400" dirty="0" smtClean="0"/>
              <a:t> million b/d among non-OPEC producers, corresponding to increases of about </a:t>
            </a:r>
            <a:r>
              <a:rPr lang="en-US" sz="1400" dirty="0"/>
              <a:t>27% and 17</a:t>
            </a:r>
            <a:r>
              <a:rPr lang="en-US" sz="1400" dirty="0" smtClean="0"/>
              <a:t>%, respectively.</a:t>
            </a:r>
          </a:p>
          <a:p>
            <a:r>
              <a:rPr lang="en-US" sz="1400" dirty="0" smtClean="0"/>
              <a:t>Non-OPEC countries produce slightly more than half of crude oil output through the projection period, accounting for </a:t>
            </a:r>
            <a:r>
              <a:rPr lang="en-US" sz="1400" dirty="0"/>
              <a:t>56</a:t>
            </a:r>
            <a:r>
              <a:rPr lang="en-US" sz="1400" dirty="0" smtClean="0"/>
              <a:t>% of global production in 2050.</a:t>
            </a:r>
          </a:p>
          <a:p>
            <a:endParaRPr lang="en-US" sz="1400" dirty="0"/>
          </a:p>
        </p:txBody>
      </p:sp>
      <p:sp>
        <p:nvSpPr>
          <p:cNvPr id="26" name="Title 7"/>
          <p:cNvSpPr txBox="1">
            <a:spLocks/>
          </p:cNvSpPr>
          <p:nvPr/>
        </p:nvSpPr>
        <p:spPr>
          <a:xfrm>
            <a:off x="231819" y="875826"/>
            <a:ext cx="8699679"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—but most production remains in non-OPEC countries</a:t>
            </a:r>
            <a:endParaRPr lang="en-US" sz="2400" dirty="0"/>
          </a:p>
        </p:txBody>
      </p:sp>
    </p:spTree>
    <p:extLst>
      <p:ext uri="{BB962C8B-B14F-4D97-AF65-F5344CB8AC3E}">
        <p14:creationId xmlns:p14="http://schemas.microsoft.com/office/powerpoint/2010/main" val="33342477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125</a:t>
            </a:fld>
            <a:endParaRPr lang="en-US" dirty="0"/>
          </a:p>
        </p:txBody>
      </p:sp>
      <p:grpSp>
        <p:nvGrpSpPr>
          <p:cNvPr id="26" name="Group 25"/>
          <p:cNvGrpSpPr/>
          <p:nvPr/>
        </p:nvGrpSpPr>
        <p:grpSpPr>
          <a:xfrm>
            <a:off x="209519" y="93315"/>
            <a:ext cx="8742457" cy="550786"/>
            <a:chOff x="209519" y="93315"/>
            <a:chExt cx="8742457" cy="550786"/>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15" name="Text Placeholder 7"/>
          <p:cNvSpPr txBox="1">
            <a:spLocks/>
          </p:cNvSpPr>
          <p:nvPr/>
        </p:nvSpPr>
        <p:spPr>
          <a:xfrm>
            <a:off x="233660" y="1691005"/>
            <a:ext cx="5976394" cy="5486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400" b="0" i="0" u="none" strike="noStrike" kern="1200" spc="0" baseline="0">
                <a:solidFill>
                  <a:srgbClr val="000000">
                    <a:lumMod val="65000"/>
                    <a:lumOff val="35000"/>
                  </a:srgbClr>
                </a:solidFill>
                <a:latin typeface="+mn-lt"/>
                <a:ea typeface="+mn-ea"/>
                <a:cs typeface="+mn-cs"/>
              </a:defRPr>
            </a:pPr>
            <a:r>
              <a:rPr lang="en-US" sz="1400" b="1" dirty="0" smtClean="0">
                <a:solidFill>
                  <a:sysClr val="windowText" lastClr="000000"/>
                </a:solidFill>
              </a:rPr>
              <a:t>OPEC crude and lease condensate production by select regions</a:t>
            </a:r>
          </a:p>
          <a:p>
            <a:pPr marL="0" indent="0">
              <a:buNone/>
              <a:defRPr sz="1400" b="0" i="0" u="none" strike="noStrike" kern="1200" spc="0" baseline="0">
                <a:solidFill>
                  <a:srgbClr val="000000">
                    <a:lumMod val="65000"/>
                    <a:lumOff val="35000"/>
                  </a:srgbClr>
                </a:solidFill>
                <a:latin typeface="+mn-lt"/>
                <a:ea typeface="+mn-ea"/>
                <a:cs typeface="+mn-cs"/>
              </a:defRPr>
            </a:pPr>
            <a:r>
              <a:rPr lang="en-US" sz="1400" dirty="0" smtClean="0">
                <a:solidFill>
                  <a:sysClr val="windowText" lastClr="000000"/>
                </a:solidFill>
              </a:rPr>
              <a:t>million barrels per day</a:t>
            </a:r>
            <a:endParaRPr lang="en-US" sz="1400" dirty="0">
              <a:solidFill>
                <a:sysClr val="windowText" lastClr="000000"/>
              </a:solidFill>
            </a:endParaRPr>
          </a:p>
        </p:txBody>
      </p:sp>
      <p:graphicFrame>
        <p:nvGraphicFramePr>
          <p:cNvPr id="17" name="Middle East OPEC"/>
          <p:cNvGraphicFramePr>
            <a:graphicFrameLocks/>
          </p:cNvGraphicFramePr>
          <p:nvPr>
            <p:extLst>
              <p:ext uri="{D42A27DB-BD31-4B8C-83A1-F6EECF244321}">
                <p14:modId xmlns:p14="http://schemas.microsoft.com/office/powerpoint/2010/main" val="921242172"/>
              </p:ext>
            </p:extLst>
          </p:nvPr>
        </p:nvGraphicFramePr>
        <p:xfrm>
          <a:off x="231775" y="2286000"/>
          <a:ext cx="1936574" cy="3173413"/>
        </p:xfrm>
        <a:graphic>
          <a:graphicData uri="http://schemas.openxmlformats.org/drawingml/2006/chart">
            <c:chart xmlns:c="http://schemas.openxmlformats.org/drawingml/2006/chart" xmlns:r="http://schemas.openxmlformats.org/officeDocument/2006/relationships" r:id="rId11"/>
          </a:graphicData>
        </a:graphic>
      </p:graphicFrame>
      <p:sp>
        <p:nvSpPr>
          <p:cNvPr id="18" name="Title 5"/>
          <p:cNvSpPr txBox="1">
            <a:spLocks/>
          </p:cNvSpPr>
          <p:nvPr/>
        </p:nvSpPr>
        <p:spPr>
          <a:xfrm>
            <a:off x="231819" y="875826"/>
            <a:ext cx="8683581"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Crude oil production in OPEC countries increases </a:t>
            </a:r>
            <a:r>
              <a:rPr lang="en-US" sz="2400" dirty="0"/>
              <a:t>27</a:t>
            </a:r>
            <a:r>
              <a:rPr lang="en-US" sz="2400" dirty="0" smtClean="0"/>
              <a:t>% between 2018 and 2050 in the Reference case—</a:t>
            </a:r>
            <a:endParaRPr lang="en-US" sz="2400" dirty="0"/>
          </a:p>
        </p:txBody>
      </p:sp>
      <p:graphicFrame>
        <p:nvGraphicFramePr>
          <p:cNvPr id="19" name="North Africa OPEC"/>
          <p:cNvGraphicFramePr>
            <a:graphicFrameLocks/>
          </p:cNvGraphicFramePr>
          <p:nvPr>
            <p:extLst>
              <p:ext uri="{D42A27DB-BD31-4B8C-83A1-F6EECF244321}">
                <p14:modId xmlns:p14="http://schemas.microsoft.com/office/powerpoint/2010/main" val="1083552182"/>
              </p:ext>
            </p:extLst>
          </p:nvPr>
        </p:nvGraphicFramePr>
        <p:xfrm>
          <a:off x="2408003" y="2299030"/>
          <a:ext cx="1859409" cy="317341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West Africa OPEC"/>
          <p:cNvGraphicFramePr>
            <a:graphicFrameLocks/>
          </p:cNvGraphicFramePr>
          <p:nvPr>
            <p:extLst>
              <p:ext uri="{D42A27DB-BD31-4B8C-83A1-F6EECF244321}">
                <p14:modId xmlns:p14="http://schemas.microsoft.com/office/powerpoint/2010/main" val="1365973596"/>
              </p:ext>
            </p:extLst>
          </p:nvPr>
        </p:nvGraphicFramePr>
        <p:xfrm>
          <a:off x="4469163" y="1985964"/>
          <a:ext cx="1943648" cy="348647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1" name="South America OPEC"/>
          <p:cNvGraphicFramePr>
            <a:graphicFrameLocks/>
          </p:cNvGraphicFramePr>
          <p:nvPr>
            <p:extLst>
              <p:ext uri="{D42A27DB-BD31-4B8C-83A1-F6EECF244321}">
                <p14:modId xmlns:p14="http://schemas.microsoft.com/office/powerpoint/2010/main" val="196083226"/>
              </p:ext>
            </p:extLst>
          </p:nvPr>
        </p:nvGraphicFramePr>
        <p:xfrm>
          <a:off x="6616574" y="2000251"/>
          <a:ext cx="1926236" cy="3459162"/>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90212699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126</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5" name="Content Placeholder 44"/>
          <p:cNvSpPr txBox="1">
            <a:spLocks/>
          </p:cNvSpPr>
          <p:nvPr/>
        </p:nvSpPr>
        <p:spPr>
          <a:xfrm>
            <a:off x="238259" y="1689101"/>
            <a:ext cx="8693239" cy="37356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OPEC crude oil and lease condensate production grows </a:t>
            </a:r>
            <a:r>
              <a:rPr lang="en-US" sz="1400" dirty="0"/>
              <a:t>27</a:t>
            </a:r>
            <a:r>
              <a:rPr lang="en-US" sz="1400" dirty="0" smtClean="0"/>
              <a:t>% between 2018 and 2050, from 35 million b/d in 2018 to </a:t>
            </a:r>
            <a:r>
              <a:rPr lang="en-US" sz="1400" dirty="0"/>
              <a:t>44.5</a:t>
            </a:r>
            <a:r>
              <a:rPr lang="en-US" sz="1400" dirty="0" smtClean="0"/>
              <a:t> million b/d in 2050. OPEC continues to supply a large portion of the world market, accounting for over </a:t>
            </a:r>
            <a:r>
              <a:rPr lang="en-US" sz="1400" dirty="0"/>
              <a:t>44</a:t>
            </a:r>
            <a:r>
              <a:rPr lang="en-US" sz="1400" dirty="0" smtClean="0"/>
              <a:t>% of global oil supplies through the projection period. </a:t>
            </a:r>
          </a:p>
          <a:p>
            <a:r>
              <a:rPr lang="en-US" sz="1400" dirty="0" smtClean="0"/>
              <a:t>OPEC crude oil and lease condensate production is largely concentrated in the Middle East, which increases from 26.8 million b/d in 2018 to 36.1 million b/d in 2050, a 35% increase. Production from large, low-cost oil resources in the Middle East remains a critical part of global crude oil supply during the projection period. </a:t>
            </a:r>
          </a:p>
          <a:p>
            <a:r>
              <a:rPr lang="en-US" sz="1400" dirty="0" smtClean="0"/>
              <a:t>OPEC countries in North Africa and South America increase crude oil and lease condensate production but represent a smaller share of total OPEC growth. A net decrease in crude oil and lease condensate production occurs in Central and West Africa because of increasingly less cost-competitive onshore and offshore resources.</a:t>
            </a:r>
          </a:p>
          <a:p>
            <a:endParaRPr lang="en-US" sz="1400" dirty="0"/>
          </a:p>
        </p:txBody>
      </p:sp>
      <p:sp>
        <p:nvSpPr>
          <p:cNvPr id="26" name="Title 7"/>
          <p:cNvSpPr txBox="1">
            <a:spLocks/>
          </p:cNvSpPr>
          <p:nvPr/>
        </p:nvSpPr>
        <p:spPr>
          <a:xfrm>
            <a:off x="231819" y="875826"/>
            <a:ext cx="8699679"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—with most of the production and growth occurring in the Middle East</a:t>
            </a:r>
            <a:endParaRPr lang="en-US" sz="2400" dirty="0"/>
          </a:p>
        </p:txBody>
      </p:sp>
    </p:spTree>
    <p:extLst>
      <p:ext uri="{BB962C8B-B14F-4D97-AF65-F5344CB8AC3E}">
        <p14:creationId xmlns:p14="http://schemas.microsoft.com/office/powerpoint/2010/main" val="5263812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127</a:t>
            </a:fld>
            <a:endParaRPr lang="en-US" dirty="0"/>
          </a:p>
        </p:txBody>
      </p:sp>
      <p:grpSp>
        <p:nvGrpSpPr>
          <p:cNvPr id="26" name="Group 25"/>
          <p:cNvGrpSpPr/>
          <p:nvPr/>
        </p:nvGrpSpPr>
        <p:grpSpPr>
          <a:xfrm>
            <a:off x="209519" y="93315"/>
            <a:ext cx="8742457" cy="550786"/>
            <a:chOff x="209519" y="93315"/>
            <a:chExt cx="8742457" cy="550786"/>
          </a:xfrm>
        </p:grpSpPr>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15" name="Text Placeholder 7"/>
          <p:cNvSpPr txBox="1">
            <a:spLocks/>
          </p:cNvSpPr>
          <p:nvPr/>
        </p:nvSpPr>
        <p:spPr>
          <a:xfrm>
            <a:off x="233660" y="1691005"/>
            <a:ext cx="6078240" cy="5486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400" b="0" i="0" u="none" strike="noStrike" kern="1200" spc="0" baseline="0">
                <a:solidFill>
                  <a:srgbClr val="000000">
                    <a:lumMod val="65000"/>
                    <a:lumOff val="35000"/>
                  </a:srgbClr>
                </a:solidFill>
                <a:latin typeface="+mn-lt"/>
                <a:ea typeface="+mn-ea"/>
                <a:cs typeface="+mn-cs"/>
              </a:defRPr>
            </a:pPr>
            <a:r>
              <a:rPr lang="en-US" sz="1400" b="1" dirty="0" smtClean="0">
                <a:solidFill>
                  <a:sysClr val="windowText" lastClr="000000"/>
                </a:solidFill>
              </a:rPr>
              <a:t>Non-OPEC crude and lease condensate production by select regions</a:t>
            </a:r>
          </a:p>
          <a:p>
            <a:pPr marL="0" indent="0">
              <a:buNone/>
              <a:defRPr sz="1400" b="0" i="0" u="none" strike="noStrike" kern="1200" spc="0" baseline="0">
                <a:solidFill>
                  <a:srgbClr val="000000">
                    <a:lumMod val="65000"/>
                    <a:lumOff val="35000"/>
                  </a:srgbClr>
                </a:solidFill>
                <a:latin typeface="+mn-lt"/>
                <a:ea typeface="+mn-ea"/>
                <a:cs typeface="+mn-cs"/>
              </a:defRPr>
            </a:pPr>
            <a:r>
              <a:rPr lang="en-US" sz="1400" dirty="0" smtClean="0">
                <a:solidFill>
                  <a:sysClr val="windowText" lastClr="000000"/>
                </a:solidFill>
              </a:rPr>
              <a:t>million barrels per day</a:t>
            </a:r>
            <a:endParaRPr lang="en-US" sz="1400" dirty="0">
              <a:solidFill>
                <a:sysClr val="windowText" lastClr="000000"/>
              </a:solidFill>
            </a:endParaRPr>
          </a:p>
        </p:txBody>
      </p:sp>
      <p:graphicFrame>
        <p:nvGraphicFramePr>
          <p:cNvPr id="17" name="Rus prod"/>
          <p:cNvGraphicFramePr>
            <a:graphicFrameLocks/>
          </p:cNvGraphicFramePr>
          <p:nvPr>
            <p:extLst>
              <p:ext uri="{D42A27DB-BD31-4B8C-83A1-F6EECF244321}">
                <p14:modId xmlns:p14="http://schemas.microsoft.com/office/powerpoint/2010/main" val="3478544148"/>
              </p:ext>
            </p:extLst>
          </p:nvPr>
        </p:nvGraphicFramePr>
        <p:xfrm>
          <a:off x="231774" y="2239646"/>
          <a:ext cx="2067593" cy="3173412"/>
        </p:xfrm>
        <a:graphic>
          <a:graphicData uri="http://schemas.openxmlformats.org/drawingml/2006/chart">
            <c:chart xmlns:c="http://schemas.openxmlformats.org/drawingml/2006/chart" xmlns:r="http://schemas.openxmlformats.org/officeDocument/2006/relationships" r:id="rId11"/>
          </a:graphicData>
        </a:graphic>
      </p:graphicFrame>
      <p:sp>
        <p:nvSpPr>
          <p:cNvPr id="18" name="Title 5"/>
          <p:cNvSpPr txBox="1">
            <a:spLocks/>
          </p:cNvSpPr>
          <p:nvPr/>
        </p:nvSpPr>
        <p:spPr>
          <a:xfrm>
            <a:off x="231819" y="875826"/>
            <a:ext cx="8683581"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Crude oil and lease condensate production in non-OPEC countries is highest in Russia and the United States in the Reference case— </a:t>
            </a:r>
            <a:endParaRPr lang="en-US" sz="2400" dirty="0"/>
          </a:p>
        </p:txBody>
      </p:sp>
      <p:graphicFrame>
        <p:nvGraphicFramePr>
          <p:cNvPr id="19" name="US prod"/>
          <p:cNvGraphicFramePr>
            <a:graphicFrameLocks/>
          </p:cNvGraphicFramePr>
          <p:nvPr>
            <p:extLst>
              <p:ext uri="{D42A27DB-BD31-4B8C-83A1-F6EECF244321}">
                <p14:modId xmlns:p14="http://schemas.microsoft.com/office/powerpoint/2010/main" val="4080388709"/>
              </p:ext>
            </p:extLst>
          </p:nvPr>
        </p:nvGraphicFramePr>
        <p:xfrm>
          <a:off x="2299367" y="2043113"/>
          <a:ext cx="2017561" cy="336994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an Prod"/>
          <p:cNvGraphicFramePr>
            <a:graphicFrameLocks/>
          </p:cNvGraphicFramePr>
          <p:nvPr>
            <p:extLst>
              <p:ext uri="{D42A27DB-BD31-4B8C-83A1-F6EECF244321}">
                <p14:modId xmlns:p14="http://schemas.microsoft.com/office/powerpoint/2010/main" val="4092520630"/>
              </p:ext>
            </p:extLst>
          </p:nvPr>
        </p:nvGraphicFramePr>
        <p:xfrm>
          <a:off x="4383754" y="2239645"/>
          <a:ext cx="2065171" cy="317341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1" name="Brazil Prod"/>
          <p:cNvGraphicFramePr>
            <a:graphicFrameLocks/>
          </p:cNvGraphicFramePr>
          <p:nvPr>
            <p:extLst>
              <p:ext uri="{D42A27DB-BD31-4B8C-83A1-F6EECF244321}">
                <p14:modId xmlns:p14="http://schemas.microsoft.com/office/powerpoint/2010/main" val="758066419"/>
              </p:ext>
            </p:extLst>
          </p:nvPr>
        </p:nvGraphicFramePr>
        <p:xfrm>
          <a:off x="6616573" y="2225357"/>
          <a:ext cx="1805051" cy="3173413"/>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727008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128</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5" name="Content Placeholder 44"/>
          <p:cNvSpPr txBox="1">
            <a:spLocks/>
          </p:cNvSpPr>
          <p:nvPr/>
        </p:nvSpPr>
        <p:spPr>
          <a:xfrm>
            <a:off x="238259" y="1689101"/>
            <a:ext cx="8693239" cy="41021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1400" dirty="0" smtClean="0"/>
              <a:t>Non-OPEC crude oil and lease condensate production grows 17% between 2018 and 2050, reaching 56 million b/d in 2050. These increases are driven by growth in Russia (14%), the United States (8%), Canada (123%), and Brazil (50%).</a:t>
            </a:r>
          </a:p>
          <a:p>
            <a:pPr>
              <a:spcBef>
                <a:spcPts val="600"/>
              </a:spcBef>
            </a:pPr>
            <a:r>
              <a:rPr lang="en-US" sz="1400" dirty="0" smtClean="0"/>
              <a:t>United States crude oil and lease condensate production increases from 11 million b/d in 2018 to approximately 14 million b/d in 2040, driven by hydraulic fracturing of tight resources in the U.S. Southwest. Subsequent production falls to 11.9 million b/d by 2050, as development moves into less productive areas and well productivity declines. Nevertheless, 2050 production increases 8% from 2018 levels.</a:t>
            </a:r>
          </a:p>
          <a:p>
            <a:pPr>
              <a:spcBef>
                <a:spcPts val="600"/>
              </a:spcBef>
            </a:pPr>
            <a:r>
              <a:rPr lang="en-US" sz="1400" dirty="0" smtClean="0"/>
              <a:t>Russia’s 1.5 million b/d increase in production by 2050 comes mainly from non-tight resources, but the country also sees accelerated growth in tight oil production after 2030. </a:t>
            </a:r>
          </a:p>
          <a:p>
            <a:pPr>
              <a:spcBef>
                <a:spcPts val="600"/>
              </a:spcBef>
            </a:pPr>
            <a:r>
              <a:rPr lang="en-US" sz="1400" dirty="0" smtClean="0"/>
              <a:t>Canada’s 5.3 million b/d increase in production by 2050 is a result of oil sands development, particularly toward the end of the projection period, as easily accessible global resources are increasingly depleted and global oil prices gradually increase. </a:t>
            </a:r>
          </a:p>
          <a:p>
            <a:pPr>
              <a:spcBef>
                <a:spcPts val="600"/>
              </a:spcBef>
            </a:pPr>
            <a:r>
              <a:rPr lang="en-US" sz="1400" dirty="0" smtClean="0"/>
              <a:t>Brazil’s 1.3 million b/d increase in production by 2050 results from continued development of offshore pre-salt oil resources. </a:t>
            </a:r>
          </a:p>
          <a:p>
            <a:pPr>
              <a:spcBef>
                <a:spcPts val="600"/>
              </a:spcBef>
            </a:pPr>
            <a:endParaRPr lang="en-US" sz="1400" dirty="0"/>
          </a:p>
        </p:txBody>
      </p:sp>
      <p:sp>
        <p:nvSpPr>
          <p:cNvPr id="26" name="Title 7"/>
          <p:cNvSpPr txBox="1">
            <a:spLocks/>
          </p:cNvSpPr>
          <p:nvPr/>
        </p:nvSpPr>
        <p:spPr>
          <a:xfrm>
            <a:off x="231819" y="875826"/>
            <a:ext cx="8699679"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—with considerable growth in Canada in the 2040s and 2050s.</a:t>
            </a:r>
            <a:endParaRPr lang="en-US" sz="2400" dirty="0"/>
          </a:p>
        </p:txBody>
      </p:sp>
    </p:spTree>
    <p:extLst>
      <p:ext uri="{BB962C8B-B14F-4D97-AF65-F5344CB8AC3E}">
        <p14:creationId xmlns:p14="http://schemas.microsoft.com/office/powerpoint/2010/main" val="347322400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129</a:t>
            </a:fld>
            <a:endParaRPr lang="en-US" dirty="0"/>
          </a:p>
        </p:txBody>
      </p:sp>
      <p:grpSp>
        <p:nvGrpSpPr>
          <p:cNvPr id="18" name="Group 17"/>
          <p:cNvGrpSpPr/>
          <p:nvPr/>
        </p:nvGrpSpPr>
        <p:grpSpPr>
          <a:xfrm>
            <a:off x="209519" y="93315"/>
            <a:ext cx="8742457" cy="550786"/>
            <a:chOff x="209519" y="93315"/>
            <a:chExt cx="8742457" cy="550786"/>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15" name="Text Placeholder 7"/>
          <p:cNvSpPr txBox="1">
            <a:spLocks/>
          </p:cNvSpPr>
          <p:nvPr/>
        </p:nvSpPr>
        <p:spPr>
          <a:xfrm>
            <a:off x="233660" y="1691005"/>
            <a:ext cx="4986040" cy="5486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1400" b="0" i="0" u="none" strike="noStrike" kern="1200" spc="0" baseline="0">
                <a:solidFill>
                  <a:srgbClr val="000000">
                    <a:lumMod val="65000"/>
                    <a:lumOff val="35000"/>
                  </a:srgbClr>
                </a:solidFill>
                <a:latin typeface="+mn-lt"/>
                <a:ea typeface="+mn-ea"/>
                <a:cs typeface="+mn-cs"/>
              </a:defRPr>
            </a:pPr>
            <a:r>
              <a:rPr lang="en-US" sz="1400" b="1" dirty="0" smtClean="0">
                <a:solidFill>
                  <a:sysClr val="windowText" lastClr="000000"/>
                </a:solidFill>
              </a:rPr>
              <a:t>Refinery throughput</a:t>
            </a:r>
          </a:p>
          <a:p>
            <a:pPr marL="0" indent="0">
              <a:buNone/>
              <a:defRPr sz="1400" b="0" i="0" u="none" strike="noStrike" kern="1200" spc="0" baseline="0">
                <a:solidFill>
                  <a:srgbClr val="000000">
                    <a:lumMod val="65000"/>
                    <a:lumOff val="35000"/>
                  </a:srgbClr>
                </a:solidFill>
                <a:latin typeface="+mn-lt"/>
                <a:ea typeface="+mn-ea"/>
                <a:cs typeface="+mn-cs"/>
              </a:defRPr>
            </a:pPr>
            <a:r>
              <a:rPr lang="en-US" sz="1400" dirty="0" smtClean="0">
                <a:solidFill>
                  <a:sysClr val="windowText" lastClr="000000"/>
                </a:solidFill>
              </a:rPr>
              <a:t>million barrels per day</a:t>
            </a:r>
            <a:endParaRPr lang="en-US" sz="1400" dirty="0">
              <a:solidFill>
                <a:sysClr val="windowText" lastClr="000000"/>
              </a:solidFill>
            </a:endParaRPr>
          </a:p>
        </p:txBody>
      </p:sp>
      <p:graphicFrame>
        <p:nvGraphicFramePr>
          <p:cNvPr id="17" name="Americas Refinery"/>
          <p:cNvGraphicFramePr>
            <a:graphicFrameLocks/>
          </p:cNvGraphicFramePr>
          <p:nvPr>
            <p:extLst/>
          </p:nvPr>
        </p:nvGraphicFramePr>
        <p:xfrm>
          <a:off x="231774" y="2286000"/>
          <a:ext cx="2700793" cy="3173413"/>
        </p:xfrm>
        <a:graphic>
          <a:graphicData uri="http://schemas.openxmlformats.org/drawingml/2006/chart">
            <c:chart xmlns:c="http://schemas.openxmlformats.org/drawingml/2006/chart" xmlns:r="http://schemas.openxmlformats.org/officeDocument/2006/relationships" r:id="rId11"/>
          </a:graphicData>
        </a:graphic>
      </p:graphicFrame>
      <p:sp>
        <p:nvSpPr>
          <p:cNvPr id="19" name="Title 5"/>
          <p:cNvSpPr txBox="1">
            <a:spLocks/>
          </p:cNvSpPr>
          <p:nvPr/>
        </p:nvSpPr>
        <p:spPr>
          <a:xfrm>
            <a:off x="231819" y="875826"/>
            <a:ext cx="8683581"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Asian refineries process increasing volumes of crude oil in the Reference case—</a:t>
            </a:r>
            <a:endParaRPr lang="en-US" sz="2400" dirty="0"/>
          </a:p>
        </p:txBody>
      </p:sp>
      <p:graphicFrame>
        <p:nvGraphicFramePr>
          <p:cNvPr id="20" name="EUR Refinery"/>
          <p:cNvGraphicFramePr>
            <a:graphicFrameLocks/>
          </p:cNvGraphicFramePr>
          <p:nvPr>
            <p:extLst/>
          </p:nvPr>
        </p:nvGraphicFramePr>
        <p:xfrm>
          <a:off x="3090350" y="2000250"/>
          <a:ext cx="2767525" cy="347219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Asia Refinery"/>
          <p:cNvGraphicFramePr>
            <a:graphicFrameLocks/>
          </p:cNvGraphicFramePr>
          <p:nvPr>
            <p:extLst/>
          </p:nvPr>
        </p:nvGraphicFramePr>
        <p:xfrm>
          <a:off x="5782371" y="2239645"/>
          <a:ext cx="2828925" cy="321976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856377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2D80C5C9-96E0-47EC-B500-37C5FE284639}" type="slidenum">
              <a:rPr lang="en-US" smtClean="0"/>
              <a:pPr/>
              <a:t>13</a:t>
            </a:fld>
            <a:endParaRPr lang="en-US" dirty="0"/>
          </a:p>
        </p:txBody>
      </p:sp>
      <p:grpSp>
        <p:nvGrpSpPr>
          <p:cNvPr id="11" name="Group 10"/>
          <p:cNvGrpSpPr/>
          <p:nvPr/>
        </p:nvGrpSpPr>
        <p:grpSpPr>
          <a:xfrm>
            <a:off x="209519" y="93315"/>
            <a:ext cx="8742457" cy="550786"/>
            <a:chOff x="209519" y="93315"/>
            <a:chExt cx="8742457" cy="55078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2" name="Title 3"/>
          <p:cNvSpPr txBox="1">
            <a:spLocks/>
          </p:cNvSpPr>
          <p:nvPr/>
        </p:nvSpPr>
        <p:spPr>
          <a:xfrm>
            <a:off x="231819" y="875826"/>
            <a:ext cx="8699679" cy="755794"/>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r>
              <a:rPr lang="en-US" smtClean="0"/>
              <a:t>Oil prices vary widely across the High Oil Price, Reference, and Low Oil Price cases—</a:t>
            </a:r>
            <a:endParaRPr lang="en-US" dirty="0"/>
          </a:p>
        </p:txBody>
      </p:sp>
      <p:sp>
        <p:nvSpPr>
          <p:cNvPr id="23" name="Slide Number Placeholder 4"/>
          <p:cNvSpPr txBox="1">
            <a:spLocks/>
          </p:cNvSpPr>
          <p:nvPr/>
        </p:nvSpPr>
        <p:spPr>
          <a:xfrm>
            <a:off x="8605298" y="6030300"/>
            <a:ext cx="5470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0C5C9-96E0-47EC-B500-37C5FE284639}" type="slidenum">
              <a:rPr lang="en-US" smtClean="0"/>
              <a:pPr/>
              <a:t>13</a:t>
            </a:fld>
            <a:endParaRPr lang="en-US" dirty="0"/>
          </a:p>
        </p:txBody>
      </p:sp>
      <p:graphicFrame>
        <p:nvGraphicFramePr>
          <p:cNvPr id="24" name="lpoilprod"/>
          <p:cNvGraphicFramePr>
            <a:graphicFrameLocks/>
          </p:cNvGraphicFramePr>
          <p:nvPr>
            <p:extLst>
              <p:ext uri="{D42A27DB-BD31-4B8C-83A1-F6EECF244321}">
                <p14:modId xmlns:p14="http://schemas.microsoft.com/office/powerpoint/2010/main" val="3591717055"/>
              </p:ext>
            </p:extLst>
          </p:nvPr>
        </p:nvGraphicFramePr>
        <p:xfrm>
          <a:off x="2347617" y="2249326"/>
          <a:ext cx="1267017" cy="354187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 name="hpoilprod"/>
          <p:cNvGraphicFramePr>
            <a:graphicFrameLocks/>
          </p:cNvGraphicFramePr>
          <p:nvPr>
            <p:extLst>
              <p:ext uri="{D42A27DB-BD31-4B8C-83A1-F6EECF244321}">
                <p14:modId xmlns:p14="http://schemas.microsoft.com/office/powerpoint/2010/main" val="2232114378"/>
              </p:ext>
            </p:extLst>
          </p:nvPr>
        </p:nvGraphicFramePr>
        <p:xfrm>
          <a:off x="1392543" y="2249326"/>
          <a:ext cx="1226922" cy="3541874"/>
        </p:xfrm>
        <a:graphic>
          <a:graphicData uri="http://schemas.openxmlformats.org/drawingml/2006/chart">
            <c:chart xmlns:c="http://schemas.openxmlformats.org/drawingml/2006/chart" xmlns:r="http://schemas.openxmlformats.org/officeDocument/2006/relationships" r:id="rId13"/>
          </a:graphicData>
        </a:graphic>
      </p:graphicFrame>
      <p:sp>
        <p:nvSpPr>
          <p:cNvPr id="26" name="TextBox 25"/>
          <p:cNvSpPr txBox="1"/>
          <p:nvPr/>
        </p:nvSpPr>
        <p:spPr>
          <a:xfrm>
            <a:off x="3614634" y="2912686"/>
            <a:ext cx="1114651" cy="2492990"/>
          </a:xfrm>
          <a:prstGeom prst="rect">
            <a:avLst/>
          </a:prstGeom>
          <a:noFill/>
        </p:spPr>
        <p:txBody>
          <a:bodyPr wrap="square" rtlCol="0">
            <a:spAutoFit/>
          </a:bodyPr>
          <a:lstStyle/>
          <a:p>
            <a:r>
              <a:rPr lang="en-US" sz="1200" b="1" dirty="0" smtClean="0">
                <a:solidFill>
                  <a:schemeClr val="accent1"/>
                </a:solidFill>
              </a:rPr>
              <a:t>OPEC crude and lease condensate</a:t>
            </a:r>
          </a:p>
          <a:p>
            <a:endParaRPr lang="en-US" sz="1200" b="1" dirty="0" smtClean="0">
              <a:solidFill>
                <a:schemeClr val="accent2"/>
              </a:solidFill>
            </a:endParaRPr>
          </a:p>
          <a:p>
            <a:endParaRPr lang="en-US" sz="1200" b="1" dirty="0" smtClean="0">
              <a:solidFill>
                <a:schemeClr val="accent2"/>
              </a:solidFill>
            </a:endParaRPr>
          </a:p>
          <a:p>
            <a:r>
              <a:rPr lang="en-US" sz="1200" b="1" dirty="0" smtClean="0">
                <a:solidFill>
                  <a:schemeClr val="accent2"/>
                </a:solidFill>
              </a:rPr>
              <a:t>non-OPEC crude and lease condensate</a:t>
            </a:r>
          </a:p>
          <a:p>
            <a:endParaRPr lang="en-US" sz="1200" b="1" dirty="0" smtClean="0">
              <a:solidFill>
                <a:schemeClr val="accent3"/>
              </a:solidFill>
            </a:endParaRPr>
          </a:p>
          <a:p>
            <a:r>
              <a:rPr lang="en-US" sz="1200" b="1" dirty="0" smtClean="0">
                <a:solidFill>
                  <a:schemeClr val="accent3"/>
                </a:solidFill>
              </a:rPr>
              <a:t>NGPL and other liquid fuels</a:t>
            </a:r>
            <a:endParaRPr lang="en-US" sz="1200" b="1" dirty="0">
              <a:solidFill>
                <a:schemeClr val="accent3"/>
              </a:solidFill>
            </a:endParaRPr>
          </a:p>
        </p:txBody>
      </p:sp>
      <p:graphicFrame>
        <p:nvGraphicFramePr>
          <p:cNvPr id="27" name="referenceoilprod"/>
          <p:cNvGraphicFramePr>
            <a:graphicFrameLocks/>
          </p:cNvGraphicFramePr>
          <p:nvPr>
            <p:extLst>
              <p:ext uri="{D42A27DB-BD31-4B8C-83A1-F6EECF244321}">
                <p14:modId xmlns:p14="http://schemas.microsoft.com/office/powerpoint/2010/main" val="1554710520"/>
              </p:ext>
            </p:extLst>
          </p:nvPr>
        </p:nvGraphicFramePr>
        <p:xfrm>
          <a:off x="238126" y="2366213"/>
          <a:ext cx="1478379" cy="342498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HPLPliqChart"/>
          <p:cNvGraphicFramePr>
            <a:graphicFrameLocks noGrp="1"/>
          </p:cNvGraphicFramePr>
          <p:nvPr>
            <p:ph sz="quarter" idx="13"/>
            <p:extLst>
              <p:ext uri="{D42A27DB-BD31-4B8C-83A1-F6EECF244321}">
                <p14:modId xmlns:p14="http://schemas.microsoft.com/office/powerpoint/2010/main" val="3446727315"/>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15"/>
          </a:graphicData>
        </a:graphic>
      </p:graphicFrame>
      <p:sp>
        <p:nvSpPr>
          <p:cNvPr id="29" name="Rectangle 28"/>
          <p:cNvSpPr/>
          <p:nvPr/>
        </p:nvSpPr>
        <p:spPr>
          <a:xfrm>
            <a:off x="231819" y="1669803"/>
            <a:ext cx="4572000" cy="461665"/>
          </a:xfrm>
          <a:prstGeom prst="rect">
            <a:avLst/>
          </a:prstGeom>
        </p:spPr>
        <p:txBody>
          <a:bodyPr>
            <a:spAutoFit/>
          </a:bodyPr>
          <a:lstStyle/>
          <a:p>
            <a:pPr>
              <a:defRPr sz="1000" b="0" i="0" u="none" strike="noStrike" kern="1200" spc="0" baseline="0">
                <a:solidFill>
                  <a:sysClr val="windowText" lastClr="000000"/>
                </a:solidFill>
                <a:latin typeface="+mn-lt"/>
                <a:ea typeface="+mn-ea"/>
                <a:cs typeface="+mn-cs"/>
              </a:defRPr>
            </a:pPr>
            <a:r>
              <a:rPr lang="en-US" sz="1200" b="1" dirty="0">
                <a:solidFill>
                  <a:sysClr val="windowText" lastClr="000000"/>
                </a:solidFill>
              </a:rPr>
              <a:t>World petroleum and other liquid fuels production</a:t>
            </a:r>
          </a:p>
          <a:p>
            <a:pPr>
              <a:defRPr sz="1000" b="0" i="0" u="none" strike="noStrike" kern="1200" spc="0" baseline="0">
                <a:solidFill>
                  <a:sysClr val="windowText" lastClr="000000"/>
                </a:solidFill>
                <a:latin typeface="+mn-lt"/>
                <a:ea typeface="+mn-ea"/>
                <a:cs typeface="+mn-cs"/>
              </a:defRPr>
            </a:pPr>
            <a:r>
              <a:rPr lang="en-US" sz="1200" dirty="0">
                <a:solidFill>
                  <a:sysClr val="windowText" lastClr="000000"/>
                </a:solidFill>
              </a:rPr>
              <a:t>million barrels per day</a:t>
            </a:r>
          </a:p>
        </p:txBody>
      </p:sp>
    </p:spTree>
    <p:extLst>
      <p:ext uri="{BB962C8B-B14F-4D97-AF65-F5344CB8AC3E}">
        <p14:creationId xmlns:p14="http://schemas.microsoft.com/office/powerpoint/2010/main" val="4780017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D80C5C9-96E0-47EC-B500-37C5FE284639}" type="slidenum">
              <a:rPr lang="en-US" smtClean="0"/>
              <a:pPr/>
              <a:t>130</a:t>
            </a:fld>
            <a:endParaRPr lang="en-US" dirty="0"/>
          </a:p>
        </p:txBody>
      </p:sp>
      <p:grpSp>
        <p:nvGrpSpPr>
          <p:cNvPr id="2" name="Group 1"/>
          <p:cNvGrpSpPr/>
          <p:nvPr/>
        </p:nvGrpSpPr>
        <p:grpSpPr>
          <a:xfrm>
            <a:off x="209519" y="93315"/>
            <a:ext cx="8742457" cy="550786"/>
            <a:chOff x="209519" y="93315"/>
            <a:chExt cx="8742457" cy="55078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5" name="Content Placeholder 44"/>
          <p:cNvSpPr txBox="1">
            <a:spLocks/>
          </p:cNvSpPr>
          <p:nvPr/>
        </p:nvSpPr>
        <p:spPr>
          <a:xfrm>
            <a:off x="238259" y="1689101"/>
            <a:ext cx="8693239" cy="41021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Global refinery throughput grows throughout the projection period. The largest increases occur in Asia, where demand for finished petroleum products is greatest.  </a:t>
            </a:r>
          </a:p>
          <a:p>
            <a:r>
              <a:rPr lang="en-US" sz="1400" dirty="0" smtClean="0"/>
              <a:t>Refinery throughput in Asia increases by 60% between 2018 and 2050, from 32 million b/d in 2018 to 51 million b/d in 2050. Refinery runs increase to keep pace with regional demand, as developing economies industrialize and a growing middle class demands a larger amount of consumer goods.</a:t>
            </a:r>
          </a:p>
          <a:p>
            <a:r>
              <a:rPr lang="en-US" sz="1400" dirty="0" smtClean="0"/>
              <a:t>In the Americas, refinery runs remain largely unchanged through the projection period, even as crude oil production increases.</a:t>
            </a:r>
          </a:p>
          <a:p>
            <a:r>
              <a:rPr lang="en-US" sz="1400" dirty="0" smtClean="0"/>
              <a:t>Refinery throughput in Europe, the Middle East, and Africa decreases slightly through much of the projection period before an uptick in refinery buildout occurs between 2040 and 2050, which is driven by countries in Africa that demand increasing amounts of petroleum products.</a:t>
            </a:r>
            <a:endParaRPr lang="en-US" sz="1400" dirty="0"/>
          </a:p>
        </p:txBody>
      </p:sp>
      <p:sp>
        <p:nvSpPr>
          <p:cNvPr id="26" name="Title 7"/>
          <p:cNvSpPr txBox="1">
            <a:spLocks/>
          </p:cNvSpPr>
          <p:nvPr/>
        </p:nvSpPr>
        <p:spPr>
          <a:xfrm>
            <a:off x="231819" y="875826"/>
            <a:ext cx="8699679" cy="755794"/>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en-US" sz="2400" dirty="0" smtClean="0"/>
              <a:t>—to meet increasing Asian demand for petroleum products</a:t>
            </a:r>
            <a:endParaRPr lang="en-US" sz="2400" dirty="0"/>
          </a:p>
        </p:txBody>
      </p:sp>
    </p:spTree>
    <p:extLst>
      <p:ext uri="{BB962C8B-B14F-4D97-AF65-F5344CB8AC3E}">
        <p14:creationId xmlns:p14="http://schemas.microsoft.com/office/powerpoint/2010/main" val="41715989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33" y="1379995"/>
            <a:ext cx="1709928" cy="1709928"/>
          </a:xfrm>
          <a:prstGeom prst="rect">
            <a:avLst/>
          </a:prstGeom>
        </p:spPr>
      </p:pic>
    </p:spTree>
    <p:extLst>
      <p:ext uri="{BB962C8B-B14F-4D97-AF65-F5344CB8AC3E}">
        <p14:creationId xmlns:p14="http://schemas.microsoft.com/office/powerpoint/2010/main" val="42005298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5406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48sh3"/>
          <p:cNvGraphicFramePr>
            <a:graphicFrameLocks noGrp="1"/>
          </p:cNvGraphicFramePr>
          <p:nvPr>
            <p:ph sz="quarter" idx="12"/>
            <p:extLst>
              <p:ext uri="{D42A27DB-BD31-4B8C-83A1-F6EECF244321}">
                <p14:modId xmlns:p14="http://schemas.microsoft.com/office/powerpoint/2010/main" val="2936261556"/>
              </p:ext>
            </p:extLst>
          </p:nvPr>
        </p:nvGraphicFramePr>
        <p:xfrm>
          <a:off x="238125" y="1689100"/>
          <a:ext cx="8693150"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smtClean="0"/>
              <a:t>World natural gas consumption increases more than 40% from 2018 to 2050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133</a:t>
            </a:fld>
            <a:endParaRPr lang="en-US" dirty="0"/>
          </a:p>
        </p:txBody>
      </p:sp>
      <p:sp>
        <p:nvSpPr>
          <p:cNvPr id="2" name="Rectangle 1"/>
          <p:cNvSpPr/>
          <p:nvPr/>
        </p:nvSpPr>
        <p:spPr>
          <a:xfrm>
            <a:off x="231819" y="1662119"/>
            <a:ext cx="4572000" cy="523220"/>
          </a:xfrm>
          <a:prstGeom prst="rect">
            <a:avLst/>
          </a:prstGeom>
        </p:spPr>
        <p:txBody>
          <a:bodyPr>
            <a:spAutoFit/>
          </a:bodyPr>
          <a:lstStyle/>
          <a:p>
            <a:pPr>
              <a:defRPr sz="1000" b="0" i="0" u="none" strike="noStrike" kern="1200" spc="0" baseline="0">
                <a:solidFill>
                  <a:sysClr val="windowText" lastClr="000000"/>
                </a:solidFill>
                <a:latin typeface="+mn-lt"/>
                <a:ea typeface="+mn-ea"/>
                <a:cs typeface="+mn-cs"/>
              </a:defRPr>
            </a:pPr>
            <a:r>
              <a:rPr lang="en-US" sz="1400" b="1" dirty="0">
                <a:solidFill>
                  <a:sysClr val="windowText" lastClr="000000"/>
                </a:solidFill>
              </a:rPr>
              <a:t>World natural gas consumption</a:t>
            </a:r>
          </a:p>
          <a:p>
            <a:pPr>
              <a:defRPr sz="1000" b="0" i="0" u="none" strike="noStrike" kern="1200" spc="0" baseline="0">
                <a:solidFill>
                  <a:sysClr val="windowText" lastClr="000000"/>
                </a:solidFill>
                <a:latin typeface="+mn-lt"/>
                <a:ea typeface="+mn-ea"/>
                <a:cs typeface="+mn-cs"/>
              </a:defRPr>
            </a:pPr>
            <a:r>
              <a:rPr lang="en-US" sz="1400" dirty="0">
                <a:solidFill>
                  <a:sysClr val="windowText" lastClr="000000"/>
                </a:solidFill>
              </a:rPr>
              <a:t>quadrillion </a:t>
            </a:r>
            <a:r>
              <a:rPr lang="en-US" sz="1400" dirty="0" smtClean="0">
                <a:solidFill>
                  <a:sysClr val="windowText" lastClr="000000"/>
                </a:solidFill>
              </a:rPr>
              <a:t>British thermal units</a:t>
            </a:r>
            <a:endParaRPr lang="en-US" sz="1400" dirty="0">
              <a:solidFill>
                <a:sysClr val="windowText" lastClr="000000"/>
              </a:solidFill>
            </a:endParaRPr>
          </a:p>
        </p:txBody>
      </p:sp>
      <p:sp>
        <p:nvSpPr>
          <p:cNvPr id="18" name="TextBox 1"/>
          <p:cNvSpPr txBox="1"/>
          <p:nvPr/>
        </p:nvSpPr>
        <p:spPr>
          <a:xfrm>
            <a:off x="1494451" y="2525908"/>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0" name="Group 19"/>
          <p:cNvGrpSpPr/>
          <p:nvPr/>
        </p:nvGrpSpPr>
        <p:grpSpPr>
          <a:xfrm>
            <a:off x="209519" y="98316"/>
            <a:ext cx="8742457" cy="545785"/>
            <a:chOff x="209519" y="98316"/>
            <a:chExt cx="8742457" cy="545785"/>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8641881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Global natural gas consumption increases more than 40% between 2018 and 2050, and total consumption reaches nearly 200 quadrillion British thermal units (Btu) by 2050. Natural gas use accelerates the most in countries outside of the Organization of Economic Cooperation and Development (OECD) to meet demand from increased industrial activity, natural gas-fired electricity generation, and transportation fueled by liquefied natural gas (LNG).  </a:t>
            </a:r>
          </a:p>
          <a:p>
            <a:pPr lvl="0"/>
            <a:r>
              <a:rPr lang="en-US" smtClean="0"/>
              <a:t>Natural gas consumption in non-OECD countries grows from about 70 quadrillion Btu in 2018 to 120 quadrillion Btu in 2050, a 70% increase. During this time, the non-OECD share of global natural gas consumption increases from about 51% to 61%. In OECD countries, natural gas consumption increases 17% between 2018 and 2050, reaching 78 quadrillion Btu. </a:t>
            </a:r>
            <a:endParaRPr lang="en-US" dirty="0"/>
          </a:p>
        </p:txBody>
      </p:sp>
      <p:sp>
        <p:nvSpPr>
          <p:cNvPr id="8" name="Title 7"/>
          <p:cNvSpPr>
            <a:spLocks noGrp="1"/>
          </p:cNvSpPr>
          <p:nvPr>
            <p:ph type="title"/>
          </p:nvPr>
        </p:nvSpPr>
        <p:spPr/>
        <p:txBody>
          <a:bodyPr/>
          <a:lstStyle/>
          <a:p>
            <a:r>
              <a:rPr lang="en-US" smtClean="0"/>
              <a:t>—with growth in non-OECD countries outpacing OECD growth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134</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7435268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ecds50sh3"/>
          <p:cNvGraphicFramePr>
            <a:graphicFrameLocks noGrp="1"/>
          </p:cNvGraphicFramePr>
          <p:nvPr>
            <p:ph sz="quarter" idx="12"/>
            <p:extLst>
              <p:ext uri="{D42A27DB-BD31-4B8C-83A1-F6EECF244321}">
                <p14:modId xmlns:p14="http://schemas.microsoft.com/office/powerpoint/2010/main" val="2601693241"/>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nonoecds50sh3"/>
          <p:cNvGraphicFramePr>
            <a:graphicFrameLocks noGrp="1"/>
          </p:cNvGraphicFramePr>
          <p:nvPr>
            <p:ph sz="quarter" idx="13"/>
            <p:extLst>
              <p:ext uri="{D42A27DB-BD31-4B8C-83A1-F6EECF244321}">
                <p14:modId xmlns:p14="http://schemas.microsoft.com/office/powerpoint/2010/main" val="941284076"/>
              </p:ext>
            </p:extLst>
          </p:nvPr>
        </p:nvGraphicFramePr>
        <p:xfrm>
          <a:off x="4388214" y="1689100"/>
          <a:ext cx="4450986"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lstStyle/>
          <a:p>
            <a:r>
              <a:rPr lang="en-US" dirty="0" smtClean="0"/>
              <a:t>Natural gas consumption increases across all sectors in the Reference case—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135</a:t>
            </a:fld>
            <a:endParaRPr lang="en-US" dirty="0"/>
          </a:p>
        </p:txBody>
      </p:sp>
      <p:sp>
        <p:nvSpPr>
          <p:cNvPr id="2" name="Rectangle 1"/>
          <p:cNvSpPr/>
          <p:nvPr/>
        </p:nvSpPr>
        <p:spPr>
          <a:xfrm>
            <a:off x="189088" y="1587644"/>
            <a:ext cx="4572000" cy="523220"/>
          </a:xfrm>
          <a:prstGeom prst="rect">
            <a:avLst/>
          </a:prstGeom>
        </p:spPr>
        <p:txBody>
          <a:bodyPr>
            <a:spAutoFit/>
          </a:bodyPr>
          <a:lstStyle/>
          <a:p>
            <a:pPr>
              <a:defRPr sz="1000" b="0" i="0" u="none" strike="noStrike" kern="1200" spc="0" baseline="0">
                <a:solidFill>
                  <a:srgbClr val="000000">
                    <a:lumMod val="65000"/>
                    <a:lumOff val="35000"/>
                  </a:srgbClr>
                </a:solidFill>
                <a:latin typeface="+mn-lt"/>
                <a:ea typeface="+mn-ea"/>
                <a:cs typeface="+mn-cs"/>
              </a:defRPr>
            </a:pPr>
            <a:r>
              <a:rPr lang="en-US" sz="1400" b="1" dirty="0">
                <a:solidFill>
                  <a:sysClr val="windowText" lastClr="000000"/>
                </a:solidFill>
              </a:rPr>
              <a:t>Natural gas consumption by sector</a:t>
            </a:r>
          </a:p>
          <a:p>
            <a:pPr>
              <a:defRPr sz="1000" b="0" i="0" u="none" strike="noStrike" kern="1200" spc="0" baseline="0">
                <a:solidFill>
                  <a:srgbClr val="000000">
                    <a:lumMod val="65000"/>
                    <a:lumOff val="35000"/>
                  </a:srgbClr>
                </a:solidFill>
                <a:latin typeface="+mn-lt"/>
                <a:ea typeface="+mn-ea"/>
                <a:cs typeface="+mn-cs"/>
              </a:defRPr>
            </a:pPr>
            <a:r>
              <a:rPr lang="en-US" sz="1400" dirty="0">
                <a:solidFill>
                  <a:sysClr val="windowText" lastClr="000000"/>
                </a:solidFill>
              </a:rPr>
              <a:t>quadrillion </a:t>
            </a:r>
            <a:r>
              <a:rPr lang="en-US" sz="1400" dirty="0" smtClean="0">
                <a:solidFill>
                  <a:sysClr val="windowText" lastClr="000000"/>
                </a:solidFill>
              </a:rPr>
              <a:t>British thermal units</a:t>
            </a:r>
            <a:endParaRPr lang="en-US" sz="1400" dirty="0">
              <a:solidFill>
                <a:sysClr val="windowText" lastClr="000000"/>
              </a:solidFill>
            </a:endParaRPr>
          </a:p>
        </p:txBody>
      </p:sp>
      <p:grpSp>
        <p:nvGrpSpPr>
          <p:cNvPr id="16" name="Group 15"/>
          <p:cNvGrpSpPr/>
          <p:nvPr/>
        </p:nvGrpSpPr>
        <p:grpSpPr>
          <a:xfrm>
            <a:off x="209519" y="98316"/>
            <a:ext cx="8742457" cy="545785"/>
            <a:chOff x="209519" y="98316"/>
            <a:chExt cx="8742457" cy="545785"/>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69856286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In non-OECD countries, industrial sector natural gas consumption increases nearly 50%, from 32 quadrillion Btu in 2018 to 46 quadrillion Btu in 2050. Chemical and primary metals manufacturing, as well as oil and natural gas extraction, account for most of the growing demand. </a:t>
            </a:r>
          </a:p>
          <a:p>
            <a:pPr lvl="0"/>
            <a:r>
              <a:rPr lang="en-US" smtClean="0"/>
              <a:t>Natural gas consumption for electricity generation in non-OECD countries increases more than 60%, at 1.5% per year, accounting for part of the 2.2% per year growth in electricity demand in those countries. In OECD countries, natural gas demand in the power sector grows at 0.3% per year, and electricity demand grows at 0.9% per year.</a:t>
            </a:r>
          </a:p>
          <a:p>
            <a:pPr lvl="0"/>
            <a:r>
              <a:rPr lang="en-US" smtClean="0"/>
              <a:t>Consumption of natural gas in the transportation sector remains the smallest of the end-use sectors throughout the projection period, and yet this sector shows relatively strong growth in non-OECD countries. Increases in demand are driven mostly by LNG use to move freight (truck and rail).</a:t>
            </a:r>
            <a:br>
              <a:rPr lang="en-US" smtClean="0"/>
            </a:br>
            <a:r>
              <a:rPr lang="en-US" smtClean="0"/>
              <a:t> </a:t>
            </a:r>
          </a:p>
          <a:p>
            <a:endParaRPr lang="en-US" dirty="0"/>
          </a:p>
        </p:txBody>
      </p:sp>
      <p:sp>
        <p:nvSpPr>
          <p:cNvPr id="8" name="Title 7"/>
          <p:cNvSpPr>
            <a:spLocks noGrp="1"/>
          </p:cNvSpPr>
          <p:nvPr>
            <p:ph type="title"/>
          </p:nvPr>
        </p:nvSpPr>
        <p:spPr/>
        <p:txBody>
          <a:bodyPr/>
          <a:lstStyle/>
          <a:p>
            <a:r>
              <a:rPr lang="en-US" smtClean="0"/>
              <a:t>—and most of the growth occurs in the non-OECD industrial sector</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136</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0401070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consumption grows most in non-OECD Asian countries— </a:t>
            </a:r>
          </a:p>
        </p:txBody>
      </p:sp>
      <p:sp>
        <p:nvSpPr>
          <p:cNvPr id="3" name="Slide Number Placeholder 2"/>
          <p:cNvSpPr>
            <a:spLocks noGrp="1"/>
          </p:cNvSpPr>
          <p:nvPr>
            <p:ph type="sldNum" sz="quarter" idx="4"/>
          </p:nvPr>
        </p:nvSpPr>
        <p:spPr>
          <a:xfrm>
            <a:off x="8642995" y="6010893"/>
            <a:ext cx="466344" cy="397932"/>
          </a:xfrm>
        </p:spPr>
        <p:txBody>
          <a:bodyPr/>
          <a:lstStyle/>
          <a:p>
            <a:fld id="{2D80C5C9-96E0-47EC-B500-37C5FE284639}" type="slidenum">
              <a:rPr lang="en-US" smtClean="0"/>
              <a:pPr/>
              <a:t>137</a:t>
            </a:fld>
            <a:endParaRPr lang="en-US" dirty="0"/>
          </a:p>
        </p:txBody>
      </p:sp>
      <p:sp>
        <p:nvSpPr>
          <p:cNvPr id="23" name="Rectangle 22"/>
          <p:cNvSpPr/>
          <p:nvPr/>
        </p:nvSpPr>
        <p:spPr>
          <a:xfrm>
            <a:off x="4289480" y="1631620"/>
            <a:ext cx="4662496" cy="507831"/>
          </a:xfrm>
          <a:prstGeom prst="rect">
            <a:avLst/>
          </a:prstGeom>
        </p:spPr>
        <p:txBody>
          <a:bodyPr wrap="square">
            <a:spAutoFit/>
          </a:bodyPr>
          <a:lstStyle/>
          <a:p>
            <a:r>
              <a:rPr lang="en-US" sz="1300" b="1" dirty="0" smtClean="0"/>
              <a:t>Non-OECD natural gas consumption</a:t>
            </a:r>
            <a:endParaRPr lang="en-US" sz="1300" b="1" dirty="0"/>
          </a:p>
          <a:p>
            <a:r>
              <a:rPr lang="en-US" sz="1300" dirty="0"/>
              <a:t>quadrillion </a:t>
            </a:r>
            <a:r>
              <a:rPr lang="en-US" sz="1300" dirty="0" smtClean="0"/>
              <a:t>British thermal units</a:t>
            </a:r>
            <a:endParaRPr lang="en-US" sz="1300" dirty="0"/>
          </a:p>
        </p:txBody>
      </p:sp>
      <p:graphicFrame>
        <p:nvGraphicFramePr>
          <p:cNvPr id="24" name="gas_nonoecd_region"/>
          <p:cNvGraphicFramePr>
            <a:graphicFrameLocks noGrp="1"/>
          </p:cNvGraphicFramePr>
          <p:nvPr>
            <p:ph sz="quarter" idx="12"/>
            <p:extLst/>
          </p:nvPr>
        </p:nvGraphicFramePr>
        <p:xfrm>
          <a:off x="4316349" y="2196930"/>
          <a:ext cx="3417951" cy="359426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7536204" y="2676277"/>
            <a:ext cx="1199367" cy="2893100"/>
          </a:xfrm>
          <a:prstGeom prst="rect">
            <a:avLst/>
          </a:prstGeom>
          <a:noFill/>
        </p:spPr>
        <p:txBody>
          <a:bodyPr wrap="none" rtlCol="0">
            <a:spAutoFit/>
          </a:bodyPr>
          <a:lstStyle/>
          <a:p>
            <a:r>
              <a:rPr lang="en-US" sz="1400" b="1" dirty="0" smtClean="0">
                <a:solidFill>
                  <a:schemeClr val="accent5"/>
                </a:solidFill>
              </a:rPr>
              <a:t>China</a:t>
            </a:r>
          </a:p>
          <a:p>
            <a:endParaRPr lang="en-US" sz="1400" b="1" dirty="0">
              <a:solidFill>
                <a:schemeClr val="accent5"/>
              </a:solidFill>
            </a:endParaRPr>
          </a:p>
          <a:p>
            <a:r>
              <a:rPr lang="en-US" sz="1400" b="1" dirty="0" smtClean="0">
                <a:solidFill>
                  <a:schemeClr val="accent5">
                    <a:lumMod val="60000"/>
                    <a:lumOff val="40000"/>
                  </a:schemeClr>
                </a:solidFill>
              </a:rPr>
              <a:t>India</a:t>
            </a:r>
            <a:endParaRPr lang="en-US" sz="1400" b="1" dirty="0" smtClean="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t>
            </a:r>
            <a:r>
              <a:rPr lang="en-US" sz="1400" b="1" dirty="0">
                <a:solidFill>
                  <a:schemeClr val="accent5">
                    <a:lumMod val="40000"/>
                    <a:lumOff val="60000"/>
                  </a:schemeClr>
                </a:solidFill>
              </a:rPr>
              <a:t>Asia</a:t>
            </a:r>
            <a:endParaRPr lang="en-US" sz="1400" b="1" dirty="0">
              <a:solidFill>
                <a:schemeClr val="accent5">
                  <a:lumMod val="60000"/>
                  <a:lumOff val="40000"/>
                </a:schemeClr>
              </a:solidFill>
            </a:endParaRPr>
          </a:p>
          <a:p>
            <a:endParaRPr lang="en-US" sz="1400" b="1" dirty="0">
              <a:solidFill>
                <a:schemeClr val="accent5">
                  <a:lumMod val="60000"/>
                  <a:lumOff val="40000"/>
                </a:schemeClr>
              </a:solidFill>
            </a:endParaRPr>
          </a:p>
          <a:p>
            <a:r>
              <a:rPr lang="en-US" sz="1400" b="1" dirty="0" smtClean="0">
                <a:solidFill>
                  <a:schemeClr val="accent2"/>
                </a:solidFill>
              </a:rPr>
              <a:t>Middle East</a:t>
            </a:r>
            <a:endParaRPr lang="en-US" sz="1400" b="1" dirty="0" smtClean="0">
              <a:solidFill>
                <a:schemeClr val="accent3"/>
              </a:solidFill>
            </a:endParaRPr>
          </a:p>
          <a:p>
            <a:endParaRPr lang="en-US" sz="1400" b="1" dirty="0" smtClean="0">
              <a:solidFill>
                <a:schemeClr val="accent4"/>
              </a:solidFill>
            </a:endParaRPr>
          </a:p>
          <a:p>
            <a:endParaRPr lang="en-US" sz="1400" b="1" dirty="0">
              <a:solidFill>
                <a:schemeClr val="accent4"/>
              </a:solidFill>
            </a:endParaRPr>
          </a:p>
          <a:p>
            <a:r>
              <a:rPr lang="en-US" sz="1400" b="1" dirty="0" smtClean="0">
                <a:solidFill>
                  <a:schemeClr val="accent4"/>
                </a:solidFill>
              </a:rPr>
              <a:t>Africa</a:t>
            </a:r>
            <a:endParaRPr lang="en-US" sz="1400" b="1" dirty="0">
              <a:solidFill>
                <a:schemeClr val="accent1"/>
              </a:solidFill>
            </a:endParaRPr>
          </a:p>
          <a:p>
            <a:r>
              <a:rPr lang="en-US" sz="1400" b="1" dirty="0" smtClean="0">
                <a:solidFill>
                  <a:schemeClr val="accent1"/>
                </a:solidFill>
              </a:rPr>
              <a:t>Europe </a:t>
            </a:r>
          </a:p>
          <a:p>
            <a:r>
              <a:rPr lang="en-US" sz="1400" b="1" dirty="0" smtClean="0">
                <a:solidFill>
                  <a:schemeClr val="accent1"/>
                </a:solidFill>
              </a:rPr>
              <a:t>and Eurasia</a:t>
            </a:r>
          </a:p>
          <a:p>
            <a:r>
              <a:rPr lang="en-US" sz="1400" b="1" dirty="0">
                <a:solidFill>
                  <a:schemeClr val="accent3"/>
                </a:solidFill>
              </a:rPr>
              <a:t>Americas</a:t>
            </a:r>
          </a:p>
          <a:p>
            <a:endParaRPr lang="en-US" sz="1400" dirty="0" smtClean="0">
              <a:solidFill>
                <a:schemeClr val="accent1"/>
              </a:solidFill>
            </a:endParaRPr>
          </a:p>
        </p:txBody>
      </p:sp>
      <p:sp>
        <p:nvSpPr>
          <p:cNvPr id="31" name="Rectangle 30"/>
          <p:cNvSpPr/>
          <p:nvPr/>
        </p:nvSpPr>
        <p:spPr>
          <a:xfrm>
            <a:off x="204950" y="1631620"/>
            <a:ext cx="4662496" cy="507831"/>
          </a:xfrm>
          <a:prstGeom prst="rect">
            <a:avLst/>
          </a:prstGeom>
        </p:spPr>
        <p:txBody>
          <a:bodyPr wrap="square">
            <a:spAutoFit/>
          </a:bodyPr>
          <a:lstStyle/>
          <a:p>
            <a:r>
              <a:rPr lang="en-US" sz="1300" b="1" dirty="0" smtClean="0"/>
              <a:t>OECD natural gas consumption</a:t>
            </a:r>
            <a:endParaRPr lang="en-US" sz="1300" b="1" dirty="0"/>
          </a:p>
          <a:p>
            <a:r>
              <a:rPr lang="en-US" sz="1300" dirty="0"/>
              <a:t>quadrillion </a:t>
            </a:r>
            <a:r>
              <a:rPr lang="en-US" sz="1300" dirty="0" smtClean="0"/>
              <a:t>British thermal units</a:t>
            </a:r>
            <a:endParaRPr lang="en-US" sz="1300" dirty="0"/>
          </a:p>
        </p:txBody>
      </p:sp>
      <p:graphicFrame>
        <p:nvGraphicFramePr>
          <p:cNvPr id="32" name="gas_oecd_region"/>
          <p:cNvGraphicFramePr>
            <a:graphicFrameLocks noGrp="1"/>
          </p:cNvGraphicFramePr>
          <p:nvPr>
            <p:ph sz="quarter" idx="12"/>
            <p:extLst/>
          </p:nvPr>
        </p:nvGraphicFramePr>
        <p:xfrm>
          <a:off x="231819" y="2196930"/>
          <a:ext cx="3245001" cy="359426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3295830" y="3647932"/>
            <a:ext cx="992579" cy="1384995"/>
          </a:xfrm>
          <a:prstGeom prst="rect">
            <a:avLst/>
          </a:prstGeom>
          <a:noFill/>
        </p:spPr>
        <p:txBody>
          <a:bodyPr wrap="none" rtlCol="0">
            <a:spAutoFit/>
          </a:bodyPr>
          <a:lstStyle/>
          <a:p>
            <a:r>
              <a:rPr lang="en-US" sz="1400" b="1" dirty="0" smtClean="0">
                <a:solidFill>
                  <a:schemeClr val="accent5"/>
                </a:solidFill>
              </a:rPr>
              <a:t>Asia</a:t>
            </a:r>
            <a:endParaRPr lang="en-US" sz="1400" b="1" dirty="0" smtClean="0">
              <a:solidFill>
                <a:schemeClr val="accent1"/>
              </a:solidFill>
            </a:endParaRPr>
          </a:p>
          <a:p>
            <a:r>
              <a:rPr lang="en-US" sz="1400" b="1" dirty="0" smtClean="0">
                <a:solidFill>
                  <a:schemeClr val="accent1"/>
                </a:solidFill>
              </a:rPr>
              <a:t>Europe </a:t>
            </a:r>
            <a:endParaRPr lang="en-US" sz="1400" b="1" dirty="0" smtClean="0">
              <a:solidFill>
                <a:schemeClr val="accent5"/>
              </a:solidFill>
            </a:endParaRPr>
          </a:p>
          <a:p>
            <a:endParaRPr lang="en-US" sz="1400" b="1" dirty="0" smtClean="0">
              <a:solidFill>
                <a:schemeClr val="accent3"/>
              </a:solidFill>
            </a:endParaRPr>
          </a:p>
          <a:p>
            <a:endParaRPr lang="en-US" sz="1400" b="1" dirty="0">
              <a:solidFill>
                <a:schemeClr val="accent3"/>
              </a:solidFill>
            </a:endParaRPr>
          </a:p>
          <a:p>
            <a:r>
              <a:rPr lang="en-US" sz="1400" b="1" dirty="0" smtClean="0">
                <a:solidFill>
                  <a:schemeClr val="accent3"/>
                </a:solidFill>
              </a:rPr>
              <a:t>Americas</a:t>
            </a:r>
            <a:endParaRPr lang="en-US" sz="1400" b="1" dirty="0">
              <a:solidFill>
                <a:schemeClr val="accent1"/>
              </a:solidFill>
            </a:endParaRPr>
          </a:p>
          <a:p>
            <a:endParaRPr lang="en-US" sz="1400" dirty="0">
              <a:solidFill>
                <a:schemeClr val="accent5"/>
              </a:solidFill>
            </a:endParaRPr>
          </a:p>
        </p:txBody>
      </p:sp>
      <p:sp>
        <p:nvSpPr>
          <p:cNvPr id="34" name="TextBox 1"/>
          <p:cNvSpPr txBox="1"/>
          <p:nvPr/>
        </p:nvSpPr>
        <p:spPr>
          <a:xfrm>
            <a:off x="563904" y="2487010"/>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2" name="Group 21"/>
          <p:cNvGrpSpPr/>
          <p:nvPr/>
        </p:nvGrpSpPr>
        <p:grpSpPr>
          <a:xfrm>
            <a:off x="209519" y="98316"/>
            <a:ext cx="8742457" cy="545785"/>
            <a:chOff x="209519" y="98316"/>
            <a:chExt cx="8742457" cy="545785"/>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3417218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Non-OECD Asia accounts for most of the growth in natural gas consumption from 2018 to 2050, growing to more than 45 quadrillion Btu and representing about 40% of all non-OECD consumption. The increase in natural gas consumption is driven by an expanding industrial sector (which uses natural gas as feedstock and as a source to produce process heat) and a growing use of natural gas for power generation.</a:t>
            </a:r>
          </a:p>
          <a:p>
            <a:pPr lvl="0"/>
            <a:r>
              <a:rPr lang="en-US" dirty="0" smtClean="0"/>
              <a:t>Led by OECD Americas, OECD natural gas demand increases across all regions, reaching 78 quadrillion Btu in 2050, or nearly 20% higher than 2018 levels. The power sector accounts for most of the increase as relatively inexpensive natural gas displaces coal-fired electricity generation.</a:t>
            </a:r>
            <a:endParaRPr lang="en-US" dirty="0"/>
          </a:p>
        </p:txBody>
      </p:sp>
      <p:sp>
        <p:nvSpPr>
          <p:cNvPr id="8" name="Title 7"/>
          <p:cNvSpPr>
            <a:spLocks noGrp="1"/>
          </p:cNvSpPr>
          <p:nvPr>
            <p:ph type="title"/>
          </p:nvPr>
        </p:nvSpPr>
        <p:spPr/>
        <p:txBody>
          <a:bodyPr/>
          <a:lstStyle/>
          <a:p>
            <a:r>
              <a:rPr lang="en-US" smtClean="0"/>
              <a:t>—driven by economic growth, and expanded use in the electric power generation and industrial sectors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138</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76105326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33660" y="1691005"/>
            <a:ext cx="5595640" cy="548640"/>
          </a:xfrm>
        </p:spPr>
        <p:txBody>
          <a:bodyPr/>
          <a:lstStyle/>
          <a:p>
            <a:r>
              <a:rPr lang="en-US" b="1" dirty="0" smtClean="0"/>
              <a:t>Natural gas production by select regions</a:t>
            </a:r>
          </a:p>
          <a:p>
            <a:r>
              <a:rPr lang="en-US" dirty="0" smtClean="0"/>
              <a:t>trillion cubic feet</a:t>
            </a:r>
            <a:endParaRPr lang="en-US" dirty="0"/>
          </a:p>
        </p:txBody>
      </p:sp>
      <p:graphicFrame>
        <p:nvGraphicFramePr>
          <p:cNvPr id="7" name="Gas US prod"/>
          <p:cNvGraphicFramePr>
            <a:graphicFrameLocks noGrp="1"/>
          </p:cNvGraphicFramePr>
          <p:nvPr>
            <p:ph type="chart" sz="quarter" idx="12"/>
            <p:extLst/>
          </p:nvPr>
        </p:nvGraphicFramePr>
        <p:xfrm>
          <a:off x="19739" y="2299030"/>
          <a:ext cx="1934776" cy="334676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smtClean="0"/>
              <a:t>The Middle East, United States, Russia, and non-OECD Asia lead natural gas production—</a:t>
            </a:r>
            <a:endParaRPr lang="en-US" dirty="0"/>
          </a:p>
        </p:txBody>
      </p:sp>
      <p:sp>
        <p:nvSpPr>
          <p:cNvPr id="3" name="Slide Number Placeholder 2"/>
          <p:cNvSpPr>
            <a:spLocks noGrp="1"/>
          </p:cNvSpPr>
          <p:nvPr>
            <p:ph type="sldNum" sz="quarter" idx="4"/>
          </p:nvPr>
        </p:nvSpPr>
        <p:spPr>
          <a:xfrm>
            <a:off x="8667212" y="6029366"/>
            <a:ext cx="411480" cy="361356"/>
          </a:xfrm>
        </p:spPr>
        <p:txBody>
          <a:bodyPr/>
          <a:lstStyle/>
          <a:p>
            <a:fld id="{2D80C5C9-96E0-47EC-B500-37C5FE284639}" type="slidenum">
              <a:rPr lang="en-US" smtClean="0"/>
              <a:pPr/>
              <a:t>139</a:t>
            </a:fld>
            <a:endParaRPr lang="en-US" dirty="0"/>
          </a:p>
        </p:txBody>
      </p:sp>
      <p:graphicFrame>
        <p:nvGraphicFramePr>
          <p:cNvPr id="28" name="Gas Russia Prod"/>
          <p:cNvGraphicFramePr>
            <a:graphicFrameLocks/>
          </p:cNvGraphicFramePr>
          <p:nvPr>
            <p:extLst/>
          </p:nvPr>
        </p:nvGraphicFramePr>
        <p:xfrm>
          <a:off x="1878436" y="2324686"/>
          <a:ext cx="1693780" cy="33699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as China Prod"/>
          <p:cNvGraphicFramePr>
            <a:graphicFrameLocks/>
          </p:cNvGraphicFramePr>
          <p:nvPr>
            <p:extLst/>
          </p:nvPr>
        </p:nvGraphicFramePr>
        <p:xfrm>
          <a:off x="3377451" y="2046083"/>
          <a:ext cx="1805051" cy="3602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Gas Can Prod"/>
          <p:cNvGraphicFramePr>
            <a:graphicFrameLocks/>
          </p:cNvGraphicFramePr>
          <p:nvPr>
            <p:extLst/>
          </p:nvPr>
        </p:nvGraphicFramePr>
        <p:xfrm>
          <a:off x="5071171" y="2333462"/>
          <a:ext cx="1805051" cy="33139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as Middle East OPEC"/>
          <p:cNvGraphicFramePr>
            <a:graphicFrameLocks/>
          </p:cNvGraphicFramePr>
          <p:nvPr>
            <p:extLst/>
          </p:nvPr>
        </p:nvGraphicFramePr>
        <p:xfrm>
          <a:off x="6800203" y="2286000"/>
          <a:ext cx="1936574" cy="3359799"/>
        </p:xfrm>
        <a:graphic>
          <a:graphicData uri="http://schemas.openxmlformats.org/drawingml/2006/chart">
            <c:chart xmlns:c="http://schemas.openxmlformats.org/drawingml/2006/chart" xmlns:r="http://schemas.openxmlformats.org/officeDocument/2006/relationships" r:id="rId6"/>
          </a:graphicData>
        </a:graphic>
      </p:graphicFrame>
      <p:grpSp>
        <p:nvGrpSpPr>
          <p:cNvPr id="27" name="Group 26"/>
          <p:cNvGrpSpPr/>
          <p:nvPr/>
        </p:nvGrpSpPr>
        <p:grpSpPr>
          <a:xfrm>
            <a:off x="209519" y="98316"/>
            <a:ext cx="8742457" cy="545785"/>
            <a:chOff x="209519" y="98316"/>
            <a:chExt cx="8742457" cy="545785"/>
          </a:xfrm>
        </p:grpSpPr>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618347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14</a:t>
            </a:fld>
            <a:endParaRPr lang="en-US" dirty="0"/>
          </a:p>
        </p:txBody>
      </p:sp>
      <p:grpSp>
        <p:nvGrpSpPr>
          <p:cNvPr id="8" name="Group 7"/>
          <p:cNvGrpSpPr/>
          <p:nvPr/>
        </p:nvGrpSpPr>
        <p:grpSpPr>
          <a:xfrm>
            <a:off x="209519" y="93315"/>
            <a:ext cx="8742457" cy="550786"/>
            <a:chOff x="209519" y="93315"/>
            <a:chExt cx="8742457" cy="55078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20" name="Text Placeholder 6"/>
          <p:cNvSpPr>
            <a:spLocks noGrp="1"/>
          </p:cNvSpPr>
          <p:nvPr>
            <p:ph type="body" sz="quarter" idx="12"/>
          </p:nvPr>
        </p:nvSpPr>
        <p:spPr>
          <a:xfrm>
            <a:off x="231820" y="1689099"/>
            <a:ext cx="8693239" cy="4103259"/>
          </a:xfrm>
        </p:spPr>
        <p:txBody>
          <a:bodyPr/>
          <a:lstStyle/>
          <a:p>
            <a:pPr lvl="0"/>
            <a:r>
              <a:rPr lang="en-US" dirty="0"/>
              <a:t>In the Reference case, world production of crude oil and lease condensate increases from about 80 million barrels per day (b/d) in 2018 to </a:t>
            </a:r>
            <a:r>
              <a:rPr lang="en-US" dirty="0" smtClean="0"/>
              <a:t>about 100 </a:t>
            </a:r>
            <a:r>
              <a:rPr lang="en-US" dirty="0"/>
              <a:t>million b/d in 2050. Total liquids production increases from </a:t>
            </a:r>
            <a:r>
              <a:rPr lang="en-US" dirty="0" smtClean="0"/>
              <a:t>101 </a:t>
            </a:r>
            <a:r>
              <a:rPr lang="en-US" dirty="0"/>
              <a:t>million b/d in 2018 to </a:t>
            </a:r>
            <a:r>
              <a:rPr lang="en-US" dirty="0" smtClean="0"/>
              <a:t>121.5 </a:t>
            </a:r>
            <a:r>
              <a:rPr lang="en-US" dirty="0"/>
              <a:t>million b/d in 2050. </a:t>
            </a:r>
          </a:p>
          <a:p>
            <a:pPr lvl="0"/>
            <a:r>
              <a:rPr lang="en-US" dirty="0"/>
              <a:t>Liquid fuels consumption increases 45% in non-OECD countries and falls 4% in OECD countries.  </a:t>
            </a:r>
          </a:p>
          <a:p>
            <a:pPr lvl="0"/>
            <a:r>
              <a:rPr lang="en-US" dirty="0"/>
              <a:t>In the High Oil Price case, world liquid fuels consumption in 2050 is 4 million b/d higher than in the Reference case. Primarily, emerging, non-OECD nations drive faster economic growth, which contributes to higher energy demand. In the High Oil Price case, proportionally higher amounts of crude oil are supplied by countries that are not part of the Organization of the Petroleum Exporting Countries (OPEC). </a:t>
            </a:r>
          </a:p>
          <a:p>
            <a:pPr lvl="0"/>
            <a:r>
              <a:rPr lang="en-US" dirty="0"/>
              <a:t>In the Low Oil Price case, world liquids consumption in 2050 is 1 million b/d higher than in the Reference case. Slower non-OECD economic growth assumptions lead to lower energy demand, but the lower prices mean that consumers use more liquid fuels. Low-cost producers located in OPEC countries supply more crude oil and condensate to the global marketplace</a:t>
            </a:r>
            <a:r>
              <a:rPr lang="en-US" dirty="0" smtClean="0"/>
              <a:t>.</a:t>
            </a:r>
            <a:endParaRPr lang="en-US" dirty="0"/>
          </a:p>
        </p:txBody>
      </p:sp>
      <p:sp>
        <p:nvSpPr>
          <p:cNvPr id="21" name="Title 5"/>
          <p:cNvSpPr>
            <a:spLocks noGrp="1"/>
          </p:cNvSpPr>
          <p:nvPr>
            <p:ph type="title"/>
          </p:nvPr>
        </p:nvSpPr>
        <p:spPr>
          <a:xfrm>
            <a:off x="231819" y="875826"/>
            <a:ext cx="8699679" cy="755794"/>
          </a:xfrm>
        </p:spPr>
        <p:txBody>
          <a:bodyPr/>
          <a:lstStyle/>
          <a:p>
            <a:r>
              <a:rPr lang="en-US" dirty="0"/>
              <a:t>—affecting where crude oil and condensate is produced </a:t>
            </a:r>
          </a:p>
        </p:txBody>
      </p:sp>
    </p:spTree>
    <p:extLst>
      <p:ext uri="{BB962C8B-B14F-4D97-AF65-F5344CB8AC3E}">
        <p14:creationId xmlns:p14="http://schemas.microsoft.com/office/powerpoint/2010/main" val="35644423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The United States remains the world’s largest natural gas producer throughout the projection period, reaching 43 trillion cubic feet (</a:t>
            </a:r>
            <a:r>
              <a:rPr lang="en-US" dirty="0" err="1" smtClean="0"/>
              <a:t>Tcf</a:t>
            </a:r>
            <a:r>
              <a:rPr lang="en-US" dirty="0" smtClean="0"/>
              <a:t>) in 2050, a nearly 50% increase. U.S. shale resources production continues to expand in the Appalachian region and in tight oil formations in and around Texas. </a:t>
            </a:r>
          </a:p>
          <a:p>
            <a:pPr lvl="0"/>
            <a:r>
              <a:rPr lang="en-US" dirty="0" smtClean="0"/>
              <a:t>Middle East natural gas production increases 15 </a:t>
            </a:r>
            <a:r>
              <a:rPr lang="en-US" dirty="0" err="1" smtClean="0"/>
              <a:t>Tcf</a:t>
            </a:r>
            <a:r>
              <a:rPr lang="en-US" dirty="0" smtClean="0"/>
              <a:t> from 2018 to 2050, reaching 37 </a:t>
            </a:r>
            <a:r>
              <a:rPr lang="en-US" dirty="0" err="1" smtClean="0"/>
              <a:t>Tcf</a:t>
            </a:r>
            <a:r>
              <a:rPr lang="en-US" dirty="0" smtClean="0"/>
              <a:t> in 2050, about a 70% increase. After 2030, countries in the Middle East increase production of low-cost, abundant hydrocarbon resources to meet growing demand worldwide.</a:t>
            </a:r>
          </a:p>
          <a:p>
            <a:pPr lvl="0"/>
            <a:r>
              <a:rPr lang="en-US" dirty="0" smtClean="0"/>
              <a:t>Natural gas production in Russia increases about 40% during the projection period, reaching 34.0 </a:t>
            </a:r>
            <a:r>
              <a:rPr lang="en-US" dirty="0" err="1" smtClean="0"/>
              <a:t>Tcf</a:t>
            </a:r>
            <a:r>
              <a:rPr lang="en-US" dirty="0" smtClean="0"/>
              <a:t> in 2050, and most of the increase is exported to Asia and Europe. </a:t>
            </a:r>
          </a:p>
          <a:p>
            <a:pPr lvl="0"/>
            <a:r>
              <a:rPr lang="en-US" dirty="0" smtClean="0"/>
              <a:t>Canada continues to produce relatively large amounts of natural gas, reaching 6.8 </a:t>
            </a:r>
            <a:r>
              <a:rPr lang="en-US" dirty="0" err="1" smtClean="0"/>
              <a:t>Tcf</a:t>
            </a:r>
            <a:r>
              <a:rPr lang="en-US" dirty="0" smtClean="0"/>
              <a:t> in 2050, a nearly 20% increase.</a:t>
            </a:r>
          </a:p>
          <a:p>
            <a:endParaRPr lang="en-US" dirty="0"/>
          </a:p>
        </p:txBody>
      </p:sp>
      <p:sp>
        <p:nvSpPr>
          <p:cNvPr id="8" name="Title 7"/>
          <p:cNvSpPr>
            <a:spLocks noGrp="1"/>
          </p:cNvSpPr>
          <p:nvPr>
            <p:ph type="title"/>
          </p:nvPr>
        </p:nvSpPr>
        <p:spPr/>
        <p:txBody>
          <a:bodyPr/>
          <a:lstStyle/>
          <a:p>
            <a:r>
              <a:rPr lang="en-US" smtClean="0"/>
              <a:t>shifting historical trade patterns toward satisfying increased Asian demand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140</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657265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r>
              <a:rPr lang="en-US" b="1" dirty="0" smtClean="0"/>
              <a:t>Net imports of natural gas</a:t>
            </a:r>
          </a:p>
          <a:p>
            <a:r>
              <a:rPr lang="en-US" dirty="0" smtClean="0"/>
              <a:t>trillion cubic feet</a:t>
            </a:r>
            <a:endParaRPr lang="en-US" dirty="0"/>
          </a:p>
        </p:txBody>
      </p:sp>
      <p:graphicFrame>
        <p:nvGraphicFramePr>
          <p:cNvPr id="17" name="gastrade"/>
          <p:cNvGraphicFramePr>
            <a:graphicFrameLocks noGrp="1"/>
          </p:cNvGraphicFramePr>
          <p:nvPr>
            <p:ph type="chart" sz="quarter" idx="12"/>
            <p:extLst>
              <p:ext uri="{D42A27DB-BD31-4B8C-83A1-F6EECF244321}">
                <p14:modId xmlns:p14="http://schemas.microsoft.com/office/powerpoint/2010/main" val="1239350745"/>
              </p:ext>
            </p:extLst>
          </p:nvPr>
        </p:nvGraphicFramePr>
        <p:xfrm>
          <a:off x="231775" y="2286000"/>
          <a:ext cx="8683625" cy="3574973"/>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9"/>
          <p:cNvSpPr>
            <a:spLocks noGrp="1"/>
          </p:cNvSpPr>
          <p:nvPr>
            <p:ph type="title"/>
          </p:nvPr>
        </p:nvSpPr>
        <p:spPr/>
        <p:txBody>
          <a:bodyPr/>
          <a:lstStyle/>
          <a:p>
            <a:r>
              <a:rPr lang="en-US" dirty="0" smtClean="0"/>
              <a:t>Non-OECD Asia surpasses OECD Europe as the largest natural gas net importer by 2050 in the Reference case—</a:t>
            </a:r>
            <a:endParaRPr lang="en-US" dirty="0"/>
          </a:p>
        </p:txBody>
      </p:sp>
      <p:sp>
        <p:nvSpPr>
          <p:cNvPr id="5" name="Slide Number Placeholder 4"/>
          <p:cNvSpPr>
            <a:spLocks noGrp="1"/>
          </p:cNvSpPr>
          <p:nvPr>
            <p:ph type="sldNum" sz="quarter" idx="4"/>
          </p:nvPr>
        </p:nvSpPr>
        <p:spPr/>
        <p:txBody>
          <a:bodyPr/>
          <a:lstStyle/>
          <a:p>
            <a:fld id="{2D80C5C9-96E0-47EC-B500-37C5FE284639}" type="slidenum">
              <a:rPr lang="en-US" smtClean="0"/>
              <a:pPr/>
              <a:t>141</a:t>
            </a:fld>
            <a:endParaRPr lang="en-US" dirty="0"/>
          </a:p>
        </p:txBody>
      </p:sp>
      <p:sp>
        <p:nvSpPr>
          <p:cNvPr id="18" name="TextBox 17"/>
          <p:cNvSpPr txBox="1"/>
          <p:nvPr/>
        </p:nvSpPr>
        <p:spPr bwMode="auto">
          <a:xfrm>
            <a:off x="2438891" y="2204304"/>
            <a:ext cx="444032"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OECD</a:t>
            </a:r>
            <a:endParaRPr lang="en-US" sz="1600" dirty="0" smtClean="0">
              <a:ea typeface="Times New Roman" charset="0"/>
              <a:cs typeface="Times New Roman" charset="0"/>
            </a:endParaRPr>
          </a:p>
        </p:txBody>
      </p:sp>
      <p:sp>
        <p:nvSpPr>
          <p:cNvPr id="19" name="TextBox 18"/>
          <p:cNvSpPr txBox="1"/>
          <p:nvPr/>
        </p:nvSpPr>
        <p:spPr bwMode="auto">
          <a:xfrm>
            <a:off x="6404226" y="2204304"/>
            <a:ext cx="750205"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smtClean="0">
                <a:ea typeface="Times New Roman" charset="0"/>
                <a:cs typeface="Times New Roman" charset="0"/>
              </a:rPr>
              <a:t>non-OECD</a:t>
            </a:r>
            <a:endParaRPr lang="en-US" sz="1600" dirty="0" smtClean="0">
              <a:ea typeface="Times New Roman" charset="0"/>
              <a:cs typeface="Times New Roman" charset="0"/>
            </a:endParaRPr>
          </a:p>
        </p:txBody>
      </p:sp>
      <p:sp>
        <p:nvSpPr>
          <p:cNvPr id="2" name="TextBox 1"/>
          <p:cNvSpPr txBox="1"/>
          <p:nvPr/>
        </p:nvSpPr>
        <p:spPr>
          <a:xfrm>
            <a:off x="1371304" y="2484035"/>
            <a:ext cx="1673856" cy="276999"/>
          </a:xfrm>
          <a:prstGeom prst="rect">
            <a:avLst/>
          </a:prstGeom>
          <a:noFill/>
        </p:spPr>
        <p:txBody>
          <a:bodyPr wrap="none" rtlCol="0">
            <a:spAutoFit/>
          </a:bodyPr>
          <a:lstStyle/>
          <a:p>
            <a:r>
              <a:rPr lang="en-US" sz="1200" dirty="0" smtClean="0">
                <a:solidFill>
                  <a:schemeClr val="accent1"/>
                </a:solidFill>
              </a:rPr>
              <a:t>2020 </a:t>
            </a:r>
            <a:r>
              <a:rPr lang="en-US" sz="1200" dirty="0" smtClean="0">
                <a:solidFill>
                  <a:schemeClr val="accent2"/>
                </a:solidFill>
              </a:rPr>
              <a:t>2030 </a:t>
            </a:r>
            <a:r>
              <a:rPr lang="en-US" sz="1200" dirty="0" smtClean="0">
                <a:solidFill>
                  <a:schemeClr val="accent3"/>
                </a:solidFill>
              </a:rPr>
              <a:t>2040 </a:t>
            </a:r>
            <a:r>
              <a:rPr lang="en-US" sz="1200" dirty="0" smtClean="0">
                <a:solidFill>
                  <a:schemeClr val="accent4"/>
                </a:solidFill>
              </a:rPr>
              <a:t>2050</a:t>
            </a:r>
            <a:endParaRPr lang="en-US" sz="1200" dirty="0">
              <a:solidFill>
                <a:schemeClr val="accent4"/>
              </a:solidFill>
            </a:endParaRPr>
          </a:p>
        </p:txBody>
      </p:sp>
      <p:grpSp>
        <p:nvGrpSpPr>
          <p:cNvPr id="11" name="Group 10"/>
          <p:cNvGrpSpPr/>
          <p:nvPr/>
        </p:nvGrpSpPr>
        <p:grpSpPr>
          <a:xfrm>
            <a:off x="209519" y="98316"/>
            <a:ext cx="8742457" cy="545785"/>
            <a:chOff x="209519" y="98316"/>
            <a:chExt cx="8742457" cy="54578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173833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Despite strong growth in LNG trade, pipeline flows continue to account for most of the interregional natural gas trade during the projection period as pipeline infrastructure is further developed. </a:t>
            </a:r>
          </a:p>
          <a:p>
            <a:pPr lvl="0"/>
            <a:r>
              <a:rPr lang="en-US" dirty="0" smtClean="0"/>
              <a:t>Non-OECD Europe and Eurasia (primarily Russia) remains the largest net exporter of natural gas in 2050, followed by the Middle East. During this time, OECD Europe increases its dependence on Russian pipeline natural gas, and non-OECD Asia imports a growing amount of LNG.</a:t>
            </a:r>
          </a:p>
          <a:p>
            <a:pPr lvl="0"/>
            <a:r>
              <a:rPr lang="en-US" dirty="0" smtClean="0"/>
              <a:t>The Americas grow as a net exporter of natural gas, driven mostly by LNG shipments from the United States, to countries outside the region. </a:t>
            </a:r>
          </a:p>
          <a:p>
            <a:endParaRPr lang="en-US" dirty="0"/>
          </a:p>
        </p:txBody>
      </p:sp>
      <p:sp>
        <p:nvSpPr>
          <p:cNvPr id="8" name="Title 7"/>
          <p:cNvSpPr>
            <a:spLocks noGrp="1"/>
          </p:cNvSpPr>
          <p:nvPr>
            <p:ph type="title"/>
          </p:nvPr>
        </p:nvSpPr>
        <p:spPr/>
        <p:txBody>
          <a:bodyPr/>
          <a:lstStyle/>
          <a:p>
            <a:r>
              <a:rPr lang="en-US" smtClean="0"/>
              <a:t>—which is mostly imported from the United States, the Middle East, and Russia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142</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33762560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asiagas consump"/>
          <p:cNvGraphicFramePr>
            <a:graphicFrameLocks noGrp="1"/>
          </p:cNvGraphicFramePr>
          <p:nvPr>
            <p:ph sz="quarter" idx="12"/>
            <p:extLst>
              <p:ext uri="{D42A27DB-BD31-4B8C-83A1-F6EECF244321}">
                <p14:modId xmlns:p14="http://schemas.microsoft.com/office/powerpoint/2010/main" val="3670616335"/>
              </p:ext>
            </p:extLst>
          </p:nvPr>
        </p:nvGraphicFramePr>
        <p:xfrm>
          <a:off x="238125" y="1689100"/>
          <a:ext cx="8693150"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smtClean="0"/>
              <a:t>Asian natural gas consumption grows faster than its production— </a:t>
            </a:r>
            <a:endParaRPr lang="en-US" dirty="0"/>
          </a:p>
        </p:txBody>
      </p:sp>
      <p:sp>
        <p:nvSpPr>
          <p:cNvPr id="5" name="Slide Number Placeholder 4"/>
          <p:cNvSpPr>
            <a:spLocks noGrp="1"/>
          </p:cNvSpPr>
          <p:nvPr>
            <p:ph type="sldNum" sz="quarter" idx="4"/>
          </p:nvPr>
        </p:nvSpPr>
        <p:spPr/>
        <p:txBody>
          <a:bodyPr/>
          <a:lstStyle/>
          <a:p>
            <a:fld id="{2D80C5C9-96E0-47EC-B500-37C5FE284639}" type="slidenum">
              <a:rPr lang="en-US" smtClean="0"/>
              <a:pPr/>
              <a:t>143</a:t>
            </a:fld>
            <a:endParaRPr lang="en-US" dirty="0"/>
          </a:p>
        </p:txBody>
      </p:sp>
      <p:sp>
        <p:nvSpPr>
          <p:cNvPr id="7" name="Text Placeholder 7"/>
          <p:cNvSpPr txBox="1">
            <a:spLocks/>
          </p:cNvSpPr>
          <p:nvPr/>
        </p:nvSpPr>
        <p:spPr>
          <a:xfrm>
            <a:off x="236555" y="1573262"/>
            <a:ext cx="4154193" cy="548640"/>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b="1" dirty="0" smtClean="0"/>
              <a:t>Natural gas consumption and production, Asia</a:t>
            </a:r>
          </a:p>
          <a:p>
            <a:pPr marL="0" indent="0">
              <a:lnSpc>
                <a:spcPct val="100000"/>
              </a:lnSpc>
              <a:spcBef>
                <a:spcPts val="0"/>
              </a:spcBef>
              <a:spcAft>
                <a:spcPts val="0"/>
              </a:spcAft>
              <a:buNone/>
            </a:pPr>
            <a:r>
              <a:rPr lang="en-US" dirty="0" smtClean="0"/>
              <a:t>trillion cubic feet</a:t>
            </a:r>
            <a:endParaRPr lang="en-US" dirty="0"/>
          </a:p>
        </p:txBody>
      </p:sp>
      <p:grpSp>
        <p:nvGrpSpPr>
          <p:cNvPr id="6" name="Group 5"/>
          <p:cNvGrpSpPr/>
          <p:nvPr/>
        </p:nvGrpSpPr>
        <p:grpSpPr>
          <a:xfrm>
            <a:off x="209519" y="98316"/>
            <a:ext cx="8742457" cy="545785"/>
            <a:chOff x="209519" y="98316"/>
            <a:chExt cx="8742457" cy="54578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4694224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Asia experiences the greatest growth in global natural gas consumption because the economies of countries such as China and India are rapidly expanding. Non-OECD natural gas demand in Asia increasingly outpaces regional supply, despite relatively large increases in natural gas production in China. As a result, net imports of natural gas to Asia (all countries) more than triple from 2018 to 2050.</a:t>
            </a:r>
          </a:p>
          <a:p>
            <a:pPr lvl="0"/>
            <a:r>
              <a:rPr lang="en-US" smtClean="0"/>
              <a:t>China’s use of natural gas is expected to increase nearly 190% from 2018 to 2050, reaching 21.7 Tcf, while India increases natural gas consumption by more than 250%, reaching 7.0 Tcf. During the projection period, both countries expand industrial sectors as a growing middle class, growing GDPs, increasing natural gas generation, and growing populations all cause increasing demand for consumer goods.</a:t>
            </a:r>
          </a:p>
          <a:p>
            <a:endParaRPr lang="en-US" dirty="0"/>
          </a:p>
        </p:txBody>
      </p:sp>
      <p:sp>
        <p:nvSpPr>
          <p:cNvPr id="8" name="Title 7"/>
          <p:cNvSpPr>
            <a:spLocks noGrp="1"/>
          </p:cNvSpPr>
          <p:nvPr>
            <p:ph type="title"/>
          </p:nvPr>
        </p:nvSpPr>
        <p:spPr/>
        <p:txBody>
          <a:bodyPr/>
          <a:lstStyle/>
          <a:p>
            <a:r>
              <a:rPr lang="en-US" smtClean="0"/>
              <a:t>—leading to increasing net natural gas imports during the projection period</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144</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67720348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33659" y="1691005"/>
            <a:ext cx="5624530" cy="548640"/>
          </a:xfrm>
        </p:spPr>
        <p:txBody>
          <a:bodyPr/>
          <a:lstStyle/>
          <a:p>
            <a:r>
              <a:rPr lang="en-US" b="1" dirty="0"/>
              <a:t>Natural gas consumption for oil and gas extraction industries</a:t>
            </a:r>
          </a:p>
          <a:p>
            <a:r>
              <a:rPr lang="en-US" dirty="0" smtClean="0"/>
              <a:t>quadrillion British thermal units</a:t>
            </a:r>
            <a:endParaRPr lang="en-US" dirty="0"/>
          </a:p>
        </p:txBody>
      </p:sp>
      <p:graphicFrame>
        <p:nvGraphicFramePr>
          <p:cNvPr id="15" name="natgas_ind_oilgas"/>
          <p:cNvGraphicFramePr>
            <a:graphicFrameLocks noGrp="1"/>
          </p:cNvGraphicFramePr>
          <p:nvPr>
            <p:ph type="chart" sz="quarter" idx="12"/>
            <p:extLst>
              <p:ext uri="{D42A27DB-BD31-4B8C-83A1-F6EECF244321}">
                <p14:modId xmlns:p14="http://schemas.microsoft.com/office/powerpoint/2010/main" val="1278250388"/>
              </p:ext>
            </p:extLst>
          </p:nvPr>
        </p:nvGraphicFramePr>
        <p:xfrm>
          <a:off x="231775" y="2286000"/>
          <a:ext cx="8683625" cy="356214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smtClean="0"/>
              <a:t>Natural gas fuels the oil and natural gas extraction industries—</a:t>
            </a:r>
            <a:endParaRPr lang="en-US" dirty="0"/>
          </a:p>
        </p:txBody>
      </p:sp>
      <p:sp>
        <p:nvSpPr>
          <p:cNvPr id="5" name="Slide Number Placeholder 4"/>
          <p:cNvSpPr>
            <a:spLocks noGrp="1"/>
          </p:cNvSpPr>
          <p:nvPr>
            <p:ph type="sldNum" sz="quarter" idx="4"/>
          </p:nvPr>
        </p:nvSpPr>
        <p:spPr/>
        <p:txBody>
          <a:bodyPr/>
          <a:lstStyle/>
          <a:p>
            <a:fld id="{2D80C5C9-96E0-47EC-B500-37C5FE284639}" type="slidenum">
              <a:rPr lang="en-US" smtClean="0"/>
              <a:pPr/>
              <a:t>145</a:t>
            </a:fld>
            <a:endParaRPr lang="en-US" dirty="0"/>
          </a:p>
        </p:txBody>
      </p:sp>
      <p:sp>
        <p:nvSpPr>
          <p:cNvPr id="7" name="TextBox 1"/>
          <p:cNvSpPr txBox="1"/>
          <p:nvPr/>
        </p:nvSpPr>
        <p:spPr>
          <a:xfrm>
            <a:off x="1239282" y="2478031"/>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9" name="Group 8"/>
          <p:cNvGrpSpPr/>
          <p:nvPr/>
        </p:nvGrpSpPr>
        <p:grpSpPr>
          <a:xfrm>
            <a:off x="209519" y="98316"/>
            <a:ext cx="8742457" cy="545785"/>
            <a:chOff x="209519" y="98316"/>
            <a:chExt cx="8742457" cy="5457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2833320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Lease and plant fuel consumption of natural gas increases nearly 60% from 2018 to 2050, from 9 quadrillion Btu in 2018 to more than 14 quadrillion Btu in 2050. Energy requirements to power drilling operations, natural gas processing, and LNG liquefaction and regasification cause higher natural gas demand.</a:t>
            </a:r>
          </a:p>
          <a:p>
            <a:pPr lvl="0"/>
            <a:r>
              <a:rPr lang="en-US" dirty="0" smtClean="0"/>
              <a:t>From 2018 to 2050, the United States, Canada, and the Middle East represent about half of the natural gas consumption associated with oil and natural gas extraction activities. </a:t>
            </a:r>
          </a:p>
          <a:p>
            <a:pPr lvl="0"/>
            <a:r>
              <a:rPr lang="en-US" dirty="0" smtClean="0"/>
              <a:t>Liquefaction facilities consume an increasing share of lease and plant fuel demand as LNG terminal build out occurs in the United States, the Middle East, Russia, and other exporting regions. </a:t>
            </a:r>
          </a:p>
          <a:p>
            <a:pPr lvl="0"/>
            <a:r>
              <a:rPr lang="en-US" dirty="0" smtClean="0"/>
              <a:t>In addition to lease and plant fuel, considerable quantities of natural gas are required to fuel the movement of natural gas through pipelines at compressor stations, amounting to 3.0 quadrillion British thermal units (quads) in 2018 and 3.6 quads in 2050. </a:t>
            </a:r>
          </a:p>
          <a:p>
            <a:endParaRPr lang="en-US" dirty="0"/>
          </a:p>
        </p:txBody>
      </p:sp>
      <p:sp>
        <p:nvSpPr>
          <p:cNvPr id="8" name="Title 7"/>
          <p:cNvSpPr>
            <a:spLocks noGrp="1"/>
          </p:cNvSpPr>
          <p:nvPr>
            <p:ph type="title"/>
          </p:nvPr>
        </p:nvSpPr>
        <p:spPr/>
        <p:txBody>
          <a:bodyPr/>
          <a:lstStyle/>
          <a:p>
            <a:r>
              <a:rPr lang="en-US" smtClean="0"/>
              <a:t>—leading to regional consumption patterns that follow oil and natural gas production</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146</a:t>
            </a:fld>
            <a:endParaRPr lang="en-US" dirty="0"/>
          </a:p>
        </p:txBody>
      </p:sp>
      <p:grpSp>
        <p:nvGrpSpPr>
          <p:cNvPr id="2" name="Group 1"/>
          <p:cNvGrpSpPr/>
          <p:nvPr/>
        </p:nvGrpSpPr>
        <p:grpSpPr>
          <a:xfrm>
            <a:off x="209519" y="98316"/>
            <a:ext cx="8742457" cy="545785"/>
            <a:chOff x="209519" y="98316"/>
            <a:chExt cx="8742457" cy="545785"/>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35749474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43" y="1379995"/>
            <a:ext cx="1709928" cy="1709928"/>
          </a:xfrm>
          <a:prstGeom prst="rect">
            <a:avLst/>
          </a:prstGeom>
        </p:spPr>
      </p:pic>
    </p:spTree>
    <p:extLst>
      <p:ext uri="{BB962C8B-B14F-4D97-AF65-F5344CB8AC3E}">
        <p14:creationId xmlns:p14="http://schemas.microsoft.com/office/powerpoint/2010/main" val="334071533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956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Although population and incomes continue to rise in both OECD and non-OECD countries—</a:t>
            </a:r>
          </a:p>
        </p:txBody>
      </p:sp>
      <p:sp>
        <p:nvSpPr>
          <p:cNvPr id="3" name="Slide Number Placeholder 2"/>
          <p:cNvSpPr>
            <a:spLocks noGrp="1"/>
          </p:cNvSpPr>
          <p:nvPr>
            <p:ph type="sldNum" sz="quarter" idx="4"/>
          </p:nvPr>
        </p:nvSpPr>
        <p:spPr>
          <a:xfrm>
            <a:off x="8667596" y="6039629"/>
            <a:ext cx="411480" cy="343068"/>
          </a:xfrm>
        </p:spPr>
        <p:txBody>
          <a:bodyPr/>
          <a:lstStyle/>
          <a:p>
            <a:fld id="{2D80C5C9-96E0-47EC-B500-37C5FE284639}" type="slidenum">
              <a:rPr lang="en-US" smtClean="0"/>
              <a:pPr/>
              <a:t>149</a:t>
            </a:fld>
            <a:endParaRPr lang="en-US" dirty="0"/>
          </a:p>
        </p:txBody>
      </p:sp>
      <p:graphicFrame>
        <p:nvGraphicFramePr>
          <p:cNvPr id="27" name="s26sh3"/>
          <p:cNvGraphicFramePr>
            <a:graphicFrameLocks/>
          </p:cNvGraphicFramePr>
          <p:nvPr>
            <p:extLst/>
          </p:nvPr>
        </p:nvGraphicFramePr>
        <p:xfrm>
          <a:off x="334998" y="2103121"/>
          <a:ext cx="1946634" cy="3632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s26sh4"/>
          <p:cNvGraphicFramePr>
            <a:graphicFrameLocks/>
          </p:cNvGraphicFramePr>
          <p:nvPr>
            <p:extLst/>
          </p:nvPr>
        </p:nvGraphicFramePr>
        <p:xfrm>
          <a:off x="2493817" y="2246894"/>
          <a:ext cx="1889937" cy="3488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s26sh5"/>
          <p:cNvGraphicFramePr>
            <a:graphicFrameLocks/>
          </p:cNvGraphicFramePr>
          <p:nvPr>
            <p:extLst/>
          </p:nvPr>
        </p:nvGraphicFramePr>
        <p:xfrm>
          <a:off x="4673609" y="2108095"/>
          <a:ext cx="1845027" cy="3675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s26sh6"/>
          <p:cNvGraphicFramePr>
            <a:graphicFrameLocks/>
          </p:cNvGraphicFramePr>
          <p:nvPr>
            <p:extLst/>
          </p:nvPr>
        </p:nvGraphicFramePr>
        <p:xfrm>
          <a:off x="6730821" y="2103119"/>
          <a:ext cx="1815109" cy="3675639"/>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231819" y="1600564"/>
            <a:ext cx="1872780" cy="461665"/>
          </a:xfrm>
          <a:prstGeom prst="rect">
            <a:avLst/>
          </a:prstGeom>
        </p:spPr>
        <p:txBody>
          <a:bodyPr wrap="square">
            <a:spAutoFit/>
          </a:bodyPr>
          <a:lstStyle/>
          <a:p>
            <a:pPr>
              <a:defRPr sz="1400" b="0" i="0" u="none" strike="noStrike" kern="1200" spc="0" baseline="0">
                <a:solidFill>
                  <a:prstClr val="black"/>
                </a:solidFill>
                <a:latin typeface="+mn-lt"/>
                <a:ea typeface="+mn-ea"/>
                <a:cs typeface="+mn-cs"/>
              </a:defRPr>
            </a:pPr>
            <a:r>
              <a:rPr lang="en-US" sz="1200" b="1" dirty="0">
                <a:latin typeface="Arial" panose="020B0604020202020204" pitchFamily="34" charset="0"/>
                <a:cs typeface="Arial" panose="020B0604020202020204" pitchFamily="34" charset="0"/>
              </a:rPr>
              <a:t>Population</a:t>
            </a:r>
          </a:p>
          <a:p>
            <a:pPr>
              <a:defRPr sz="1400" b="0" i="0" u="none" strike="noStrike" kern="1200" spc="0" baseline="0">
                <a:solidFill>
                  <a:prstClr val="black"/>
                </a:solidFill>
                <a:latin typeface="+mn-lt"/>
                <a:ea typeface="+mn-ea"/>
                <a:cs typeface="+mn-cs"/>
              </a:defRPr>
            </a:pPr>
            <a:r>
              <a:rPr lang="en-US" sz="1200" dirty="0" smtClean="0">
                <a:latin typeface="Arial" panose="020B0604020202020204" pitchFamily="34" charset="0"/>
                <a:cs typeface="Arial" panose="020B0604020202020204" pitchFamily="34" charset="0"/>
              </a:rPr>
              <a:t>billion </a:t>
            </a:r>
            <a:r>
              <a:rPr lang="en-US" sz="1200" dirty="0">
                <a:latin typeface="Arial" panose="020B0604020202020204" pitchFamily="34" charset="0"/>
                <a:cs typeface="Arial" panose="020B0604020202020204" pitchFamily="34" charset="0"/>
              </a:rPr>
              <a:t>people</a:t>
            </a:r>
          </a:p>
        </p:txBody>
      </p:sp>
      <p:sp>
        <p:nvSpPr>
          <p:cNvPr id="19" name="Rectangle 18"/>
          <p:cNvSpPr/>
          <p:nvPr/>
        </p:nvSpPr>
        <p:spPr>
          <a:xfrm>
            <a:off x="2425257" y="1600563"/>
            <a:ext cx="2071319" cy="646331"/>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Per capita gross domestic product</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thousand </a:t>
            </a:r>
            <a:r>
              <a:rPr lang="en-US" sz="1200" dirty="0" smtClean="0">
                <a:latin typeface="Arial" panose="020B0604020202020204" pitchFamily="34" charset="0"/>
                <a:cs typeface="Arial" panose="020B0604020202020204" pitchFamily="34" charset="0"/>
              </a:rPr>
              <a:t>dollars per person</a:t>
            </a:r>
            <a:endParaRPr lang="en-US" sz="1600" dirty="0"/>
          </a:p>
        </p:txBody>
      </p:sp>
      <p:sp>
        <p:nvSpPr>
          <p:cNvPr id="20" name="Rectangle 19"/>
          <p:cNvSpPr/>
          <p:nvPr/>
        </p:nvSpPr>
        <p:spPr>
          <a:xfrm>
            <a:off x="6673150" y="1600562"/>
            <a:ext cx="2258348" cy="646331"/>
          </a:xfrm>
          <a:prstGeom prst="rect">
            <a:avLst/>
          </a:prstGeom>
        </p:spPr>
        <p:txBody>
          <a:bodyPr wrap="square">
            <a:spAutoFit/>
          </a:bodyPr>
          <a:lstStyle/>
          <a:p>
            <a:r>
              <a:rPr lang="en-US" sz="1200" b="1" dirty="0"/>
              <a:t>Carbon intensity</a:t>
            </a:r>
          </a:p>
          <a:p>
            <a:r>
              <a:rPr lang="en-US" sz="1200" dirty="0"/>
              <a:t>metric tons CO2 </a:t>
            </a:r>
            <a:r>
              <a:rPr lang="en-US" sz="1200" dirty="0" smtClean="0"/>
              <a:t>per billion British thermal units</a:t>
            </a:r>
            <a:endParaRPr lang="en-US" sz="1200" dirty="0"/>
          </a:p>
        </p:txBody>
      </p:sp>
      <p:sp>
        <p:nvSpPr>
          <p:cNvPr id="21" name="Rectangle 20"/>
          <p:cNvSpPr/>
          <p:nvPr/>
        </p:nvSpPr>
        <p:spPr>
          <a:xfrm>
            <a:off x="4574264" y="1602887"/>
            <a:ext cx="1797962" cy="646331"/>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Energy intensity</a:t>
            </a:r>
          </a:p>
          <a:p>
            <a:r>
              <a:rPr lang="en-US" sz="1200" dirty="0">
                <a:latin typeface="Arial" panose="020B0604020202020204" pitchFamily="34" charset="0"/>
                <a:cs typeface="Arial" panose="020B0604020202020204" pitchFamily="34" charset="0"/>
              </a:rPr>
              <a:t>thousand </a:t>
            </a:r>
            <a:r>
              <a:rPr lang="en-US" sz="1200" dirty="0" smtClean="0">
                <a:latin typeface="Arial" panose="020B0604020202020204" pitchFamily="34" charset="0"/>
                <a:cs typeface="Arial" panose="020B0604020202020204" pitchFamily="34" charset="0"/>
              </a:rPr>
              <a:t>British thermal units </a:t>
            </a:r>
            <a:r>
              <a:rPr lang="en-US" sz="1200" dirty="0">
                <a:latin typeface="Arial" panose="020B0604020202020204" pitchFamily="34" charset="0"/>
                <a:cs typeface="Arial" panose="020B0604020202020204" pitchFamily="34" charset="0"/>
              </a:rPr>
              <a:t>per </a:t>
            </a:r>
            <a:r>
              <a:rPr lang="en-US" sz="1200" dirty="0" smtClean="0">
                <a:latin typeface="Arial" panose="020B0604020202020204" pitchFamily="34" charset="0"/>
                <a:cs typeface="Arial" panose="020B0604020202020204" pitchFamily="34" charset="0"/>
              </a:rPr>
              <a:t>dollar</a:t>
            </a:r>
            <a:endParaRPr lang="en-US" sz="1200" dirty="0">
              <a:latin typeface="Arial" panose="020B0604020202020204" pitchFamily="34" charset="0"/>
              <a:cs typeface="Arial" panose="020B0604020202020204" pitchFamily="34" charset="0"/>
            </a:endParaRPr>
          </a:p>
        </p:txBody>
      </p:sp>
      <p:grpSp>
        <p:nvGrpSpPr>
          <p:cNvPr id="22" name="Group 21"/>
          <p:cNvGrpSpPr/>
          <p:nvPr/>
        </p:nvGrpSpPr>
        <p:grpSpPr>
          <a:xfrm>
            <a:off x="209519" y="93315"/>
            <a:ext cx="8742457" cy="550786"/>
            <a:chOff x="209519" y="93315"/>
            <a:chExt cx="8742457" cy="550786"/>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43" name="Picture 4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19135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Energy consumption varies considerably across the High and Low Economic Growth cases—</a:t>
            </a:r>
          </a:p>
        </p:txBody>
      </p:sp>
      <p:sp>
        <p:nvSpPr>
          <p:cNvPr id="7" name="Slide Number Placeholder 6"/>
          <p:cNvSpPr>
            <a:spLocks noGrp="1"/>
          </p:cNvSpPr>
          <p:nvPr>
            <p:ph type="sldNum" sz="quarter" idx="4"/>
          </p:nvPr>
        </p:nvSpPr>
        <p:spPr/>
        <p:txBody>
          <a:bodyPr/>
          <a:lstStyle/>
          <a:p>
            <a:fld id="{2D80C5C9-96E0-47EC-B500-37C5FE284639}" type="slidenum">
              <a:rPr lang="en-US" smtClean="0"/>
              <a:pPr/>
              <a:t>15</a:t>
            </a:fld>
            <a:endParaRPr lang="en-US" dirty="0"/>
          </a:p>
        </p:txBody>
      </p:sp>
      <p:graphicFrame>
        <p:nvGraphicFramePr>
          <p:cNvPr id="11" name="HMLMGDPChart"/>
          <p:cNvGraphicFramePr>
            <a:graphicFrameLocks noGrp="1"/>
          </p:cNvGraphicFramePr>
          <p:nvPr>
            <p:ph sz="quarter" idx="12"/>
            <p:extLst>
              <p:ext uri="{D42A27DB-BD31-4B8C-83A1-F6EECF244321}">
                <p14:modId xmlns:p14="http://schemas.microsoft.com/office/powerpoint/2010/main" val="1676509849"/>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HMLMChart"/>
          <p:cNvGraphicFramePr>
            <a:graphicFrameLocks noGrp="1"/>
          </p:cNvGraphicFramePr>
          <p:nvPr>
            <p:ph sz="quarter" idx="13"/>
            <p:extLst>
              <p:ext uri="{D42A27DB-BD31-4B8C-83A1-F6EECF244321}">
                <p14:modId xmlns:p14="http://schemas.microsoft.com/office/powerpoint/2010/main" val="3113963823"/>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09519" y="93315"/>
            <a:ext cx="8742457" cy="550786"/>
            <a:chOff x="209519" y="93315"/>
            <a:chExt cx="8742457" cy="550786"/>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7963074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Worldwide, the amount of energy used per unit of economic production (energy intensity) has declined steadily for many years. The amount of carbon dioxide (CO2) emissions per unit of energy consumption (carbon intensity) declined in OECD countries since 2008 and in non-OECD countries since 2014.</a:t>
            </a:r>
          </a:p>
          <a:p>
            <a:pPr lvl="0"/>
            <a:r>
              <a:rPr lang="en-US" smtClean="0"/>
              <a:t>Energy intensity continues to decline in both OECD and non-OECD countries because of efficiency gains and gross domestic product (GDP) increases generated from low-energy-intensive services.</a:t>
            </a:r>
          </a:p>
          <a:p>
            <a:pPr lvl="0"/>
            <a:r>
              <a:rPr lang="en-US" smtClean="0"/>
              <a:t>Carbon intensity continues to decline largely as a result of China and other countries’ move away from coal; worldwide growth in the use of non-CO2-emitting sources of energy, such as wind and solar; and improvements in process efficiencies.</a:t>
            </a:r>
          </a:p>
          <a:p>
            <a:endParaRPr lang="en-US" dirty="0"/>
          </a:p>
        </p:txBody>
      </p:sp>
      <p:sp>
        <p:nvSpPr>
          <p:cNvPr id="8" name="Title 7"/>
          <p:cNvSpPr>
            <a:spLocks noGrp="1"/>
          </p:cNvSpPr>
          <p:nvPr>
            <p:ph type="title"/>
          </p:nvPr>
        </p:nvSpPr>
        <p:spPr/>
        <p:txBody>
          <a:bodyPr/>
          <a:lstStyle/>
          <a:p>
            <a:r>
              <a:rPr lang="en-US" smtClean="0"/>
              <a:t>—energy and carbon intensity are projected to continue to fall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1002368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Energy-related carbon dioxide emissions</a:t>
            </a:r>
          </a:p>
          <a:p>
            <a:r>
              <a:rPr lang="en-US" dirty="0" smtClean="0"/>
              <a:t>billion metric tons</a:t>
            </a:r>
            <a:endParaRPr lang="en-US" dirty="0"/>
          </a:p>
        </p:txBody>
      </p:sp>
      <p:graphicFrame>
        <p:nvGraphicFramePr>
          <p:cNvPr id="20" name="s132sh4"/>
          <p:cNvGraphicFramePr>
            <a:graphicFrameLocks noGrp="1"/>
          </p:cNvGraphicFramePr>
          <p:nvPr>
            <p:ph type="chart" sz="quarter" idx="12"/>
            <p:extLst>
              <p:ext uri="{D42A27DB-BD31-4B8C-83A1-F6EECF244321}">
                <p14:modId xmlns:p14="http://schemas.microsoft.com/office/powerpoint/2010/main" val="2876202351"/>
              </p:ext>
            </p:extLst>
          </p:nvPr>
        </p:nvGraphicFramePr>
        <p:xfrm>
          <a:off x="231775" y="2285999"/>
          <a:ext cx="8683625" cy="36345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Reference case energy-related carbon dioxide emissions grow—</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151</a:t>
            </a:fld>
            <a:endParaRPr lang="en-US" dirty="0"/>
          </a:p>
        </p:txBody>
      </p:sp>
      <p:sp>
        <p:nvSpPr>
          <p:cNvPr id="16" name="TextBox 1"/>
          <p:cNvSpPr txBox="1"/>
          <p:nvPr/>
        </p:nvSpPr>
        <p:spPr>
          <a:xfrm>
            <a:off x="1379128" y="266417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7862586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World energy-related CO2 emissions grow at an average rate of 0.6% per year between 2018 and 2050, compared with the average growth rate of 1.8% per year from 1990 to 2018. </a:t>
            </a:r>
          </a:p>
          <a:p>
            <a:pPr lvl="0"/>
            <a:r>
              <a:rPr lang="en-US" dirty="0" smtClean="0"/>
              <a:t>In the near term, energy-related CO2 emission growth is slowed by increases in energy efficiency and a gradual shift from coal toward natural gas and renewable energy sources. In the longer term, broad population and economic growth leads to increased emissions.</a:t>
            </a:r>
          </a:p>
          <a:p>
            <a:pPr lvl="0"/>
            <a:r>
              <a:rPr lang="en-US" dirty="0" smtClean="0"/>
              <a:t>In OECD countries, projected energy-related CO2 emissions decline slightly (-0.2% annually) through 2050 and are 14% lower than their 2005 levels in 2050 even as their economies gradually expand.</a:t>
            </a:r>
          </a:p>
          <a:p>
            <a:pPr lvl="0"/>
            <a:r>
              <a:rPr lang="en-US" dirty="0" smtClean="0"/>
              <a:t>Energy-related CO2 emissions from non-OECD countries grow at a rate of about 1% per year from 2018 to 2050, slower than the related growth in energy consumption (1.6% per year).</a:t>
            </a:r>
          </a:p>
          <a:p>
            <a:endParaRPr lang="en-US" dirty="0"/>
          </a:p>
        </p:txBody>
      </p:sp>
      <p:sp>
        <p:nvSpPr>
          <p:cNvPr id="8" name="Title 7"/>
          <p:cNvSpPr>
            <a:spLocks noGrp="1"/>
          </p:cNvSpPr>
          <p:nvPr>
            <p:ph type="title"/>
          </p:nvPr>
        </p:nvSpPr>
        <p:spPr/>
        <p:txBody>
          <a:bodyPr/>
          <a:lstStyle/>
          <a:p>
            <a:r>
              <a:rPr lang="en-US" smtClean="0"/>
              <a:t>—accelerating in later projection years in non-OECD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35806168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b="1" dirty="0" smtClean="0"/>
              <a:t>Energy-related carbon dioxide emissions </a:t>
            </a:r>
          </a:p>
          <a:p>
            <a:r>
              <a:rPr lang="en-US" dirty="0" smtClean="0"/>
              <a:t>billion metric tons</a:t>
            </a:r>
            <a:endParaRPr lang="en-US" dirty="0"/>
          </a:p>
        </p:txBody>
      </p:sp>
      <p:graphicFrame>
        <p:nvGraphicFramePr>
          <p:cNvPr id="20" name="s134sh4"/>
          <p:cNvGraphicFramePr>
            <a:graphicFrameLocks noGrp="1"/>
          </p:cNvGraphicFramePr>
          <p:nvPr>
            <p:ph type="chart" sz="quarter" idx="12"/>
            <p:extLst>
              <p:ext uri="{D42A27DB-BD31-4B8C-83A1-F6EECF244321}">
                <p14:modId xmlns:p14="http://schemas.microsoft.com/office/powerpoint/2010/main" val="4068630749"/>
              </p:ext>
            </p:extLst>
          </p:nvPr>
        </p:nvGraphicFramePr>
        <p:xfrm>
          <a:off x="231775" y="2286000"/>
          <a:ext cx="8683625" cy="354214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Energy-related carbon dioxide emissions grow from all three fossil fuel sources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153</a:t>
            </a:fld>
            <a:endParaRPr lang="en-US" dirty="0"/>
          </a:p>
        </p:txBody>
      </p:sp>
      <p:sp>
        <p:nvSpPr>
          <p:cNvPr id="16" name="TextBox 1"/>
          <p:cNvSpPr txBox="1"/>
          <p:nvPr/>
        </p:nvSpPr>
        <p:spPr>
          <a:xfrm>
            <a:off x="1526263" y="259746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474299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Coal-related CO2 emissions are projected to increase at an average rate of 0.4% per year between 2018 and 2050, as coal use generally declines in OECD regions and China, but it accelerates after 2040 in India and other parts of non-OECD Asia.</a:t>
            </a:r>
          </a:p>
          <a:p>
            <a:pPr lvl="0"/>
            <a:r>
              <a:rPr lang="en-US" dirty="0" smtClean="0"/>
              <a:t>Liquids-related CO2 emissions grow an average 0.6% per year from 2018 to 2050. Despite large increases in transportation demand, particularly in China and India, this change in emissions is lower than the 1.3% per year increase in liquids-related CO2 emissions that occurred from 1990 to 2018.</a:t>
            </a:r>
          </a:p>
          <a:p>
            <a:pPr lvl="0"/>
            <a:r>
              <a:rPr lang="en-US" dirty="0" smtClean="0"/>
              <a:t>Natural gas CO2 emissions increase an average of 1.1% per year between 2018 and 2050.  Even though the use of natural gas in electricity generation rises, the related emission growth rates are lower than the 2.2% per year increases seen from 1990 to 2018.</a:t>
            </a:r>
          </a:p>
          <a:p>
            <a:endParaRPr lang="en-US" dirty="0"/>
          </a:p>
        </p:txBody>
      </p:sp>
      <p:sp>
        <p:nvSpPr>
          <p:cNvPr id="8" name="Title 7"/>
          <p:cNvSpPr>
            <a:spLocks noGrp="1"/>
          </p:cNvSpPr>
          <p:nvPr>
            <p:ph type="title"/>
          </p:nvPr>
        </p:nvSpPr>
        <p:spPr/>
        <p:txBody>
          <a:bodyPr/>
          <a:lstStyle/>
          <a:p>
            <a:r>
              <a:rPr lang="en-US" smtClean="0"/>
              <a:t>—and liquid fuels and coal emissions approach similar levels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8509032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136sh4"/>
          <p:cNvGraphicFramePr>
            <a:graphicFrameLocks noGrp="1"/>
          </p:cNvGraphicFramePr>
          <p:nvPr>
            <p:ph type="chart" sz="quarter" idx="12"/>
            <p:extLst/>
          </p:nvPr>
        </p:nvGraphicFramePr>
        <p:xfrm>
          <a:off x="231775" y="2286000"/>
          <a:ext cx="8683625" cy="31734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Liquids-related carbon dioxide emissions remain flat or decline in 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155</a:t>
            </a:fld>
            <a:endParaRPr lang="en-US" dirty="0"/>
          </a:p>
        </p:txBody>
      </p:sp>
      <p:grpSp>
        <p:nvGrpSpPr>
          <p:cNvPr id="16" name="Group 15"/>
          <p:cNvGrpSpPr/>
          <p:nvPr/>
        </p:nvGrpSpPr>
        <p:grpSpPr>
          <a:xfrm>
            <a:off x="209519" y="93315"/>
            <a:ext cx="8742457" cy="550786"/>
            <a:chOff x="209519" y="93315"/>
            <a:chExt cx="8742457" cy="550786"/>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31" name="Text Placeholder 6"/>
          <p:cNvSpPr>
            <a:spLocks noGrp="1"/>
          </p:cNvSpPr>
          <p:nvPr>
            <p:ph type="body" sz="quarter" idx="13"/>
          </p:nvPr>
        </p:nvSpPr>
        <p:spPr>
          <a:xfrm>
            <a:off x="233660" y="1691005"/>
            <a:ext cx="6271915" cy="548640"/>
          </a:xfrm>
        </p:spPr>
        <p:txBody>
          <a:bodyPr/>
          <a:lstStyle/>
          <a:p>
            <a:pPr>
              <a:defRPr sz="1400" b="0" i="0" u="none" strike="noStrike" kern="1200" spc="0" baseline="0">
                <a:solidFill>
                  <a:srgbClr val="000000">
                    <a:lumMod val="65000"/>
                    <a:lumOff val="35000"/>
                  </a:srgbClr>
                </a:solidFill>
                <a:latin typeface="+mn-lt"/>
                <a:ea typeface="+mn-ea"/>
                <a:cs typeface="+mn-cs"/>
              </a:defRPr>
            </a:pPr>
            <a:r>
              <a:rPr lang="en-US" b="1" dirty="0" smtClean="0">
                <a:solidFill>
                  <a:sysClr val="windowText" lastClr="000000"/>
                </a:solidFill>
                <a:latin typeface="Arial" panose="020B0604020202020204" pitchFamily="34" charset="0"/>
                <a:cs typeface="Arial" panose="020B0604020202020204" pitchFamily="34" charset="0"/>
              </a:rPr>
              <a:t>Liquids-related carbon dioxide emissions for selected countries/regions</a:t>
            </a:r>
          </a:p>
          <a:p>
            <a:pPr>
              <a:defRPr sz="1400" b="0" i="0" u="none" strike="noStrike" kern="1200" spc="0" baseline="0">
                <a:solidFill>
                  <a:srgbClr val="000000">
                    <a:lumMod val="65000"/>
                    <a:lumOff val="35000"/>
                  </a:srgbClr>
                </a:solidFill>
                <a:latin typeface="+mn-lt"/>
                <a:ea typeface="+mn-ea"/>
                <a:cs typeface="+mn-cs"/>
              </a:defRPr>
            </a:pPr>
            <a:r>
              <a:rPr lang="en-US" dirty="0" smtClean="0">
                <a:solidFill>
                  <a:sysClr val="windowText" lastClr="000000"/>
                </a:solidFill>
                <a:latin typeface="Arial" panose="020B0604020202020204" pitchFamily="34" charset="0"/>
                <a:cs typeface="Arial" panose="020B0604020202020204" pitchFamily="34" charset="0"/>
              </a:rPr>
              <a:t>billion metric tons</a:t>
            </a:r>
            <a:endParaRPr lang="en-US"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1618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CO2 emissions from liquid fuels, about half of which is used in transportation, decline in OECD countries as increases in energy efficiency offset increases in passenger and freight services.</a:t>
            </a:r>
          </a:p>
          <a:p>
            <a:pPr lvl="0"/>
            <a:r>
              <a:rPr lang="en-US" smtClean="0"/>
              <a:t>China’s liquids-related CO2 emissions grow at a decreasing rate as growth in the country’s population slows. From 2030 to 2050, China and U.S. liquids-related CO2 emissions levels are similar.</a:t>
            </a:r>
          </a:p>
          <a:p>
            <a:pPr lvl="0"/>
            <a:r>
              <a:rPr lang="en-US" smtClean="0"/>
              <a:t>India experiences continuous growth in liquids-related CO2 emissions as its economy expands, although it starts from a lower level. By 2030, India’s emissions exceed those in OECD Asia and non-OECD Europe and Eurasia; by 2050, they approach those of OECD Europe.</a:t>
            </a:r>
          </a:p>
          <a:p>
            <a:endParaRPr lang="en-US" dirty="0"/>
          </a:p>
        </p:txBody>
      </p:sp>
      <p:sp>
        <p:nvSpPr>
          <p:cNvPr id="8" name="Title 7"/>
          <p:cNvSpPr>
            <a:spLocks noGrp="1"/>
          </p:cNvSpPr>
          <p:nvPr>
            <p:ph type="title"/>
          </p:nvPr>
        </p:nvSpPr>
        <p:spPr/>
        <p:txBody>
          <a:bodyPr/>
          <a:lstStyle/>
          <a:p>
            <a:r>
              <a:rPr lang="en-US" smtClean="0"/>
              <a:t>—but grow rapidly in India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156</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1465786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138sh3"/>
          <p:cNvGraphicFramePr>
            <a:graphicFrameLocks noGrp="1"/>
          </p:cNvGraphicFramePr>
          <p:nvPr>
            <p:ph sz="quarter" idx="12"/>
            <p:extLst>
              <p:ext uri="{D42A27DB-BD31-4B8C-83A1-F6EECF244321}">
                <p14:modId xmlns:p14="http://schemas.microsoft.com/office/powerpoint/2010/main" val="358689359"/>
              </p:ext>
            </p:extLst>
          </p:nvPr>
        </p:nvGraphicFramePr>
        <p:xfrm>
          <a:off x="238125" y="1689100"/>
          <a:ext cx="8693150"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Natural gas has the greatest carbon dioxide emissions growth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157</a:t>
            </a:fld>
            <a:endParaRPr lang="en-US" dirty="0"/>
          </a:p>
        </p:txBody>
      </p:sp>
      <p:sp>
        <p:nvSpPr>
          <p:cNvPr id="4" name="Rectangle 3"/>
          <p:cNvSpPr/>
          <p:nvPr/>
        </p:nvSpPr>
        <p:spPr>
          <a:xfrm>
            <a:off x="231819" y="1631620"/>
            <a:ext cx="7721556" cy="523220"/>
          </a:xfrm>
          <a:prstGeom prst="rect">
            <a:avLst/>
          </a:prstGeom>
        </p:spPr>
        <p:txBody>
          <a:bodyPr wrap="square">
            <a:spAutoFit/>
          </a:bodyPr>
          <a:lstStyle/>
          <a:p>
            <a:pPr>
              <a:defRPr sz="1400" b="0" i="0" u="none" strike="noStrike" kern="1200" spc="0" baseline="0">
                <a:solidFill>
                  <a:srgbClr val="000000">
                    <a:lumMod val="65000"/>
                    <a:lumOff val="35000"/>
                  </a:srgbClr>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Natural gas-related carbon dioxide emissions for selected countries/regions </a:t>
            </a:r>
          </a:p>
          <a:p>
            <a:pPr>
              <a:defRPr sz="1400" b="0" i="0" u="none" strike="noStrike" kern="1200" spc="0" baseline="0">
                <a:solidFill>
                  <a:srgbClr val="000000">
                    <a:lumMod val="65000"/>
                    <a:lumOff val="35000"/>
                  </a:srgb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billion metric tons</a:t>
            </a:r>
          </a:p>
        </p:txBody>
      </p:sp>
      <p:sp>
        <p:nvSpPr>
          <p:cNvPr id="16" name="TextBox 1"/>
          <p:cNvSpPr txBox="1"/>
          <p:nvPr/>
        </p:nvSpPr>
        <p:spPr>
          <a:xfrm>
            <a:off x="960135" y="259426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742946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CO2 emissions from natural gas, a relatively lower-emitting fossil fuel used in many applications, grow across all regions as natural gas consumption increases throughout the projection period.  </a:t>
            </a:r>
          </a:p>
          <a:p>
            <a:pPr lvl="0"/>
            <a:r>
              <a:rPr lang="en-US" smtClean="0"/>
              <a:t>China has the largest increase in absolute natural gas-related CO2 emission levels because natural gas is increasingly used for power generation and in transportation. </a:t>
            </a:r>
          </a:p>
          <a:p>
            <a:pPr lvl="0"/>
            <a:r>
              <a:rPr lang="en-US" smtClean="0"/>
              <a:t>On a percentage basis, the largest growth in natural gas-related CO2 emissions from 2018 to 2050 is in India, although it starts from a low level. As India’s economy grows, natural gas use increases along with other fuels, and maintains its share at 6% of total energy consumed.</a:t>
            </a:r>
          </a:p>
          <a:p>
            <a:pPr lvl="0"/>
            <a:r>
              <a:rPr lang="en-US" smtClean="0"/>
              <a:t>In OECD Europe, natural gas-related CO2 emissions begin moderately increasing after 2030 as natural gas-fired capacity begins to replace retiring nuclear generation, putting upward pressure on overall emission levels and increasing the carbon intensity of their fuel mixes.</a:t>
            </a:r>
          </a:p>
          <a:p>
            <a:endParaRPr lang="en-US" dirty="0"/>
          </a:p>
        </p:txBody>
      </p:sp>
      <p:sp>
        <p:nvSpPr>
          <p:cNvPr id="8" name="Title 7"/>
          <p:cNvSpPr>
            <a:spLocks noGrp="1"/>
          </p:cNvSpPr>
          <p:nvPr>
            <p:ph type="title"/>
          </p:nvPr>
        </p:nvSpPr>
        <p:spPr/>
        <p:txBody>
          <a:bodyPr/>
          <a:lstStyle/>
          <a:p>
            <a:r>
              <a:rPr lang="en-US" smtClean="0"/>
              <a:t>—with the greatest increases in China, the United States, and India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54397897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140sh3"/>
          <p:cNvGraphicFramePr>
            <a:graphicFrameLocks noGrp="1"/>
          </p:cNvGraphicFramePr>
          <p:nvPr>
            <p:ph sz="quarter" idx="12"/>
            <p:extLst>
              <p:ext uri="{D42A27DB-BD31-4B8C-83A1-F6EECF244321}">
                <p14:modId xmlns:p14="http://schemas.microsoft.com/office/powerpoint/2010/main" val="2325792290"/>
              </p:ext>
            </p:extLst>
          </p:nvPr>
        </p:nvGraphicFramePr>
        <p:xfrm>
          <a:off x="238125" y="1689100"/>
          <a:ext cx="8693150"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smtClean="0"/>
              <a:t>World coal-related carbon dioxide emissions continue to grow through 2050 in the Reference case—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159</a:t>
            </a:fld>
            <a:endParaRPr lang="en-US" dirty="0"/>
          </a:p>
        </p:txBody>
      </p:sp>
      <p:sp>
        <p:nvSpPr>
          <p:cNvPr id="2" name="Rectangle 1"/>
          <p:cNvSpPr/>
          <p:nvPr/>
        </p:nvSpPr>
        <p:spPr>
          <a:xfrm>
            <a:off x="231818" y="1631620"/>
            <a:ext cx="7102431" cy="523220"/>
          </a:xfrm>
          <a:prstGeom prst="rect">
            <a:avLst/>
          </a:prstGeom>
        </p:spPr>
        <p:txBody>
          <a:bodyPr wrap="square">
            <a:spAutoFit/>
          </a:bodyPr>
          <a:lstStyle/>
          <a:p>
            <a:pPr>
              <a:defRPr sz="1400" b="0" i="0" u="none" strike="noStrike" kern="1200" spc="0" baseline="0">
                <a:solidFill>
                  <a:srgbClr val="000000">
                    <a:lumMod val="65000"/>
                    <a:lumOff val="35000"/>
                  </a:srgbClr>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Coal-related carbon dioxide emissions for selected countries/regions </a:t>
            </a:r>
          </a:p>
          <a:p>
            <a:pPr>
              <a:defRPr sz="1400" b="0" i="0" u="none" strike="noStrike" kern="1200" spc="0" baseline="0">
                <a:solidFill>
                  <a:srgbClr val="000000">
                    <a:lumMod val="65000"/>
                    <a:lumOff val="35000"/>
                  </a:srgb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billion metric tons</a:t>
            </a:r>
          </a:p>
        </p:txBody>
      </p:sp>
      <p:sp>
        <p:nvSpPr>
          <p:cNvPr id="20" name="TextBox 1"/>
          <p:cNvSpPr txBox="1"/>
          <p:nvPr/>
        </p:nvSpPr>
        <p:spPr>
          <a:xfrm>
            <a:off x="1001324" y="2487010"/>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26448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0"/>
            <a:r>
              <a:rPr lang="en-US" dirty="0"/>
              <a:t>From 2018 to 2050, world real GDP increases by 3.0% per year in the Reference case, 3.7% in the High Economic Growth case, and 2.4% per year in the Low Economic growth case. </a:t>
            </a:r>
          </a:p>
          <a:p>
            <a:pPr lvl="0"/>
            <a:r>
              <a:rPr lang="en-US" dirty="0"/>
              <a:t>In OECD countries, over the same time period, real GDP increases by 1.5% per year in the Reference case, 2.1% per year in the High Economic Growth case, and 1.1% per year in the Low Economic growth case.</a:t>
            </a:r>
          </a:p>
          <a:p>
            <a:pPr lvl="0"/>
            <a:r>
              <a:rPr lang="en-US" dirty="0"/>
              <a:t>In non-OECD countries, during the same time period, growth is 3.8% per year in the Reference case, 4.6% in the High Economic Growth case, and 3.2% in the Low Economic Growth case. </a:t>
            </a:r>
          </a:p>
          <a:p>
            <a:pPr lvl="0"/>
            <a:r>
              <a:rPr lang="en-US" dirty="0"/>
              <a:t>In the Reference case, world energy consumption totals 911 quadrillion British thermal units (Btu) in 2050—287 quadrillion Btu in the OECD countries and 624 quadrillion Btu in the non-OECD countries. In the High Economic Growth case, world energy use in 2050 is about 1,090 quadrillion Btu. In the Low Economic Growth case, world energy use in 2050 is about 830 quadrillion Btu.</a:t>
            </a:r>
          </a:p>
          <a:p>
            <a:pPr marL="0" indent="0">
              <a:buNone/>
            </a:pPr>
            <a:endParaRPr lang="en-US" dirty="0"/>
          </a:p>
        </p:txBody>
      </p:sp>
      <p:sp>
        <p:nvSpPr>
          <p:cNvPr id="6" name="Title 5"/>
          <p:cNvSpPr>
            <a:spLocks noGrp="1"/>
          </p:cNvSpPr>
          <p:nvPr>
            <p:ph type="title"/>
          </p:nvPr>
        </p:nvSpPr>
        <p:spPr/>
        <p:txBody>
          <a:bodyPr/>
          <a:lstStyle/>
          <a:p>
            <a:r>
              <a:rPr lang="en-US" dirty="0"/>
              <a:t>—with greater variation across non-OECD </a:t>
            </a:r>
            <a:r>
              <a:rPr lang="en-US" dirty="0" smtClean="0"/>
              <a:t>regions</a:t>
            </a:r>
            <a:endParaRPr lang="en-US" dirty="0"/>
          </a:p>
        </p:txBody>
      </p:sp>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16</a:t>
            </a:fld>
            <a:endParaRPr lang="en-US" dirty="0"/>
          </a:p>
        </p:txBody>
      </p:sp>
      <p:grpSp>
        <p:nvGrpSpPr>
          <p:cNvPr id="8" name="Group 7"/>
          <p:cNvGrpSpPr/>
          <p:nvPr/>
        </p:nvGrpSpPr>
        <p:grpSpPr>
          <a:xfrm>
            <a:off x="209519" y="93315"/>
            <a:ext cx="8742457" cy="550786"/>
            <a:chOff x="209519" y="93315"/>
            <a:chExt cx="8742457" cy="550786"/>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03489868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World coal-related CO2 emissions grow 0.4% per year annually from 2018 to 2050, compared with their historical growth rate of 2.1% per year from 1990 to 2018.</a:t>
            </a:r>
          </a:p>
          <a:p>
            <a:pPr lvl="0"/>
            <a:r>
              <a:rPr lang="en-US" smtClean="0"/>
              <a:t>China shifts from coal to natural gas, nuclear power, and renewable energy during the projection period. This shift is a departure from historical trends and has a major effect on global energy-related CO2 emissions because of the size of China’s economy.</a:t>
            </a:r>
          </a:p>
          <a:p>
            <a:pPr lvl="0"/>
            <a:r>
              <a:rPr lang="en-US" smtClean="0"/>
              <a:t>The decline in China’s coal-related CO2 emissions is more than offset by growth in India’s coal-related emissions. India has significant coal resources, which it uses to meet its rapidly expanding electricity and industrial demand. Coal-related emissions in India remain much lower than in China through 2050.</a:t>
            </a:r>
          </a:p>
          <a:p>
            <a:endParaRPr lang="en-US" dirty="0"/>
          </a:p>
        </p:txBody>
      </p:sp>
      <p:sp>
        <p:nvSpPr>
          <p:cNvPr id="8" name="Title 7"/>
          <p:cNvSpPr>
            <a:spLocks noGrp="1"/>
          </p:cNvSpPr>
          <p:nvPr>
            <p:ph type="title"/>
          </p:nvPr>
        </p:nvSpPr>
        <p:spPr/>
        <p:txBody>
          <a:bodyPr/>
          <a:lstStyle/>
          <a:p>
            <a:r>
              <a:rPr lang="en-US" smtClean="0"/>
              <a:t>—and increases from India more than offset decreases from most other regions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160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9452307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59" y="1379995"/>
            <a:ext cx="1709928" cy="1709928"/>
          </a:xfrm>
          <a:prstGeom prst="rect">
            <a:avLst/>
          </a:prstGeom>
        </p:spPr>
      </p:pic>
    </p:spTree>
    <p:extLst>
      <p:ext uri="{BB962C8B-B14F-4D97-AF65-F5344CB8AC3E}">
        <p14:creationId xmlns:p14="http://schemas.microsoft.com/office/powerpoint/2010/main" val="295626836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0402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marL="0" indent="0">
              <a:buNone/>
            </a:pPr>
            <a:r>
              <a:rPr lang="en-US" dirty="0" smtClean="0"/>
              <a:t>AEO = Annual Energy Outlook</a:t>
            </a:r>
          </a:p>
          <a:p>
            <a:pPr marL="0" indent="0">
              <a:buNone/>
            </a:pPr>
            <a:r>
              <a:rPr lang="en-US" dirty="0" smtClean="0"/>
              <a:t>b/d = barrels per day</a:t>
            </a:r>
          </a:p>
          <a:p>
            <a:pPr marL="0" indent="0">
              <a:buNone/>
            </a:pPr>
            <a:r>
              <a:rPr lang="en-US" dirty="0" err="1" smtClean="0"/>
              <a:t>BkW</a:t>
            </a:r>
            <a:r>
              <a:rPr lang="en-US" dirty="0" smtClean="0"/>
              <a:t> = billion kilowatts</a:t>
            </a:r>
          </a:p>
          <a:p>
            <a:pPr marL="0" indent="0">
              <a:buNone/>
            </a:pPr>
            <a:r>
              <a:rPr lang="en-US" dirty="0" smtClean="0"/>
              <a:t>Btu = British thermal unit(s)</a:t>
            </a:r>
          </a:p>
          <a:p>
            <a:pPr marL="0" indent="0">
              <a:buNone/>
            </a:pPr>
            <a:r>
              <a:rPr lang="en-US" dirty="0" smtClean="0"/>
              <a:t>CHP = combined heat and power</a:t>
            </a:r>
          </a:p>
          <a:p>
            <a:pPr marL="0" indent="0">
              <a:buNone/>
            </a:pPr>
            <a:r>
              <a:rPr lang="en-US" dirty="0" smtClean="0"/>
              <a:t>CO2 = carbon dioxide</a:t>
            </a:r>
          </a:p>
          <a:p>
            <a:pPr marL="0" indent="0">
              <a:buNone/>
            </a:pPr>
            <a:r>
              <a:rPr lang="en-US" dirty="0" smtClean="0"/>
              <a:t>EIA = U.S. Energy Information Administration</a:t>
            </a:r>
          </a:p>
          <a:p>
            <a:pPr marL="0" indent="0">
              <a:buNone/>
            </a:pPr>
            <a:r>
              <a:rPr lang="en-US" dirty="0" smtClean="0"/>
              <a:t>GDP = gross domestic product</a:t>
            </a:r>
            <a:endParaRPr lang="en-US" dirty="0"/>
          </a:p>
        </p:txBody>
      </p:sp>
      <p:sp>
        <p:nvSpPr>
          <p:cNvPr id="6" name="Content Placeholder 5"/>
          <p:cNvSpPr>
            <a:spLocks noGrp="1"/>
          </p:cNvSpPr>
          <p:nvPr>
            <p:ph sz="quarter" idx="13"/>
          </p:nvPr>
        </p:nvSpPr>
        <p:spPr/>
        <p:txBody>
          <a:bodyPr/>
          <a:lstStyle/>
          <a:p>
            <a:pPr marL="0" indent="0">
              <a:buNone/>
            </a:pPr>
            <a:r>
              <a:rPr lang="en-US" dirty="0" smtClean="0"/>
              <a:t>GTL = gas-to-liquids</a:t>
            </a:r>
          </a:p>
          <a:p>
            <a:pPr marL="0" indent="0">
              <a:buNone/>
            </a:pPr>
            <a:r>
              <a:rPr lang="en-US" dirty="0" smtClean="0"/>
              <a:t>GW = gigawatts</a:t>
            </a:r>
          </a:p>
          <a:p>
            <a:pPr marL="0" indent="0">
              <a:buNone/>
            </a:pPr>
            <a:r>
              <a:rPr lang="en-US" dirty="0" smtClean="0"/>
              <a:t>IEO = International Energy Outlook</a:t>
            </a:r>
          </a:p>
          <a:p>
            <a:pPr marL="0" indent="0">
              <a:buNone/>
            </a:pPr>
            <a:r>
              <a:rPr lang="en-US" dirty="0" smtClean="0"/>
              <a:t>LNG = liquefied natural gas</a:t>
            </a:r>
          </a:p>
          <a:p>
            <a:pPr marL="0" indent="0">
              <a:buNone/>
            </a:pPr>
            <a:r>
              <a:rPr lang="en-US" dirty="0" smtClean="0"/>
              <a:t>LPG = liquefied petroleum gas</a:t>
            </a:r>
          </a:p>
          <a:p>
            <a:pPr marL="0" indent="0">
              <a:buNone/>
            </a:pPr>
            <a:r>
              <a:rPr lang="en-US" dirty="0" smtClean="0"/>
              <a:t>MARPOL = “marine pollution,” the International Convention for the Prevention of Pollution from Ships</a:t>
            </a:r>
          </a:p>
          <a:p>
            <a:pPr marL="0" indent="0">
              <a:buNone/>
            </a:pPr>
            <a:endParaRPr lang="en-US" dirty="0" smtClean="0"/>
          </a:p>
          <a:p>
            <a:pPr marL="0" indent="0">
              <a:buNone/>
            </a:pPr>
            <a:endParaRPr lang="en-US" dirty="0"/>
          </a:p>
        </p:txBody>
      </p:sp>
      <p:sp>
        <p:nvSpPr>
          <p:cNvPr id="8" name="Title 7"/>
          <p:cNvSpPr>
            <a:spLocks noGrp="1"/>
          </p:cNvSpPr>
          <p:nvPr>
            <p:ph type="title"/>
          </p:nvPr>
        </p:nvSpPr>
        <p:spPr/>
        <p:txBody>
          <a:bodyPr/>
          <a:lstStyle/>
          <a:p>
            <a:r>
              <a:rPr lang="en-US" smtClean="0"/>
              <a:t>Acronyms and abbreviations used in this report</a:t>
            </a:r>
            <a:br>
              <a:rPr lang="en-US" smtClean="0"/>
            </a:b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353075667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marL="0" indent="0">
              <a:buNone/>
            </a:pPr>
            <a:r>
              <a:rPr lang="en-US" dirty="0" smtClean="0"/>
              <a:t>OECD = Organization for Economic Cooperation and Development</a:t>
            </a:r>
          </a:p>
          <a:p>
            <a:pPr marL="0" indent="0">
              <a:buNone/>
            </a:pPr>
            <a:r>
              <a:rPr lang="en-US" dirty="0" smtClean="0"/>
              <a:t>OPEC = Organization of the Petroleum Exporting Countries = Algeria, Angola, Ecuador, Equatorial Guinea, Gabon, Iran, Iraq, Kuwait, Libya, Nigeria, Qatar, Saudi Arabia, United Arab Emirates, and Venezuela. Qatar exited OPEC in December 2018, but is included in this analysis.  Congo joined OPEC in June 2018, but is excluded in this analysis. </a:t>
            </a:r>
            <a:endParaRPr lang="en-US" dirty="0"/>
          </a:p>
        </p:txBody>
      </p:sp>
      <p:sp>
        <p:nvSpPr>
          <p:cNvPr id="6" name="Content Placeholder 5"/>
          <p:cNvSpPr>
            <a:spLocks noGrp="1"/>
          </p:cNvSpPr>
          <p:nvPr>
            <p:ph sz="quarter" idx="13"/>
          </p:nvPr>
        </p:nvSpPr>
        <p:spPr/>
        <p:txBody>
          <a:bodyPr/>
          <a:lstStyle/>
          <a:p>
            <a:pPr marL="0" indent="0">
              <a:buNone/>
            </a:pPr>
            <a:r>
              <a:rPr lang="en-US" dirty="0" smtClean="0"/>
              <a:t>Petroleum and other liquids = crude oil and lease condensate (including tight oil, shale oil, extra-heavy oil, field condensate, and bitumen) and other liquid fuels (natural gas plant liquids; liquids from renewable sources—biofuels, including ethanol, biodiesel, and biomass-to-liquids [BTL]; liquids from natural gas—gas-to-liquids [GTL], liquids from coal—coal to liquids [CTL]; and liquids from kerogen—oil shale).</a:t>
            </a:r>
          </a:p>
          <a:p>
            <a:pPr marL="0" indent="0">
              <a:buNone/>
            </a:pPr>
            <a:r>
              <a:rPr lang="en-US" dirty="0" err="1" smtClean="0"/>
              <a:t>Tcf</a:t>
            </a:r>
            <a:r>
              <a:rPr lang="en-US" dirty="0" smtClean="0"/>
              <a:t> = trillion cubic feet</a:t>
            </a:r>
          </a:p>
          <a:p>
            <a:pPr marL="0" indent="0">
              <a:buNone/>
            </a:pPr>
            <a:r>
              <a:rPr lang="en-US" dirty="0" smtClean="0"/>
              <a:t>WEPS+ = World Energy Projection System Plus</a:t>
            </a:r>
          </a:p>
        </p:txBody>
      </p:sp>
      <p:sp>
        <p:nvSpPr>
          <p:cNvPr id="8" name="Title 7"/>
          <p:cNvSpPr>
            <a:spLocks noGrp="1"/>
          </p:cNvSpPr>
          <p:nvPr>
            <p:ph type="title"/>
          </p:nvPr>
        </p:nvSpPr>
        <p:spPr/>
        <p:txBody>
          <a:bodyPr/>
          <a:lstStyle/>
          <a:p>
            <a:r>
              <a:rPr lang="en-US" smtClean="0"/>
              <a:t>Acronyms and abbreviations used in this report</a:t>
            </a:r>
            <a:br>
              <a:rPr lang="en-US" smtClean="0"/>
            </a:b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36797184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2"/>
          </p:nvPr>
        </p:nvSpPr>
        <p:spPr/>
        <p:txBody>
          <a:bodyPr/>
          <a:lstStyle/>
          <a:p>
            <a:pPr marL="0" indent="0">
              <a:buNone/>
            </a:pPr>
            <a:r>
              <a:rPr lang="en-US" dirty="0" smtClean="0"/>
              <a:t>OECD Americas = United States, Canada, Chile, and Mexico.</a:t>
            </a:r>
          </a:p>
          <a:p>
            <a:pPr marL="0" indent="0">
              <a:buNone/>
            </a:pPr>
            <a:r>
              <a:rPr lang="en-US" dirty="0" smtClean="0"/>
              <a:t>OECD Europe = Austria, Belgium, Czech Republic, Denmark, Estonia, Finland, France, Germany, Greece, Hungary, Iceland, Ireland, Italy, Latvia, Luxembourg, Netherlands, Norway, Poland, Portugal, Slovakia, Slovenia, Spain, Sweden, Switzerland, Turkey, and United Kingdom.  Note: Israel is included in OECD Europe for statistical reporting purposes. </a:t>
            </a:r>
          </a:p>
          <a:p>
            <a:pPr marL="0" indent="0">
              <a:buNone/>
            </a:pPr>
            <a:r>
              <a:rPr lang="en-US" dirty="0" smtClean="0"/>
              <a:t>OECD Asia = Australia, Japan, New Zealand, and South Korea.</a:t>
            </a:r>
          </a:p>
          <a:p>
            <a:pPr marL="0" indent="0">
              <a:buNone/>
            </a:pPr>
            <a:endParaRPr lang="en-US" dirty="0"/>
          </a:p>
        </p:txBody>
      </p:sp>
      <p:sp>
        <p:nvSpPr>
          <p:cNvPr id="8" name="Title 7"/>
          <p:cNvSpPr>
            <a:spLocks noGrp="1"/>
          </p:cNvSpPr>
          <p:nvPr>
            <p:ph type="title"/>
          </p:nvPr>
        </p:nvSpPr>
        <p:spPr/>
        <p:txBody>
          <a:bodyPr/>
          <a:lstStyle/>
          <a:p>
            <a:r>
              <a:rPr lang="en-US" smtClean="0"/>
              <a:t>IEO regional definitions – OECD Regions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35534104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2"/>
          </p:nvPr>
        </p:nvSpPr>
        <p:spPr/>
        <p:txBody>
          <a:bodyPr/>
          <a:lstStyle/>
          <a:p>
            <a:pPr marL="0" indent="0">
              <a:buNone/>
            </a:pPr>
            <a:r>
              <a:rPr lang="en-US" dirty="0"/>
              <a:t>Non-OECD Europe and Eurasia = Albania, Armenia, Azerbaijan, Belarus, Bosnia and Herzegovina, Bulgaria, Croatia, Cyprus, Faroe Islands, Georgia, Gibraltar, Kazakhstan, Kosovo, </a:t>
            </a:r>
            <a:r>
              <a:rPr lang="en-US" smtClean="0"/>
              <a:t>Kyrgyzstan, Macedonia</a:t>
            </a:r>
            <a:r>
              <a:rPr lang="en-US" dirty="0"/>
              <a:t>, Malta, Moldova, Montenegro, Romania, Russia, Serbia, Tajikistan, Turkmenistan, Ukraine, and Uzbekistan. </a:t>
            </a:r>
            <a:r>
              <a:rPr lang="en-US" dirty="0" smtClean="0"/>
              <a:t>Lithuania</a:t>
            </a:r>
            <a:r>
              <a:rPr lang="en-US" dirty="0"/>
              <a:t> </a:t>
            </a:r>
            <a:r>
              <a:rPr lang="en-US" dirty="0" smtClean="0"/>
              <a:t>is included in this grouping, although it joined the OECD in 2018.</a:t>
            </a:r>
            <a:endParaRPr lang="en-US" dirty="0"/>
          </a:p>
          <a:p>
            <a:pPr marL="0" indent="0">
              <a:buNone/>
            </a:pPr>
            <a:r>
              <a:rPr lang="en-US" dirty="0"/>
              <a:t>Non-OECD Asia = Afghanistan, American Samoa, Bangladesh, Bhutan, Brunei, Burma (Myanmar), Cambodia (Kampuchea), China, Cook Islands, Fiji, French Polynesia, Guam, Hawaiian Trade Zone, Hong Kong, India, Indonesia, Kiribati, Laos, Macau, Malaysia, Maldives, Mongolia, Nauru, Nepal, New Caledonia, Niue, North Korea, Pakistan, Papua New Guinea, Philippines, Samoa, Singapore, Solomon Islands, Sri Lanka, Taiwan, Thailand, Timor-Leste (East Timor), Tonga, U.S. Pacific Islands, Vanuatu, Vietnam, and Wake Islands.</a:t>
            </a:r>
          </a:p>
          <a:p>
            <a:pPr marL="0" indent="0">
              <a:buNone/>
            </a:pPr>
            <a:r>
              <a:rPr lang="en-US" dirty="0"/>
              <a:t>Middle East = Bahrain, Iran, Iraq, Jordan, Kuwait, Lebanon, Oman, Palestinian Territories, Qatar, Saudi Arabia, Syria, United Arab Emirates, and Yemen.</a:t>
            </a:r>
          </a:p>
        </p:txBody>
      </p:sp>
      <p:sp>
        <p:nvSpPr>
          <p:cNvPr id="8" name="Title 7"/>
          <p:cNvSpPr>
            <a:spLocks noGrp="1"/>
          </p:cNvSpPr>
          <p:nvPr>
            <p:ph type="title"/>
          </p:nvPr>
        </p:nvSpPr>
        <p:spPr/>
        <p:txBody>
          <a:bodyPr/>
          <a:lstStyle/>
          <a:p>
            <a:r>
              <a:rPr lang="en-US" dirty="0" smtClean="0"/>
              <a:t>IEO regional definitions – non-OECD Regions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38987423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quarter" idx="12"/>
          </p:nvPr>
        </p:nvSpPr>
        <p:spPr/>
        <p:txBody>
          <a:bodyPr/>
          <a:lstStyle/>
          <a:p>
            <a:pPr marL="0" indent="0">
              <a:buNone/>
            </a:pPr>
            <a:r>
              <a:rPr lang="en-US" dirty="0" smtClean="0"/>
              <a:t>Africa = Algeria, Angola, Benin, Botswana, Burkina Faso, Burundi, Cameroon, Cape Verde, Central African Republic, Chad, Comoros, Congo (Brazzaville), Congo (Kinshasa), Côte d’Ivoire, Djibouti, Egypt, Equatorial Guinea, Eritrea, Ethiopia, Gabon, The Gambia, Ghana, Guinea, Guinea-Bissau, Kenya, Lesotho, Liberia, Libya, Madagascar, Malawi, Mali, Mauritania, Mauritius, Morocco, Mozambique, Namibia, Niger, Nigeria, Reunion, Rwanda, Sao Tome and Principe, Senegal, Seychelles, Sierra Leone, Somalia, South Africa, South Sudan, St. Helena, Sudan, Swaziland, Tanzania, Togo, Tunisia, Uganda, Western Sahara, Zambia, and Zimbabwe</a:t>
            </a:r>
          </a:p>
          <a:p>
            <a:pPr marL="0" indent="0">
              <a:buNone/>
            </a:pPr>
            <a:r>
              <a:rPr lang="en-US" dirty="0" smtClean="0"/>
              <a:t>Non-OECD Americas = Antarctica, Antigua and Barbuda, Argentina, Aruba, The Bahamas, Barbados, Belize, Bermuda, Bolivia, Brazil, British Virgin Islands, Cayman Islands, Colombia, Costa Rica, Cuba, Dominica, Dominican Republic, Ecuador, El Salvador, Falkland Islands, French Guiana, Greenland, Grenada, Guadeloupe, Guatemala, Guyana, Haiti, Honduras, Jamaica, Martinique, Montserrat, Netherlands Antilles, Nicaragua, Panama, Paraguay, Peru, Puerto Rico, St. Kitts and Nevis, St. Lucia, St. Pierre and Miquelon, St. Vincent/Grenadines, Suriname, Trinidad and Tobago, Turks and Caicos Islands, Uruguay, U.S. Virgin Islands, and Venezuela.</a:t>
            </a:r>
          </a:p>
          <a:p>
            <a:endParaRPr lang="en-US" dirty="0"/>
          </a:p>
        </p:txBody>
      </p:sp>
      <p:sp>
        <p:nvSpPr>
          <p:cNvPr id="8" name="Title 7"/>
          <p:cNvSpPr>
            <a:spLocks noGrp="1"/>
          </p:cNvSpPr>
          <p:nvPr>
            <p:ph type="title"/>
          </p:nvPr>
        </p:nvSpPr>
        <p:spPr/>
        <p:txBody>
          <a:bodyPr/>
          <a:lstStyle/>
          <a:p>
            <a:r>
              <a:rPr lang="en-US" smtClean="0"/>
              <a:t>IEO regional definitions – non-OECD Regions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30701661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Map of IEO regions</a:t>
            </a:r>
            <a:endParaRPr lang="en-US" dirty="0"/>
          </a:p>
        </p:txBody>
      </p:sp>
      <p:sp>
        <p:nvSpPr>
          <p:cNvPr id="2" name="Slide Number Placeholder 1"/>
          <p:cNvSpPr>
            <a:spLocks noGrp="1"/>
          </p:cNvSpPr>
          <p:nvPr>
            <p:ph type="sldNum" sz="quarter" idx="4"/>
          </p:nvPr>
        </p:nvSpPr>
        <p:spPr/>
        <p:txBody>
          <a:bodyPr/>
          <a:lstStyle/>
          <a:p>
            <a:fld id="{2D80C5C9-96E0-47EC-B500-37C5FE284639}" type="slidenum">
              <a:rPr lang="en-US" smtClean="0"/>
              <a:pPr/>
              <a:t>168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pic>
        <p:nvPicPr>
          <p:cNvPr id="16" name="Content Placeholder 22"/>
          <p:cNvPicPr>
            <a:picLocks/>
          </p:cNvPicPr>
          <p:nvPr/>
        </p:nvPicPr>
        <p:blipFill rotWithShape="1">
          <a:blip r:embed="rId11" cstate="print">
            <a:extLst>
              <a:ext uri="{28A0092B-C50C-407E-A947-70E740481C1C}">
                <a14:useLocalDpi xmlns:a14="http://schemas.microsoft.com/office/drawing/2010/main" val="0"/>
              </a:ext>
            </a:extLst>
          </a:blip>
          <a:srcRect/>
          <a:stretch/>
        </p:blipFill>
        <p:spPr>
          <a:xfrm>
            <a:off x="1562115" y="1668196"/>
            <a:ext cx="6200253" cy="4192732"/>
          </a:xfrm>
          <a:prstGeom prst="rect">
            <a:avLst/>
          </a:prstGeom>
        </p:spPr>
      </p:pic>
    </p:spTree>
    <p:extLst>
      <p:ext uri="{BB962C8B-B14F-4D97-AF65-F5344CB8AC3E}">
        <p14:creationId xmlns:p14="http://schemas.microsoft.com/office/powerpoint/2010/main" val="9690910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buNone/>
            </a:pPr>
            <a:r>
              <a:rPr lang="en-US" dirty="0" smtClean="0"/>
              <a:t>Refer questions about the IEO2019 to the following analysts:</a:t>
            </a:r>
          </a:p>
          <a:p>
            <a:endParaRPr lang="en-US" dirty="0"/>
          </a:p>
        </p:txBody>
      </p:sp>
      <p:sp>
        <p:nvSpPr>
          <p:cNvPr id="8" name="Title 7"/>
          <p:cNvSpPr>
            <a:spLocks noGrp="1"/>
          </p:cNvSpPr>
          <p:nvPr>
            <p:ph type="title"/>
          </p:nvPr>
        </p:nvSpPr>
        <p:spPr/>
        <p:txBody>
          <a:bodyPr/>
          <a:lstStyle/>
          <a:p>
            <a:r>
              <a:rPr lang="en-US" smtClean="0"/>
              <a:t>Contacts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169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01194618"/>
              </p:ext>
            </p:extLst>
          </p:nvPr>
        </p:nvGraphicFramePr>
        <p:xfrm>
          <a:off x="1153556" y="2278636"/>
          <a:ext cx="6792581" cy="3101340"/>
        </p:xfrm>
        <a:graphic>
          <a:graphicData uri="http://schemas.openxmlformats.org/drawingml/2006/table">
            <a:tbl>
              <a:tblPr firstRow="1">
                <a:tableStyleId>{5C22544A-7EE6-4342-B048-85BDC9FD1C3A}</a:tableStyleId>
              </a:tblPr>
              <a:tblGrid>
                <a:gridCol w="1981573"/>
                <a:gridCol w="1279762"/>
                <a:gridCol w="1785707"/>
                <a:gridCol w="1745539"/>
              </a:tblGrid>
              <a:tr h="205740">
                <a:tc>
                  <a:txBody>
                    <a:bodyPr/>
                    <a:lstStyle/>
                    <a:p>
                      <a:r>
                        <a:rPr lang="en-US" sz="1050" dirty="0" smtClean="0"/>
                        <a:t>Topic</a:t>
                      </a:r>
                      <a:endParaRPr lang="en-US" sz="1050" dirty="0"/>
                    </a:p>
                  </a:txBody>
                  <a:tcPr marL="68580" marR="68580" marT="34290" marB="34290"/>
                </a:tc>
                <a:tc gridSpan="3">
                  <a:txBody>
                    <a:bodyPr/>
                    <a:lstStyle/>
                    <a:p>
                      <a:r>
                        <a:rPr lang="en-US" sz="1050" dirty="0" smtClean="0"/>
                        <a:t>Subject matter</a:t>
                      </a:r>
                      <a:r>
                        <a:rPr lang="en-US" sz="1050" baseline="0" dirty="0" smtClean="0"/>
                        <a:t> expert contact information</a:t>
                      </a:r>
                      <a:endParaRPr lang="en-US" sz="1050" dirty="0"/>
                    </a:p>
                  </a:txBody>
                  <a:tcPr marL="68580" marR="68580" marT="34290" marB="34290"/>
                </a:tc>
                <a:tc hMerge="1">
                  <a:txBody>
                    <a:bodyPr/>
                    <a:lstStyle/>
                    <a:p>
                      <a:endParaRPr lang="en-US" dirty="0"/>
                    </a:p>
                  </a:txBody>
                  <a:tcPr/>
                </a:tc>
                <a:tc hMerge="1">
                  <a:txBody>
                    <a:bodyPr/>
                    <a:lstStyle/>
                    <a:p>
                      <a:endParaRPr lang="en-US" dirty="0"/>
                    </a:p>
                  </a:txBody>
                  <a:tcPr/>
                </a:tc>
              </a:tr>
              <a:tr h="194310">
                <a:tc>
                  <a:txBody>
                    <a:bodyPr/>
                    <a:lstStyle/>
                    <a:p>
                      <a:r>
                        <a:rPr lang="en-US" sz="1000" dirty="0" smtClean="0"/>
                        <a:t>General questions	</a:t>
                      </a:r>
                      <a:endParaRPr lang="en-US" sz="1000" dirty="0"/>
                    </a:p>
                  </a:txBody>
                  <a:tcPr marL="68580" marR="68580" marT="34290" marB="34290"/>
                </a:tc>
                <a:tc>
                  <a:txBody>
                    <a:bodyPr/>
                    <a:lstStyle/>
                    <a:p>
                      <a:endParaRPr lang="en-US" sz="1000" dirty="0"/>
                    </a:p>
                  </a:txBody>
                  <a:tcPr marL="68580" marR="68580" marT="34290" marB="34290"/>
                </a:tc>
                <a:tc gridSpan="2">
                  <a:txBody>
                    <a:bodyPr/>
                    <a:lstStyle/>
                    <a:p>
                      <a:r>
                        <a:rPr lang="en-US" sz="1000" dirty="0" smtClean="0">
                          <a:hlinkClick r:id="rId3"/>
                        </a:rPr>
                        <a:t>InternationalEnergyOutlook@eia.gov</a:t>
                      </a:r>
                      <a:r>
                        <a:rPr lang="en-US" sz="1000" dirty="0" smtClean="0"/>
                        <a:t>  </a:t>
                      </a:r>
                      <a:endParaRPr lang="en-US" sz="1000" dirty="0"/>
                    </a:p>
                  </a:txBody>
                  <a:tcPr marL="68580" marR="68580" marT="34290" marB="34290"/>
                </a:tc>
                <a:tc hMerge="1">
                  <a:txBody>
                    <a:bodyPr/>
                    <a:lstStyle/>
                    <a:p>
                      <a:endParaRPr lang="en-US" sz="1100" dirty="0"/>
                    </a:p>
                  </a:txBody>
                  <a:tcPr/>
                </a:tc>
              </a:tr>
              <a:tr h="194310">
                <a:tc>
                  <a:txBody>
                    <a:bodyPr/>
                    <a:lstStyle/>
                    <a:p>
                      <a:r>
                        <a:rPr lang="en-US" sz="1000" dirty="0" smtClean="0"/>
                        <a:t>Economic activity</a:t>
                      </a:r>
                      <a:endParaRPr lang="en-US" sz="1000" dirty="0"/>
                    </a:p>
                  </a:txBody>
                  <a:tcPr marL="68580" marR="68580" marT="34290" marB="34290"/>
                </a:tc>
                <a:tc>
                  <a:txBody>
                    <a:bodyPr/>
                    <a:lstStyle/>
                    <a:p>
                      <a:r>
                        <a:rPr lang="en-US" sz="1000" dirty="0" smtClean="0"/>
                        <a:t>Elizabeth</a:t>
                      </a:r>
                      <a:r>
                        <a:rPr lang="en-US" sz="1000" baseline="0" dirty="0" smtClean="0"/>
                        <a:t> Sendich</a:t>
                      </a:r>
                      <a:endParaRPr lang="en-US" sz="1000" dirty="0"/>
                    </a:p>
                  </a:txBody>
                  <a:tcPr marL="68580" marR="68580" marT="34290" marB="34290"/>
                </a:tc>
                <a:tc>
                  <a:txBody>
                    <a:bodyPr/>
                    <a:lstStyle/>
                    <a:p>
                      <a:r>
                        <a:rPr lang="en-US" sz="1000" u="sng" smtClean="0">
                          <a:hlinkClick r:id="rId4"/>
                        </a:rPr>
                        <a:t>elizabeth.sendich@eia.gov</a:t>
                      </a:r>
                      <a:r>
                        <a:rPr lang="en-US" sz="1000" u="sng" smtClean="0"/>
                        <a:t> </a:t>
                      </a:r>
                      <a:endParaRPr lang="en-US" sz="1000" dirty="0"/>
                    </a:p>
                  </a:txBody>
                  <a:tcPr marL="68580" marR="68580" marT="34290" marB="34290"/>
                </a:tc>
                <a:tc>
                  <a:txBody>
                    <a:bodyPr/>
                    <a:lstStyle/>
                    <a:p>
                      <a:r>
                        <a:rPr lang="en-US" sz="1000" dirty="0" smtClean="0"/>
                        <a:t>202-586-7145</a:t>
                      </a:r>
                      <a:endParaRPr lang="en-US" sz="1000" dirty="0"/>
                    </a:p>
                  </a:txBody>
                  <a:tcPr marL="68580" marR="68580" marT="34290" marB="34290"/>
                </a:tc>
              </a:tr>
              <a:tr h="194310">
                <a:tc>
                  <a:txBody>
                    <a:bodyPr/>
                    <a:lstStyle/>
                    <a:p>
                      <a:r>
                        <a:rPr lang="en-US" sz="1000" dirty="0" smtClean="0"/>
                        <a:t>Petroleum and other liquid fuels</a:t>
                      </a:r>
                      <a:endParaRPr lang="en-US" sz="1000" dirty="0"/>
                    </a:p>
                  </a:txBody>
                  <a:tcPr marL="68580" marR="68580" marT="34290" marB="34290"/>
                </a:tc>
                <a:tc>
                  <a:txBody>
                    <a:bodyPr/>
                    <a:lstStyle/>
                    <a:p>
                      <a:r>
                        <a:rPr lang="en-US" sz="1000" dirty="0" smtClean="0"/>
                        <a:t>Troy Cook</a:t>
                      </a:r>
                      <a:endParaRPr lang="en-US" sz="1000" dirty="0"/>
                    </a:p>
                  </a:txBody>
                  <a:tcPr marL="68580" marR="68580" marT="34290" marB="34290"/>
                </a:tc>
                <a:tc>
                  <a:txBody>
                    <a:bodyPr/>
                    <a:lstStyle/>
                    <a:p>
                      <a:r>
                        <a:rPr lang="en-US" sz="1000" dirty="0" smtClean="0">
                          <a:hlinkClick r:id="rId5"/>
                        </a:rPr>
                        <a:t>troy.cook@eia.gov</a:t>
                      </a:r>
                      <a:endParaRPr lang="en-US" sz="1000" dirty="0"/>
                    </a:p>
                  </a:txBody>
                  <a:tcPr marL="68580" marR="68580" marT="34290" marB="34290"/>
                </a:tc>
                <a:tc>
                  <a:txBody>
                    <a:bodyPr/>
                    <a:lstStyle/>
                    <a:p>
                      <a:r>
                        <a:rPr lang="en-US" sz="1000" dirty="0" smtClean="0"/>
                        <a:t>202-586-4493</a:t>
                      </a:r>
                      <a:endParaRPr lang="en-US" sz="1000" dirty="0"/>
                    </a:p>
                  </a:txBody>
                  <a:tcPr marL="68580" marR="68580" marT="34290" marB="34290"/>
                </a:tc>
              </a:tr>
              <a:tr h="194310">
                <a:tc>
                  <a:txBody>
                    <a:bodyPr/>
                    <a:lstStyle/>
                    <a:p>
                      <a:r>
                        <a:rPr lang="en-US" sz="1000" dirty="0" smtClean="0"/>
                        <a:t>Natural gas</a:t>
                      </a:r>
                      <a:endParaRPr lang="en-US" sz="1000" dirty="0"/>
                    </a:p>
                  </a:txBody>
                  <a:tcPr marL="68580" marR="68580" marT="34290" marB="34290"/>
                </a:tc>
                <a:tc>
                  <a:txBody>
                    <a:bodyPr/>
                    <a:lstStyle/>
                    <a:p>
                      <a:r>
                        <a:rPr lang="en-US" sz="1000" dirty="0" smtClean="0"/>
                        <a:t>David Manowitz</a:t>
                      </a:r>
                      <a:endParaRPr lang="en-US" sz="1000" dirty="0"/>
                    </a:p>
                  </a:txBody>
                  <a:tcPr marL="68580" marR="68580" marT="34290" marB="34290"/>
                </a:tc>
                <a:tc>
                  <a:txBody>
                    <a:bodyPr/>
                    <a:lstStyle/>
                    <a:p>
                      <a:r>
                        <a:rPr lang="en-US" sz="1000" u="sng" dirty="0" smtClean="0">
                          <a:hlinkClick r:id="rId6"/>
                        </a:rPr>
                        <a:t>david.manowitz@eia.gov</a:t>
                      </a:r>
                      <a:r>
                        <a:rPr lang="en-US" sz="1000" u="sng" dirty="0" smtClean="0"/>
                        <a:t> </a:t>
                      </a:r>
                      <a:endParaRPr lang="en-US" sz="1000" dirty="0"/>
                    </a:p>
                  </a:txBody>
                  <a:tcPr marL="68580" marR="68580" marT="34290" marB="34290"/>
                </a:tc>
                <a:tc>
                  <a:txBody>
                    <a:bodyPr/>
                    <a:lstStyle/>
                    <a:p>
                      <a:r>
                        <a:rPr lang="en-US" sz="1000" dirty="0" smtClean="0"/>
                        <a:t>202-586-2815</a:t>
                      </a:r>
                      <a:endParaRPr lang="en-US" sz="1000" dirty="0"/>
                    </a:p>
                  </a:txBody>
                  <a:tcPr marL="68580" marR="68580" marT="34290" marB="34290"/>
                </a:tc>
              </a:tr>
              <a:tr h="194310">
                <a:tc>
                  <a:txBody>
                    <a:bodyPr/>
                    <a:lstStyle/>
                    <a:p>
                      <a:r>
                        <a:rPr lang="en-US" sz="1000" dirty="0" smtClean="0"/>
                        <a:t>Coal</a:t>
                      </a:r>
                      <a:endParaRPr lang="en-US" sz="1000" dirty="0"/>
                    </a:p>
                  </a:txBody>
                  <a:tcPr marL="68580" marR="68580" marT="34290" marB="34290"/>
                </a:tc>
                <a:tc>
                  <a:txBody>
                    <a:bodyPr/>
                    <a:lstStyle/>
                    <a:p>
                      <a:r>
                        <a:rPr lang="en-US" sz="1000" dirty="0" smtClean="0"/>
                        <a:t>Bonnie West</a:t>
                      </a:r>
                      <a:endParaRPr lang="en-US" sz="1000" dirty="0"/>
                    </a:p>
                  </a:txBody>
                  <a:tcPr marL="68580" marR="68580" marT="34290" marB="34290"/>
                </a:tc>
                <a:tc>
                  <a:txBody>
                    <a:bodyPr/>
                    <a:lstStyle/>
                    <a:p>
                      <a:r>
                        <a:rPr lang="en-US" sz="1000" u="sng" dirty="0" smtClean="0">
                          <a:hlinkClick r:id="rId7"/>
                        </a:rPr>
                        <a:t>bonnie.west@eia.gov</a:t>
                      </a:r>
                      <a:endParaRPr lang="en-US" sz="1000" dirty="0"/>
                    </a:p>
                  </a:txBody>
                  <a:tcPr marL="68580" marR="68580" marT="34290" marB="34290"/>
                </a:tc>
                <a:tc>
                  <a:txBody>
                    <a:bodyPr/>
                    <a:lstStyle/>
                    <a:p>
                      <a:r>
                        <a:rPr lang="en-US" sz="1000" dirty="0" smtClean="0"/>
                        <a:t>202-586-2415</a:t>
                      </a:r>
                      <a:endParaRPr lang="en-US" sz="1000" dirty="0"/>
                    </a:p>
                  </a:txBody>
                  <a:tcPr marL="68580" marR="68580" marT="34290" marB="34290"/>
                </a:tc>
              </a:tr>
              <a:tr h="194310">
                <a:tc>
                  <a:txBody>
                    <a:bodyPr/>
                    <a:lstStyle/>
                    <a:p>
                      <a:r>
                        <a:rPr lang="en-US" sz="1000" dirty="0" smtClean="0"/>
                        <a:t>Electricity</a:t>
                      </a:r>
                      <a:endParaRPr lang="en-US" sz="1000" dirty="0"/>
                    </a:p>
                  </a:txBody>
                  <a:tcPr marL="68580" marR="68580" marT="34290" marB="34290"/>
                </a:tc>
                <a:tc>
                  <a:txBody>
                    <a:bodyPr/>
                    <a:lstStyle/>
                    <a:p>
                      <a:r>
                        <a:rPr lang="en-US" sz="1000" dirty="0" smtClean="0"/>
                        <a:t>Kenneth </a:t>
                      </a:r>
                      <a:r>
                        <a:rPr lang="en-US" sz="1000" dirty="0" err="1" smtClean="0"/>
                        <a:t>Dubin</a:t>
                      </a:r>
                      <a:endParaRPr lang="en-US" sz="1000" dirty="0"/>
                    </a:p>
                  </a:txBody>
                  <a:tcPr marL="68580" marR="68580" marT="34290" marB="34290"/>
                </a:tc>
                <a:tc>
                  <a:txBody>
                    <a:bodyPr/>
                    <a:lstStyle/>
                    <a:p>
                      <a:r>
                        <a:rPr lang="en-US" sz="1000" u="sng" dirty="0" smtClean="0">
                          <a:hlinkClick r:id="rId8"/>
                        </a:rPr>
                        <a:t>kenneth.dubin@eia.gov</a:t>
                      </a:r>
                      <a:endParaRPr lang="en-US" sz="1000" dirty="0"/>
                    </a:p>
                  </a:txBody>
                  <a:tcPr marL="68580" marR="68580" marT="34290" marB="34290"/>
                </a:tc>
                <a:tc>
                  <a:txBody>
                    <a:bodyPr/>
                    <a:lstStyle/>
                    <a:p>
                      <a:r>
                        <a:rPr lang="en-US" sz="1000" dirty="0" smtClean="0"/>
                        <a:t>202-586-0477</a:t>
                      </a:r>
                      <a:endParaRPr lang="en-US" sz="1000" dirty="0"/>
                    </a:p>
                  </a:txBody>
                  <a:tcPr marL="68580" marR="68580" marT="34290" marB="34290"/>
                </a:tc>
              </a:tr>
              <a:tr h="194310">
                <a:tc>
                  <a:txBody>
                    <a:bodyPr/>
                    <a:lstStyle/>
                    <a:p>
                      <a:r>
                        <a:rPr lang="en-US" sz="1000" dirty="0" smtClean="0"/>
                        <a:t>Renewable energy</a:t>
                      </a:r>
                      <a:endParaRPr lang="en-US" sz="1000" dirty="0"/>
                    </a:p>
                  </a:txBody>
                  <a:tcPr marL="68580" marR="68580" marT="34290" marB="34290"/>
                </a:tc>
                <a:tc>
                  <a:txBody>
                    <a:bodyPr/>
                    <a:lstStyle/>
                    <a:p>
                      <a:r>
                        <a:rPr lang="en-US" sz="1000" dirty="0" smtClean="0"/>
                        <a:t>Michelle Bowman</a:t>
                      </a:r>
                      <a:endParaRPr lang="en-US" sz="1000" dirty="0"/>
                    </a:p>
                  </a:txBody>
                  <a:tcPr marL="68580" marR="68580" marT="34290" marB="34290"/>
                </a:tc>
                <a:tc>
                  <a:txBody>
                    <a:bodyPr/>
                    <a:lstStyle/>
                    <a:p>
                      <a:r>
                        <a:rPr lang="en-US" sz="1000" u="sng" dirty="0" smtClean="0">
                          <a:hlinkClick r:id="rId9"/>
                        </a:rPr>
                        <a:t>michelle.bowman@eia.gov</a:t>
                      </a:r>
                      <a:endParaRPr lang="en-US" sz="1000" dirty="0"/>
                    </a:p>
                  </a:txBody>
                  <a:tcPr marL="68580" marR="68580" marT="34290" marB="34290"/>
                </a:tc>
                <a:tc>
                  <a:txBody>
                    <a:bodyPr/>
                    <a:lstStyle/>
                    <a:p>
                      <a:r>
                        <a:rPr lang="en-US" sz="1000" dirty="0" smtClean="0"/>
                        <a:t>202-586-0526</a:t>
                      </a:r>
                      <a:endParaRPr lang="en-US" sz="1000" dirty="0"/>
                    </a:p>
                  </a:txBody>
                  <a:tcPr marL="68580" marR="68580" marT="34290" marB="34290"/>
                </a:tc>
              </a:tr>
              <a:tr h="194310">
                <a:tc>
                  <a:txBody>
                    <a:bodyPr/>
                    <a:lstStyle/>
                    <a:p>
                      <a:r>
                        <a:rPr lang="en-US" sz="1000" dirty="0" smtClean="0"/>
                        <a:t>Nuclear power</a:t>
                      </a:r>
                      <a:endParaRPr lang="en-US" sz="1000" dirty="0"/>
                    </a:p>
                  </a:txBody>
                  <a:tcPr marL="68580" marR="68580" marT="34290" marB="34290"/>
                </a:tc>
                <a:tc>
                  <a:txBody>
                    <a:bodyPr/>
                    <a:lstStyle/>
                    <a:p>
                      <a:r>
                        <a:rPr lang="en-US" sz="1000" dirty="0" smtClean="0"/>
                        <a:t>Slade Johnson</a:t>
                      </a:r>
                      <a:endParaRPr lang="en-US" sz="1000" dirty="0"/>
                    </a:p>
                  </a:txBody>
                  <a:tcPr marL="68580" marR="68580" marT="34290" marB="34290"/>
                </a:tc>
                <a:tc>
                  <a:txBody>
                    <a:bodyPr/>
                    <a:lstStyle/>
                    <a:p>
                      <a:r>
                        <a:rPr lang="en-US" sz="1000" u="sng" dirty="0" smtClean="0">
                          <a:hlinkClick r:id="rId10"/>
                        </a:rPr>
                        <a:t>slade.johnson@eia.gov</a:t>
                      </a:r>
                      <a:endParaRPr lang="en-US" sz="1000" dirty="0"/>
                    </a:p>
                  </a:txBody>
                  <a:tcPr marL="68580" marR="68580" marT="34290" marB="34290"/>
                </a:tc>
                <a:tc>
                  <a:txBody>
                    <a:bodyPr/>
                    <a:lstStyle/>
                    <a:p>
                      <a:r>
                        <a:rPr lang="en-US" sz="1000" dirty="0" smtClean="0"/>
                        <a:t>202-586-3945</a:t>
                      </a:r>
                      <a:endParaRPr lang="en-US" sz="1000" dirty="0"/>
                    </a:p>
                  </a:txBody>
                  <a:tcPr marL="68580" marR="68580" marT="34290" marB="34290"/>
                </a:tc>
              </a:tr>
              <a:tr h="194310">
                <a:tc>
                  <a:txBody>
                    <a:bodyPr/>
                    <a:lstStyle/>
                    <a:p>
                      <a:r>
                        <a:rPr lang="en-US" sz="1000" dirty="0" smtClean="0"/>
                        <a:t>Buildings sector</a:t>
                      </a:r>
                      <a:endParaRPr lang="en-US" sz="1000" dirty="0"/>
                    </a:p>
                  </a:txBody>
                  <a:tcPr marL="68580" marR="68580" marT="34290" marB="34290"/>
                </a:tc>
                <a:tc>
                  <a:txBody>
                    <a:bodyPr/>
                    <a:lstStyle/>
                    <a:p>
                      <a:r>
                        <a:rPr lang="en-US" sz="1000" dirty="0" err="1" smtClean="0"/>
                        <a:t>Behjat</a:t>
                      </a:r>
                      <a:r>
                        <a:rPr lang="en-US" sz="1000" dirty="0" smtClean="0"/>
                        <a:t> </a:t>
                      </a:r>
                      <a:r>
                        <a:rPr lang="en-US" sz="1000" dirty="0" err="1" smtClean="0"/>
                        <a:t>Hojjati</a:t>
                      </a:r>
                      <a:endParaRPr lang="en-US" sz="1000" dirty="0"/>
                    </a:p>
                  </a:txBody>
                  <a:tcPr marL="68580" marR="68580" marT="34290" marB="34290"/>
                </a:tc>
                <a:tc>
                  <a:txBody>
                    <a:bodyPr/>
                    <a:lstStyle/>
                    <a:p>
                      <a:r>
                        <a:rPr lang="en-US" sz="1000" u="sng" dirty="0" smtClean="0">
                          <a:hlinkClick r:id="rId11"/>
                        </a:rPr>
                        <a:t>behjat.hojjati@eia.gov</a:t>
                      </a:r>
                      <a:endParaRPr lang="en-US" sz="1000" dirty="0"/>
                    </a:p>
                  </a:txBody>
                  <a:tcPr marL="68580" marR="68580" marT="34290" marB="34290"/>
                </a:tc>
                <a:tc>
                  <a:txBody>
                    <a:bodyPr/>
                    <a:lstStyle/>
                    <a:p>
                      <a:r>
                        <a:rPr lang="en-US" sz="1000" dirty="0" smtClean="0"/>
                        <a:t>202-586-1068</a:t>
                      </a:r>
                      <a:endParaRPr lang="en-US" sz="1000" dirty="0"/>
                    </a:p>
                  </a:txBody>
                  <a:tcPr marL="68580" marR="68580" marT="34290" marB="34290"/>
                </a:tc>
              </a:tr>
              <a:tr h="194310">
                <a:tc>
                  <a:txBody>
                    <a:bodyPr/>
                    <a:lstStyle/>
                    <a:p>
                      <a:r>
                        <a:rPr lang="en-US" sz="1000" dirty="0" smtClean="0"/>
                        <a:t>District heat</a:t>
                      </a:r>
                      <a:endParaRPr lang="en-US" sz="1000" dirty="0"/>
                    </a:p>
                  </a:txBody>
                  <a:tcPr marL="68580" marR="68580" marT="34290" marB="34290"/>
                </a:tc>
                <a:tc>
                  <a:txBody>
                    <a:bodyPr/>
                    <a:lstStyle/>
                    <a:p>
                      <a:r>
                        <a:rPr lang="en-US" sz="1000" dirty="0" err="1" smtClean="0"/>
                        <a:t>Meera</a:t>
                      </a:r>
                      <a:r>
                        <a:rPr lang="en-US" sz="1000" dirty="0" smtClean="0"/>
                        <a:t> </a:t>
                      </a:r>
                      <a:r>
                        <a:rPr lang="en-US" sz="1000" dirty="0" err="1" smtClean="0"/>
                        <a:t>Fickling</a:t>
                      </a:r>
                      <a:endParaRPr lang="en-US" sz="1000" dirty="0"/>
                    </a:p>
                  </a:txBody>
                  <a:tcPr marL="68580" marR="68580" marT="34290" marB="34290"/>
                </a:tc>
                <a:tc>
                  <a:txBody>
                    <a:bodyPr/>
                    <a:lstStyle/>
                    <a:p>
                      <a:r>
                        <a:rPr lang="en-US" sz="1000" u="sng" dirty="0" smtClean="0">
                          <a:hlinkClick r:id="rId12"/>
                        </a:rPr>
                        <a:t>meera.fickling@eia.gov</a:t>
                      </a:r>
                      <a:endParaRPr lang="en-US" sz="1000" dirty="0"/>
                    </a:p>
                  </a:txBody>
                  <a:tcPr marL="68580" marR="68580" marT="34290" marB="34290"/>
                </a:tc>
                <a:tc>
                  <a:txBody>
                    <a:bodyPr/>
                    <a:lstStyle/>
                    <a:p>
                      <a:endParaRPr lang="en-US" sz="1000" dirty="0"/>
                    </a:p>
                  </a:txBody>
                  <a:tcPr marL="68580" marR="68580" marT="34290" marB="34290"/>
                </a:tc>
              </a:tr>
              <a:tr h="194310">
                <a:tc>
                  <a:txBody>
                    <a:bodyPr/>
                    <a:lstStyle/>
                    <a:p>
                      <a:r>
                        <a:rPr lang="en-US" sz="1000" dirty="0" smtClean="0"/>
                        <a:t>Industrial sector	</a:t>
                      </a:r>
                      <a:endParaRPr lang="en-US" sz="1000" dirty="0"/>
                    </a:p>
                  </a:txBody>
                  <a:tcPr marL="68580" marR="68580" marT="34290" marB="34290"/>
                </a:tc>
                <a:tc>
                  <a:txBody>
                    <a:bodyPr/>
                    <a:lstStyle/>
                    <a:p>
                      <a:r>
                        <a:rPr lang="en-US" sz="1000" dirty="0" smtClean="0"/>
                        <a:t>Peter Gross</a:t>
                      </a:r>
                      <a:endParaRPr lang="en-US" sz="1000" dirty="0"/>
                    </a:p>
                  </a:txBody>
                  <a:tcPr marL="68580" marR="68580" marT="34290" marB="34290"/>
                </a:tc>
                <a:tc>
                  <a:txBody>
                    <a:bodyPr/>
                    <a:lstStyle/>
                    <a:p>
                      <a:r>
                        <a:rPr lang="en-US" sz="1000" u="sng" dirty="0" smtClean="0">
                          <a:hlinkClick r:id="rId13"/>
                        </a:rPr>
                        <a:t>peter.gross@eia.gov</a:t>
                      </a:r>
                      <a:r>
                        <a:rPr lang="en-US" sz="1000" u="sng" dirty="0" smtClean="0"/>
                        <a:t> </a:t>
                      </a:r>
                      <a:endParaRPr lang="en-US" sz="1000" dirty="0"/>
                    </a:p>
                  </a:txBody>
                  <a:tcPr marL="68580" marR="68580" marT="34290" marB="34290"/>
                </a:tc>
                <a:tc>
                  <a:txBody>
                    <a:bodyPr/>
                    <a:lstStyle/>
                    <a:p>
                      <a:r>
                        <a:rPr lang="en-US" sz="1000" dirty="0" smtClean="0"/>
                        <a:t>202-586-8822 </a:t>
                      </a:r>
                      <a:endParaRPr lang="en-US" sz="1000" dirty="0"/>
                    </a:p>
                  </a:txBody>
                  <a:tcPr marL="68580" marR="68580" marT="34290" marB="34290"/>
                </a:tc>
              </a:tr>
              <a:tr h="194310">
                <a:tc>
                  <a:txBody>
                    <a:bodyPr/>
                    <a:lstStyle/>
                    <a:p>
                      <a:r>
                        <a:rPr lang="en-US" sz="1000" dirty="0" smtClean="0"/>
                        <a:t>Transportation sector</a:t>
                      </a:r>
                      <a:endParaRPr lang="en-US" sz="1000" dirty="0"/>
                    </a:p>
                  </a:txBody>
                  <a:tcPr marL="68580" marR="68580" marT="34290" marB="34290"/>
                </a:tc>
                <a:tc>
                  <a:txBody>
                    <a:bodyPr/>
                    <a:lstStyle/>
                    <a:p>
                      <a:r>
                        <a:rPr lang="en-US" sz="1000" dirty="0" smtClean="0"/>
                        <a:t>John Maples</a:t>
                      </a:r>
                      <a:endParaRPr lang="en-US" sz="1000" dirty="0"/>
                    </a:p>
                  </a:txBody>
                  <a:tcPr marL="68580" marR="68580" marT="34290" marB="34290"/>
                </a:tc>
                <a:tc>
                  <a:txBody>
                    <a:bodyPr/>
                    <a:lstStyle/>
                    <a:p>
                      <a:r>
                        <a:rPr lang="en-US" sz="1000" dirty="0" smtClean="0">
                          <a:hlinkClick r:id="rId14"/>
                        </a:rPr>
                        <a:t>john.maples@eia.gov</a:t>
                      </a:r>
                      <a:r>
                        <a:rPr lang="en-US" sz="1000" baseline="0" dirty="0" smtClean="0"/>
                        <a:t> </a:t>
                      </a:r>
                      <a:endParaRPr lang="en-US" sz="1000" dirty="0"/>
                    </a:p>
                  </a:txBody>
                  <a:tcPr marL="68580" marR="68580" marT="34290" marB="34290"/>
                </a:tc>
                <a:tc>
                  <a:txBody>
                    <a:bodyPr/>
                    <a:lstStyle/>
                    <a:p>
                      <a:r>
                        <a:rPr lang="en-US" sz="1000" dirty="0" smtClean="0"/>
                        <a:t>202-586-1757</a:t>
                      </a:r>
                      <a:endParaRPr lang="en-US" sz="1000" dirty="0"/>
                    </a:p>
                  </a:txBody>
                  <a:tcPr marL="68580" marR="68580" marT="34290" marB="34290"/>
                </a:tc>
              </a:tr>
              <a:tr h="194310">
                <a:tc>
                  <a:txBody>
                    <a:bodyPr/>
                    <a:lstStyle/>
                    <a:p>
                      <a:r>
                        <a:rPr lang="en-US" sz="1000" dirty="0" smtClean="0"/>
                        <a:t>Energy-related CO2 emissions</a:t>
                      </a:r>
                      <a:endParaRPr lang="en-US" sz="1000" dirty="0"/>
                    </a:p>
                  </a:txBody>
                  <a:tcPr marL="68580" marR="68580" marT="34290" marB="34290"/>
                </a:tc>
                <a:tc>
                  <a:txBody>
                    <a:bodyPr/>
                    <a:lstStyle/>
                    <a:p>
                      <a:r>
                        <a:rPr lang="en-US" sz="1000" dirty="0" smtClean="0"/>
                        <a:t>Perry Lindstrom</a:t>
                      </a:r>
                      <a:endParaRPr lang="en-US" sz="1000" dirty="0"/>
                    </a:p>
                  </a:txBody>
                  <a:tcPr marL="68580" marR="68580" marT="34290" marB="34290"/>
                </a:tc>
                <a:tc>
                  <a:txBody>
                    <a:bodyPr/>
                    <a:lstStyle/>
                    <a:p>
                      <a:r>
                        <a:rPr lang="en-US" sz="1000" u="sng" dirty="0" smtClean="0">
                          <a:hlinkClick r:id="rId15"/>
                        </a:rPr>
                        <a:t>perry.lindstrom@eia.gov</a:t>
                      </a:r>
                      <a:endParaRPr lang="en-US" sz="1000" dirty="0"/>
                    </a:p>
                  </a:txBody>
                  <a:tcPr marL="68580" marR="68580" marT="34290" marB="34290"/>
                </a:tc>
                <a:tc>
                  <a:txBody>
                    <a:bodyPr/>
                    <a:lstStyle/>
                    <a:p>
                      <a:r>
                        <a:rPr lang="en-US" sz="1000" dirty="0" smtClean="0"/>
                        <a:t>202-586-0934</a:t>
                      </a:r>
                      <a:endParaRPr lang="en-US" sz="1000" dirty="0"/>
                    </a:p>
                  </a:txBody>
                  <a:tcPr marL="68580" marR="68580" marT="34290" marB="34290"/>
                </a:tc>
              </a:tr>
            </a:tbl>
          </a:graphicData>
        </a:graphic>
      </p:graphicFrame>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2" name="Pictur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4" name="Picture 1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5" name="Picture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extLst>
      <p:ext uri="{BB962C8B-B14F-4D97-AF65-F5344CB8AC3E}">
        <p14:creationId xmlns:p14="http://schemas.microsoft.com/office/powerpoint/2010/main" val="291895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43" y="1395976"/>
            <a:ext cx="1709928" cy="1677966"/>
          </a:xfrm>
          <a:prstGeom prst="rect">
            <a:avLst/>
          </a:prstGeom>
        </p:spPr>
      </p:pic>
    </p:spTree>
    <p:extLst>
      <p:ext uri="{BB962C8B-B14F-4D97-AF65-F5344CB8AC3E}">
        <p14:creationId xmlns:p14="http://schemas.microsoft.com/office/powerpoint/2010/main" val="950067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56270"/>
            <a:ext cx="9144000" cy="100173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231820" y="764597"/>
            <a:ext cx="8693239" cy="616528"/>
          </a:xfrm>
          <a:prstGeom prst="rect">
            <a:avLst/>
          </a:prstGeom>
        </p:spPr>
        <p:txBody>
          <a:bodyPr/>
          <a:lstStyle/>
          <a:p>
            <a:r>
              <a:rPr lang="en-US" sz="3200" dirty="0" smtClean="0"/>
              <a:t>For more information</a:t>
            </a:r>
            <a:endParaRPr lang="en-US" sz="3200" dirty="0"/>
          </a:p>
        </p:txBody>
      </p:sp>
      <p:sp>
        <p:nvSpPr>
          <p:cNvPr id="11" name="Text Placeholder 10"/>
          <p:cNvSpPr>
            <a:spLocks noGrp="1"/>
          </p:cNvSpPr>
          <p:nvPr>
            <p:ph type="body" sz="quarter" idx="12"/>
          </p:nvPr>
        </p:nvSpPr>
        <p:spPr>
          <a:xfrm>
            <a:off x="231820" y="1620762"/>
            <a:ext cx="8693239" cy="4556201"/>
          </a:xfrm>
          <a:prstGeom prst="rect">
            <a:avLst/>
          </a:prstGeom>
        </p:spPr>
        <p:txBody>
          <a:bodyPr/>
          <a:lstStyle/>
          <a:p>
            <a:pPr>
              <a:spcBef>
                <a:spcPts val="1600"/>
              </a:spcBef>
              <a:spcAft>
                <a:spcPts val="600"/>
              </a:spcAft>
              <a:buNone/>
            </a:pPr>
            <a:r>
              <a:rPr lang="en-US" sz="2000" dirty="0" smtClean="0"/>
              <a:t>U.S. Energy Information Administration home page | </a:t>
            </a:r>
            <a:r>
              <a:rPr lang="en-US" sz="2000" dirty="0" smtClean="0">
                <a:hlinkClick r:id="rId2"/>
              </a:rPr>
              <a:t>www.eia.gov</a:t>
            </a:r>
            <a:endParaRPr lang="en-US" sz="2000" dirty="0" smtClean="0"/>
          </a:p>
          <a:p>
            <a:pPr>
              <a:spcBef>
                <a:spcPts val="1600"/>
              </a:spcBef>
              <a:spcAft>
                <a:spcPts val="600"/>
              </a:spcAft>
              <a:buNone/>
            </a:pPr>
            <a:r>
              <a:rPr lang="en-US" sz="2000" dirty="0" smtClean="0"/>
              <a:t>Short-Term Energy Outlook | </a:t>
            </a:r>
            <a:r>
              <a:rPr lang="en-US" sz="2000" dirty="0" smtClean="0">
                <a:hlinkClick r:id="rId3"/>
              </a:rPr>
              <a:t>www.eia.gov/steo</a:t>
            </a:r>
            <a:endParaRPr lang="en-US" sz="2000" dirty="0" smtClean="0"/>
          </a:p>
          <a:p>
            <a:pPr>
              <a:spcBef>
                <a:spcPts val="1600"/>
              </a:spcBef>
              <a:spcAft>
                <a:spcPts val="600"/>
              </a:spcAft>
              <a:buNone/>
            </a:pPr>
            <a:r>
              <a:rPr lang="en-US" sz="2000" dirty="0" smtClean="0"/>
              <a:t>Annual Energy Outlook | </a:t>
            </a:r>
            <a:r>
              <a:rPr lang="en-US" sz="2000" dirty="0" smtClean="0">
                <a:hlinkClick r:id="rId4"/>
              </a:rPr>
              <a:t>www.eia.gov/aeo</a:t>
            </a:r>
            <a:endParaRPr lang="en-US" sz="2000" dirty="0" smtClean="0"/>
          </a:p>
          <a:p>
            <a:pPr>
              <a:spcBef>
                <a:spcPts val="1600"/>
              </a:spcBef>
              <a:spcAft>
                <a:spcPts val="600"/>
              </a:spcAft>
              <a:buNone/>
            </a:pPr>
            <a:r>
              <a:rPr lang="en-US" sz="2000" dirty="0" smtClean="0"/>
              <a:t>International Energy Outlook | </a:t>
            </a:r>
            <a:r>
              <a:rPr lang="en-US" sz="2000" dirty="0" smtClean="0">
                <a:hlinkClick r:id="rId5"/>
              </a:rPr>
              <a:t>www.eia.gov/ieo</a:t>
            </a:r>
            <a:endParaRPr lang="en-US" sz="2000" dirty="0" smtClean="0"/>
          </a:p>
          <a:p>
            <a:pPr>
              <a:spcBef>
                <a:spcPts val="1600"/>
              </a:spcBef>
              <a:spcAft>
                <a:spcPts val="600"/>
              </a:spcAft>
              <a:buNone/>
            </a:pPr>
            <a:r>
              <a:rPr lang="en-US" sz="2000" dirty="0" smtClean="0"/>
              <a:t>Monthly Energy Review | </a:t>
            </a:r>
            <a:r>
              <a:rPr lang="en-US" sz="2000" dirty="0" err="1" smtClean="0">
                <a:hlinkClick r:id="rId6"/>
              </a:rPr>
              <a:t>www.eia.gov/mer</a:t>
            </a:r>
            <a:endParaRPr lang="en-US" sz="2000" dirty="0" smtClean="0"/>
          </a:p>
          <a:p>
            <a:pPr>
              <a:spcBef>
                <a:spcPts val="1600"/>
              </a:spcBef>
              <a:spcAft>
                <a:spcPts val="600"/>
              </a:spcAft>
              <a:buNone/>
            </a:pPr>
            <a:r>
              <a:rPr lang="en-US" sz="2000" dirty="0" smtClean="0"/>
              <a:t>Today in Energy | </a:t>
            </a:r>
            <a:r>
              <a:rPr lang="en-US" sz="2000" dirty="0" err="1" smtClean="0">
                <a:hlinkClick r:id="rId7"/>
              </a:rPr>
              <a:t>www.eia.gov/todayinenergy</a:t>
            </a:r>
            <a:endParaRPr lang="en-US" sz="2000" dirty="0" smtClean="0"/>
          </a:p>
        </p:txBody>
      </p:sp>
      <p:cxnSp>
        <p:nvCxnSpPr>
          <p:cNvPr id="6" name="Straight Connector 5"/>
          <p:cNvCxnSpPr/>
          <p:nvPr/>
        </p:nvCxnSpPr>
        <p:spPr bwMode="auto">
          <a:xfrm flipV="1">
            <a:off x="0" y="6023025"/>
            <a:ext cx="9144000" cy="3586"/>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7" name="TextBox 6"/>
          <p:cNvSpPr txBox="1"/>
          <p:nvPr/>
        </p:nvSpPr>
        <p:spPr>
          <a:xfrm>
            <a:off x="6232100" y="5459613"/>
            <a:ext cx="2802430" cy="584776"/>
          </a:xfrm>
          <a:prstGeom prst="rect">
            <a:avLst/>
          </a:prstGeom>
          <a:noFill/>
        </p:spPr>
        <p:txBody>
          <a:bodyPr wrap="square" rtlCol="0">
            <a:spAutoFit/>
          </a:bodyPr>
          <a:lstStyle/>
          <a:p>
            <a:pPr algn="r"/>
            <a:r>
              <a:rPr lang="en-US" sz="1600" dirty="0" smtClean="0"/>
              <a:t>September 24, 2019</a:t>
            </a:r>
            <a:endParaRPr lang="en-US" sz="1600" dirty="0"/>
          </a:p>
          <a:p>
            <a:pPr algn="r"/>
            <a:r>
              <a:rPr lang="en-US" sz="1600" dirty="0" smtClean="0">
                <a:latin typeface="+mn-lt"/>
              </a:rPr>
              <a:t>www.eia.gov/outlooks/ieo</a:t>
            </a:r>
            <a:endParaRPr lang="en-US" sz="1600" dirty="0">
              <a:latin typeface="+mn-lt"/>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20" y="5552364"/>
            <a:ext cx="1971715" cy="402391"/>
          </a:xfrm>
          <a:prstGeom prst="rect">
            <a:avLst/>
          </a:prstGeom>
        </p:spPr>
      </p:pic>
      <p:sp>
        <p:nvSpPr>
          <p:cNvPr id="9" name="TextBox 8"/>
          <p:cNvSpPr txBox="1"/>
          <p:nvPr/>
        </p:nvSpPr>
        <p:spPr>
          <a:xfrm>
            <a:off x="3170785" y="5718541"/>
            <a:ext cx="2802430" cy="338554"/>
          </a:xfrm>
          <a:prstGeom prst="rect">
            <a:avLst/>
          </a:prstGeom>
          <a:noFill/>
        </p:spPr>
        <p:txBody>
          <a:bodyPr wrap="square" rtlCol="0">
            <a:spAutoFit/>
          </a:bodyPr>
          <a:lstStyle/>
          <a:p>
            <a:pPr algn="ctr"/>
            <a:r>
              <a:rPr lang="en-US" sz="1600" b="1" dirty="0" smtClean="0">
                <a:solidFill>
                  <a:schemeClr val="accent1"/>
                </a:solidFill>
              </a:rPr>
              <a:t>#IEO2019</a:t>
            </a:r>
            <a:endParaRPr lang="en-US" sz="1600" b="1" dirty="0">
              <a:solidFill>
                <a:schemeClr val="accent1"/>
              </a:solidFill>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953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defRPr sz="1400" b="0" i="0" u="none" strike="noStrike" kern="1200" spc="0" baseline="0">
                <a:solidFill>
                  <a:sysClr val="windowText" lastClr="000000"/>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World gross domestic </a:t>
            </a:r>
            <a:r>
              <a:rPr lang="en-US" b="1" dirty="0" smtClean="0">
                <a:solidFill>
                  <a:sysClr val="windowText" lastClr="000000"/>
                </a:solidFill>
                <a:latin typeface="Arial" panose="020B0604020202020204" pitchFamily="34" charset="0"/>
                <a:cs typeface="Arial" panose="020B0604020202020204" pitchFamily="34" charset="0"/>
              </a:rPr>
              <a:t>product (GDP)</a:t>
            </a:r>
            <a:endParaRPr lang="en-US" b="1" dirty="0">
              <a:solidFill>
                <a:sysClr val="windowText" lastClr="000000"/>
              </a:solidFill>
              <a:latin typeface="Arial" panose="020B0604020202020204" pitchFamily="34" charset="0"/>
              <a:cs typeface="Arial" panose="020B0604020202020204" pitchFamily="34" charset="0"/>
            </a:endParaRPr>
          </a:p>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trillion 2010 dollars, purchasing power </a:t>
            </a:r>
            <a:r>
              <a:rPr lang="en-US" dirty="0" smtClean="0">
                <a:solidFill>
                  <a:sysClr val="windowText" lastClr="000000"/>
                </a:solidFill>
                <a:latin typeface="Arial" panose="020B0604020202020204" pitchFamily="34" charset="0"/>
                <a:cs typeface="Arial" panose="020B0604020202020204" pitchFamily="34" charset="0"/>
              </a:rPr>
              <a:t>parity (PPP)</a:t>
            </a:r>
            <a:endParaRPr lang="en-US" dirty="0">
              <a:solidFill>
                <a:sysClr val="windowText" lastClr="000000"/>
              </a:solidFill>
              <a:latin typeface="Arial" panose="020B0604020202020204" pitchFamily="34" charset="0"/>
              <a:cs typeface="Arial" panose="020B0604020202020204" pitchFamily="34" charset="0"/>
            </a:endParaRPr>
          </a:p>
        </p:txBody>
      </p:sp>
      <p:graphicFrame>
        <p:nvGraphicFramePr>
          <p:cNvPr id="18" name="s20sh4"/>
          <p:cNvGraphicFramePr>
            <a:graphicFrameLocks noGrp="1"/>
          </p:cNvGraphicFramePr>
          <p:nvPr>
            <p:ph type="chart" sz="quarter" idx="12"/>
            <p:extLst>
              <p:ext uri="{D42A27DB-BD31-4B8C-83A1-F6EECF244321}">
                <p14:modId xmlns:p14="http://schemas.microsoft.com/office/powerpoint/2010/main" val="227094706"/>
              </p:ext>
            </p:extLst>
          </p:nvPr>
        </p:nvGraphicFramePr>
        <p:xfrm>
          <a:off x="231775" y="2286000"/>
          <a:ext cx="4303649" cy="34830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Economic growth is highest in non-OECD countries in the Reference case </a:t>
            </a:r>
            <a:r>
              <a:rPr lang="en-US" dirty="0" smtClean="0"/>
              <a:t>–</a:t>
            </a:r>
            <a:endParaRPr lang="en-US" dirty="0"/>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19</a:t>
            </a:fld>
            <a:endParaRPr lang="en-US" dirty="0"/>
          </a:p>
        </p:txBody>
      </p:sp>
      <p:sp>
        <p:nvSpPr>
          <p:cNvPr id="16" name="TextBox 1"/>
          <p:cNvSpPr txBox="1"/>
          <p:nvPr/>
        </p:nvSpPr>
        <p:spPr>
          <a:xfrm>
            <a:off x="640058" y="2392085"/>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7" name="percapgdp"/>
          <p:cNvGraphicFramePr/>
          <p:nvPr>
            <p:extLst/>
          </p:nvPr>
        </p:nvGraphicFramePr>
        <p:xfrm>
          <a:off x="4645152" y="2392085"/>
          <a:ext cx="4425696" cy="349665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4"/>
          <p:cNvSpPr>
            <a:spLocks noGrp="1"/>
          </p:cNvSpPr>
          <p:nvPr>
            <p:ph type="body" sz="quarter" idx="13"/>
          </p:nvPr>
        </p:nvSpPr>
        <p:spPr>
          <a:xfrm>
            <a:off x="4615630" y="1701881"/>
            <a:ext cx="4196279" cy="548640"/>
          </a:xfrm>
        </p:spPr>
        <p:txBody>
          <a:bodyPr/>
          <a:lstStyle/>
          <a:p>
            <a:pPr>
              <a:defRPr sz="1400" b="0" i="0" u="none" strike="noStrike" kern="1200" spc="0" baseline="0">
                <a:solidFill>
                  <a:sysClr val="windowText" lastClr="000000"/>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World </a:t>
            </a:r>
            <a:r>
              <a:rPr lang="en-US" b="1" dirty="0" smtClean="0">
                <a:solidFill>
                  <a:sysClr val="windowText" lastClr="000000"/>
                </a:solidFill>
                <a:latin typeface="Arial" panose="020B0604020202020204" pitchFamily="34" charset="0"/>
                <a:cs typeface="Arial" panose="020B0604020202020204" pitchFamily="34" charset="0"/>
              </a:rPr>
              <a:t>per capita GDP</a:t>
            </a:r>
            <a:endParaRPr lang="en-US" b="1" dirty="0">
              <a:solidFill>
                <a:sysClr val="windowText" lastClr="000000"/>
              </a:solidFill>
              <a:latin typeface="Arial" panose="020B0604020202020204" pitchFamily="34" charset="0"/>
              <a:cs typeface="Arial" panose="020B0604020202020204" pitchFamily="34" charset="0"/>
            </a:endParaRPr>
          </a:p>
          <a:p>
            <a:pPr>
              <a:defRPr sz="1400" b="0" i="0" u="none" strike="noStrike" kern="1200" spc="0" baseline="0">
                <a:solidFill>
                  <a:sysClr val="windowText" lastClr="000000"/>
                </a:solidFill>
                <a:latin typeface="+mn-lt"/>
                <a:ea typeface="+mn-ea"/>
                <a:cs typeface="+mn-cs"/>
              </a:defRPr>
            </a:pPr>
            <a:r>
              <a:rPr lang="en-US" dirty="0" smtClean="0">
                <a:solidFill>
                  <a:sysClr val="windowText" lastClr="000000"/>
                </a:solidFill>
                <a:latin typeface="Arial" panose="020B0604020202020204" pitchFamily="34" charset="0"/>
                <a:cs typeface="Arial" panose="020B0604020202020204" pitchFamily="34" charset="0"/>
              </a:rPr>
              <a:t>thousand </a:t>
            </a:r>
            <a:r>
              <a:rPr lang="en-US" dirty="0">
                <a:solidFill>
                  <a:sysClr val="windowText" lastClr="000000"/>
                </a:solidFill>
                <a:latin typeface="Arial" panose="020B0604020202020204" pitchFamily="34" charset="0"/>
                <a:cs typeface="Arial" panose="020B0604020202020204" pitchFamily="34" charset="0"/>
              </a:rPr>
              <a:t>2010 </a:t>
            </a:r>
            <a:r>
              <a:rPr lang="en-US" dirty="0" smtClean="0">
                <a:solidFill>
                  <a:sysClr val="windowText" lastClr="000000"/>
                </a:solidFill>
                <a:latin typeface="Arial" panose="020B0604020202020204" pitchFamily="34" charset="0"/>
                <a:cs typeface="Arial" panose="020B0604020202020204" pitchFamily="34" charset="0"/>
              </a:rPr>
              <a:t>dollars PPP</a:t>
            </a:r>
            <a:endParaRPr lang="en-US" dirty="0">
              <a:solidFill>
                <a:sysClr val="windowText" lastClr="000000"/>
              </a:solidFill>
              <a:latin typeface="Arial" panose="020B0604020202020204" pitchFamily="34" charset="0"/>
              <a:cs typeface="Arial" panose="020B0604020202020204" pitchFamily="34" charset="0"/>
            </a:endParaRPr>
          </a:p>
        </p:txBody>
      </p:sp>
      <p:grpSp>
        <p:nvGrpSpPr>
          <p:cNvPr id="38" name="Group 37"/>
          <p:cNvGrpSpPr/>
          <p:nvPr/>
        </p:nvGrpSpPr>
        <p:grpSpPr>
          <a:xfrm>
            <a:off x="1111852" y="93315"/>
            <a:ext cx="7840124" cy="547149"/>
            <a:chOff x="1111852" y="93315"/>
            <a:chExt cx="7840124" cy="547149"/>
          </a:xfrm>
        </p:grpSpPr>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1449032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7761" y="862032"/>
            <a:ext cx="4572000" cy="1508105"/>
          </a:xfrm>
          <a:prstGeom prst="rect">
            <a:avLst/>
          </a:prstGeom>
        </p:spPr>
        <p:txBody>
          <a:bodyPr>
            <a:spAutoFit/>
          </a:bodyPr>
          <a:lstStyle/>
          <a:p>
            <a:pPr algn="ctr"/>
            <a:r>
              <a:rPr lang="en-US" sz="2400" dirty="0" smtClean="0">
                <a:solidFill>
                  <a:schemeClr val="accent1"/>
                </a:solidFill>
                <a:latin typeface="+mj-lt"/>
              </a:rPr>
              <a:t>International Energy </a:t>
            </a:r>
            <a:r>
              <a:rPr lang="en-US" sz="2400" dirty="0">
                <a:solidFill>
                  <a:schemeClr val="accent1"/>
                </a:solidFill>
                <a:latin typeface="+mj-lt"/>
              </a:rPr>
              <a:t>Outlook 2019</a:t>
            </a:r>
            <a:br>
              <a:rPr lang="en-US" sz="2400" dirty="0">
                <a:solidFill>
                  <a:schemeClr val="accent1"/>
                </a:solidFill>
                <a:latin typeface="+mj-lt"/>
              </a:rPr>
            </a:br>
            <a:r>
              <a:rPr lang="en-US" sz="2000" dirty="0">
                <a:solidFill>
                  <a:schemeClr val="accent1"/>
                </a:solidFill>
                <a:latin typeface="+mj-lt"/>
              </a:rPr>
              <a:t>with projections to 2050</a:t>
            </a:r>
            <a:r>
              <a:rPr lang="en-US" sz="2400" dirty="0">
                <a:solidFill>
                  <a:schemeClr val="accent1"/>
                </a:solidFill>
                <a:latin typeface="+mj-lt"/>
              </a:rPr>
              <a:t/>
            </a:r>
            <a:br>
              <a:rPr lang="en-US" sz="2400" dirty="0">
                <a:solidFill>
                  <a:schemeClr val="accent1"/>
                </a:solidFill>
                <a:latin typeface="+mj-lt"/>
              </a:rPr>
            </a:br>
            <a:r>
              <a:rPr lang="en-US" sz="2400" dirty="0">
                <a:solidFill>
                  <a:schemeClr val="accent1"/>
                </a:solidFill>
                <a:latin typeface="+mj-lt"/>
              </a:rPr>
              <a:t/>
            </a:r>
            <a:br>
              <a:rPr lang="en-US" sz="2400" dirty="0">
                <a:solidFill>
                  <a:schemeClr val="accent1"/>
                </a:solidFill>
                <a:latin typeface="+mj-lt"/>
              </a:rPr>
            </a:br>
            <a:r>
              <a:rPr lang="en-US" sz="2400" dirty="0" smtClean="0">
                <a:solidFill>
                  <a:schemeClr val="accent1"/>
                </a:solidFill>
                <a:latin typeface="+mj-lt"/>
              </a:rPr>
              <a:t>September 2019</a:t>
            </a:r>
            <a:endParaRPr lang="en-US" sz="2400" dirty="0">
              <a:solidFill>
                <a:schemeClr val="accent1"/>
              </a:solidFill>
              <a:latin typeface="+mj-lt"/>
            </a:endParaRPr>
          </a:p>
        </p:txBody>
      </p:sp>
      <p:sp>
        <p:nvSpPr>
          <p:cNvPr id="5" name="Text Placeholder 2"/>
          <p:cNvSpPr txBox="1">
            <a:spLocks/>
          </p:cNvSpPr>
          <p:nvPr/>
        </p:nvSpPr>
        <p:spPr>
          <a:xfrm>
            <a:off x="217142" y="2596895"/>
            <a:ext cx="8693239" cy="4261105"/>
          </a:xfrm>
          <a:prstGeom prst="rect">
            <a:avLst/>
          </a:prstGeom>
        </p:spPr>
        <p:txBody>
          <a:bodyPr/>
          <a:lstStyle>
            <a:lvl1pPr marL="237744" indent="-237744" algn="l" defTabSz="914400" rtl="0" eaLnBrk="1" latinLnBrk="0" hangingPunct="1">
              <a:lnSpc>
                <a:spcPct val="125000"/>
              </a:lnSpc>
              <a:spcBef>
                <a:spcPts val="1600"/>
              </a:spcBef>
              <a:spcAft>
                <a:spcPts val="600"/>
              </a:spcAft>
              <a:buFont typeface="Arial" pitchFamily="34" charset="0"/>
              <a:buChar char="•"/>
              <a:defRPr sz="1400" kern="1200">
                <a:solidFill>
                  <a:schemeClr val="tx1"/>
                </a:solidFill>
                <a:latin typeface="+mn-lt"/>
                <a:ea typeface="+mn-ea"/>
                <a:cs typeface="+mn-cs"/>
              </a:defRPr>
            </a:lvl1pPr>
            <a:lvl2pPr marL="694944" indent="-237744"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2pPr>
            <a:lvl3pPr marL="1088136" indent="-173736"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3pPr>
            <a:lvl4pPr marL="1609344" indent="-237744"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4pPr>
            <a:lvl5pPr marL="2002536" indent="-173736" algn="l" defTabSz="914400" rtl="0" eaLnBrk="1" latinLnBrk="0" hangingPunct="1">
              <a:lnSpc>
                <a:spcPct val="125000"/>
              </a:lnSpc>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0"/>
              </a:spcAft>
              <a:buFont typeface="Arial" pitchFamily="34" charset="0"/>
              <a:buNone/>
            </a:pPr>
            <a:r>
              <a:rPr lang="en-US" dirty="0" smtClean="0"/>
              <a:t>U.S. Energy Information Administration</a:t>
            </a:r>
          </a:p>
          <a:p>
            <a:pPr marL="0" indent="0" algn="ctr">
              <a:lnSpc>
                <a:spcPct val="100000"/>
              </a:lnSpc>
              <a:spcBef>
                <a:spcPts val="0"/>
              </a:spcBef>
              <a:spcAft>
                <a:spcPts val="0"/>
              </a:spcAft>
              <a:buFont typeface="Arial" pitchFamily="34" charset="0"/>
              <a:buNone/>
            </a:pPr>
            <a:r>
              <a:rPr lang="en-US" dirty="0" smtClean="0"/>
              <a:t>Office of Energy Analysis</a:t>
            </a:r>
          </a:p>
          <a:p>
            <a:pPr marL="0" indent="0" algn="ctr">
              <a:lnSpc>
                <a:spcPct val="100000"/>
              </a:lnSpc>
              <a:spcBef>
                <a:spcPts val="0"/>
              </a:spcBef>
              <a:spcAft>
                <a:spcPts val="0"/>
              </a:spcAft>
              <a:buFont typeface="Arial" pitchFamily="34" charset="0"/>
              <a:buNone/>
            </a:pPr>
            <a:r>
              <a:rPr lang="en-US" dirty="0" smtClean="0"/>
              <a:t>U.S. Department of Energy</a:t>
            </a:r>
          </a:p>
          <a:p>
            <a:pPr marL="0" indent="0" algn="ctr">
              <a:lnSpc>
                <a:spcPct val="100000"/>
              </a:lnSpc>
              <a:spcBef>
                <a:spcPts val="0"/>
              </a:spcBef>
              <a:spcAft>
                <a:spcPts val="0"/>
              </a:spcAft>
              <a:buFont typeface="Arial" pitchFamily="34" charset="0"/>
              <a:buNone/>
            </a:pPr>
            <a:r>
              <a:rPr lang="en-US" dirty="0" smtClean="0"/>
              <a:t>Washington, DC 20585</a:t>
            </a:r>
          </a:p>
          <a:p>
            <a:pPr marL="0" indent="0" algn="ctr">
              <a:lnSpc>
                <a:spcPct val="100000"/>
              </a:lnSpc>
              <a:spcBef>
                <a:spcPts val="0"/>
              </a:spcBef>
              <a:spcAft>
                <a:spcPts val="0"/>
              </a:spcAft>
              <a:buFont typeface="Arial" pitchFamily="34" charset="0"/>
              <a:buNone/>
            </a:pPr>
            <a:endParaRPr lang="en-US" dirty="0" smtClean="0"/>
          </a:p>
          <a:p>
            <a:pPr marL="0" indent="0" algn="ctr">
              <a:lnSpc>
                <a:spcPct val="100000"/>
              </a:lnSpc>
              <a:spcBef>
                <a:spcPts val="0"/>
              </a:spcBef>
              <a:spcAft>
                <a:spcPts val="0"/>
              </a:spcAft>
              <a:buFont typeface="Arial" pitchFamily="34" charset="0"/>
              <a:buNone/>
            </a:pPr>
            <a:endParaRPr lang="en-US" dirty="0" smtClean="0"/>
          </a:p>
          <a:p>
            <a:pPr marL="0" indent="0" algn="ctr">
              <a:lnSpc>
                <a:spcPct val="100000"/>
              </a:lnSpc>
              <a:spcBef>
                <a:spcPts val="0"/>
              </a:spcBef>
              <a:spcAft>
                <a:spcPts val="0"/>
              </a:spcAft>
              <a:buFont typeface="Arial" pitchFamily="34" charset="0"/>
              <a:buNone/>
            </a:pPr>
            <a:r>
              <a:rPr lang="en-US" dirty="0" smtClean="0"/>
              <a:t>This publication is on the Web at:</a:t>
            </a:r>
          </a:p>
          <a:p>
            <a:pPr marL="0" indent="0" algn="ctr">
              <a:lnSpc>
                <a:spcPct val="100000"/>
              </a:lnSpc>
              <a:spcBef>
                <a:spcPts val="0"/>
              </a:spcBef>
              <a:spcAft>
                <a:spcPts val="0"/>
              </a:spcAft>
              <a:buFont typeface="Arial" pitchFamily="34" charset="0"/>
              <a:buNone/>
            </a:pPr>
            <a:r>
              <a:rPr lang="en-US" dirty="0" smtClean="0">
                <a:hlinkClick r:id="rId3"/>
              </a:rPr>
              <a:t>https://www.eia.gov/ieo</a:t>
            </a:r>
            <a:r>
              <a:rPr lang="en-US" dirty="0" smtClean="0"/>
              <a:t> </a:t>
            </a:r>
          </a:p>
          <a:p>
            <a:pPr marL="0" indent="0">
              <a:lnSpc>
                <a:spcPct val="100000"/>
              </a:lnSpc>
              <a:spcBef>
                <a:spcPts val="0"/>
              </a:spcBef>
              <a:spcAft>
                <a:spcPts val="0"/>
              </a:spcAft>
              <a:buFont typeface="Arial" pitchFamily="34" charset="0"/>
              <a:buNone/>
            </a:pPr>
            <a:endParaRPr lang="en-US" dirty="0" smtClean="0"/>
          </a:p>
          <a:p>
            <a:pPr marL="457200" lvl="1" indent="0">
              <a:lnSpc>
                <a:spcPct val="100000"/>
              </a:lnSpc>
              <a:spcBef>
                <a:spcPts val="0"/>
              </a:spcBef>
              <a:spcAft>
                <a:spcPts val="0"/>
              </a:spcAft>
              <a:buFont typeface="Arial" pitchFamily="34" charset="0"/>
              <a:buNone/>
            </a:pPr>
            <a:endParaRPr lang="en-US" sz="1200" dirty="0" smtClean="0"/>
          </a:p>
          <a:p>
            <a:pPr marL="457200" lvl="1" indent="0">
              <a:lnSpc>
                <a:spcPct val="100000"/>
              </a:lnSpc>
              <a:spcBef>
                <a:spcPts val="0"/>
              </a:spcBef>
              <a:spcAft>
                <a:spcPts val="0"/>
              </a:spcAft>
              <a:buFont typeface="Arial" pitchFamily="34" charset="0"/>
              <a:buNone/>
            </a:pPr>
            <a:endParaRPr lang="en-US" sz="1200" dirty="0" smtClean="0"/>
          </a:p>
          <a:p>
            <a:pPr marL="457200" lvl="1" indent="0">
              <a:lnSpc>
                <a:spcPct val="100000"/>
              </a:lnSpc>
              <a:spcBef>
                <a:spcPts val="0"/>
              </a:spcBef>
              <a:spcAft>
                <a:spcPts val="0"/>
              </a:spcAft>
              <a:buFont typeface="Arial" pitchFamily="34" charset="0"/>
              <a:buNone/>
            </a:pPr>
            <a:endParaRPr lang="en-US" sz="1200" dirty="0" smtClean="0"/>
          </a:p>
          <a:p>
            <a:pPr marL="457200" lvl="1" indent="0">
              <a:lnSpc>
                <a:spcPct val="100000"/>
              </a:lnSpc>
              <a:spcBef>
                <a:spcPts val="0"/>
              </a:spcBef>
              <a:spcAft>
                <a:spcPts val="0"/>
              </a:spcAft>
              <a:buFont typeface="Arial" pitchFamily="34" charset="0"/>
              <a:buNone/>
            </a:pPr>
            <a:r>
              <a:rPr lang="en-US" sz="1200" dirty="0" smtClean="0"/>
              <a:t>This report was prepared by the U.S. Energy Information Administration (EIA), the statistical and analytical agency within the U.S. Department of Energy. By law, EIA's data, analyses, and forecasts are independent of approval by any other officer or employee of the United States Government. The views in this report therefore should not be construed as representing those of the Department of Energy or other federal agencies.</a:t>
            </a:r>
          </a:p>
        </p:txBody>
      </p:sp>
      <p:sp>
        <p:nvSpPr>
          <p:cNvPr id="6" name="Slide Number Placeholder 5"/>
          <p:cNvSpPr>
            <a:spLocks noGrp="1"/>
          </p:cNvSpPr>
          <p:nvPr>
            <p:ph type="sldNum" sz="quarter" idx="4"/>
          </p:nvPr>
        </p:nvSpPr>
        <p:spPr>
          <a:xfrm>
            <a:off x="8686800" y="6030300"/>
            <a:ext cx="384048" cy="365125"/>
          </a:xfrm>
        </p:spPr>
        <p:txBody>
          <a:bodyPr/>
          <a:lstStyle/>
          <a:p>
            <a:fld id="{2D80C5C9-96E0-47EC-B500-37C5FE284639}" type="slidenum">
              <a:rPr lang="en-US" smtClean="0"/>
              <a:pPr/>
              <a:t>2</a:t>
            </a:fld>
            <a:endParaRPr lang="en-US" dirty="0"/>
          </a:p>
        </p:txBody>
      </p:sp>
    </p:spTree>
    <p:extLst>
      <p:ext uri="{BB962C8B-B14F-4D97-AF65-F5344CB8AC3E}">
        <p14:creationId xmlns:p14="http://schemas.microsoft.com/office/powerpoint/2010/main" val="926080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0"/>
            <a:r>
              <a:rPr lang="en-US" dirty="0"/>
              <a:t>In the Reference case, combined gross domestic product (GDP) in the countries that are not part of the Organization of Economic Cooperation and Development (OECD) grows by 3.8% per year on average between 2018 and 2050, compared with </a:t>
            </a:r>
            <a:r>
              <a:rPr lang="en-US" dirty="0" smtClean="0"/>
              <a:t>1.5% </a:t>
            </a:r>
            <a:r>
              <a:rPr lang="en-US" dirty="0"/>
              <a:t>per year in the OECD countries.</a:t>
            </a:r>
          </a:p>
          <a:p>
            <a:pPr lvl="0"/>
            <a:r>
              <a:rPr lang="en-US" dirty="0"/>
              <a:t>Since 1990, non-OECD countries have led world economic growth, accompanied by strong growth in energy demand in those countries. </a:t>
            </a:r>
          </a:p>
          <a:p>
            <a:pPr lvl="0"/>
            <a:r>
              <a:rPr lang="en-US" dirty="0"/>
              <a:t>GDP per person, an indicator of a country's standard of living, increases similarly in OECD and non-OECD regions in absolute terms. However, the proportional increase in non-OECD countries is much larger, more than double (a 150% increase) between 2018 and 2050, as opposed to less than a 50% increase in OECD countries.</a:t>
            </a:r>
          </a:p>
          <a:p>
            <a:pPr marL="0" indent="0">
              <a:buNone/>
            </a:pPr>
            <a:endParaRPr lang="en-US" dirty="0"/>
          </a:p>
        </p:txBody>
      </p:sp>
      <p:sp>
        <p:nvSpPr>
          <p:cNvPr id="6" name="Title 5"/>
          <p:cNvSpPr>
            <a:spLocks noGrp="1"/>
          </p:cNvSpPr>
          <p:nvPr>
            <p:ph type="title"/>
          </p:nvPr>
        </p:nvSpPr>
        <p:spPr/>
        <p:txBody>
          <a:bodyPr/>
          <a:lstStyle/>
          <a:p>
            <a:r>
              <a:rPr lang="en-US" dirty="0"/>
              <a:t>—where per capita GDP grows rapidly as a result of economic </a:t>
            </a:r>
            <a:r>
              <a:rPr lang="en-US" dirty="0" smtClean="0"/>
              <a:t>development</a:t>
            </a:r>
            <a:endParaRPr lang="en-US" dirty="0"/>
          </a:p>
        </p:txBody>
      </p:sp>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20</a:t>
            </a:fld>
            <a:endParaRPr lang="en-US" dirty="0"/>
          </a:p>
        </p:txBody>
      </p:sp>
      <p:grpSp>
        <p:nvGrpSpPr>
          <p:cNvPr id="8" name="Group 7"/>
          <p:cNvGrpSpPr/>
          <p:nvPr/>
        </p:nvGrpSpPr>
        <p:grpSpPr>
          <a:xfrm>
            <a:off x="1111852" y="93315"/>
            <a:ext cx="7840124" cy="547149"/>
            <a:chOff x="1111852" y="93315"/>
            <a:chExt cx="7840124" cy="54714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2026026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s22sh3"/>
          <p:cNvGraphicFramePr>
            <a:graphicFrameLocks noGrp="1"/>
          </p:cNvGraphicFramePr>
          <p:nvPr>
            <p:ph sz="quarter" idx="12"/>
            <p:extLst>
              <p:ext uri="{D42A27DB-BD31-4B8C-83A1-F6EECF244321}">
                <p14:modId xmlns:p14="http://schemas.microsoft.com/office/powerpoint/2010/main" val="1697394471"/>
              </p:ext>
            </p:extLst>
          </p:nvPr>
        </p:nvGraphicFramePr>
        <p:xfrm>
          <a:off x="238125" y="2227603"/>
          <a:ext cx="4225810" cy="35635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s22sh4"/>
          <p:cNvGraphicFramePr>
            <a:graphicFrameLocks noGrp="1"/>
          </p:cNvGraphicFramePr>
          <p:nvPr>
            <p:ph sz="quarter" idx="13"/>
            <p:extLst>
              <p:ext uri="{D42A27DB-BD31-4B8C-83A1-F6EECF244321}">
                <p14:modId xmlns:p14="http://schemas.microsoft.com/office/powerpoint/2010/main" val="1612108596"/>
              </p:ext>
            </p:extLst>
          </p:nvPr>
        </p:nvGraphicFramePr>
        <p:xfrm>
          <a:off x="4463935" y="2227603"/>
          <a:ext cx="4330930" cy="356359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a:t>Economic growth varies widely across non-OECD regions in the Reference case</a:t>
            </a:r>
            <a:r>
              <a:rPr lang="en-US" dirty="0" smtClean="0"/>
              <a:t>—</a:t>
            </a:r>
            <a:endParaRPr lang="en-US" dirty="0"/>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21</a:t>
            </a:fld>
            <a:endParaRPr lang="en-US" dirty="0"/>
          </a:p>
        </p:txBody>
      </p:sp>
      <p:sp>
        <p:nvSpPr>
          <p:cNvPr id="23" name="Rectangle 22"/>
          <p:cNvSpPr/>
          <p:nvPr/>
        </p:nvSpPr>
        <p:spPr>
          <a:xfrm>
            <a:off x="231819" y="1668894"/>
            <a:ext cx="5467350" cy="42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b="1" dirty="0">
                <a:solidFill>
                  <a:sysClr val="windowText" lastClr="000000"/>
                </a:solidFill>
                <a:effectLst/>
                <a:latin typeface="Arial" panose="020B0604020202020204" pitchFamily="34" charset="0"/>
                <a:ea typeface="+mn-ea"/>
                <a:cs typeface="Arial" panose="020B0604020202020204" pitchFamily="34" charset="0"/>
              </a:rPr>
              <a:t>Average annual percent change in </a:t>
            </a:r>
            <a:r>
              <a:rPr lang="en-US" sz="1400" b="1" dirty="0" smtClean="0">
                <a:solidFill>
                  <a:sysClr val="windowText" lastClr="000000"/>
                </a:solidFill>
                <a:effectLst/>
                <a:latin typeface="Arial" panose="020B0604020202020204" pitchFamily="34" charset="0"/>
                <a:ea typeface="+mn-ea"/>
                <a:cs typeface="Arial" panose="020B0604020202020204" pitchFamily="34" charset="0"/>
              </a:rPr>
              <a:t>GDP, 2018-2050</a:t>
            </a:r>
            <a:endParaRPr lang="en-US" sz="1400" b="1" dirty="0">
              <a:solidFill>
                <a:sysClr val="windowText" lastClr="000000"/>
              </a:solidFill>
              <a:effectLst/>
              <a:latin typeface="Arial" panose="020B0604020202020204" pitchFamily="34" charset="0"/>
              <a:ea typeface="+mn-ea"/>
              <a:cs typeface="Arial" panose="020B0604020202020204" pitchFamily="34" charset="0"/>
            </a:endParaRPr>
          </a:p>
          <a:p>
            <a:r>
              <a:rPr lang="en-US" sz="1400" dirty="0">
                <a:solidFill>
                  <a:sysClr val="windowText" lastClr="000000"/>
                </a:solidFill>
                <a:effectLst/>
                <a:latin typeface="Arial" panose="020B0604020202020204" pitchFamily="34" charset="0"/>
                <a:ea typeface="+mn-ea"/>
                <a:cs typeface="Arial" panose="020B0604020202020204" pitchFamily="34" charset="0"/>
              </a:rPr>
              <a:t>percent per year</a:t>
            </a:r>
          </a:p>
          <a:p>
            <a:pPr algn="l"/>
            <a:endParaRPr lang="en-US" sz="1000" dirty="0">
              <a:solidFill>
                <a:sysClr val="windowText" lastClr="000000"/>
              </a:solidFill>
              <a:latin typeface="Arial" panose="020B0604020202020204" pitchFamily="34" charset="0"/>
              <a:cs typeface="Arial" panose="020B0604020202020204" pitchFamily="34" charset="0"/>
            </a:endParaRPr>
          </a:p>
        </p:txBody>
      </p:sp>
      <p:grpSp>
        <p:nvGrpSpPr>
          <p:cNvPr id="17" name="Group 16"/>
          <p:cNvGrpSpPr/>
          <p:nvPr/>
        </p:nvGrpSpPr>
        <p:grpSpPr>
          <a:xfrm>
            <a:off x="1111852" y="93315"/>
            <a:ext cx="7840124" cy="547149"/>
            <a:chOff x="1111852" y="93315"/>
            <a:chExt cx="7840124" cy="547149"/>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1312348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0"/>
            <a:r>
              <a:rPr lang="en-US" dirty="0"/>
              <a:t>Both OECD and non-OECD regions are diverse, with wide spreads in economic growth.</a:t>
            </a:r>
          </a:p>
          <a:p>
            <a:pPr lvl="0"/>
            <a:r>
              <a:rPr lang="en-US" dirty="0"/>
              <a:t>In the non-OECD regions, India, China, other Asia, and Africa grow at an average rate of nearly 4% or higher. These regions were home to about two-thirds of the world’s population in 2018.</a:t>
            </a:r>
          </a:p>
          <a:p>
            <a:pPr lvl="0"/>
            <a:r>
              <a:rPr lang="en-US" dirty="0"/>
              <a:t>Japan (OECD) and Russia (non-OECD) are the slowest-growing economies, partly as a result of declining populations and aging workforces.</a:t>
            </a:r>
          </a:p>
          <a:p>
            <a:pPr lvl="0"/>
            <a:r>
              <a:rPr lang="en-US" dirty="0"/>
              <a:t>The projected GDP growth in China slows considerably compared with its growth from 2000 to 2010, when GDP increased by an average of about 10% per year</a:t>
            </a:r>
            <a:r>
              <a:rPr lang="en-US" dirty="0" smtClean="0"/>
              <a:t>.</a:t>
            </a:r>
            <a:endParaRPr lang="en-US" dirty="0"/>
          </a:p>
        </p:txBody>
      </p:sp>
      <p:sp>
        <p:nvSpPr>
          <p:cNvPr id="6" name="Title 5"/>
          <p:cNvSpPr>
            <a:spLocks noGrp="1"/>
          </p:cNvSpPr>
          <p:nvPr>
            <p:ph type="title"/>
          </p:nvPr>
        </p:nvSpPr>
        <p:spPr/>
        <p:txBody>
          <a:bodyPr/>
          <a:lstStyle/>
          <a:p>
            <a:r>
              <a:rPr lang="en-US" dirty="0"/>
              <a:t>—with the highest rates occurring in non-OECD Asia and </a:t>
            </a:r>
            <a:r>
              <a:rPr lang="en-US" dirty="0" smtClean="0"/>
              <a:t>Africa</a:t>
            </a:r>
            <a:endParaRPr lang="en-US" dirty="0"/>
          </a:p>
        </p:txBody>
      </p:sp>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22</a:t>
            </a:fld>
            <a:endParaRPr lang="en-US" dirty="0"/>
          </a:p>
        </p:txBody>
      </p:sp>
      <p:grpSp>
        <p:nvGrpSpPr>
          <p:cNvPr id="8" name="Group 7"/>
          <p:cNvGrpSpPr/>
          <p:nvPr/>
        </p:nvGrpSpPr>
        <p:grpSpPr>
          <a:xfrm>
            <a:off x="1111852" y="93315"/>
            <a:ext cx="7840124" cy="547149"/>
            <a:chOff x="1111852" y="93315"/>
            <a:chExt cx="7840124" cy="54714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3773175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defRPr sz="1400" b="0" i="0" u="none" strike="noStrike" kern="1200" spc="0" baseline="0">
                <a:solidFill>
                  <a:prstClr val="black">
                    <a:lumMod val="65000"/>
                    <a:lumOff val="35000"/>
                  </a:prstClr>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World energy consumption</a:t>
            </a:r>
          </a:p>
          <a:p>
            <a:pPr>
              <a:defRPr sz="1400" b="0" i="0" u="none" strike="noStrike" kern="1200" spc="0" baseline="0">
                <a:solidFill>
                  <a:prstClr val="black">
                    <a:lumMod val="65000"/>
                    <a:lumOff val="35000"/>
                  </a:prstClr>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quadrillion </a:t>
            </a:r>
            <a:r>
              <a:rPr lang="en-US" dirty="0" smtClean="0">
                <a:solidFill>
                  <a:sysClr val="windowText" lastClr="000000"/>
                </a:solidFill>
                <a:latin typeface="Arial" panose="020B0604020202020204" pitchFamily="34" charset="0"/>
                <a:cs typeface="Arial" panose="020B0604020202020204" pitchFamily="34" charset="0"/>
              </a:rPr>
              <a:t>British thermal units</a:t>
            </a:r>
            <a:endParaRPr lang="en-US" dirty="0">
              <a:solidFill>
                <a:sysClr val="windowText" lastClr="000000"/>
              </a:solidFill>
              <a:latin typeface="Arial" panose="020B0604020202020204" pitchFamily="34" charset="0"/>
              <a:cs typeface="Arial" panose="020B0604020202020204" pitchFamily="34" charset="0"/>
            </a:endParaRPr>
          </a:p>
        </p:txBody>
      </p:sp>
      <p:graphicFrame>
        <p:nvGraphicFramePr>
          <p:cNvPr id="19" name="s8sh4"/>
          <p:cNvGraphicFramePr>
            <a:graphicFrameLocks noGrp="1"/>
          </p:cNvGraphicFramePr>
          <p:nvPr>
            <p:ph type="chart" sz="quarter" idx="12"/>
            <p:extLst>
              <p:ext uri="{D42A27DB-BD31-4B8C-83A1-F6EECF244321}">
                <p14:modId xmlns:p14="http://schemas.microsoft.com/office/powerpoint/2010/main" val="1680889706"/>
              </p:ext>
            </p:extLst>
          </p:nvPr>
        </p:nvGraphicFramePr>
        <p:xfrm>
          <a:off x="231775" y="2286000"/>
          <a:ext cx="8683625" cy="33749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World energy consumption rises nearly 50% between 2018 and 2050 in the Reference case </a:t>
            </a:r>
            <a:r>
              <a:rPr lang="en-US" dirty="0" smtClean="0"/>
              <a:t>—</a:t>
            </a:r>
            <a:endParaRPr lang="en-US" dirty="0">
              <a:solidFill>
                <a:srgbClr val="FF0000"/>
              </a:solidFill>
            </a:endParaRPr>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23</a:t>
            </a:fld>
            <a:endParaRPr lang="en-US" dirty="0"/>
          </a:p>
        </p:txBody>
      </p:sp>
      <p:grpSp>
        <p:nvGrpSpPr>
          <p:cNvPr id="16" name="Group 15"/>
          <p:cNvGrpSpPr/>
          <p:nvPr/>
        </p:nvGrpSpPr>
        <p:grpSpPr>
          <a:xfrm>
            <a:off x="1111852" y="93315"/>
            <a:ext cx="7840124" cy="547149"/>
            <a:chOff x="1111852" y="93315"/>
            <a:chExt cx="7840124" cy="547149"/>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351270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pPr lvl="0"/>
            <a:r>
              <a:rPr lang="en-US" dirty="0"/>
              <a:t>In the Reference case, most increases in energy consumption come from non-OECD countries, where strong economic growth, increased access to marketed energy, and rapid population growth lead to rising energy consumption.</a:t>
            </a:r>
          </a:p>
          <a:p>
            <a:pPr lvl="0"/>
            <a:r>
              <a:rPr lang="en-US" dirty="0"/>
              <a:t>In OECD countries, growth in energy consumption is slower as a result of relatively slower population and economic </a:t>
            </a:r>
            <a:r>
              <a:rPr lang="en-US" dirty="0" smtClean="0"/>
              <a:t>growth, improvements in energy efficiency, </a:t>
            </a:r>
            <a:r>
              <a:rPr lang="en-US" dirty="0"/>
              <a:t>and less growth in energy-intensive industries.</a:t>
            </a:r>
          </a:p>
          <a:p>
            <a:pPr lvl="0"/>
            <a:r>
              <a:rPr lang="en-US" dirty="0"/>
              <a:t>Energy consumption in non-OECD countries increases </a:t>
            </a:r>
            <a:r>
              <a:rPr lang="en-US" dirty="0" smtClean="0"/>
              <a:t>nearly </a:t>
            </a:r>
            <a:r>
              <a:rPr lang="en-US" dirty="0"/>
              <a:t>70% between 2018 and 2050 in contrast to a 15% increase in OECD countries.</a:t>
            </a:r>
          </a:p>
          <a:p>
            <a:pPr marL="0" indent="0">
              <a:buNone/>
            </a:pPr>
            <a:endParaRPr lang="en-US" dirty="0"/>
          </a:p>
        </p:txBody>
      </p:sp>
      <p:sp>
        <p:nvSpPr>
          <p:cNvPr id="6" name="Title 5"/>
          <p:cNvSpPr>
            <a:spLocks noGrp="1"/>
          </p:cNvSpPr>
          <p:nvPr>
            <p:ph type="title"/>
          </p:nvPr>
        </p:nvSpPr>
        <p:spPr/>
        <p:txBody>
          <a:bodyPr/>
          <a:lstStyle/>
          <a:p>
            <a:r>
              <a:rPr lang="en-US" dirty="0"/>
              <a:t>—with almost all of the increase occurring in non-OECD </a:t>
            </a:r>
            <a:r>
              <a:rPr lang="en-US" dirty="0" smtClean="0"/>
              <a:t>countries</a:t>
            </a:r>
            <a:endParaRPr lang="en-US" dirty="0"/>
          </a:p>
        </p:txBody>
      </p:sp>
      <p:sp>
        <p:nvSpPr>
          <p:cNvPr id="5" name="Slide Number Placeholder 4"/>
          <p:cNvSpPr>
            <a:spLocks noGrp="1"/>
          </p:cNvSpPr>
          <p:nvPr>
            <p:ph type="sldNum" sz="quarter" idx="4"/>
          </p:nvPr>
        </p:nvSpPr>
        <p:spPr>
          <a:xfrm>
            <a:off x="8686800" y="6030300"/>
            <a:ext cx="384048" cy="365125"/>
          </a:xfrm>
        </p:spPr>
        <p:txBody>
          <a:bodyPr/>
          <a:lstStyle/>
          <a:p>
            <a:fld id="{2D80C5C9-96E0-47EC-B500-37C5FE284639}" type="slidenum">
              <a:rPr lang="en-US" smtClean="0"/>
              <a:pPr/>
              <a:t>24</a:t>
            </a:fld>
            <a:endParaRPr lang="en-US" dirty="0"/>
          </a:p>
        </p:txBody>
      </p:sp>
      <p:grpSp>
        <p:nvGrpSpPr>
          <p:cNvPr id="8" name="Group 7"/>
          <p:cNvGrpSpPr/>
          <p:nvPr/>
        </p:nvGrpSpPr>
        <p:grpSpPr>
          <a:xfrm>
            <a:off x="1111852" y="93315"/>
            <a:ext cx="7840124" cy="547149"/>
            <a:chOff x="1111852" y="93315"/>
            <a:chExt cx="7840124" cy="54714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91125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defRPr sz="1400" b="0" i="0" u="none" strike="noStrike" kern="1200" spc="0" baseline="0">
                <a:solidFill>
                  <a:sysClr val="windowText" lastClr="000000"/>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Non-OECD energy consumption by region</a:t>
            </a:r>
          </a:p>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latin typeface="Arial" panose="020B0604020202020204" pitchFamily="34" charset="0"/>
                <a:cs typeface="Arial" panose="020B0604020202020204" pitchFamily="34" charset="0"/>
              </a:rPr>
              <a:t>quadrillion </a:t>
            </a:r>
            <a:r>
              <a:rPr lang="en-US" dirty="0" smtClean="0">
                <a:solidFill>
                  <a:sysClr val="windowText" lastClr="000000"/>
                </a:solidFill>
                <a:latin typeface="Arial" panose="020B0604020202020204" pitchFamily="34" charset="0"/>
                <a:cs typeface="Arial" panose="020B0604020202020204" pitchFamily="34" charset="0"/>
              </a:rPr>
              <a:t>British thermal units</a:t>
            </a:r>
            <a:endParaRPr lang="en-US" dirty="0">
              <a:solidFill>
                <a:sysClr val="windowText" lastClr="000000"/>
              </a:solidFill>
              <a:latin typeface="Arial" panose="020B0604020202020204" pitchFamily="34" charset="0"/>
              <a:cs typeface="Arial" panose="020B0604020202020204" pitchFamily="34" charset="0"/>
            </a:endParaRPr>
          </a:p>
        </p:txBody>
      </p:sp>
      <p:graphicFrame>
        <p:nvGraphicFramePr>
          <p:cNvPr id="18" name="s14sh4"/>
          <p:cNvGraphicFramePr>
            <a:graphicFrameLocks noGrp="1"/>
          </p:cNvGraphicFramePr>
          <p:nvPr>
            <p:ph type="chart" sz="quarter" idx="12"/>
            <p:extLst>
              <p:ext uri="{D42A27DB-BD31-4B8C-83A1-F6EECF244321}">
                <p14:modId xmlns:p14="http://schemas.microsoft.com/office/powerpoint/2010/main" val="2972259164"/>
              </p:ext>
            </p:extLst>
          </p:nvPr>
        </p:nvGraphicFramePr>
        <p:xfrm>
          <a:off x="231775" y="2286000"/>
          <a:ext cx="8683625" cy="34414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 the Reference case, non-OECD Asia accounts for most of the increase in energy use— </a:t>
            </a:r>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25</a:t>
            </a:fld>
            <a:endParaRPr lang="en-US" dirty="0"/>
          </a:p>
        </p:txBody>
      </p:sp>
      <p:sp>
        <p:nvSpPr>
          <p:cNvPr id="17" name="TextBox 1"/>
          <p:cNvSpPr txBox="1"/>
          <p:nvPr/>
        </p:nvSpPr>
        <p:spPr>
          <a:xfrm>
            <a:off x="1226448" y="259746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19" name="Group 18"/>
          <p:cNvGrpSpPr/>
          <p:nvPr/>
        </p:nvGrpSpPr>
        <p:grpSpPr>
          <a:xfrm>
            <a:off x="1111852" y="93315"/>
            <a:ext cx="7840124" cy="547149"/>
            <a:chOff x="1111852" y="93315"/>
            <a:chExt cx="7840124" cy="547149"/>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
        <p:nvSpPr>
          <p:cNvPr id="29" name="TextBox 1"/>
          <p:cNvSpPr txBox="1"/>
          <p:nvPr/>
        </p:nvSpPr>
        <p:spPr>
          <a:xfrm>
            <a:off x="7172069" y="2618661"/>
            <a:ext cx="1723768" cy="27761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5"/>
                </a:solidFill>
                <a:latin typeface="Arial" panose="020B0604020202020204" pitchFamily="34" charset="0"/>
                <a:cs typeface="Arial" panose="020B0604020202020204" pitchFamily="34" charset="0"/>
              </a:rPr>
              <a:t>Asia</a:t>
            </a:r>
          </a:p>
          <a:p>
            <a:endParaRPr lang="en-US" sz="1000" b="1" dirty="0">
              <a:solidFill>
                <a:schemeClr val="accent2">
                  <a:lumMod val="75000"/>
                </a:schemeClr>
              </a:solidFill>
              <a:latin typeface="Arial" panose="020B0604020202020204" pitchFamily="34" charset="0"/>
              <a:cs typeface="Arial" panose="020B0604020202020204" pitchFamily="34" charset="0"/>
            </a:endParaRPr>
          </a:p>
          <a:p>
            <a:endParaRPr lang="en-US" sz="1000" b="1" dirty="0">
              <a:solidFill>
                <a:schemeClr val="accent2">
                  <a:lumMod val="75000"/>
                </a:schemeClr>
              </a:solidFill>
              <a:latin typeface="Arial" panose="020B0604020202020204" pitchFamily="34" charset="0"/>
              <a:cs typeface="Arial" panose="020B0604020202020204" pitchFamily="34" charset="0"/>
            </a:endParaRPr>
          </a:p>
          <a:p>
            <a:endParaRPr lang="en-US" sz="1000" b="1" dirty="0" smtClean="0">
              <a:solidFill>
                <a:schemeClr val="accent2">
                  <a:lumMod val="75000"/>
                </a:schemeClr>
              </a:solidFill>
              <a:latin typeface="Arial" panose="020B0604020202020204" pitchFamily="34" charset="0"/>
              <a:cs typeface="Arial" panose="020B0604020202020204" pitchFamily="34" charset="0"/>
            </a:endParaRPr>
          </a:p>
          <a:p>
            <a:endParaRPr lang="en-US" sz="1000" b="1" dirty="0">
              <a:solidFill>
                <a:schemeClr val="accent2">
                  <a:lumMod val="75000"/>
                </a:schemeClr>
              </a:solidFill>
              <a:latin typeface="Arial" panose="020B0604020202020204" pitchFamily="34" charset="0"/>
              <a:cs typeface="Arial" panose="020B0604020202020204" pitchFamily="34" charset="0"/>
            </a:endParaRPr>
          </a:p>
          <a:p>
            <a:endParaRPr lang="en-US" sz="1000" b="1" dirty="0" smtClean="0">
              <a:solidFill>
                <a:schemeClr val="accent2">
                  <a:lumMod val="75000"/>
                </a:schemeClr>
              </a:solidFill>
              <a:latin typeface="Arial" panose="020B0604020202020204" pitchFamily="34" charset="0"/>
              <a:cs typeface="Arial" panose="020B0604020202020204" pitchFamily="34" charset="0"/>
            </a:endParaRPr>
          </a:p>
          <a:p>
            <a:endParaRPr lang="en-US" sz="1000" b="1" dirty="0">
              <a:solidFill>
                <a:schemeClr val="accent2">
                  <a:lumMod val="75000"/>
                </a:schemeClr>
              </a:solidFill>
              <a:latin typeface="Arial" panose="020B0604020202020204" pitchFamily="34" charset="0"/>
              <a:cs typeface="Arial" panose="020B0604020202020204" pitchFamily="34" charset="0"/>
            </a:endParaRPr>
          </a:p>
          <a:p>
            <a:endParaRPr lang="en-US" sz="1000" b="1" dirty="0" smtClean="0">
              <a:solidFill>
                <a:schemeClr val="accent2">
                  <a:lumMod val="75000"/>
                </a:schemeClr>
              </a:solidFill>
              <a:latin typeface="Arial" panose="020B0604020202020204" pitchFamily="34" charset="0"/>
              <a:cs typeface="Arial" panose="020B0604020202020204" pitchFamily="34" charset="0"/>
            </a:endParaRPr>
          </a:p>
          <a:p>
            <a:endParaRPr lang="en-US" sz="900" b="1" dirty="0" smtClean="0">
              <a:solidFill>
                <a:schemeClr val="accent2">
                  <a:lumMod val="75000"/>
                </a:schemeClr>
              </a:solidFill>
              <a:latin typeface="Arial" panose="020B0604020202020204" pitchFamily="34" charset="0"/>
              <a:cs typeface="Arial" panose="020B0604020202020204" pitchFamily="34" charset="0"/>
            </a:endParaRPr>
          </a:p>
          <a:p>
            <a:endParaRPr lang="en-US" sz="1000" b="1" dirty="0">
              <a:solidFill>
                <a:schemeClr val="accent2">
                  <a:lumMod val="75000"/>
                </a:schemeClr>
              </a:solidFill>
              <a:latin typeface="Arial" panose="020B0604020202020204" pitchFamily="34" charset="0"/>
              <a:cs typeface="Arial" panose="020B0604020202020204" pitchFamily="34" charset="0"/>
            </a:endParaRPr>
          </a:p>
          <a:p>
            <a:endParaRPr lang="en-US" sz="1000" b="1" dirty="0" smtClean="0">
              <a:solidFill>
                <a:schemeClr val="accent2">
                  <a:lumMod val="75000"/>
                </a:schemeClr>
              </a:solidFill>
              <a:latin typeface="Arial" panose="020B0604020202020204" pitchFamily="34" charset="0"/>
              <a:cs typeface="Arial" panose="020B0604020202020204" pitchFamily="34" charset="0"/>
            </a:endParaRPr>
          </a:p>
          <a:p>
            <a:endParaRPr lang="en-US" sz="1000" b="1" dirty="0">
              <a:solidFill>
                <a:schemeClr val="accent2">
                  <a:lumMod val="75000"/>
                </a:schemeClr>
              </a:solidFill>
              <a:latin typeface="Arial" panose="020B0604020202020204" pitchFamily="34" charset="0"/>
              <a:cs typeface="Arial" panose="020B0604020202020204" pitchFamily="34" charset="0"/>
            </a:endParaRPr>
          </a:p>
          <a:p>
            <a:r>
              <a:rPr lang="en-US" sz="1400" b="1" dirty="0">
                <a:solidFill>
                  <a:schemeClr val="accent2"/>
                </a:solidFill>
                <a:latin typeface="Arial" panose="020B0604020202020204" pitchFamily="34" charset="0"/>
                <a:cs typeface="Arial" panose="020B0604020202020204" pitchFamily="34" charset="0"/>
              </a:rPr>
              <a:t>Middle</a:t>
            </a:r>
            <a:r>
              <a:rPr lang="en-US" sz="1400" b="1" baseline="0" dirty="0">
                <a:solidFill>
                  <a:schemeClr val="accent2"/>
                </a:solidFill>
                <a:latin typeface="Arial" panose="020B0604020202020204" pitchFamily="34" charset="0"/>
                <a:cs typeface="Arial" panose="020B0604020202020204" pitchFamily="34" charset="0"/>
              </a:rPr>
              <a:t> East</a:t>
            </a:r>
          </a:p>
          <a:p>
            <a:r>
              <a:rPr lang="en-US" sz="1400" b="1" baseline="0" dirty="0">
                <a:solidFill>
                  <a:schemeClr val="accent4"/>
                </a:solidFill>
                <a:latin typeface="Arial" panose="020B0604020202020204" pitchFamily="34" charset="0"/>
                <a:cs typeface="Arial" panose="020B0604020202020204" pitchFamily="34" charset="0"/>
              </a:rPr>
              <a:t>Africa</a:t>
            </a:r>
          </a:p>
          <a:p>
            <a:r>
              <a:rPr lang="en-US" sz="1400" b="1" baseline="0" dirty="0">
                <a:solidFill>
                  <a:schemeClr val="accent3"/>
                </a:solidFill>
                <a:latin typeface="Arial" panose="020B0604020202020204" pitchFamily="34" charset="0"/>
                <a:cs typeface="Arial" panose="020B0604020202020204" pitchFamily="34" charset="0"/>
              </a:rPr>
              <a:t>Americas</a:t>
            </a:r>
          </a:p>
          <a:p>
            <a:endParaRPr lang="en-US" sz="200" b="1" baseline="0" dirty="0" smtClean="0">
              <a:solidFill>
                <a:schemeClr val="accent1"/>
              </a:solidFill>
              <a:latin typeface="Arial" panose="020B0604020202020204" pitchFamily="34" charset="0"/>
              <a:cs typeface="Arial" panose="020B0604020202020204" pitchFamily="34" charset="0"/>
            </a:endParaRPr>
          </a:p>
          <a:p>
            <a:r>
              <a:rPr lang="en-US" sz="1400" b="1" baseline="0" dirty="0" smtClean="0">
                <a:solidFill>
                  <a:schemeClr val="accent1"/>
                </a:solidFill>
                <a:latin typeface="Arial" panose="020B0604020202020204" pitchFamily="34" charset="0"/>
                <a:cs typeface="Arial" panose="020B0604020202020204" pitchFamily="34" charset="0"/>
              </a:rPr>
              <a:t>Europe and </a:t>
            </a:r>
            <a:r>
              <a:rPr lang="en-US" sz="1400" b="1" baseline="0" dirty="0">
                <a:solidFill>
                  <a:schemeClr val="accent1"/>
                </a:solidFill>
                <a:latin typeface="Arial" panose="020B0604020202020204" pitchFamily="34" charset="0"/>
                <a:cs typeface="Arial" panose="020B0604020202020204" pitchFamily="34" charset="0"/>
              </a:rPr>
              <a:t>Eurasia </a:t>
            </a:r>
            <a:endParaRPr lang="en-US" sz="1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22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lnSpc>
                <a:spcPct val="100000"/>
              </a:lnSpc>
              <a:spcBef>
                <a:spcPts val="600"/>
              </a:spcBef>
            </a:pPr>
            <a:r>
              <a:rPr lang="en-US" dirty="0"/>
              <a:t>More than half of the projected increase in global energy consumption occurs in non-OECD Asian countries, a group that includes China and India. Energy demand in non-OECD Asia is larger than in any other region in 2018, and it is projected to </a:t>
            </a:r>
            <a:r>
              <a:rPr lang="en-US" dirty="0" smtClean="0"/>
              <a:t>almost double </a:t>
            </a:r>
            <a:r>
              <a:rPr lang="en-US" dirty="0"/>
              <a:t>between 2018 and 2050, making it both the largest and fastest-growing region in the world for energy consumption.</a:t>
            </a:r>
          </a:p>
          <a:p>
            <a:pPr lvl="0">
              <a:lnSpc>
                <a:spcPct val="100000"/>
              </a:lnSpc>
              <a:spcBef>
                <a:spcPts val="600"/>
              </a:spcBef>
            </a:pPr>
            <a:r>
              <a:rPr lang="en-US" dirty="0"/>
              <a:t>China and India have been among the world’s fastest-growing economies during much of the past decade, and they remain primary contributors to future growth in world energy demand.</a:t>
            </a:r>
          </a:p>
          <a:p>
            <a:pPr lvl="0">
              <a:lnSpc>
                <a:spcPct val="100000"/>
              </a:lnSpc>
              <a:spcBef>
                <a:spcPts val="600"/>
              </a:spcBef>
            </a:pPr>
            <a:r>
              <a:rPr lang="en-US" dirty="0"/>
              <a:t>Non-OECD regions outside of Asia contribute to substantial increases in energy consumption. Fast-paced population growth and access to ample domestic resources are important determinants of energy demand in Africa and the Middle East, where energy use increases about 110% and 55%, respectively, between 2018 and 2050.</a:t>
            </a:r>
          </a:p>
          <a:p>
            <a:pPr lvl="0">
              <a:lnSpc>
                <a:spcPct val="100000"/>
              </a:lnSpc>
              <a:spcBef>
                <a:spcPts val="600"/>
              </a:spcBef>
            </a:pPr>
            <a:r>
              <a:rPr lang="en-US" dirty="0"/>
              <a:t>Non-OECD Europe and Eurasia has the smallest projected increase in energy consumption (</a:t>
            </a:r>
            <a:r>
              <a:rPr lang="en-US" dirty="0" smtClean="0"/>
              <a:t>11%).  </a:t>
            </a:r>
            <a:r>
              <a:rPr lang="en-US" dirty="0"/>
              <a:t>Much of the low growth is related to Russia, where the population declines. The low growth is also a result of significant gains in energy efficiency achieved by replacing older physical assets with more efficient ones.</a:t>
            </a:r>
          </a:p>
          <a:p>
            <a:endParaRPr lang="en-US" dirty="0"/>
          </a:p>
        </p:txBody>
      </p:sp>
      <p:sp>
        <p:nvSpPr>
          <p:cNvPr id="8" name="Title 7"/>
          <p:cNvSpPr>
            <a:spLocks noGrp="1"/>
          </p:cNvSpPr>
          <p:nvPr>
            <p:ph type="title"/>
          </p:nvPr>
        </p:nvSpPr>
        <p:spPr/>
        <p:txBody>
          <a:bodyPr/>
          <a:lstStyle/>
          <a:p>
            <a:r>
              <a:rPr lang="en-US" dirty="0"/>
              <a:t>—but substantial growth also occurs in other non-OECD regions</a:t>
            </a:r>
          </a:p>
        </p:txBody>
      </p:sp>
      <p:sp>
        <p:nvSpPr>
          <p:cNvPr id="7" name="Slide Number Placeholder 6"/>
          <p:cNvSpPr>
            <a:spLocks noGrp="1"/>
          </p:cNvSpPr>
          <p:nvPr>
            <p:ph type="sldNum" sz="quarter" idx="4"/>
          </p:nvPr>
        </p:nvSpPr>
        <p:spPr>
          <a:xfrm>
            <a:off x="8686800" y="6030300"/>
            <a:ext cx="384048" cy="365125"/>
          </a:xfrm>
        </p:spPr>
        <p:txBody>
          <a:bodyPr/>
          <a:lstStyle/>
          <a:p>
            <a:fld id="{2D80C5C9-96E0-47EC-B500-37C5FE284639}" type="slidenum">
              <a:rPr lang="en-US" smtClean="0"/>
              <a:pPr/>
              <a:t>26</a:t>
            </a:fld>
            <a:endParaRPr lang="en-US" dirty="0"/>
          </a:p>
        </p:txBody>
      </p:sp>
      <p:grpSp>
        <p:nvGrpSpPr>
          <p:cNvPr id="5" name="Group 4"/>
          <p:cNvGrpSpPr/>
          <p:nvPr/>
        </p:nvGrpSpPr>
        <p:grpSpPr>
          <a:xfrm>
            <a:off x="1111852" y="93315"/>
            <a:ext cx="7840124" cy="547149"/>
            <a:chOff x="1111852" y="93315"/>
            <a:chExt cx="7840124" cy="54714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468600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sz="quarter" idx="12"/>
            <p:extLst>
              <p:ext uri="{D42A27DB-BD31-4B8C-83A1-F6EECF244321}">
                <p14:modId xmlns:p14="http://schemas.microsoft.com/office/powerpoint/2010/main" val="1555535731"/>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ontent Placeholder 24"/>
          <p:cNvGraphicFramePr>
            <a:graphicFrameLocks noGrp="1"/>
          </p:cNvGraphicFramePr>
          <p:nvPr>
            <p:ph sz="quarter" idx="13"/>
            <p:extLst>
              <p:ext uri="{D42A27DB-BD31-4B8C-83A1-F6EECF244321}">
                <p14:modId xmlns:p14="http://schemas.microsoft.com/office/powerpoint/2010/main" val="3703596798"/>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prstGeom prst="rect">
            <a:avLst/>
          </a:prstGeom>
        </p:spPr>
        <p:txBody>
          <a:bodyPr/>
          <a:lstStyle/>
          <a:p>
            <a:r>
              <a:rPr lang="en-US" dirty="0"/>
              <a:t>The industrial sector is the largest consumer of energy—</a:t>
            </a:r>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z="1200" smtClean="0"/>
              <a:pPr/>
              <a:t>27</a:t>
            </a:fld>
            <a:endParaRPr lang="en-US" sz="1200" dirty="0"/>
          </a:p>
        </p:txBody>
      </p:sp>
      <p:sp>
        <p:nvSpPr>
          <p:cNvPr id="27" name="TextBox 1"/>
          <p:cNvSpPr txBox="1"/>
          <p:nvPr/>
        </p:nvSpPr>
        <p:spPr>
          <a:xfrm>
            <a:off x="590407" y="2384407"/>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18" name="Group 17"/>
          <p:cNvGrpSpPr/>
          <p:nvPr/>
        </p:nvGrpSpPr>
        <p:grpSpPr>
          <a:xfrm>
            <a:off x="1111852" y="93315"/>
            <a:ext cx="7840124" cy="547149"/>
            <a:chOff x="1111852" y="93315"/>
            <a:chExt cx="7840124" cy="547149"/>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929997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a:t>The industrial sector, which includes </a:t>
            </a:r>
            <a:r>
              <a:rPr lang="en-US" dirty="0" smtClean="0"/>
              <a:t>refining, mining</a:t>
            </a:r>
            <a:r>
              <a:rPr lang="en-US" dirty="0"/>
              <a:t>, manufacturing, agriculture, and construction, accounts for the largest share of energy consumption of any end-use sector—more than 50% of end-use energy consumption during the entire projection period. World industrial sector energy use increases by more than 30% from 2018 to 2050, reaching about 315 quadrillion British thermal units (Btu) by 2050. </a:t>
            </a:r>
          </a:p>
          <a:p>
            <a:pPr lvl="0"/>
            <a:r>
              <a:rPr lang="en-US" dirty="0"/>
              <a:t>Gross output, a measure of total sales across sectors, more than doubles during the projection period </a:t>
            </a:r>
            <a:r>
              <a:rPr lang="en-US" dirty="0" smtClean="0"/>
              <a:t>from 2018 to </a:t>
            </a:r>
            <a:r>
              <a:rPr lang="en-US" dirty="0"/>
              <a:t>2050, and about half of this growth is related to industrial activity. The remaining growth comes from the service sector and reflects non-industrial activities.</a:t>
            </a:r>
          </a:p>
          <a:p>
            <a:pPr lvl="0"/>
            <a:r>
              <a:rPr lang="en-US" dirty="0"/>
              <a:t>Most of the increase in industrial sector energy use occurs in non-OECD nations. Industrial sector energy use in non-OECD countries grows by more than 1.0% per year in the Reference case compared with an increase of 0.5% per year in OECD countries. </a:t>
            </a:r>
          </a:p>
        </p:txBody>
      </p:sp>
      <p:sp>
        <p:nvSpPr>
          <p:cNvPr id="8" name="Title 7"/>
          <p:cNvSpPr>
            <a:spLocks noGrp="1"/>
          </p:cNvSpPr>
          <p:nvPr>
            <p:ph type="title"/>
          </p:nvPr>
        </p:nvSpPr>
        <p:spPr/>
        <p:txBody>
          <a:bodyPr/>
          <a:lstStyle/>
          <a:p>
            <a:r>
              <a:rPr lang="en-US" dirty="0"/>
              <a:t>—and constitutes more than half of global energy consumption</a:t>
            </a:r>
          </a:p>
        </p:txBody>
      </p:sp>
      <p:sp>
        <p:nvSpPr>
          <p:cNvPr id="7" name="Slide Number Placeholder 6"/>
          <p:cNvSpPr>
            <a:spLocks noGrp="1"/>
          </p:cNvSpPr>
          <p:nvPr>
            <p:ph type="sldNum" sz="quarter" idx="4"/>
          </p:nvPr>
        </p:nvSpPr>
        <p:spPr>
          <a:xfrm>
            <a:off x="8686800" y="6030300"/>
            <a:ext cx="384048" cy="365125"/>
          </a:xfrm>
        </p:spPr>
        <p:txBody>
          <a:bodyPr/>
          <a:lstStyle/>
          <a:p>
            <a:fld id="{2D80C5C9-96E0-47EC-B500-37C5FE284639}" type="slidenum">
              <a:rPr lang="en-US" smtClean="0"/>
              <a:pPr/>
              <a:t>28</a:t>
            </a:fld>
            <a:endParaRPr lang="en-US" dirty="0"/>
          </a:p>
        </p:txBody>
      </p:sp>
      <p:grpSp>
        <p:nvGrpSpPr>
          <p:cNvPr id="5" name="Group 4"/>
          <p:cNvGrpSpPr/>
          <p:nvPr/>
        </p:nvGrpSpPr>
        <p:grpSpPr>
          <a:xfrm>
            <a:off x="1111852" y="93315"/>
            <a:ext cx="7840124" cy="547149"/>
            <a:chOff x="1111852" y="93315"/>
            <a:chExt cx="7840124" cy="54714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323524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worldbysector"/>
          <p:cNvGraphicFramePr>
            <a:graphicFrameLocks noGrp="1"/>
          </p:cNvGraphicFramePr>
          <p:nvPr>
            <p:ph sz="quarter" idx="12"/>
            <p:extLst>
              <p:ext uri="{D42A27DB-BD31-4B8C-83A1-F6EECF244321}">
                <p14:modId xmlns:p14="http://schemas.microsoft.com/office/powerpoint/2010/main" val="3159518266"/>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smtClean="0"/>
              <a:t>While energy consumption in each end-use sector grows—</a:t>
            </a:r>
            <a:endParaRPr lang="en-US" dirty="0"/>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29</a:t>
            </a:fld>
            <a:endParaRPr lang="en-US" dirty="0"/>
          </a:p>
        </p:txBody>
      </p:sp>
      <p:sp>
        <p:nvSpPr>
          <p:cNvPr id="17" name="TextBox 1"/>
          <p:cNvSpPr txBox="1"/>
          <p:nvPr/>
        </p:nvSpPr>
        <p:spPr>
          <a:xfrm>
            <a:off x="726212" y="2732011"/>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2" name="TextBox 1"/>
          <p:cNvSpPr txBox="1"/>
          <p:nvPr/>
        </p:nvSpPr>
        <p:spPr>
          <a:xfrm>
            <a:off x="3100655" y="2492188"/>
            <a:ext cx="1053902" cy="29649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accent3"/>
                </a:solidFill>
                <a:latin typeface="Arial" panose="020B0604020202020204" pitchFamily="34" charset="0"/>
                <a:cs typeface="Arial" panose="020B0604020202020204" pitchFamily="34" charset="0"/>
              </a:rPr>
              <a:t>industrial</a:t>
            </a:r>
          </a:p>
          <a:p>
            <a:endParaRPr lang="en-US" sz="800" b="1" baseline="0" dirty="0" smtClean="0">
              <a:solidFill>
                <a:schemeClr val="accent2"/>
              </a:solidFill>
              <a:latin typeface="Arial" panose="020B0604020202020204" pitchFamily="34" charset="0"/>
              <a:cs typeface="Arial" panose="020B0604020202020204" pitchFamily="34" charset="0"/>
            </a:endParaRPr>
          </a:p>
          <a:p>
            <a:endParaRPr lang="en-US" sz="1400" b="1" dirty="0" smtClean="0">
              <a:solidFill>
                <a:schemeClr val="accent2"/>
              </a:solidFill>
              <a:latin typeface="Arial" panose="020B0604020202020204" pitchFamily="34" charset="0"/>
              <a:cs typeface="Arial" panose="020B0604020202020204" pitchFamily="34" charset="0"/>
            </a:endParaRPr>
          </a:p>
          <a:p>
            <a:endParaRPr lang="en-US" sz="1400" b="1" dirty="0">
              <a:solidFill>
                <a:schemeClr val="accent2"/>
              </a:solidFill>
              <a:latin typeface="Arial" panose="020B0604020202020204" pitchFamily="34" charset="0"/>
              <a:cs typeface="Arial" panose="020B0604020202020204" pitchFamily="34" charset="0"/>
            </a:endParaRPr>
          </a:p>
          <a:p>
            <a:endParaRPr lang="en-US" sz="1400" b="1" dirty="0" smtClean="0">
              <a:solidFill>
                <a:schemeClr val="accent1"/>
              </a:solidFill>
              <a:latin typeface="Arial" panose="020B0604020202020204" pitchFamily="34" charset="0"/>
              <a:cs typeface="Arial" panose="020B0604020202020204" pitchFamily="34" charset="0"/>
            </a:endParaRPr>
          </a:p>
          <a:p>
            <a:endParaRPr lang="en-US" sz="1400" b="1" dirty="0">
              <a:solidFill>
                <a:schemeClr val="accent1"/>
              </a:solidFill>
              <a:latin typeface="Arial" panose="020B0604020202020204" pitchFamily="34" charset="0"/>
              <a:cs typeface="Arial" panose="020B0604020202020204" pitchFamily="34" charset="0"/>
            </a:endParaRPr>
          </a:p>
          <a:p>
            <a:endParaRPr lang="en-US" sz="800" b="1" dirty="0" smtClean="0">
              <a:solidFill>
                <a:schemeClr val="accent1"/>
              </a:solidFill>
              <a:latin typeface="Arial" panose="020B0604020202020204" pitchFamily="34" charset="0"/>
              <a:cs typeface="Arial" panose="020B0604020202020204" pitchFamily="34" charset="0"/>
            </a:endParaRPr>
          </a:p>
          <a:p>
            <a:r>
              <a:rPr lang="en-US" sz="1400" b="1" dirty="0" smtClean="0">
                <a:solidFill>
                  <a:schemeClr val="accent1"/>
                </a:solidFill>
                <a:latin typeface="Arial" panose="020B0604020202020204" pitchFamily="34" charset="0"/>
                <a:cs typeface="Arial" panose="020B0604020202020204" pitchFamily="34" charset="0"/>
              </a:rPr>
              <a:t>transportation</a:t>
            </a:r>
          </a:p>
          <a:p>
            <a:endParaRPr lang="en-US" sz="3200" b="1" baseline="0" dirty="0" smtClean="0">
              <a:solidFill>
                <a:schemeClr val="accent2"/>
              </a:solidFill>
              <a:latin typeface="Arial" panose="020B0604020202020204" pitchFamily="34" charset="0"/>
              <a:cs typeface="Arial" panose="020B0604020202020204" pitchFamily="34" charset="0"/>
            </a:endParaRPr>
          </a:p>
          <a:p>
            <a:r>
              <a:rPr lang="en-US" sz="1400" b="1" dirty="0" smtClean="0">
                <a:solidFill>
                  <a:schemeClr val="accent5">
                    <a:lumMod val="50000"/>
                  </a:schemeClr>
                </a:solidFill>
                <a:latin typeface="Arial" panose="020B0604020202020204" pitchFamily="34" charset="0"/>
                <a:cs typeface="Arial" panose="020B0604020202020204" pitchFamily="34" charset="0"/>
              </a:rPr>
              <a:t>residential</a:t>
            </a:r>
            <a:endParaRPr lang="en-US" sz="1400" b="1" dirty="0">
              <a:solidFill>
                <a:schemeClr val="accent5">
                  <a:lumMod val="50000"/>
                </a:schemeClr>
              </a:solidFill>
              <a:latin typeface="Arial" panose="020B0604020202020204" pitchFamily="34" charset="0"/>
              <a:cs typeface="Arial" panose="020B0604020202020204" pitchFamily="34" charset="0"/>
            </a:endParaRPr>
          </a:p>
          <a:p>
            <a:endParaRPr lang="en-US" b="1" dirty="0" smtClean="0">
              <a:solidFill>
                <a:schemeClr val="tx1"/>
              </a:solidFill>
              <a:latin typeface="Arial" panose="020B0604020202020204" pitchFamily="34" charset="0"/>
              <a:cs typeface="Arial" panose="020B0604020202020204" pitchFamily="34" charset="0"/>
            </a:endParaRPr>
          </a:p>
          <a:p>
            <a:r>
              <a:rPr lang="en-US" sz="1400" b="1" dirty="0" smtClean="0">
                <a:solidFill>
                  <a:schemeClr val="accent5">
                    <a:lumMod val="60000"/>
                    <a:lumOff val="40000"/>
                  </a:schemeClr>
                </a:solidFill>
                <a:latin typeface="Arial" panose="020B0604020202020204" pitchFamily="34" charset="0"/>
                <a:cs typeface="Arial" panose="020B0604020202020204" pitchFamily="34" charset="0"/>
              </a:rPr>
              <a:t>commercial</a:t>
            </a:r>
            <a:endParaRPr lang="en-US" sz="1400" b="1" baseline="0" dirty="0">
              <a:solidFill>
                <a:schemeClr val="accent5">
                  <a:lumMod val="60000"/>
                  <a:lumOff val="40000"/>
                </a:schemeClr>
              </a:solidFill>
              <a:latin typeface="Arial" panose="020B0604020202020204" pitchFamily="34" charset="0"/>
              <a:cs typeface="Arial" panose="020B0604020202020204" pitchFamily="34" charset="0"/>
            </a:endParaRPr>
          </a:p>
          <a:p>
            <a:endParaRPr lang="en-US" sz="1400" b="1" dirty="0">
              <a:solidFill>
                <a:srgbClr val="C00000"/>
              </a:solidFill>
            </a:endParaRPr>
          </a:p>
        </p:txBody>
      </p:sp>
      <p:grpSp>
        <p:nvGrpSpPr>
          <p:cNvPr id="21" name="Group 20"/>
          <p:cNvGrpSpPr/>
          <p:nvPr/>
        </p:nvGrpSpPr>
        <p:grpSpPr>
          <a:xfrm>
            <a:off x="1111852" y="93315"/>
            <a:ext cx="7840124" cy="547149"/>
            <a:chOff x="1111852" y="93315"/>
            <a:chExt cx="7840124" cy="547149"/>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41" name="Pictur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graphicFrame>
        <p:nvGraphicFramePr>
          <p:cNvPr id="32" name="endusefrac"/>
          <p:cNvGraphicFramePr>
            <a:graphicFrameLocks noGrp="1"/>
          </p:cNvGraphicFramePr>
          <p:nvPr>
            <p:ph sz="quarter" idx="13"/>
            <p:extLst>
              <p:ext uri="{D42A27DB-BD31-4B8C-83A1-F6EECF244321}">
                <p14:modId xmlns:p14="http://schemas.microsoft.com/office/powerpoint/2010/main" val="1645629396"/>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54665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International </a:t>
            </a:r>
            <a:r>
              <a:rPr lang="en-US" dirty="0"/>
              <a:t>Energy Outlook 2019 is dedicated to the memory of Linda Doman.  </a:t>
            </a:r>
          </a:p>
          <a:p>
            <a:pPr marL="0" indent="0" algn="ctr">
              <a:buNone/>
            </a:pPr>
            <a:r>
              <a:rPr lang="en-US" dirty="0"/>
              <a:t>Linda led or contributed to the development of the International Energy Outlook </a:t>
            </a:r>
            <a:r>
              <a:rPr lang="en-US" dirty="0" smtClean="0"/>
              <a:t/>
            </a:r>
            <a:br>
              <a:rPr lang="en-US" dirty="0" smtClean="0"/>
            </a:br>
            <a:r>
              <a:rPr lang="en-US" dirty="0" smtClean="0"/>
              <a:t>for </a:t>
            </a:r>
            <a:r>
              <a:rPr lang="en-US" dirty="0"/>
              <a:t>more than three decades.</a:t>
            </a:r>
          </a:p>
          <a:p>
            <a:pPr marL="0" indent="0">
              <a:buNone/>
            </a:pPr>
            <a:endParaRPr lang="en-US" dirty="0"/>
          </a:p>
        </p:txBody>
      </p:sp>
      <p:sp>
        <p:nvSpPr>
          <p:cNvPr id="4" name="Slide Number Placeholder 3"/>
          <p:cNvSpPr>
            <a:spLocks noGrp="1"/>
          </p:cNvSpPr>
          <p:nvPr>
            <p:ph type="sldNum" sz="quarter" idx="4"/>
          </p:nvPr>
        </p:nvSpPr>
        <p:spPr>
          <a:xfrm>
            <a:off x="8686800" y="6030300"/>
            <a:ext cx="384048" cy="365125"/>
          </a:xfrm>
        </p:spPr>
        <p:txBody>
          <a:bodyPr/>
          <a:lstStyle/>
          <a:p>
            <a:fld id="{2D80C5C9-96E0-47EC-B500-37C5FE284639}" type="slidenum">
              <a:rPr lang="en-US" smtClean="0"/>
              <a:pPr/>
              <a:t>3</a:t>
            </a:fld>
            <a:endParaRPr lang="en-US" dirty="0"/>
          </a:p>
        </p:txBody>
      </p:sp>
    </p:spTree>
    <p:extLst>
      <p:ext uri="{BB962C8B-B14F-4D97-AF65-F5344CB8AC3E}">
        <p14:creationId xmlns:p14="http://schemas.microsoft.com/office/powerpoint/2010/main" val="2423980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a:t>End-use fuels include those fuels consumed in the industrial, transportation, and buildings sectors and exclude fuels used for electric power generation.</a:t>
            </a:r>
          </a:p>
          <a:p>
            <a:pPr lvl="0"/>
            <a:r>
              <a:rPr lang="en-US" dirty="0"/>
              <a:t>Liquid fuels, because of energy density, cost, and chemical properties, continue to be the predominant transportation fuel and an important industrial feedstock.</a:t>
            </a:r>
          </a:p>
          <a:p>
            <a:pPr lvl="0"/>
            <a:r>
              <a:rPr lang="en-US" dirty="0"/>
              <a:t>Electricity use in the residential and commercial building sectors increases rapidly because of growing income, a growing population, and increased access to electricity in non-OECD regions.   </a:t>
            </a:r>
          </a:p>
          <a:p>
            <a:pPr lvl="0"/>
            <a:r>
              <a:rPr lang="en-US" dirty="0"/>
              <a:t>Electricity use in the industrial sector and transportation sector also grows, respectively, as a result of increasing product demand and increasing use of electric vehicles.</a:t>
            </a:r>
          </a:p>
          <a:p>
            <a:pPr lvl="0"/>
            <a:r>
              <a:rPr lang="en-US" dirty="0"/>
              <a:t>Coal continues to be an important end-use fuel in industrial processes, including the production of cement and steel.  </a:t>
            </a:r>
          </a:p>
        </p:txBody>
      </p:sp>
      <p:sp>
        <p:nvSpPr>
          <p:cNvPr id="8" name="Title 7"/>
          <p:cNvSpPr>
            <a:spLocks noGrp="1"/>
          </p:cNvSpPr>
          <p:nvPr>
            <p:ph type="title"/>
          </p:nvPr>
        </p:nvSpPr>
        <p:spPr/>
        <p:txBody>
          <a:bodyPr/>
          <a:lstStyle/>
          <a:p>
            <a:r>
              <a:rPr lang="en-US" dirty="0"/>
              <a:t>—end-use fuel composition increasingly shifts toward electricity </a:t>
            </a:r>
          </a:p>
        </p:txBody>
      </p:sp>
      <p:sp>
        <p:nvSpPr>
          <p:cNvPr id="7" name="Slide Number Placeholder 6"/>
          <p:cNvSpPr>
            <a:spLocks noGrp="1"/>
          </p:cNvSpPr>
          <p:nvPr>
            <p:ph type="sldNum" sz="quarter" idx="4"/>
          </p:nvPr>
        </p:nvSpPr>
        <p:spPr>
          <a:xfrm>
            <a:off x="8686800" y="6030300"/>
            <a:ext cx="384048" cy="365125"/>
          </a:xfrm>
        </p:spPr>
        <p:txBody>
          <a:bodyPr/>
          <a:lstStyle/>
          <a:p>
            <a:fld id="{2D80C5C9-96E0-47EC-B500-37C5FE284639}" type="slidenum">
              <a:rPr lang="en-US" smtClean="0"/>
              <a:pPr/>
              <a:t>30</a:t>
            </a:fld>
            <a:endParaRPr lang="en-US" dirty="0"/>
          </a:p>
        </p:txBody>
      </p:sp>
      <p:grpSp>
        <p:nvGrpSpPr>
          <p:cNvPr id="5" name="Group 4"/>
          <p:cNvGrpSpPr/>
          <p:nvPr/>
        </p:nvGrpSpPr>
        <p:grpSpPr>
          <a:xfrm>
            <a:off x="1111852" y="93315"/>
            <a:ext cx="7840124" cy="547149"/>
            <a:chOff x="1111852" y="93315"/>
            <a:chExt cx="7840124" cy="54714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2614290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18sh4"/>
          <p:cNvGraphicFramePr>
            <a:graphicFrameLocks noGrp="1"/>
          </p:cNvGraphicFramePr>
          <p:nvPr>
            <p:ph sz="quarter" idx="12"/>
            <p:extLst>
              <p:ext uri="{D42A27DB-BD31-4B8C-83A1-F6EECF244321}">
                <p14:modId xmlns:p14="http://schemas.microsoft.com/office/powerpoint/2010/main" val="619633285"/>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prstGeom prst="rect">
            <a:avLst/>
          </a:prstGeom>
        </p:spPr>
        <p:txBody>
          <a:bodyPr/>
          <a:lstStyle/>
          <a:p>
            <a:r>
              <a:rPr lang="en-US" dirty="0"/>
              <a:t>Renewable energy becomes the leading source of primary energy consumption by 2050 in the Reference case—</a:t>
            </a:r>
          </a:p>
        </p:txBody>
      </p:sp>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z="1200" smtClean="0"/>
              <a:pPr/>
              <a:t>31</a:t>
            </a:fld>
            <a:endParaRPr lang="en-US" sz="1200" dirty="0"/>
          </a:p>
        </p:txBody>
      </p:sp>
      <p:sp>
        <p:nvSpPr>
          <p:cNvPr id="17" name="TextBox 1"/>
          <p:cNvSpPr txBox="1"/>
          <p:nvPr/>
        </p:nvSpPr>
        <p:spPr>
          <a:xfrm>
            <a:off x="645442" y="2592929"/>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1" name="TextBox 1"/>
          <p:cNvSpPr txBox="1"/>
          <p:nvPr/>
        </p:nvSpPr>
        <p:spPr>
          <a:xfrm>
            <a:off x="3205105" y="2592929"/>
            <a:ext cx="1053902" cy="265923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3"/>
                </a:solidFill>
                <a:latin typeface="Arial" panose="020B0604020202020204" pitchFamily="34" charset="0"/>
                <a:cs typeface="Arial" panose="020B0604020202020204" pitchFamily="34" charset="0"/>
              </a:rPr>
              <a:t>r</a:t>
            </a:r>
            <a:r>
              <a:rPr lang="en-US" sz="1400" b="1" dirty="0" smtClean="0">
                <a:solidFill>
                  <a:schemeClr val="accent3"/>
                </a:solidFill>
                <a:latin typeface="Arial" panose="020B0604020202020204" pitchFamily="34" charset="0"/>
                <a:cs typeface="Arial" panose="020B0604020202020204" pitchFamily="34" charset="0"/>
              </a:rPr>
              <a:t>enewables</a:t>
            </a:r>
          </a:p>
          <a:p>
            <a:r>
              <a:rPr lang="en-US" sz="1400" b="1" baseline="0" dirty="0" smtClean="0">
                <a:solidFill>
                  <a:schemeClr val="accent2"/>
                </a:solidFill>
                <a:latin typeface="Arial" panose="020B0604020202020204" pitchFamily="34" charset="0"/>
                <a:cs typeface="Arial" panose="020B0604020202020204" pitchFamily="34" charset="0"/>
              </a:rPr>
              <a:t>petroleum</a:t>
            </a:r>
            <a:endParaRPr lang="en-US" sz="1400" b="1" dirty="0">
              <a:solidFill>
                <a:schemeClr val="accent2"/>
              </a:solidFill>
              <a:latin typeface="Arial" panose="020B0604020202020204" pitchFamily="34" charset="0"/>
              <a:cs typeface="Arial" panose="020B0604020202020204" pitchFamily="34" charset="0"/>
            </a:endParaRPr>
          </a:p>
          <a:p>
            <a:r>
              <a:rPr lang="en-US" sz="1400" b="1" dirty="0">
                <a:solidFill>
                  <a:schemeClr val="accent2"/>
                </a:solidFill>
                <a:latin typeface="Arial" panose="020B0604020202020204" pitchFamily="34" charset="0"/>
                <a:cs typeface="Arial" panose="020B0604020202020204" pitchFamily="34" charset="0"/>
              </a:rPr>
              <a:t>a</a:t>
            </a:r>
            <a:r>
              <a:rPr lang="en-US" sz="1400" b="1" baseline="0" dirty="0" smtClean="0">
                <a:solidFill>
                  <a:schemeClr val="accent2"/>
                </a:solidFill>
                <a:latin typeface="Arial" panose="020B0604020202020204" pitchFamily="34" charset="0"/>
                <a:cs typeface="Arial" panose="020B0604020202020204" pitchFamily="34" charset="0"/>
              </a:rPr>
              <a:t>nd</a:t>
            </a:r>
            <a:r>
              <a:rPr lang="en-US" sz="1400" b="1" dirty="0" smtClean="0">
                <a:solidFill>
                  <a:schemeClr val="accent2"/>
                </a:solidFill>
                <a:latin typeface="Arial" panose="020B0604020202020204" pitchFamily="34" charset="0"/>
                <a:cs typeface="Arial" panose="020B0604020202020204" pitchFamily="34" charset="0"/>
              </a:rPr>
              <a:t> other </a:t>
            </a:r>
          </a:p>
          <a:p>
            <a:r>
              <a:rPr lang="en-US" sz="1400" b="1" baseline="0" dirty="0" smtClean="0">
                <a:solidFill>
                  <a:schemeClr val="accent2"/>
                </a:solidFill>
                <a:latin typeface="Arial" panose="020B0604020202020204" pitchFamily="34" charset="0"/>
                <a:cs typeface="Arial" panose="020B0604020202020204" pitchFamily="34" charset="0"/>
              </a:rPr>
              <a:t>liquids</a:t>
            </a:r>
          </a:p>
          <a:p>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b="1" baseline="0" dirty="0" smtClean="0">
              <a:solidFill>
                <a:schemeClr val="accent2"/>
              </a:solidFill>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a:t>
            </a:r>
            <a:r>
              <a:rPr lang="en-US" sz="1400" b="1" dirty="0" smtClean="0">
                <a:solidFill>
                  <a:schemeClr val="tx1"/>
                </a:solidFill>
                <a:latin typeface="Arial" panose="020B0604020202020204" pitchFamily="34" charset="0"/>
                <a:cs typeface="Arial" panose="020B0604020202020204" pitchFamily="34" charset="0"/>
              </a:rPr>
              <a:t>oal</a:t>
            </a:r>
          </a:p>
          <a:p>
            <a:endParaRPr lang="en-US" sz="1400" b="1" baseline="0" dirty="0">
              <a:solidFill>
                <a:schemeClr val="tx1"/>
              </a:solidFill>
              <a:latin typeface="Arial" panose="020B0604020202020204" pitchFamily="34" charset="0"/>
              <a:cs typeface="Arial" panose="020B0604020202020204" pitchFamily="34" charset="0"/>
            </a:endParaRPr>
          </a:p>
          <a:p>
            <a:endParaRPr lang="en-US" sz="1400" b="1" dirty="0" smtClean="0">
              <a:solidFill>
                <a:schemeClr val="tx1"/>
              </a:solidFill>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1400" b="1" dirty="0" smtClean="0">
              <a:solidFill>
                <a:schemeClr val="tx1"/>
              </a:solidFill>
              <a:latin typeface="Arial" panose="020B0604020202020204" pitchFamily="34" charset="0"/>
              <a:cs typeface="Arial" panose="020B0604020202020204" pitchFamily="34" charset="0"/>
            </a:endParaRPr>
          </a:p>
          <a:p>
            <a:r>
              <a:rPr lang="en-US" sz="1400" b="1" dirty="0" smtClean="0">
                <a:solidFill>
                  <a:schemeClr val="accent5"/>
                </a:solidFill>
                <a:latin typeface="Arial" panose="020B0604020202020204" pitchFamily="34" charset="0"/>
                <a:cs typeface="Arial" panose="020B0604020202020204" pitchFamily="34" charset="0"/>
              </a:rPr>
              <a:t>nuclear</a:t>
            </a:r>
            <a:endParaRPr lang="en-US" sz="1400" b="1" baseline="0" dirty="0">
              <a:solidFill>
                <a:schemeClr val="accent5"/>
              </a:solidFill>
              <a:latin typeface="Arial" panose="020B0604020202020204" pitchFamily="34" charset="0"/>
              <a:cs typeface="Arial" panose="020B0604020202020204" pitchFamily="34" charset="0"/>
            </a:endParaRPr>
          </a:p>
          <a:p>
            <a:endParaRPr lang="en-US" sz="1400" b="1" dirty="0">
              <a:solidFill>
                <a:srgbClr val="C00000"/>
              </a:solidFill>
            </a:endParaRPr>
          </a:p>
        </p:txBody>
      </p:sp>
      <p:grpSp>
        <p:nvGrpSpPr>
          <p:cNvPr id="22" name="Group 21"/>
          <p:cNvGrpSpPr/>
          <p:nvPr/>
        </p:nvGrpSpPr>
        <p:grpSpPr>
          <a:xfrm>
            <a:off x="1111852" y="93315"/>
            <a:ext cx="7840124" cy="547149"/>
            <a:chOff x="1111852" y="93315"/>
            <a:chExt cx="7840124" cy="547149"/>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9" name="Picture 3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graphicFrame>
        <p:nvGraphicFramePr>
          <p:cNvPr id="30" name="ConsumFrac"/>
          <p:cNvGraphicFramePr>
            <a:graphicFrameLocks noGrp="1"/>
          </p:cNvGraphicFramePr>
          <p:nvPr>
            <p:ph sz="quarter" idx="13"/>
            <p:extLst>
              <p:ext uri="{D42A27DB-BD31-4B8C-83A1-F6EECF244321}">
                <p14:modId xmlns:p14="http://schemas.microsoft.com/office/powerpoint/2010/main" val="1890507161"/>
              </p:ext>
            </p:extLst>
          </p:nvPr>
        </p:nvGraphicFramePr>
        <p:xfrm>
          <a:off x="4661211" y="1689100"/>
          <a:ext cx="4278002" cy="41021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54024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p:txBody>
          <a:bodyPr/>
          <a:lstStyle/>
          <a:p>
            <a:pPr lvl="0">
              <a:spcBef>
                <a:spcPts val="0"/>
              </a:spcBef>
              <a:spcAft>
                <a:spcPts val="0"/>
              </a:spcAft>
            </a:pPr>
            <a:r>
              <a:rPr lang="en-US" dirty="0"/>
              <a:t>Use of all primary energy sources grows throughout the Reference case. Although renewable energy is the world’s fastest growing form of energy, fossil fuels to continue to meet much of the world’s energy demand.</a:t>
            </a:r>
          </a:p>
          <a:p>
            <a:pPr lvl="0">
              <a:spcBef>
                <a:spcPts val="0"/>
              </a:spcBef>
              <a:spcAft>
                <a:spcPts val="0"/>
              </a:spcAft>
            </a:pPr>
            <a:r>
              <a:rPr lang="en-US" dirty="0"/>
              <a:t>Driven by electricity demand growth and economic and policy drivers, worldwide renewable energy consumption increases by 3% per year between 2018 and 2050. Nuclear consumption increases by 1% per year.  </a:t>
            </a:r>
          </a:p>
          <a:p>
            <a:pPr lvl="0">
              <a:spcBef>
                <a:spcPts val="0"/>
              </a:spcBef>
              <a:spcAft>
                <a:spcPts val="0"/>
              </a:spcAft>
            </a:pPr>
            <a:r>
              <a:rPr lang="en-US" dirty="0"/>
              <a:t>As a share of primary energy consumption, petroleum and other liquids declines from 32% in 2018 to 27% in 2050. On an absolute basis, liquids consumption increases in the </a:t>
            </a:r>
            <a:r>
              <a:rPr lang="en-US" dirty="0" smtClean="0"/>
              <a:t>industrial, commercial, </a:t>
            </a:r>
            <a:r>
              <a:rPr lang="en-US" dirty="0"/>
              <a:t>and transportation sectors and declines in the </a:t>
            </a:r>
            <a:r>
              <a:rPr lang="en-US" dirty="0" smtClean="0"/>
              <a:t>residential and </a:t>
            </a:r>
            <a:r>
              <a:rPr lang="en-US" dirty="0"/>
              <a:t>electric power sectors.</a:t>
            </a:r>
          </a:p>
          <a:p>
            <a:pPr lvl="0">
              <a:spcBef>
                <a:spcPts val="0"/>
              </a:spcBef>
              <a:spcAft>
                <a:spcPts val="0"/>
              </a:spcAft>
            </a:pPr>
            <a:r>
              <a:rPr lang="en-US" dirty="0"/>
              <a:t>Natural gas is the world’s fastest growing fossil fuel, increasing by 1.1% per year, compared with liquids’ 0.6% per year growth and coal’s 0.4% per year growth. </a:t>
            </a:r>
          </a:p>
          <a:p>
            <a:pPr lvl="0">
              <a:spcBef>
                <a:spcPts val="0"/>
              </a:spcBef>
              <a:spcAft>
                <a:spcPts val="0"/>
              </a:spcAft>
            </a:pPr>
            <a:r>
              <a:rPr lang="en-US" dirty="0"/>
              <a:t>Coal use is projected to decline until the 2030s as regions replace coal with natural gas and renewables in electricity generation as a result of both cost and policy drivers. In the 2040s, coal use increases as a result of increased industrial usage and rising use in electric power generation in non-OECD Asia excluding China.</a:t>
            </a:r>
          </a:p>
          <a:p>
            <a:endParaRPr lang="en-US" dirty="0"/>
          </a:p>
        </p:txBody>
      </p:sp>
      <p:sp>
        <p:nvSpPr>
          <p:cNvPr id="7" name="Title 6"/>
          <p:cNvSpPr>
            <a:spLocks noGrp="1"/>
          </p:cNvSpPr>
          <p:nvPr>
            <p:ph type="title"/>
          </p:nvPr>
        </p:nvSpPr>
        <p:spPr/>
        <p:txBody>
          <a:bodyPr/>
          <a:lstStyle/>
          <a:p>
            <a:r>
              <a:rPr lang="en-US" dirty="0"/>
              <a:t>—although consumption increases for all primary energy sources</a:t>
            </a:r>
          </a:p>
        </p:txBody>
      </p:sp>
      <p:sp>
        <p:nvSpPr>
          <p:cNvPr id="6" name="Slide Number Placeholder 5"/>
          <p:cNvSpPr>
            <a:spLocks noGrp="1"/>
          </p:cNvSpPr>
          <p:nvPr>
            <p:ph type="sldNum" sz="quarter" idx="4"/>
          </p:nvPr>
        </p:nvSpPr>
        <p:spPr>
          <a:xfrm>
            <a:off x="8686800" y="6030300"/>
            <a:ext cx="384048" cy="365125"/>
          </a:xfrm>
        </p:spPr>
        <p:txBody>
          <a:bodyPr/>
          <a:lstStyle/>
          <a:p>
            <a:pPr>
              <a:defRPr/>
            </a:pPr>
            <a:fld id="{84948DD1-5963-4816-BE5A-05BCCCAC15E0}" type="slidenum">
              <a:rPr lang="en-US" smtClean="0"/>
              <a:pPr>
                <a:defRPr/>
              </a:pPr>
              <a:t>32</a:t>
            </a:fld>
            <a:endParaRPr lang="en-US" dirty="0"/>
          </a:p>
        </p:txBody>
      </p:sp>
      <p:grpSp>
        <p:nvGrpSpPr>
          <p:cNvPr id="5" name="Group 4"/>
          <p:cNvGrpSpPr/>
          <p:nvPr/>
        </p:nvGrpSpPr>
        <p:grpSpPr>
          <a:xfrm>
            <a:off x="1111852" y="93315"/>
            <a:ext cx="7840124" cy="547149"/>
            <a:chOff x="1111852" y="93315"/>
            <a:chExt cx="7840124" cy="54714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grpSp>
    </p:spTree>
    <p:extLst>
      <p:ext uri="{BB962C8B-B14F-4D97-AF65-F5344CB8AC3E}">
        <p14:creationId xmlns:p14="http://schemas.microsoft.com/office/powerpoint/2010/main" val="1571657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91" y="1374767"/>
            <a:ext cx="1709928" cy="1709928"/>
          </a:xfrm>
          <a:prstGeom prst="rect">
            <a:avLst/>
          </a:prstGeom>
        </p:spPr>
      </p:pic>
    </p:spTree>
    <p:extLst>
      <p:ext uri="{BB962C8B-B14F-4D97-AF65-F5344CB8AC3E}">
        <p14:creationId xmlns:p14="http://schemas.microsoft.com/office/powerpoint/2010/main" val="1052096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072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World industrial gross output growth continues to slow—</a:t>
            </a:r>
          </a:p>
        </p:txBody>
      </p:sp>
      <p:sp>
        <p:nvSpPr>
          <p:cNvPr id="5" name="Slide Number Placeholder 4"/>
          <p:cNvSpPr>
            <a:spLocks noGrp="1"/>
          </p:cNvSpPr>
          <p:nvPr>
            <p:ph type="sldNum" sz="quarter" idx="4"/>
          </p:nvPr>
        </p:nvSpPr>
        <p:spPr/>
        <p:txBody>
          <a:bodyPr/>
          <a:lstStyle/>
          <a:p>
            <a:fld id="{2D80C5C9-96E0-47EC-B500-37C5FE284639}" type="slidenum">
              <a:rPr lang="en-US" smtClean="0"/>
              <a:pPr/>
              <a:t>35</a:t>
            </a:fld>
            <a:endParaRPr lang="en-US" dirty="0"/>
          </a:p>
        </p:txBody>
      </p:sp>
      <p:graphicFrame>
        <p:nvGraphicFramePr>
          <p:cNvPr id="6" name="s108sh3"/>
          <p:cNvGraphicFramePr>
            <a:graphicFrameLocks noGrp="1"/>
          </p:cNvGraphicFramePr>
          <p:nvPr>
            <p:ph sz="quarter" idx="12"/>
            <p:extLst>
              <p:ext uri="{D42A27DB-BD31-4B8C-83A1-F6EECF244321}">
                <p14:modId xmlns:p14="http://schemas.microsoft.com/office/powerpoint/2010/main" val="1717786557"/>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s108sh4"/>
          <p:cNvGraphicFramePr>
            <a:graphicFrameLocks noGrp="1"/>
          </p:cNvGraphicFramePr>
          <p:nvPr>
            <p:ph sz="quarter" idx="13"/>
            <p:extLst>
              <p:ext uri="{D42A27DB-BD31-4B8C-83A1-F6EECF244321}">
                <p14:modId xmlns:p14="http://schemas.microsoft.com/office/powerpoint/2010/main" val="2033139386"/>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09519" y="93315"/>
            <a:ext cx="8742457" cy="550786"/>
            <a:chOff x="209519" y="93315"/>
            <a:chExt cx="8742457" cy="55078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30176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lnSpc>
                <a:spcPct val="100000"/>
              </a:lnSpc>
            </a:pPr>
            <a:r>
              <a:rPr lang="en-US" dirty="0"/>
              <a:t>Growth in industrial gross output, a measure of sales across industrial sectors, slows worldwide in the Reference case from </a:t>
            </a:r>
            <a:r>
              <a:rPr lang="en-US" dirty="0" smtClean="0"/>
              <a:t>4.2% </a:t>
            </a:r>
            <a:r>
              <a:rPr lang="en-US" dirty="0"/>
              <a:t>in 2018 to </a:t>
            </a:r>
            <a:r>
              <a:rPr lang="en-US" dirty="0" smtClean="0"/>
              <a:t>2.2% </a:t>
            </a:r>
            <a:r>
              <a:rPr lang="en-US" dirty="0"/>
              <a:t>in 2050. Industrial gross output growth in countries that are not part of the Organization of Economic Cooperation and Development (OECD) slows from 5.0% in 2018 to 2.3% in 2050, but it continues to outpace growth in OECD countries, which slows from 2.2% in 2018 to 1.3% in 2050.</a:t>
            </a:r>
          </a:p>
          <a:p>
            <a:pPr lvl="0">
              <a:lnSpc>
                <a:spcPct val="100000"/>
              </a:lnSpc>
            </a:pPr>
            <a:r>
              <a:rPr lang="en-US" dirty="0"/>
              <a:t>Industrial consumption of delivered energy grows slowly from 2018 to 2050 at less than 0.5% per year in OECD countries and at </a:t>
            </a:r>
            <a:r>
              <a:rPr lang="en-US" dirty="0" smtClean="0"/>
              <a:t>1.1% </a:t>
            </a:r>
            <a:r>
              <a:rPr lang="en-US" dirty="0"/>
              <a:t>per year in non-OECD countries.</a:t>
            </a:r>
          </a:p>
          <a:p>
            <a:pPr lvl="0">
              <a:lnSpc>
                <a:spcPct val="100000"/>
              </a:lnSpc>
            </a:pPr>
            <a:r>
              <a:rPr lang="en-US" dirty="0"/>
              <a:t>Industrial output growth outpaces energy consumption because of increased industrial energy efficiency and higher growth in non-energy-intensive manufacturing output in key regions, especially in non-OECD countries.</a:t>
            </a:r>
          </a:p>
          <a:p>
            <a:pPr lvl="0">
              <a:lnSpc>
                <a:spcPct val="100000"/>
              </a:lnSpc>
            </a:pPr>
            <a:r>
              <a:rPr lang="en-US" dirty="0"/>
              <a:t>Declining industrial energy consumption in China is more than offset by growth in other non-OECD countries.</a:t>
            </a:r>
          </a:p>
          <a:p>
            <a:pPr lvl="0">
              <a:lnSpc>
                <a:spcPct val="100000"/>
              </a:lnSpc>
            </a:pPr>
            <a:r>
              <a:rPr lang="en-US" dirty="0"/>
              <a:t>The industrial share of worldwide energy consumption declines from about 40% in 2018 to 35% in 2050, largely because of faster growth in the transportation sector.</a:t>
            </a:r>
          </a:p>
          <a:p>
            <a:pPr>
              <a:lnSpc>
                <a:spcPct val="100000"/>
              </a:lnSpc>
            </a:pPr>
            <a:endParaRPr lang="en-US" dirty="0"/>
          </a:p>
        </p:txBody>
      </p:sp>
      <p:sp>
        <p:nvSpPr>
          <p:cNvPr id="8" name="Title 7"/>
          <p:cNvSpPr>
            <a:spLocks noGrp="1"/>
          </p:cNvSpPr>
          <p:nvPr>
            <p:ph type="title"/>
          </p:nvPr>
        </p:nvSpPr>
        <p:spPr/>
        <p:txBody>
          <a:bodyPr/>
          <a:lstStyle/>
          <a:p>
            <a:r>
              <a:rPr lang="en-US" smtClean="0"/>
              <a:t>—but non-OECD industrial energy consumption growth remains strong in the Reference case</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36</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283405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the Reference case, gross output from industrial activities doubles by 2050— </a:t>
            </a:r>
          </a:p>
        </p:txBody>
      </p:sp>
      <p:sp>
        <p:nvSpPr>
          <p:cNvPr id="5" name="Slide Number Placeholder 4"/>
          <p:cNvSpPr>
            <a:spLocks noGrp="1"/>
          </p:cNvSpPr>
          <p:nvPr>
            <p:ph type="sldNum" sz="quarter" idx="4"/>
          </p:nvPr>
        </p:nvSpPr>
        <p:spPr/>
        <p:txBody>
          <a:bodyPr/>
          <a:lstStyle/>
          <a:p>
            <a:fld id="{2D80C5C9-96E0-47EC-B500-37C5FE284639}" type="slidenum">
              <a:rPr lang="en-US" smtClean="0"/>
              <a:pPr/>
              <a:t>37</a:t>
            </a:fld>
            <a:endParaRPr lang="en-US" dirty="0"/>
          </a:p>
        </p:txBody>
      </p:sp>
      <p:graphicFrame>
        <p:nvGraphicFramePr>
          <p:cNvPr id="11" name="Chart 21b"/>
          <p:cNvGraphicFramePr>
            <a:graphicFrameLocks noGrp="1"/>
          </p:cNvGraphicFramePr>
          <p:nvPr>
            <p:ph sz="quarter" idx="12"/>
            <p:extLst>
              <p:ext uri="{D42A27DB-BD31-4B8C-83A1-F6EECF244321}">
                <p14:modId xmlns:p14="http://schemas.microsoft.com/office/powerpoint/2010/main" val="1834520438"/>
              </p:ext>
            </p:extLst>
          </p:nvPr>
        </p:nvGraphicFramePr>
        <p:xfrm>
          <a:off x="238125" y="1631620"/>
          <a:ext cx="4105275" cy="415958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
          <p:cNvSpPr txBox="1"/>
          <p:nvPr/>
        </p:nvSpPr>
        <p:spPr>
          <a:xfrm>
            <a:off x="2683822" y="2527457"/>
            <a:ext cx="1814039" cy="29486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1">
                    <a:lumMod val="65000"/>
                  </a:schemeClr>
                </a:solidFill>
                <a:latin typeface="Arial" panose="020B0604020202020204" pitchFamily="34" charset="0"/>
                <a:cs typeface="Arial" panose="020B0604020202020204" pitchFamily="34" charset="0"/>
              </a:rPr>
              <a:t>services </a:t>
            </a:r>
          </a:p>
          <a:p>
            <a:r>
              <a:rPr lang="en-US" sz="1400" b="1" dirty="0" smtClean="0">
                <a:solidFill>
                  <a:schemeClr val="bg1">
                    <a:lumMod val="65000"/>
                  </a:schemeClr>
                </a:solidFill>
                <a:latin typeface="Arial" panose="020B0604020202020204" pitchFamily="34" charset="0"/>
                <a:cs typeface="Arial" panose="020B0604020202020204" pitchFamily="34" charset="0"/>
              </a:rPr>
              <a:t>(non-industrial </a:t>
            </a:r>
          </a:p>
          <a:p>
            <a:r>
              <a:rPr lang="en-US" sz="1400" b="1" dirty="0" smtClean="0">
                <a:solidFill>
                  <a:schemeClr val="bg1">
                    <a:lumMod val="65000"/>
                  </a:schemeClr>
                </a:solidFill>
                <a:latin typeface="Arial" panose="020B0604020202020204" pitchFamily="34" charset="0"/>
                <a:cs typeface="Arial" panose="020B0604020202020204" pitchFamily="34" charset="0"/>
              </a:rPr>
              <a:t>sector)</a:t>
            </a:r>
          </a:p>
          <a:p>
            <a:endParaRPr lang="en-US" sz="1400" b="1" dirty="0" smtClean="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smtClean="0">
              <a:solidFill>
                <a:schemeClr val="accent3">
                  <a:lumMod val="20000"/>
                  <a:lumOff val="80000"/>
                </a:schemeClr>
              </a:solidFill>
              <a:latin typeface="Arial" panose="020B0604020202020204" pitchFamily="34" charset="0"/>
              <a:cs typeface="Arial" panose="020B0604020202020204" pitchFamily="34" charset="0"/>
            </a:endParaRPr>
          </a:p>
          <a:p>
            <a:endParaRPr lang="en-US" sz="1400" b="1" dirty="0">
              <a:solidFill>
                <a:schemeClr val="accent3">
                  <a:lumMod val="20000"/>
                  <a:lumOff val="80000"/>
                </a:schemeClr>
              </a:solidFill>
              <a:latin typeface="Arial" panose="020B0604020202020204" pitchFamily="34" charset="0"/>
              <a:cs typeface="Arial" panose="020B0604020202020204" pitchFamily="34" charset="0"/>
            </a:endParaRPr>
          </a:p>
          <a:p>
            <a:r>
              <a:rPr lang="en-US" sz="1400" b="1" dirty="0">
                <a:solidFill>
                  <a:schemeClr val="accent3">
                    <a:lumMod val="60000"/>
                    <a:lumOff val="40000"/>
                  </a:schemeClr>
                </a:solidFill>
                <a:latin typeface="Arial" panose="020B0604020202020204" pitchFamily="34" charset="0"/>
                <a:cs typeface="Arial" panose="020B0604020202020204" pitchFamily="34" charset="0"/>
              </a:rPr>
              <a:t>e</a:t>
            </a:r>
            <a:r>
              <a:rPr lang="en-US" sz="1400" b="1" dirty="0" smtClean="0">
                <a:solidFill>
                  <a:schemeClr val="accent3">
                    <a:lumMod val="60000"/>
                    <a:lumOff val="40000"/>
                  </a:schemeClr>
                </a:solidFill>
                <a:latin typeface="Arial" panose="020B0604020202020204" pitchFamily="34" charset="0"/>
                <a:cs typeface="Arial" panose="020B0604020202020204" pitchFamily="34" charset="0"/>
              </a:rPr>
              <a:t>nergy-intensive </a:t>
            </a:r>
          </a:p>
          <a:p>
            <a:r>
              <a:rPr lang="en-US" sz="1400" b="1" dirty="0" smtClean="0">
                <a:solidFill>
                  <a:schemeClr val="accent3">
                    <a:lumMod val="60000"/>
                    <a:lumOff val="40000"/>
                  </a:schemeClr>
                </a:solidFill>
                <a:latin typeface="Arial" panose="020B0604020202020204" pitchFamily="34" charset="0"/>
                <a:cs typeface="Arial" panose="020B0604020202020204" pitchFamily="34" charset="0"/>
              </a:rPr>
              <a:t>manufacturing</a:t>
            </a:r>
          </a:p>
          <a:p>
            <a:r>
              <a:rPr lang="en-US" sz="1400" b="1" dirty="0" smtClean="0">
                <a:solidFill>
                  <a:schemeClr val="accent3"/>
                </a:solidFill>
                <a:latin typeface="Arial" panose="020B0604020202020204" pitchFamily="34" charset="0"/>
                <a:cs typeface="Arial" panose="020B0604020202020204" pitchFamily="34" charset="0"/>
              </a:rPr>
              <a:t>non-energy- </a:t>
            </a:r>
          </a:p>
          <a:p>
            <a:r>
              <a:rPr lang="en-US" sz="1400" b="1" dirty="0" smtClean="0">
                <a:solidFill>
                  <a:schemeClr val="accent3"/>
                </a:solidFill>
                <a:latin typeface="Arial" panose="020B0604020202020204" pitchFamily="34" charset="0"/>
                <a:cs typeface="Arial" panose="020B0604020202020204" pitchFamily="34" charset="0"/>
              </a:rPr>
              <a:t>intensive</a:t>
            </a:r>
            <a:br>
              <a:rPr lang="en-US" sz="1400" b="1" dirty="0" smtClean="0">
                <a:solidFill>
                  <a:schemeClr val="accent3"/>
                </a:solidFill>
                <a:latin typeface="Arial" panose="020B0604020202020204" pitchFamily="34" charset="0"/>
                <a:cs typeface="Arial" panose="020B0604020202020204" pitchFamily="34" charset="0"/>
              </a:rPr>
            </a:br>
            <a:r>
              <a:rPr lang="en-US" sz="1400" b="1" dirty="0" smtClean="0">
                <a:solidFill>
                  <a:schemeClr val="accent3"/>
                </a:solidFill>
                <a:latin typeface="Arial" panose="020B0604020202020204" pitchFamily="34" charset="0"/>
                <a:cs typeface="Arial" panose="020B0604020202020204" pitchFamily="34" charset="0"/>
              </a:rPr>
              <a:t>manufacturing</a:t>
            </a:r>
            <a:endParaRPr lang="en-US" sz="1400" b="1" dirty="0">
              <a:solidFill>
                <a:schemeClr val="accent3"/>
              </a:solidFill>
              <a:latin typeface="Arial" panose="020B0604020202020204" pitchFamily="34" charset="0"/>
              <a:cs typeface="Arial" panose="020B0604020202020204" pitchFamily="34" charset="0"/>
            </a:endParaRPr>
          </a:p>
          <a:p>
            <a:r>
              <a:rPr lang="en-US" sz="1400" b="1" dirty="0">
                <a:solidFill>
                  <a:schemeClr val="accent3">
                    <a:lumMod val="50000"/>
                  </a:schemeClr>
                </a:solidFill>
                <a:latin typeface="Arial" panose="020B0604020202020204" pitchFamily="34" charset="0"/>
                <a:cs typeface="Arial" panose="020B0604020202020204" pitchFamily="34" charset="0"/>
              </a:rPr>
              <a:t>non-manufacturing</a:t>
            </a:r>
          </a:p>
          <a:p>
            <a:endParaRPr lang="en-US" sz="1400" b="1" dirty="0" smtClean="0">
              <a:latin typeface="Arial" panose="020B0604020202020204" pitchFamily="34" charset="0"/>
              <a:cs typeface="Arial" panose="020B0604020202020204" pitchFamily="34" charset="0"/>
            </a:endParaRPr>
          </a:p>
          <a:p>
            <a:endParaRPr lang="en-US" sz="1100" dirty="0"/>
          </a:p>
        </p:txBody>
      </p:sp>
      <p:graphicFrame>
        <p:nvGraphicFramePr>
          <p:cNvPr id="14" name="s106sh4"/>
          <p:cNvGraphicFramePr>
            <a:graphicFrameLocks noGrp="1"/>
          </p:cNvGraphicFramePr>
          <p:nvPr>
            <p:ph sz="quarter" idx="13"/>
            <p:extLst>
              <p:ext uri="{D42A27DB-BD31-4B8C-83A1-F6EECF244321}">
                <p14:modId xmlns:p14="http://schemas.microsoft.com/office/powerpoint/2010/main" val="2492520114"/>
              </p:ext>
            </p:extLst>
          </p:nvPr>
        </p:nvGraphicFramePr>
        <p:xfrm>
          <a:off x="4679092" y="1565189"/>
          <a:ext cx="4378281" cy="4226011"/>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09519" y="93315"/>
            <a:ext cx="8742457" cy="550786"/>
            <a:chOff x="209519" y="93315"/>
            <a:chExt cx="8742457" cy="550786"/>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944076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smtClean="0"/>
              <a:t>World gross output, a measure of total sales across business sectors, more than doubles worldwide from 2018 to 2050, with about half of this growth related to industrial activity. The remaining growth comes from the services sector and reflects non-industrial activities (i.e., commercial sector energy consumption).</a:t>
            </a:r>
          </a:p>
          <a:p>
            <a:pPr lvl="0"/>
            <a:r>
              <a:rPr lang="en-US" dirty="0" smtClean="0"/>
              <a:t>Gross output shares remain steady across industrial subsectors, with energy-intensive manufacturing (basic chemicals, food, iron and steel, non-ferrous metals, non-metallic minerals, paper, and refining) maintaining about a 28% share throughout the projection period. Non-energy-intensive manufacturing (metal-based durables, other chemicals, and other manufacturing) grows from 43% to 45%, and non-manufacturing sectors decline from 29% to 27%.</a:t>
            </a:r>
          </a:p>
          <a:p>
            <a:pPr lvl="0"/>
            <a:r>
              <a:rPr lang="en-US" dirty="0" smtClean="0"/>
              <a:t>Following these gross output trends, the share of energy consumed by energy-intensive manufacturing holds steady at about 50% from 2018 to 2050. During the same period, the share of energy consumed by non-energy-intensive manufacturing increases from 35% to 38%. </a:t>
            </a:r>
            <a:endParaRPr lang="en-US" dirty="0"/>
          </a:p>
        </p:txBody>
      </p:sp>
      <p:sp>
        <p:nvSpPr>
          <p:cNvPr id="8" name="Title 7"/>
          <p:cNvSpPr>
            <a:spLocks noGrp="1"/>
          </p:cNvSpPr>
          <p:nvPr>
            <p:ph type="title"/>
          </p:nvPr>
        </p:nvSpPr>
        <p:spPr/>
        <p:txBody>
          <a:bodyPr/>
          <a:lstStyle/>
          <a:p>
            <a:r>
              <a:rPr lang="en-US" smtClean="0"/>
              <a:t>—with about half of industrial energy consumption in the energy-intensive industries </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38</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309977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energyintbyregion"/>
          <p:cNvGraphicFramePr>
            <a:graphicFrameLocks noGrp="1"/>
          </p:cNvGraphicFramePr>
          <p:nvPr>
            <p:ph sz="quarter" idx="12"/>
            <p:extLst>
              <p:ext uri="{D42A27DB-BD31-4B8C-83A1-F6EECF244321}">
                <p14:modId xmlns:p14="http://schemas.microsoft.com/office/powerpoint/2010/main" val="1969660318"/>
              </p:ext>
            </p:extLst>
          </p:nvPr>
        </p:nvGraphicFramePr>
        <p:xfrm>
          <a:off x="238125" y="1689100"/>
          <a:ext cx="8693150"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smtClean="0"/>
              <a:t>Energy-intensive manufacturing continues its shift toward non-OECD Asia—</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39</a:t>
            </a:fld>
            <a:endParaRPr lang="en-US" dirty="0"/>
          </a:p>
        </p:txBody>
      </p:sp>
      <p:sp>
        <p:nvSpPr>
          <p:cNvPr id="12" name="Rectangle 11"/>
          <p:cNvSpPr/>
          <p:nvPr/>
        </p:nvSpPr>
        <p:spPr>
          <a:xfrm>
            <a:off x="273584" y="1689100"/>
            <a:ext cx="4114630" cy="738664"/>
          </a:xfrm>
          <a:prstGeom prst="rect">
            <a:avLst/>
          </a:prstGeom>
        </p:spPr>
        <p:txBody>
          <a:bodyPr wrap="square">
            <a:spAutoFit/>
          </a:bodyPr>
          <a:lstStyle/>
          <a:p>
            <a:r>
              <a:rPr lang="en-US" sz="1400" b="1" dirty="0" smtClean="0"/>
              <a:t>Energy-intensive manufacturing gross output </a:t>
            </a:r>
          </a:p>
          <a:p>
            <a:r>
              <a:rPr lang="en-US" sz="1400" b="1" dirty="0" smtClean="0"/>
              <a:t>by region</a:t>
            </a:r>
          </a:p>
          <a:p>
            <a:r>
              <a:rPr lang="en-US" sz="1400" dirty="0" smtClean="0"/>
              <a:t>share </a:t>
            </a:r>
            <a:endParaRPr lang="en-US" sz="1400" dirty="0"/>
          </a:p>
        </p:txBody>
      </p:sp>
      <p:sp>
        <p:nvSpPr>
          <p:cNvPr id="6" name="TextBox 1"/>
          <p:cNvSpPr txBox="1"/>
          <p:nvPr/>
        </p:nvSpPr>
        <p:spPr>
          <a:xfrm>
            <a:off x="1545155" y="2250752"/>
            <a:ext cx="1935037" cy="296562"/>
          </a:xfrm>
          <a:prstGeom prst="rect">
            <a:avLst/>
          </a:prstGeom>
        </p:spPr>
        <p:txBody>
          <a:bodyPr wrap="none" l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9" name="Group 8"/>
          <p:cNvGrpSpPr/>
          <p:nvPr/>
        </p:nvGrpSpPr>
        <p:grpSpPr>
          <a:xfrm>
            <a:off x="209519" y="93315"/>
            <a:ext cx="8742457" cy="550786"/>
            <a:chOff x="209519" y="93315"/>
            <a:chExt cx="8742457" cy="55078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89242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686800" y="6030300"/>
            <a:ext cx="384048" cy="365125"/>
          </a:xfrm>
        </p:spPr>
        <p:txBody>
          <a:bodyPr/>
          <a:lstStyle/>
          <a:p>
            <a:fld id="{2D80C5C9-96E0-47EC-B500-37C5FE284639}" type="slidenum">
              <a:rPr lang="en-US" smtClean="0"/>
              <a:pPr/>
              <a:t>4</a:t>
            </a:fld>
            <a:endParaRPr lang="en-US" dirty="0"/>
          </a:p>
        </p:txBody>
      </p:sp>
      <p:sp>
        <p:nvSpPr>
          <p:cNvPr id="6" name="Text Placeholder 5"/>
          <p:cNvSpPr>
            <a:spLocks noGrp="1"/>
          </p:cNvSpPr>
          <p:nvPr>
            <p:ph type="body" sz="quarter" idx="12"/>
          </p:nvPr>
        </p:nvSpPr>
        <p:spPr>
          <a:xfrm>
            <a:off x="231820" y="1689100"/>
            <a:ext cx="8839028" cy="4487863"/>
          </a:xfrm>
        </p:spPr>
        <p:txBody>
          <a:bodyPr numCol="1"/>
          <a:lstStyle/>
          <a:p>
            <a:pPr marL="0" indent="0">
              <a:lnSpc>
                <a:spcPts val="2900"/>
              </a:lnSpc>
              <a:spcBef>
                <a:spcPts val="1800"/>
              </a:spcBef>
              <a:spcAft>
                <a:spcPts val="1800"/>
              </a:spcAft>
              <a:buNone/>
              <a:tabLst>
                <a:tab pos="8345488" algn="l"/>
              </a:tabLst>
            </a:pPr>
            <a:r>
              <a:rPr lang="en-US" dirty="0" smtClean="0">
                <a:hlinkClick r:id="rId3" action="ppaction://hlinksldjump"/>
              </a:rPr>
              <a:t>Preamble	    5</a:t>
            </a:r>
            <a:br>
              <a:rPr lang="en-US" dirty="0" smtClean="0">
                <a:hlinkClick r:id="rId3" action="ppaction://hlinksldjump"/>
              </a:rPr>
            </a:br>
            <a:r>
              <a:rPr lang="en-US" dirty="0" smtClean="0">
                <a:hlinkClick r:id="rId4" action="ppaction://hlinksldjump"/>
              </a:rPr>
              <a:t>Consumption	  16</a:t>
            </a:r>
            <a:br>
              <a:rPr lang="en-US" dirty="0" smtClean="0">
                <a:hlinkClick r:id="rId4" action="ppaction://hlinksldjump"/>
              </a:rPr>
            </a:br>
            <a:r>
              <a:rPr lang="en-US" dirty="0" smtClean="0">
                <a:hlinkClick r:id="rId5" action="ppaction://hlinksldjump"/>
              </a:rPr>
              <a:t>Industrial	  32</a:t>
            </a:r>
            <a:br>
              <a:rPr lang="en-US" dirty="0" smtClean="0">
                <a:hlinkClick r:id="rId5" action="ppaction://hlinksldjump"/>
              </a:rPr>
            </a:br>
            <a:r>
              <a:rPr lang="en-US" dirty="0" smtClean="0">
                <a:hlinkClick r:id="rId5" action="ppaction://hlinksldjump"/>
              </a:rPr>
              <a:t>Buildings	  48</a:t>
            </a:r>
            <a:br>
              <a:rPr lang="en-US" dirty="0" smtClean="0">
                <a:hlinkClick r:id="rId5" action="ppaction://hlinksldjump"/>
              </a:rPr>
            </a:br>
            <a:r>
              <a:rPr lang="en-US" dirty="0" smtClean="0">
                <a:hlinkClick r:id="rId6" action="ppaction://hlinksldjump"/>
              </a:rPr>
              <a:t>Transportation	  64</a:t>
            </a:r>
            <a:br>
              <a:rPr lang="en-US" dirty="0" smtClean="0">
                <a:hlinkClick r:id="rId6" action="ppaction://hlinksldjump"/>
              </a:rPr>
            </a:br>
            <a:r>
              <a:rPr lang="en-US" dirty="0" smtClean="0">
                <a:hlinkClick r:id="rId7" action="ppaction://hlinksldjump"/>
              </a:rPr>
              <a:t>Electricity	  84</a:t>
            </a:r>
            <a:br>
              <a:rPr lang="en-US" dirty="0" smtClean="0">
                <a:hlinkClick r:id="rId7" action="ppaction://hlinksldjump"/>
              </a:rPr>
            </a:br>
            <a:r>
              <a:rPr lang="en-US" dirty="0" smtClean="0">
                <a:hlinkClick r:id="rId8" action="ppaction://hlinksldjump"/>
              </a:rPr>
              <a:t>Coal	104</a:t>
            </a:r>
            <a:r>
              <a:rPr lang="en-US" dirty="0" smtClean="0"/>
              <a:t/>
            </a:r>
            <a:br>
              <a:rPr lang="en-US" dirty="0" smtClean="0"/>
            </a:br>
            <a:r>
              <a:rPr lang="en-US" dirty="0" smtClean="0">
                <a:hlinkClick r:id="rId9" action="ppaction://hlinksldjump"/>
              </a:rPr>
              <a:t>Petroleum and other liquids	114</a:t>
            </a:r>
            <a:br>
              <a:rPr lang="en-US" dirty="0" smtClean="0">
                <a:hlinkClick r:id="rId9" action="ppaction://hlinksldjump"/>
              </a:rPr>
            </a:br>
            <a:r>
              <a:rPr lang="en-US" dirty="0" smtClean="0">
                <a:hlinkClick r:id="rId10" action="ppaction://hlinksldjump"/>
              </a:rPr>
              <a:t>Natural gas	130</a:t>
            </a:r>
            <a:r>
              <a:rPr lang="en-US" dirty="0"/>
              <a:t/>
            </a:r>
            <a:br>
              <a:rPr lang="en-US" dirty="0"/>
            </a:br>
            <a:r>
              <a:rPr lang="en-US" dirty="0" smtClean="0">
                <a:hlinkClick r:id="" action="ppaction://noaction"/>
              </a:rPr>
              <a:t>Energy-related carbon dioxide</a:t>
            </a:r>
            <a:r>
              <a:rPr lang="en-US" dirty="0">
                <a:hlinkClick r:id="" action="ppaction://noaction"/>
              </a:rPr>
              <a:t>	</a:t>
            </a:r>
            <a:r>
              <a:rPr lang="en-US" dirty="0" smtClean="0">
                <a:hlinkClick r:id="" action="ppaction://noaction"/>
              </a:rPr>
              <a:t>146</a:t>
            </a:r>
            <a:r>
              <a:rPr lang="en-US" dirty="0"/>
              <a:t/>
            </a:r>
            <a:br>
              <a:rPr lang="en-US" dirty="0"/>
            </a:br>
            <a:r>
              <a:rPr lang="en-US" dirty="0" smtClean="0">
                <a:hlinkClick r:id="" action="ppaction://noaction"/>
              </a:rPr>
              <a:t>References</a:t>
            </a:r>
            <a:r>
              <a:rPr lang="en-US" dirty="0">
                <a:hlinkClick r:id="" action="ppaction://noaction"/>
              </a:rPr>
              <a:t>	</a:t>
            </a:r>
            <a:r>
              <a:rPr lang="en-US" u="sng" dirty="0" smtClean="0">
                <a:solidFill>
                  <a:schemeClr val="accent1"/>
                </a:solidFill>
              </a:rPr>
              <a:t>160</a:t>
            </a:r>
            <a:r>
              <a:rPr lang="en-US" dirty="0"/>
              <a:t/>
            </a:r>
            <a:br>
              <a:rPr lang="en-US" dirty="0"/>
            </a:br>
            <a:endParaRPr lang="en-US" altLang="en-US" dirty="0"/>
          </a:p>
        </p:txBody>
      </p:sp>
      <p:sp>
        <p:nvSpPr>
          <p:cNvPr id="2" name="Title 1"/>
          <p:cNvSpPr>
            <a:spLocks noGrp="1"/>
          </p:cNvSpPr>
          <p:nvPr>
            <p:ph type="title"/>
          </p:nvPr>
        </p:nvSpPr>
        <p:spPr>
          <a:xfrm>
            <a:off x="231820" y="755506"/>
            <a:ext cx="8699678" cy="755794"/>
          </a:xfrm>
        </p:spPr>
        <p:txBody>
          <a:bodyPr/>
          <a:lstStyle/>
          <a:p>
            <a:pPr>
              <a:tabLst>
                <a:tab pos="7483475" algn="l"/>
              </a:tabLst>
            </a:pPr>
            <a:r>
              <a:rPr lang="en-US" sz="3200" dirty="0" smtClean="0"/>
              <a:t>Table of contents</a:t>
            </a:r>
            <a:r>
              <a:rPr lang="en-US" dirty="0" smtClean="0"/>
              <a:t>	</a:t>
            </a:r>
            <a:r>
              <a:rPr lang="en-US" dirty="0"/>
              <a:t> </a:t>
            </a:r>
            <a:r>
              <a:rPr lang="en-US" dirty="0" smtClean="0"/>
              <a:t>     </a:t>
            </a:r>
            <a:r>
              <a:rPr lang="en-US" sz="2000" dirty="0" smtClean="0">
                <a:solidFill>
                  <a:schemeClr val="tx1">
                    <a:lumMod val="65000"/>
                    <a:lumOff val="35000"/>
                  </a:schemeClr>
                </a:solidFill>
              </a:rPr>
              <a:t>Page</a:t>
            </a:r>
            <a:endParaRPr lang="en-US"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smtClean="0"/>
              <a:t>Gross output for energy-intensive manufacturing, which includes the production of iron and steel, food, paper, refined oil products, non-metallic minerals, aluminum, and basic chemicals, is increasingly concentrated in the non-OECD countries of Asia. India and China combined account for more than half of global output throughout the Reference case.  </a:t>
            </a:r>
          </a:p>
          <a:p>
            <a:pPr lvl="0"/>
            <a:r>
              <a:rPr lang="en-US" dirty="0" smtClean="0"/>
              <a:t>India and China see growth in energy-intensive manufacturing during the projection period, but India’s share of the global activity increases, from 11% in 2018 to 25% in 2050, while China’s share decreases, from 41% to 35%.  </a:t>
            </a:r>
          </a:p>
          <a:p>
            <a:pPr lvl="0"/>
            <a:r>
              <a:rPr lang="en-US" dirty="0" smtClean="0"/>
              <a:t>Other regions gaining share of energy-intensive manufacturing include other non-OECD Asia and Africa, while the rest of the world, collectively, decreases its share of energy-intensive manufacturing.  </a:t>
            </a:r>
            <a:endParaRPr lang="en-US" dirty="0"/>
          </a:p>
        </p:txBody>
      </p:sp>
      <p:sp>
        <p:nvSpPr>
          <p:cNvPr id="8" name="Title 7"/>
          <p:cNvSpPr>
            <a:spLocks noGrp="1"/>
          </p:cNvSpPr>
          <p:nvPr>
            <p:ph type="title"/>
          </p:nvPr>
        </p:nvSpPr>
        <p:spPr/>
        <p:txBody>
          <a:bodyPr/>
          <a:lstStyle/>
          <a:p>
            <a:r>
              <a:rPr lang="en-US" smtClean="0"/>
              <a:t>—with India’s share growing steadily during the projection period</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40</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948754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ind_oecd_region"/>
          <p:cNvGraphicFramePr>
            <a:graphicFrameLocks noGrp="1"/>
          </p:cNvGraphicFramePr>
          <p:nvPr>
            <p:ph sz="quarter" idx="12"/>
            <p:extLst>
              <p:ext uri="{D42A27DB-BD31-4B8C-83A1-F6EECF244321}">
                <p14:modId xmlns:p14="http://schemas.microsoft.com/office/powerpoint/2010/main" val="4086301183"/>
              </p:ext>
            </p:extLst>
          </p:nvPr>
        </p:nvGraphicFramePr>
        <p:xfrm>
          <a:off x="238126" y="2196930"/>
          <a:ext cx="3519632" cy="359426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Non-OECD Asia leads industrial energy consumption growth—</a:t>
            </a:r>
            <a:endParaRPr lang="en-US" dirty="0"/>
          </a:p>
        </p:txBody>
      </p:sp>
      <p:sp>
        <p:nvSpPr>
          <p:cNvPr id="3" name="Slide Number Placeholder 2"/>
          <p:cNvSpPr>
            <a:spLocks noGrp="1"/>
          </p:cNvSpPr>
          <p:nvPr>
            <p:ph type="sldNum" sz="quarter" idx="4"/>
          </p:nvPr>
        </p:nvSpPr>
        <p:spPr>
          <a:xfrm>
            <a:off x="8683725" y="6030300"/>
            <a:ext cx="384048" cy="365125"/>
          </a:xfrm>
        </p:spPr>
        <p:txBody>
          <a:bodyPr/>
          <a:lstStyle/>
          <a:p>
            <a:fld id="{2D80C5C9-96E0-47EC-B500-37C5FE284639}" type="slidenum">
              <a:rPr lang="en-US" smtClean="0"/>
              <a:pPr/>
              <a:t>41</a:t>
            </a:fld>
            <a:endParaRPr lang="en-US" dirty="0"/>
          </a:p>
        </p:txBody>
      </p:sp>
      <p:sp>
        <p:nvSpPr>
          <p:cNvPr id="5" name="Rectangle 4"/>
          <p:cNvSpPr/>
          <p:nvPr/>
        </p:nvSpPr>
        <p:spPr>
          <a:xfrm>
            <a:off x="205290" y="1643380"/>
            <a:ext cx="4662496" cy="507831"/>
          </a:xfrm>
          <a:prstGeom prst="rect">
            <a:avLst/>
          </a:prstGeom>
        </p:spPr>
        <p:txBody>
          <a:bodyPr wrap="square">
            <a:spAutoFit/>
          </a:bodyPr>
          <a:lstStyle/>
          <a:p>
            <a:r>
              <a:rPr lang="en-US" sz="1300" b="1" dirty="0" smtClean="0"/>
              <a:t>Industrial energy consumption</a:t>
            </a:r>
            <a:endParaRPr lang="en-US" sz="1300" b="1" dirty="0"/>
          </a:p>
          <a:p>
            <a:r>
              <a:rPr lang="en-US" sz="1300" dirty="0"/>
              <a:t>quadrillion </a:t>
            </a:r>
            <a:r>
              <a:rPr lang="en-US" sz="1300" dirty="0" smtClean="0"/>
              <a:t>British thermal units</a:t>
            </a:r>
            <a:endParaRPr lang="en-US" sz="1300" dirty="0"/>
          </a:p>
        </p:txBody>
      </p:sp>
      <p:sp>
        <p:nvSpPr>
          <p:cNvPr id="22" name="TextBox 1"/>
          <p:cNvSpPr txBox="1"/>
          <p:nvPr/>
        </p:nvSpPr>
        <p:spPr>
          <a:xfrm>
            <a:off x="676685" y="2377328"/>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25" name="ind_nonoecd_region"/>
          <p:cNvGraphicFramePr>
            <a:graphicFrameLocks noGrp="1"/>
          </p:cNvGraphicFramePr>
          <p:nvPr>
            <p:ph sz="quarter" idx="12"/>
            <p:extLst/>
          </p:nvPr>
        </p:nvGraphicFramePr>
        <p:xfrm>
          <a:off x="4496211" y="2196930"/>
          <a:ext cx="3258666" cy="359426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3564546" y="4187602"/>
            <a:ext cx="992579" cy="1169551"/>
          </a:xfrm>
          <a:prstGeom prst="rect">
            <a:avLst/>
          </a:prstGeom>
          <a:noFill/>
        </p:spPr>
        <p:txBody>
          <a:bodyPr wrap="none" rtlCol="0">
            <a:spAutoFit/>
          </a:bodyPr>
          <a:lstStyle/>
          <a:p>
            <a:r>
              <a:rPr lang="en-US" sz="1400" b="1" dirty="0" smtClean="0">
                <a:solidFill>
                  <a:schemeClr val="accent5"/>
                </a:solidFill>
              </a:rPr>
              <a:t>Asia</a:t>
            </a:r>
            <a:endParaRPr lang="en-US" sz="1400" b="1" dirty="0">
              <a:solidFill>
                <a:schemeClr val="accent5"/>
              </a:solidFill>
            </a:endParaRPr>
          </a:p>
          <a:p>
            <a:endParaRPr lang="en-US" sz="1400" b="1" dirty="0" smtClean="0">
              <a:solidFill>
                <a:schemeClr val="accent3"/>
              </a:solidFill>
            </a:endParaRPr>
          </a:p>
          <a:p>
            <a:r>
              <a:rPr lang="en-US" sz="1400" b="1" dirty="0" smtClean="0">
                <a:solidFill>
                  <a:schemeClr val="accent3"/>
                </a:solidFill>
              </a:rPr>
              <a:t>Americas</a:t>
            </a:r>
            <a:endParaRPr lang="en-US" sz="1400" b="1" dirty="0" smtClean="0">
              <a:solidFill>
                <a:schemeClr val="accent1"/>
              </a:solidFill>
            </a:endParaRPr>
          </a:p>
          <a:p>
            <a:endParaRPr lang="en-US" sz="1400" b="1" dirty="0" smtClean="0">
              <a:solidFill>
                <a:schemeClr val="accent1"/>
              </a:solidFill>
            </a:endParaRPr>
          </a:p>
          <a:p>
            <a:r>
              <a:rPr lang="en-US" sz="1400" b="1" dirty="0" smtClean="0">
                <a:solidFill>
                  <a:schemeClr val="accent1"/>
                </a:solidFill>
              </a:rPr>
              <a:t>Europe </a:t>
            </a:r>
          </a:p>
        </p:txBody>
      </p:sp>
      <p:sp>
        <p:nvSpPr>
          <p:cNvPr id="4" name="TextBox 3"/>
          <p:cNvSpPr txBox="1"/>
          <p:nvPr/>
        </p:nvSpPr>
        <p:spPr>
          <a:xfrm>
            <a:off x="1928756" y="2076717"/>
            <a:ext cx="628698" cy="276999"/>
          </a:xfrm>
          <a:prstGeom prst="rect">
            <a:avLst/>
          </a:prstGeom>
          <a:noFill/>
        </p:spPr>
        <p:txBody>
          <a:bodyPr wrap="none" rtlCol="0">
            <a:spAutoFit/>
          </a:bodyPr>
          <a:lstStyle/>
          <a:p>
            <a:r>
              <a:rPr lang="en-US" sz="1200" dirty="0" smtClean="0"/>
              <a:t>OECD</a:t>
            </a:r>
            <a:endParaRPr lang="en-US" sz="1200" dirty="0"/>
          </a:p>
        </p:txBody>
      </p:sp>
      <p:sp>
        <p:nvSpPr>
          <p:cNvPr id="24" name="TextBox 23"/>
          <p:cNvSpPr txBox="1"/>
          <p:nvPr/>
        </p:nvSpPr>
        <p:spPr>
          <a:xfrm>
            <a:off x="5924161" y="2067572"/>
            <a:ext cx="934871" cy="276999"/>
          </a:xfrm>
          <a:prstGeom prst="rect">
            <a:avLst/>
          </a:prstGeom>
          <a:noFill/>
        </p:spPr>
        <p:txBody>
          <a:bodyPr wrap="none" rtlCol="0">
            <a:spAutoFit/>
          </a:bodyPr>
          <a:lstStyle/>
          <a:p>
            <a:r>
              <a:rPr lang="en-US" sz="1200" dirty="0" smtClean="0"/>
              <a:t>non-OECD</a:t>
            </a:r>
            <a:endParaRPr lang="en-US" sz="1200" dirty="0"/>
          </a:p>
        </p:txBody>
      </p:sp>
      <p:sp>
        <p:nvSpPr>
          <p:cNvPr id="26" name="TextBox 25"/>
          <p:cNvSpPr txBox="1"/>
          <p:nvPr/>
        </p:nvSpPr>
        <p:spPr>
          <a:xfrm>
            <a:off x="7609669" y="2464053"/>
            <a:ext cx="1199367" cy="3108543"/>
          </a:xfrm>
          <a:prstGeom prst="rect">
            <a:avLst/>
          </a:prstGeom>
          <a:noFill/>
        </p:spPr>
        <p:txBody>
          <a:bodyPr wrap="none" rtlCol="0">
            <a:spAutoFit/>
          </a:bodyPr>
          <a:lstStyle/>
          <a:p>
            <a:r>
              <a:rPr lang="en-US" sz="1400" b="1" dirty="0">
                <a:solidFill>
                  <a:schemeClr val="accent5"/>
                </a:solidFill>
              </a:rPr>
              <a:t>China</a:t>
            </a:r>
          </a:p>
          <a:p>
            <a:endParaRPr lang="en-US" sz="1400" b="1" dirty="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a:solidFill>
                <a:schemeClr val="accent5">
                  <a:lumMod val="60000"/>
                  <a:lumOff val="40000"/>
                </a:schemeClr>
              </a:solidFill>
            </a:endParaRPr>
          </a:p>
          <a:p>
            <a:r>
              <a:rPr lang="en-US" sz="1400" b="1" dirty="0" smtClean="0">
                <a:solidFill>
                  <a:schemeClr val="accent5">
                    <a:lumMod val="60000"/>
                    <a:lumOff val="40000"/>
                  </a:schemeClr>
                </a:solidFill>
              </a:rPr>
              <a:t>India</a:t>
            </a:r>
            <a:endParaRPr lang="en-US" sz="1400" b="1" dirty="0">
              <a:solidFill>
                <a:schemeClr val="accent5">
                  <a:lumMod val="60000"/>
                  <a:lumOff val="40000"/>
                </a:schemeClr>
              </a:solidFill>
            </a:endParaRPr>
          </a:p>
          <a:p>
            <a:endParaRPr lang="en-US" sz="1400" b="1" dirty="0" smtClean="0">
              <a:solidFill>
                <a:schemeClr val="accent5">
                  <a:lumMod val="40000"/>
                  <a:lumOff val="60000"/>
                </a:schemeClr>
              </a:solidFill>
            </a:endParaRPr>
          </a:p>
          <a:p>
            <a:endParaRPr lang="en-US" sz="1400" b="1" dirty="0">
              <a:solidFill>
                <a:schemeClr val="accent5">
                  <a:lumMod val="40000"/>
                  <a:lumOff val="60000"/>
                </a:schemeClr>
              </a:solidFill>
            </a:endParaRPr>
          </a:p>
          <a:p>
            <a:endParaRPr lang="en-US" sz="1400" b="1" dirty="0" smtClean="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t>
            </a:r>
            <a:r>
              <a:rPr lang="en-US" sz="1400" b="1" dirty="0">
                <a:solidFill>
                  <a:schemeClr val="accent5">
                    <a:lumMod val="40000"/>
                    <a:lumOff val="60000"/>
                  </a:schemeClr>
                </a:solidFill>
              </a:rPr>
              <a:t>Asia</a:t>
            </a:r>
          </a:p>
          <a:p>
            <a:r>
              <a:rPr lang="en-US" sz="1400" b="1" dirty="0" smtClean="0">
                <a:solidFill>
                  <a:schemeClr val="accent2"/>
                </a:solidFill>
              </a:rPr>
              <a:t>Middle </a:t>
            </a:r>
            <a:r>
              <a:rPr lang="en-US" sz="1400" b="1" dirty="0">
                <a:solidFill>
                  <a:schemeClr val="accent2"/>
                </a:solidFill>
              </a:rPr>
              <a:t>East</a:t>
            </a:r>
          </a:p>
          <a:p>
            <a:r>
              <a:rPr lang="en-US" sz="1400" b="1" dirty="0" smtClean="0">
                <a:solidFill>
                  <a:schemeClr val="accent4"/>
                </a:solidFill>
              </a:rPr>
              <a:t>Africa</a:t>
            </a:r>
          </a:p>
          <a:p>
            <a:r>
              <a:rPr lang="en-US" sz="1400" b="1" dirty="0" smtClean="0">
                <a:solidFill>
                  <a:schemeClr val="accent3"/>
                </a:solidFill>
              </a:rPr>
              <a:t>Americas</a:t>
            </a:r>
            <a:endParaRPr lang="en-US" sz="1400" b="1" dirty="0" smtClean="0">
              <a:solidFill>
                <a:schemeClr val="accent4"/>
              </a:solidFill>
            </a:endParaRPr>
          </a:p>
          <a:p>
            <a:r>
              <a:rPr lang="en-US" sz="1400" b="1" dirty="0" smtClean="0">
                <a:solidFill>
                  <a:schemeClr val="accent1"/>
                </a:solidFill>
              </a:rPr>
              <a:t>Europe </a:t>
            </a:r>
          </a:p>
          <a:p>
            <a:r>
              <a:rPr lang="en-US" sz="1400" b="1" dirty="0" smtClean="0">
                <a:solidFill>
                  <a:schemeClr val="accent1"/>
                </a:solidFill>
              </a:rPr>
              <a:t>and Eurasia</a:t>
            </a:r>
          </a:p>
        </p:txBody>
      </p:sp>
      <p:grpSp>
        <p:nvGrpSpPr>
          <p:cNvPr id="27" name="Group 26"/>
          <p:cNvGrpSpPr/>
          <p:nvPr/>
        </p:nvGrpSpPr>
        <p:grpSpPr>
          <a:xfrm>
            <a:off x="209519" y="93315"/>
            <a:ext cx="8742457" cy="550786"/>
            <a:chOff x="209519" y="93315"/>
            <a:chExt cx="8742457" cy="550786"/>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985144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smtClean="0"/>
              <a:t>Non-OECD countries collectively consume more energy in the industrial sector than OECD countries, and their energy consumption growth is about twice the rate as in OECD countries through the projection period.</a:t>
            </a:r>
          </a:p>
          <a:p>
            <a:pPr lvl="0"/>
            <a:r>
              <a:rPr lang="en-US" dirty="0" smtClean="0"/>
              <a:t>In 2018, China consumed </a:t>
            </a:r>
            <a:r>
              <a:rPr lang="en-US" dirty="0"/>
              <a:t>2</a:t>
            </a:r>
            <a:r>
              <a:rPr lang="en-US" dirty="0" smtClean="0"/>
              <a:t>9% of the world’s industrial energy, and although its energy consumption continues to increase modestly throughout the projection period, its share decreases to 24% by 2050.</a:t>
            </a:r>
          </a:p>
          <a:p>
            <a:pPr lvl="0"/>
            <a:r>
              <a:rPr lang="en-US" dirty="0" smtClean="0"/>
              <a:t>India’s industrial energy consumption nearly triples, growing from 16 quadrillion British thermal units (Btu) in 2018 to 47 quadrillion Btu by 2050 at an average annual rate of 3.4%.</a:t>
            </a:r>
          </a:p>
          <a:p>
            <a:pPr lvl="0"/>
            <a:r>
              <a:rPr lang="en-US" dirty="0" smtClean="0"/>
              <a:t>India’s 31 quadrillion Btu growth in energy consumption from 2018 to 2050 represents 40% of the total world increase of 78 quadrillion Btu.</a:t>
            </a:r>
            <a:endParaRPr lang="en-US" dirty="0"/>
          </a:p>
        </p:txBody>
      </p:sp>
      <p:sp>
        <p:nvSpPr>
          <p:cNvPr id="8" name="Title 7"/>
          <p:cNvSpPr>
            <a:spLocks noGrp="1"/>
          </p:cNvSpPr>
          <p:nvPr>
            <p:ph type="title"/>
          </p:nvPr>
        </p:nvSpPr>
        <p:spPr/>
        <p:txBody>
          <a:bodyPr/>
          <a:lstStyle/>
          <a:p>
            <a:r>
              <a:rPr lang="en-US" smtClean="0"/>
              <a:t>—but China remains the world’s largest single industrial energy consumer and India experiences the most growth in consumption</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42</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007705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Non-OECD countries lead industrial energy consumption growth —</a:t>
            </a:r>
          </a:p>
        </p:txBody>
      </p:sp>
      <p:sp>
        <p:nvSpPr>
          <p:cNvPr id="5" name="Slide Number Placeholder 4"/>
          <p:cNvSpPr>
            <a:spLocks noGrp="1"/>
          </p:cNvSpPr>
          <p:nvPr>
            <p:ph type="sldNum" sz="quarter" idx="4"/>
          </p:nvPr>
        </p:nvSpPr>
        <p:spPr/>
        <p:txBody>
          <a:bodyPr/>
          <a:lstStyle/>
          <a:p>
            <a:fld id="{2D80C5C9-96E0-47EC-B500-37C5FE284639}" type="slidenum">
              <a:rPr lang="en-US" smtClean="0"/>
              <a:pPr/>
              <a:t>43</a:t>
            </a:fld>
            <a:endParaRPr lang="en-US" dirty="0"/>
          </a:p>
        </p:txBody>
      </p:sp>
      <p:grpSp>
        <p:nvGrpSpPr>
          <p:cNvPr id="6" name="Group 5"/>
          <p:cNvGrpSpPr/>
          <p:nvPr/>
        </p:nvGrpSpPr>
        <p:grpSpPr>
          <a:xfrm>
            <a:off x="209519" y="93315"/>
            <a:ext cx="8742457" cy="550786"/>
            <a:chOff x="209519" y="93315"/>
            <a:chExt cx="8742457" cy="55078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graphicFrame>
        <p:nvGraphicFramePr>
          <p:cNvPr id="16" name="oecdindustrial"/>
          <p:cNvGraphicFramePr>
            <a:graphicFrameLocks noGrp="1"/>
          </p:cNvGraphicFramePr>
          <p:nvPr>
            <p:ph sz="quarter" idx="12"/>
            <p:extLst>
              <p:ext uri="{D42A27DB-BD31-4B8C-83A1-F6EECF244321}">
                <p14:modId xmlns:p14="http://schemas.microsoft.com/office/powerpoint/2010/main" val="2561693181"/>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nonoecdindustrial"/>
          <p:cNvGraphicFramePr>
            <a:graphicFrameLocks noGrp="1"/>
          </p:cNvGraphicFramePr>
          <p:nvPr>
            <p:ph sz="quarter" idx="13"/>
            <p:extLst>
              <p:ext uri="{D42A27DB-BD31-4B8C-83A1-F6EECF244321}">
                <p14:modId xmlns:p14="http://schemas.microsoft.com/office/powerpoint/2010/main" val="2400899254"/>
              </p:ext>
            </p:extLst>
          </p:nvPr>
        </p:nvGraphicFramePr>
        <p:xfrm>
          <a:off x="4388214" y="1689100"/>
          <a:ext cx="4563761" cy="41021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136625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r>
              <a:rPr lang="en-US" dirty="0" smtClean="0"/>
              <a:t>Although coal consumption in non-OECD countries dips slightly through 2035 and then rebounds and grows through 2050, coal remains the most common industrial energy source in these regions. By 2050,  </a:t>
            </a:r>
            <a:r>
              <a:rPr lang="en-US" dirty="0"/>
              <a:t>i</a:t>
            </a:r>
            <a:r>
              <a:rPr lang="en-US" dirty="0" smtClean="0"/>
              <a:t>ndustrial coal use declines to about one-quarter of all industrial energy consumption.</a:t>
            </a:r>
          </a:p>
          <a:p>
            <a:pPr lvl="0"/>
            <a:r>
              <a:rPr lang="en-US" dirty="0" smtClean="0"/>
              <a:t>Among industrial fuels, renewables have the highest growth rate among non-OECD countries at 1.7% per year, but they represent only 10% of industrial energy consumption by 2050.</a:t>
            </a:r>
          </a:p>
          <a:p>
            <a:endParaRPr lang="en-US" dirty="0"/>
          </a:p>
        </p:txBody>
      </p:sp>
      <p:sp>
        <p:nvSpPr>
          <p:cNvPr id="8" name="Title 7"/>
          <p:cNvSpPr>
            <a:spLocks noGrp="1"/>
          </p:cNvSpPr>
          <p:nvPr>
            <p:ph type="title"/>
          </p:nvPr>
        </p:nvSpPr>
        <p:spPr/>
        <p:txBody>
          <a:bodyPr/>
          <a:lstStyle/>
          <a:p>
            <a:r>
              <a:rPr lang="en-US" smtClean="0"/>
              <a:t>—and coal remains the most-used industrial fuel but renewables have the fastest rate of growth</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44</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810693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dcoalconsump"/>
          <p:cNvGraphicFramePr>
            <a:graphicFrameLocks noGrp="1"/>
          </p:cNvGraphicFramePr>
          <p:nvPr>
            <p:ph sz="quarter" idx="12"/>
            <p:extLst>
              <p:ext uri="{D42A27DB-BD31-4B8C-83A1-F6EECF244321}">
                <p14:modId xmlns:p14="http://schemas.microsoft.com/office/powerpoint/2010/main" val="2932551696"/>
              </p:ext>
            </p:extLst>
          </p:nvPr>
        </p:nvGraphicFramePr>
        <p:xfrm>
          <a:off x="238125" y="1689100"/>
          <a:ext cx="4105275" cy="399500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a:t>Led by India, industrial use of coal in non-OECD Asia increases after the mid-2020s— </a:t>
            </a:r>
          </a:p>
        </p:txBody>
      </p:sp>
      <p:sp>
        <p:nvSpPr>
          <p:cNvPr id="5" name="Slide Number Placeholder 4"/>
          <p:cNvSpPr>
            <a:spLocks noGrp="1"/>
          </p:cNvSpPr>
          <p:nvPr>
            <p:ph type="sldNum" sz="quarter" idx="4"/>
          </p:nvPr>
        </p:nvSpPr>
        <p:spPr>
          <a:xfrm>
            <a:off x="8683725" y="6030300"/>
            <a:ext cx="384048" cy="365125"/>
          </a:xfrm>
        </p:spPr>
        <p:txBody>
          <a:bodyPr/>
          <a:lstStyle/>
          <a:p>
            <a:fld id="{2D80C5C9-96E0-47EC-B500-37C5FE284639}" type="slidenum">
              <a:rPr lang="en-US" smtClean="0"/>
              <a:pPr/>
              <a:t>45</a:t>
            </a:fld>
            <a:endParaRPr lang="en-US" dirty="0"/>
          </a:p>
        </p:txBody>
      </p:sp>
      <p:graphicFrame>
        <p:nvGraphicFramePr>
          <p:cNvPr id="11" name="ind_india_consump"/>
          <p:cNvGraphicFramePr>
            <a:graphicFrameLocks noGrp="1"/>
          </p:cNvGraphicFramePr>
          <p:nvPr>
            <p:ph sz="quarter" idx="12"/>
            <p:extLst>
              <p:ext uri="{D42A27DB-BD31-4B8C-83A1-F6EECF244321}">
                <p14:modId xmlns:p14="http://schemas.microsoft.com/office/powerpoint/2010/main" val="1573069027"/>
              </p:ext>
            </p:extLst>
          </p:nvPr>
        </p:nvGraphicFramePr>
        <p:xfrm>
          <a:off x="4581525" y="1689100"/>
          <a:ext cx="4105275"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555542" y="2436841"/>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7" name="Group 6"/>
          <p:cNvGrpSpPr/>
          <p:nvPr/>
        </p:nvGrpSpPr>
        <p:grpSpPr>
          <a:xfrm>
            <a:off x="209519" y="93315"/>
            <a:ext cx="8742457" cy="550786"/>
            <a:chOff x="209519" y="93315"/>
            <a:chExt cx="8742457" cy="5507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759566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lnSpc>
                <a:spcPct val="100000"/>
              </a:lnSpc>
            </a:pPr>
            <a:r>
              <a:rPr lang="en-US" dirty="0"/>
              <a:t>In 2018, China accounted for more than 60% of the world’s industrial coal consumption, but its share falls to a little more than 40% in 2050 because of consumption growth in other countries and China’s policies to reduce coal use in the industrial sector. However, in the Reference case, China remains the world’s largest industrial coal consumer because of continued coal use in the chemicals sector.</a:t>
            </a:r>
          </a:p>
          <a:p>
            <a:pPr lvl="0">
              <a:lnSpc>
                <a:spcPct val="100000"/>
              </a:lnSpc>
            </a:pPr>
            <a:r>
              <a:rPr lang="en-US" dirty="0"/>
              <a:t>Growth in India’s steel and cement sectors makes India the country with the highest industrial coal growth rate in the world. By 2050, more than two-thirds of worldwide industrial coal is consumed in India and China.</a:t>
            </a:r>
          </a:p>
          <a:p>
            <a:pPr lvl="0">
              <a:lnSpc>
                <a:spcPct val="100000"/>
              </a:lnSpc>
            </a:pPr>
            <a:r>
              <a:rPr lang="en-US" dirty="0"/>
              <a:t>In the Reference case, flat coal prices relative to increasing natural gas prices keep coal a preferred industrial fuel for boilers and process heat. </a:t>
            </a:r>
          </a:p>
          <a:p>
            <a:pPr lvl="0">
              <a:lnSpc>
                <a:spcPct val="100000"/>
              </a:lnSpc>
            </a:pPr>
            <a:r>
              <a:rPr lang="en-US" dirty="0"/>
              <a:t>In the Reference case, natural gas prices in China are nearly double coal prices on an energy equivalent basis by 2050, which leads to an increase in coal consumption in the later years. </a:t>
            </a:r>
          </a:p>
          <a:p>
            <a:pPr lvl="0">
              <a:lnSpc>
                <a:spcPct val="100000"/>
              </a:lnSpc>
            </a:pPr>
            <a:r>
              <a:rPr lang="en-US" dirty="0"/>
              <a:t>Natural gas prices in India are consistently higher than coal and reach almost four times that of coal on an energy equivalent basis by 2050, encouraging industrial coal use instead of natural gas.</a:t>
            </a:r>
          </a:p>
          <a:p>
            <a:pPr marL="0" indent="0">
              <a:lnSpc>
                <a:spcPct val="100000"/>
              </a:lnSpc>
              <a:buNone/>
            </a:pPr>
            <a:endParaRPr lang="en-US" dirty="0"/>
          </a:p>
        </p:txBody>
      </p:sp>
      <p:sp>
        <p:nvSpPr>
          <p:cNvPr id="8" name="Title 7"/>
          <p:cNvSpPr>
            <a:spLocks noGrp="1"/>
          </p:cNvSpPr>
          <p:nvPr>
            <p:ph type="title"/>
          </p:nvPr>
        </p:nvSpPr>
        <p:spPr/>
        <p:txBody>
          <a:bodyPr/>
          <a:lstStyle/>
          <a:p>
            <a:r>
              <a:rPr lang="en-US" smtClean="0"/>
              <a:t>—as a result of growth in coal-intensive industries and relatively low coal prices</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46</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934702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mv_production"/>
          <p:cNvGraphicFramePr>
            <a:graphicFrameLocks noGrp="1"/>
          </p:cNvGraphicFramePr>
          <p:nvPr>
            <p:ph sz="quarter" idx="12"/>
            <p:extLst/>
          </p:nvPr>
        </p:nvGraphicFramePr>
        <p:xfrm>
          <a:off x="238125" y="2370284"/>
          <a:ext cx="4105275" cy="342091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a:t>Non-OECD economies increase industrial electricity use—</a:t>
            </a:r>
          </a:p>
        </p:txBody>
      </p:sp>
      <p:sp>
        <p:nvSpPr>
          <p:cNvPr id="7" name="Slide Number Placeholder 6"/>
          <p:cNvSpPr>
            <a:spLocks noGrp="1"/>
          </p:cNvSpPr>
          <p:nvPr>
            <p:ph type="sldNum" sz="quarter" idx="4"/>
          </p:nvPr>
        </p:nvSpPr>
        <p:spPr>
          <a:xfrm>
            <a:off x="8683725" y="6030300"/>
            <a:ext cx="384048" cy="365125"/>
          </a:xfrm>
        </p:spPr>
        <p:txBody>
          <a:bodyPr/>
          <a:lstStyle/>
          <a:p>
            <a:fld id="{2D80C5C9-96E0-47EC-B500-37C5FE284639}" type="slidenum">
              <a:rPr lang="en-US" smtClean="0"/>
              <a:pPr/>
              <a:t>47</a:t>
            </a:fld>
            <a:endParaRPr lang="en-US" dirty="0"/>
          </a:p>
        </p:txBody>
      </p:sp>
      <p:graphicFrame>
        <p:nvGraphicFramePr>
          <p:cNvPr id="15" name="non ferrous production"/>
          <p:cNvGraphicFramePr>
            <a:graphicFrameLocks noGrp="1"/>
          </p:cNvGraphicFramePr>
          <p:nvPr>
            <p:ph sz="quarter" idx="12"/>
            <p:extLst/>
          </p:nvPr>
        </p:nvGraphicFramePr>
        <p:xfrm>
          <a:off x="4581525" y="2448544"/>
          <a:ext cx="3549221" cy="33426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798424" y="2702011"/>
            <a:ext cx="886945" cy="283225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4"/>
                </a:solidFill>
              </a:rPr>
              <a:t>electricity</a:t>
            </a:r>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050" b="1" dirty="0" smtClean="0"/>
          </a:p>
          <a:p>
            <a:endParaRPr lang="en-US" sz="1200" b="1" dirty="0" smtClean="0"/>
          </a:p>
          <a:p>
            <a:endParaRPr lang="en-US" sz="1200" b="1" dirty="0"/>
          </a:p>
          <a:p>
            <a:endParaRPr lang="en-US" sz="1200" b="1" dirty="0" smtClean="0"/>
          </a:p>
          <a:p>
            <a:r>
              <a:rPr lang="en-US" sz="1400" b="1" dirty="0" smtClean="0"/>
              <a:t>coal</a:t>
            </a:r>
          </a:p>
          <a:p>
            <a:r>
              <a:rPr lang="en-US" sz="1400" b="1" dirty="0" smtClean="0">
                <a:solidFill>
                  <a:schemeClr val="accent1"/>
                </a:solidFill>
              </a:rPr>
              <a:t>natural gas</a:t>
            </a:r>
          </a:p>
          <a:p>
            <a:r>
              <a:rPr lang="en-US" sz="1400" b="1" dirty="0" smtClean="0">
                <a:solidFill>
                  <a:schemeClr val="accent2"/>
                </a:solidFill>
              </a:rPr>
              <a:t>liquids</a:t>
            </a:r>
          </a:p>
          <a:p>
            <a:endParaRPr lang="en-US" sz="1200" b="1" dirty="0">
              <a:solidFill>
                <a:schemeClr val="accent4"/>
              </a:solidFill>
            </a:endParaRPr>
          </a:p>
        </p:txBody>
      </p:sp>
      <p:sp>
        <p:nvSpPr>
          <p:cNvPr id="10" name="TextBox 1"/>
          <p:cNvSpPr txBox="1"/>
          <p:nvPr/>
        </p:nvSpPr>
        <p:spPr>
          <a:xfrm>
            <a:off x="662633" y="254393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3" name="TextBox 2"/>
          <p:cNvSpPr txBox="1"/>
          <p:nvPr/>
        </p:nvSpPr>
        <p:spPr>
          <a:xfrm>
            <a:off x="230213" y="1612984"/>
            <a:ext cx="4232249" cy="1015663"/>
          </a:xfrm>
          <a:prstGeom prst="rect">
            <a:avLst/>
          </a:prstGeom>
          <a:noFill/>
        </p:spPr>
        <p:txBody>
          <a:bodyPr wrap="none" rtlCol="0">
            <a:spAutoFit/>
          </a:bodyPr>
          <a:lstStyle/>
          <a:p>
            <a:r>
              <a:rPr lang="en-US" sz="1400" b="1" dirty="0" smtClean="0"/>
              <a:t>Energy </a:t>
            </a:r>
            <a:r>
              <a:rPr lang="en-US" sz="1400" b="1" dirty="0"/>
              <a:t>consumption, non-OECD </a:t>
            </a:r>
            <a:r>
              <a:rPr lang="en-US" sz="1400" b="1" dirty="0" smtClean="0"/>
              <a:t>motor vehicle </a:t>
            </a:r>
          </a:p>
          <a:p>
            <a:r>
              <a:rPr lang="en-US" sz="1400" b="1" dirty="0" smtClean="0"/>
              <a:t>production</a:t>
            </a:r>
            <a:endParaRPr lang="en-US" sz="1400" b="1" dirty="0"/>
          </a:p>
          <a:p>
            <a:r>
              <a:rPr lang="en-US" sz="1400" dirty="0"/>
              <a:t>quadrillion British thermal units</a:t>
            </a:r>
          </a:p>
          <a:p>
            <a:endParaRPr lang="en-US" dirty="0"/>
          </a:p>
        </p:txBody>
      </p:sp>
      <p:sp>
        <p:nvSpPr>
          <p:cNvPr id="17" name="TextBox 16"/>
          <p:cNvSpPr txBox="1"/>
          <p:nvPr/>
        </p:nvSpPr>
        <p:spPr>
          <a:xfrm>
            <a:off x="4470374" y="1592566"/>
            <a:ext cx="4689104" cy="1015663"/>
          </a:xfrm>
          <a:prstGeom prst="rect">
            <a:avLst/>
          </a:prstGeom>
          <a:noFill/>
        </p:spPr>
        <p:txBody>
          <a:bodyPr wrap="none" rtlCol="0">
            <a:spAutoFit/>
          </a:bodyPr>
          <a:lstStyle/>
          <a:p>
            <a:r>
              <a:rPr lang="en-US" sz="1400" b="1" dirty="0" smtClean="0"/>
              <a:t>Energy </a:t>
            </a:r>
            <a:r>
              <a:rPr lang="en-US" sz="1400" b="1" dirty="0"/>
              <a:t>consumption, non-OECD </a:t>
            </a:r>
            <a:r>
              <a:rPr lang="en-US" sz="1400" b="1" dirty="0" smtClean="0"/>
              <a:t>non-ferrous metals</a:t>
            </a:r>
          </a:p>
          <a:p>
            <a:r>
              <a:rPr lang="en-US" sz="1400" b="1" dirty="0" smtClean="0"/>
              <a:t>production</a:t>
            </a:r>
            <a:endParaRPr lang="en-US" sz="1400" b="1" dirty="0"/>
          </a:p>
          <a:p>
            <a:r>
              <a:rPr lang="en-US" sz="1400" dirty="0"/>
              <a:t>quadrillion British thermal units</a:t>
            </a:r>
          </a:p>
          <a:p>
            <a:endParaRPr lang="en-US" dirty="0"/>
          </a:p>
        </p:txBody>
      </p:sp>
      <p:grpSp>
        <p:nvGrpSpPr>
          <p:cNvPr id="11" name="Group 10"/>
          <p:cNvGrpSpPr/>
          <p:nvPr/>
        </p:nvGrpSpPr>
        <p:grpSpPr>
          <a:xfrm>
            <a:off x="209519" y="93315"/>
            <a:ext cx="8742457" cy="550786"/>
            <a:chOff x="209519" y="93315"/>
            <a:chExt cx="8742457" cy="550786"/>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85287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pPr lvl="0">
              <a:lnSpc>
                <a:spcPct val="100000"/>
              </a:lnSpc>
            </a:pPr>
            <a:r>
              <a:rPr lang="en-US" dirty="0"/>
              <a:t>Non-OECD countries increase industrial electricity consumption by 49% from 2018 to 2050 while OECD nations experience an increase of 19% during the same period. </a:t>
            </a:r>
          </a:p>
          <a:p>
            <a:pPr lvl="0">
              <a:lnSpc>
                <a:spcPct val="100000"/>
              </a:lnSpc>
            </a:pPr>
            <a:r>
              <a:rPr lang="en-US" dirty="0"/>
              <a:t>Emerging economies with industrial sectors that are not fully developed have a greater ability to increase electrification as newer technologies are used. From 2018 to 2050, purchased electricity is the fastest-growing fuel consumed in the non-OECD industrial sector; natural gas is the fastest-growing fuel in the OECD.</a:t>
            </a:r>
          </a:p>
          <a:p>
            <a:pPr lvl="0">
              <a:lnSpc>
                <a:spcPct val="100000"/>
              </a:lnSpc>
            </a:pPr>
            <a:r>
              <a:rPr lang="en-US" dirty="0"/>
              <a:t>Industrial energy shares change slowly.  Non-OECD industrial sector electricity consumption as a share of total energy consumption grows from 16% to 17% from 2018 to 2050, while it remains at about 15% in the OECD countries.  </a:t>
            </a:r>
          </a:p>
          <a:p>
            <a:pPr lvl="0">
              <a:lnSpc>
                <a:spcPct val="100000"/>
              </a:lnSpc>
            </a:pPr>
            <a:r>
              <a:rPr lang="en-US" dirty="0"/>
              <a:t>The metal-based durables and non-ferrous metals industries experience significantly greater growth in their share of electricity consumption. </a:t>
            </a:r>
          </a:p>
          <a:p>
            <a:pPr lvl="0">
              <a:lnSpc>
                <a:spcPct val="100000"/>
              </a:lnSpc>
            </a:pPr>
            <a:r>
              <a:rPr lang="en-US" dirty="0"/>
              <a:t>Electricity as a share of motor vehicle manufacturing energy consumption increases from 56% in 2018 to 62% in 2050 in non-OECD countries, while OECD consumption in this industry remains steady at 55% during the same period. Declining electricity prices in non-OECD regions contribute to this change.</a:t>
            </a:r>
          </a:p>
          <a:p>
            <a:endParaRPr lang="en-US" dirty="0"/>
          </a:p>
        </p:txBody>
      </p:sp>
      <p:sp>
        <p:nvSpPr>
          <p:cNvPr id="8" name="Title 7"/>
          <p:cNvSpPr>
            <a:spLocks noGrp="1"/>
          </p:cNvSpPr>
          <p:nvPr>
            <p:ph type="title"/>
          </p:nvPr>
        </p:nvSpPr>
        <p:spPr/>
        <p:txBody>
          <a:bodyPr/>
          <a:lstStyle/>
          <a:p>
            <a:r>
              <a:rPr lang="en-US" smtClean="0"/>
              <a:t>—led by growth in the motor vehicle and non-ferrous metals industries </a:t>
            </a:r>
            <a:endParaRPr lang="en-US" dirty="0"/>
          </a:p>
        </p:txBody>
      </p:sp>
      <p:sp>
        <p:nvSpPr>
          <p:cNvPr id="7" name="Slide Number Placeholder 6"/>
          <p:cNvSpPr>
            <a:spLocks noGrp="1"/>
          </p:cNvSpPr>
          <p:nvPr>
            <p:ph type="sldNum" sz="quarter" idx="4"/>
          </p:nvPr>
        </p:nvSpPr>
        <p:spPr/>
        <p:txBody>
          <a:bodyPr/>
          <a:lstStyle/>
          <a:p>
            <a:fld id="{2D80C5C9-96E0-47EC-B500-37C5FE284639}" type="slidenum">
              <a:rPr lang="en-US" smtClean="0"/>
              <a:pPr/>
              <a:t>48</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65560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379995"/>
            <a:ext cx="1709928" cy="1709928"/>
          </a:xfrm>
          <a:prstGeom prst="rect">
            <a:avLst/>
          </a:prstGeom>
        </p:spPr>
      </p:pic>
    </p:spTree>
    <p:extLst>
      <p:ext uri="{BB962C8B-B14F-4D97-AF65-F5344CB8AC3E}">
        <p14:creationId xmlns:p14="http://schemas.microsoft.com/office/powerpoint/2010/main" val="282832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Preamble</a:t>
            </a:r>
            <a:endParaRPr lang="en-US" dirty="0"/>
          </a:p>
        </p:txBody>
      </p:sp>
    </p:spTree>
    <p:extLst>
      <p:ext uri="{BB962C8B-B14F-4D97-AF65-F5344CB8AC3E}">
        <p14:creationId xmlns:p14="http://schemas.microsoft.com/office/powerpoint/2010/main" val="3195610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029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resandcomoecd"/>
          <p:cNvGraphicFramePr>
            <a:graphicFrameLocks noGrp="1"/>
          </p:cNvGraphicFramePr>
          <p:nvPr>
            <p:ph sz="quarter" idx="12"/>
            <p:extLst/>
          </p:nvPr>
        </p:nvGraphicFramePr>
        <p:xfrm>
          <a:off x="342900" y="2219324"/>
          <a:ext cx="3518186" cy="36580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Non-OECD countries drive increases in building energy consumption—</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51</a:t>
            </a:fld>
            <a:endParaRPr lang="en-US" dirty="0"/>
          </a:p>
        </p:txBody>
      </p:sp>
      <p:sp>
        <p:nvSpPr>
          <p:cNvPr id="5" name="Rectangle 4"/>
          <p:cNvSpPr/>
          <p:nvPr/>
        </p:nvSpPr>
        <p:spPr>
          <a:xfrm>
            <a:off x="271454" y="1631620"/>
            <a:ext cx="4662496" cy="507831"/>
          </a:xfrm>
          <a:prstGeom prst="rect">
            <a:avLst/>
          </a:prstGeom>
        </p:spPr>
        <p:txBody>
          <a:bodyPr wrap="square">
            <a:spAutoFit/>
          </a:bodyPr>
          <a:lstStyle/>
          <a:p>
            <a:r>
              <a:rPr lang="en-US" sz="1300" b="1" dirty="0" smtClean="0"/>
              <a:t>Building sector </a:t>
            </a:r>
            <a:r>
              <a:rPr lang="en-US" sz="1300" b="1" dirty="0"/>
              <a:t>energy </a:t>
            </a:r>
            <a:r>
              <a:rPr lang="en-US" sz="1300" b="1" dirty="0" smtClean="0"/>
              <a:t>consumption</a:t>
            </a:r>
            <a:endParaRPr lang="en-US" sz="1300" b="1" dirty="0"/>
          </a:p>
          <a:p>
            <a:r>
              <a:rPr lang="en-US" sz="1300" dirty="0"/>
              <a:t>quadrillion </a:t>
            </a:r>
            <a:r>
              <a:rPr lang="en-US" sz="1300" dirty="0" smtClean="0"/>
              <a:t>British thermal units</a:t>
            </a:r>
            <a:endParaRPr lang="en-US" sz="1300" dirty="0"/>
          </a:p>
        </p:txBody>
      </p:sp>
      <p:sp>
        <p:nvSpPr>
          <p:cNvPr id="22" name="TextBox 1"/>
          <p:cNvSpPr txBox="1"/>
          <p:nvPr/>
        </p:nvSpPr>
        <p:spPr>
          <a:xfrm>
            <a:off x="736774" y="259868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3" name="TextBox 22"/>
          <p:cNvSpPr txBox="1"/>
          <p:nvPr/>
        </p:nvSpPr>
        <p:spPr>
          <a:xfrm>
            <a:off x="1644304" y="2226399"/>
            <a:ext cx="628698" cy="276999"/>
          </a:xfrm>
          <a:prstGeom prst="rect">
            <a:avLst/>
          </a:prstGeom>
          <a:noFill/>
        </p:spPr>
        <p:txBody>
          <a:bodyPr wrap="none" rtlCol="0">
            <a:spAutoFit/>
          </a:bodyPr>
          <a:lstStyle/>
          <a:p>
            <a:r>
              <a:rPr lang="en-US" sz="1200" dirty="0" smtClean="0"/>
              <a:t>OECD</a:t>
            </a:r>
            <a:endParaRPr lang="en-US" sz="1200" dirty="0"/>
          </a:p>
        </p:txBody>
      </p:sp>
      <p:graphicFrame>
        <p:nvGraphicFramePr>
          <p:cNvPr id="25" name="resandcomnonoecd"/>
          <p:cNvGraphicFramePr>
            <a:graphicFrameLocks noGrp="1"/>
          </p:cNvGraphicFramePr>
          <p:nvPr>
            <p:ph sz="quarter" idx="12"/>
            <p:extLst/>
          </p:nvPr>
        </p:nvGraphicFramePr>
        <p:xfrm>
          <a:off x="4518168" y="2305539"/>
          <a:ext cx="3518186" cy="357187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5992451" y="2175354"/>
            <a:ext cx="934871" cy="276999"/>
          </a:xfrm>
          <a:prstGeom prst="rect">
            <a:avLst/>
          </a:prstGeom>
          <a:noFill/>
        </p:spPr>
        <p:txBody>
          <a:bodyPr wrap="none" rtlCol="0">
            <a:spAutoFit/>
          </a:bodyPr>
          <a:lstStyle/>
          <a:p>
            <a:r>
              <a:rPr lang="en-US" sz="1200" dirty="0" smtClean="0"/>
              <a:t>non-OECD</a:t>
            </a:r>
            <a:endParaRPr lang="en-US" sz="1200" dirty="0"/>
          </a:p>
        </p:txBody>
      </p:sp>
      <p:sp>
        <p:nvSpPr>
          <p:cNvPr id="4" name="TextBox 3"/>
          <p:cNvSpPr txBox="1"/>
          <p:nvPr/>
        </p:nvSpPr>
        <p:spPr>
          <a:xfrm>
            <a:off x="7771178" y="2904578"/>
            <a:ext cx="1181734" cy="2462213"/>
          </a:xfrm>
          <a:prstGeom prst="rect">
            <a:avLst/>
          </a:prstGeom>
          <a:noFill/>
        </p:spPr>
        <p:txBody>
          <a:bodyPr wrap="none" rtlCol="0">
            <a:spAutoFit/>
          </a:bodyPr>
          <a:lstStyle/>
          <a:p>
            <a:r>
              <a:rPr lang="en-US" sz="1400" b="1" dirty="0" smtClean="0">
                <a:solidFill>
                  <a:schemeClr val="accent5">
                    <a:lumMod val="50000"/>
                  </a:schemeClr>
                </a:solidFill>
              </a:rPr>
              <a:t>residential</a:t>
            </a:r>
          </a:p>
          <a:p>
            <a:endParaRPr lang="en-US" sz="1400" b="1" dirty="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a:solidFill>
                <a:schemeClr val="accent5">
                  <a:lumMod val="60000"/>
                  <a:lumOff val="40000"/>
                </a:schemeClr>
              </a:solidFill>
            </a:endParaRPr>
          </a:p>
          <a:p>
            <a:endParaRPr lang="en-US" sz="1400" b="1" dirty="0">
              <a:solidFill>
                <a:schemeClr val="accent5">
                  <a:lumMod val="60000"/>
                  <a:lumOff val="40000"/>
                </a:schemeClr>
              </a:solidFill>
            </a:endParaRPr>
          </a:p>
          <a:p>
            <a:endParaRPr lang="en-US" sz="1400" b="1" dirty="0" smtClean="0">
              <a:solidFill>
                <a:schemeClr val="accent5"/>
              </a:solidFill>
            </a:endParaRPr>
          </a:p>
          <a:p>
            <a:endParaRPr lang="en-US" sz="1400" b="1" dirty="0">
              <a:solidFill>
                <a:schemeClr val="accent5"/>
              </a:solidFill>
            </a:endParaRPr>
          </a:p>
          <a:p>
            <a:endParaRPr lang="en-US" sz="1400" b="1" dirty="0" smtClean="0">
              <a:solidFill>
                <a:schemeClr val="accent5"/>
              </a:solidFill>
            </a:endParaRPr>
          </a:p>
          <a:p>
            <a:r>
              <a:rPr lang="en-US" sz="1400" b="1" dirty="0" smtClean="0">
                <a:solidFill>
                  <a:schemeClr val="accent5">
                    <a:lumMod val="60000"/>
                    <a:lumOff val="40000"/>
                  </a:schemeClr>
                </a:solidFill>
              </a:rPr>
              <a:t>commercial</a:t>
            </a:r>
          </a:p>
          <a:p>
            <a:endParaRPr lang="en-US" sz="1400" b="1" dirty="0">
              <a:solidFill>
                <a:schemeClr val="tx2"/>
              </a:solidFill>
            </a:endParaRPr>
          </a:p>
        </p:txBody>
      </p:sp>
      <p:grpSp>
        <p:nvGrpSpPr>
          <p:cNvPr id="21" name="Group 20"/>
          <p:cNvGrpSpPr/>
          <p:nvPr/>
        </p:nvGrpSpPr>
        <p:grpSpPr>
          <a:xfrm>
            <a:off x="209519" y="93315"/>
            <a:ext cx="8742457" cy="550786"/>
            <a:chOff x="209519" y="93315"/>
            <a:chExt cx="8742457" cy="550786"/>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993699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spcBef>
                <a:spcPts val="1200"/>
              </a:spcBef>
            </a:pPr>
            <a:r>
              <a:rPr lang="en-US" dirty="0"/>
              <a:t>Energy consumed in the buildings sector, which includes residential and commercial structures, increases by 1.3% per year in the Reference case—a growth rate greater than that of worldwide annual population—up from 91 quadrillion to 139 quadrillion British thermal units (Btu) from 2018 to 2050. The buildings sector’s share of the world’s delivered energy consumption increases from about 20% in 2018 to 22% in 2050.</a:t>
            </a:r>
          </a:p>
          <a:p>
            <a:pPr lvl="0">
              <a:spcBef>
                <a:spcPts val="1200"/>
              </a:spcBef>
            </a:pPr>
            <a:r>
              <a:rPr lang="en-US" dirty="0"/>
              <a:t>Most of the increase in energy use comes from countries that are not part of the Organization of Economic Cooperation and Development (OECD). Non-OECD countries are experiencing rising income, urbanization, and increased access to electricity, which lead to rising demand for energy. Building energy consumption in non-OECD countries increases at about 2% per year, about five times faster than in OECD countries, and non-OECD building energy consumption surpasses that of OECD countries by 2025.</a:t>
            </a:r>
          </a:p>
          <a:p>
            <a:pPr lvl="0">
              <a:spcBef>
                <a:spcPts val="1200"/>
              </a:spcBef>
            </a:pPr>
            <a:r>
              <a:rPr lang="en-US" dirty="0"/>
              <a:t>In OECD countries, buildings energy consumption is projected increases at an average of 0.4% per year from 2018 to 2050, reflecting slow growth in personal income and gains in energy efficiency as a result of improved building shells, appliances, and equipment</a:t>
            </a:r>
            <a:r>
              <a:rPr lang="en-US" dirty="0" smtClean="0"/>
              <a:t>.</a:t>
            </a:r>
            <a:endParaRPr lang="en-US" dirty="0"/>
          </a:p>
        </p:txBody>
      </p:sp>
      <p:sp>
        <p:nvSpPr>
          <p:cNvPr id="8" name="Title 7"/>
          <p:cNvSpPr>
            <a:spLocks noGrp="1"/>
          </p:cNvSpPr>
          <p:nvPr>
            <p:ph type="title"/>
          </p:nvPr>
        </p:nvSpPr>
        <p:spPr/>
        <p:txBody>
          <a:bodyPr/>
          <a:lstStyle/>
          <a:p>
            <a:r>
              <a:rPr lang="en-US" smtClean="0"/>
              <a:t>—as population and incomes grow faster in non-OECD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52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122155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energy consumption per person increases in non-OECD countries—</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53</a:t>
            </a:fld>
            <a:endParaRPr lang="en-US" dirty="0"/>
          </a:p>
        </p:txBody>
      </p:sp>
      <p:sp>
        <p:nvSpPr>
          <p:cNvPr id="5" name="Rectangle 4"/>
          <p:cNvSpPr/>
          <p:nvPr/>
        </p:nvSpPr>
        <p:spPr>
          <a:xfrm>
            <a:off x="271454" y="1631620"/>
            <a:ext cx="4662496" cy="507831"/>
          </a:xfrm>
          <a:prstGeom prst="rect">
            <a:avLst/>
          </a:prstGeom>
        </p:spPr>
        <p:txBody>
          <a:bodyPr wrap="square">
            <a:spAutoFit/>
          </a:bodyPr>
          <a:lstStyle/>
          <a:p>
            <a:r>
              <a:rPr lang="en-US" sz="1300" b="1" dirty="0" smtClean="0"/>
              <a:t>Residential energy consumption per person</a:t>
            </a:r>
            <a:endParaRPr lang="en-US" sz="1300" b="1" dirty="0"/>
          </a:p>
          <a:p>
            <a:r>
              <a:rPr lang="en-US" sz="1300" dirty="0" smtClean="0"/>
              <a:t>million British thermal units per person</a:t>
            </a:r>
            <a:endParaRPr lang="en-US" sz="1300" dirty="0"/>
          </a:p>
        </p:txBody>
      </p:sp>
      <p:graphicFrame>
        <p:nvGraphicFramePr>
          <p:cNvPr id="8" name="OECD building intensity"/>
          <p:cNvGraphicFramePr/>
          <p:nvPr>
            <p:extLst>
              <p:ext uri="{D42A27DB-BD31-4B8C-83A1-F6EECF244321}">
                <p14:modId xmlns:p14="http://schemas.microsoft.com/office/powerpoint/2010/main" val="3352368787"/>
              </p:ext>
            </p:extLst>
          </p:nvPr>
        </p:nvGraphicFramePr>
        <p:xfrm>
          <a:off x="114054" y="2205657"/>
          <a:ext cx="3747032" cy="3566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nonOECD building intensity"/>
          <p:cNvGraphicFramePr/>
          <p:nvPr>
            <p:extLst>
              <p:ext uri="{D42A27DB-BD31-4B8C-83A1-F6EECF244321}">
                <p14:modId xmlns:p14="http://schemas.microsoft.com/office/powerpoint/2010/main" val="58713098"/>
              </p:ext>
            </p:extLst>
          </p:nvPr>
        </p:nvGraphicFramePr>
        <p:xfrm>
          <a:off x="4289322" y="2139451"/>
          <a:ext cx="4132302" cy="3566493"/>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1570438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spcBef>
                <a:spcPts val="600"/>
              </a:spcBef>
            </a:pPr>
            <a:r>
              <a:rPr lang="en-US" dirty="0"/>
              <a:t>In the Reference case, world residential energy consumption per person (energy intensity)  increases by 0.6% per year from 2018 to 2050, as residential energy consumption (1.4% per year) grows faster than world population growth (0.7% per year). EIA does not consider non-marketed sources of energy, such as wood and waste in its IEO analyses.</a:t>
            </a:r>
          </a:p>
          <a:p>
            <a:pPr lvl="0">
              <a:spcBef>
                <a:spcPts val="600"/>
              </a:spcBef>
            </a:pPr>
            <a:r>
              <a:rPr lang="en-US" dirty="0"/>
              <a:t>In OECD countries, residential energy intensity decreases by an average of 0.1% per year from 2018 to 2050, compared with an average increase of </a:t>
            </a:r>
            <a:r>
              <a:rPr lang="en-US" dirty="0" smtClean="0"/>
              <a:t>1.3% </a:t>
            </a:r>
            <a:r>
              <a:rPr lang="en-US" dirty="0"/>
              <a:t>per year in non-OECD countries during the same period.</a:t>
            </a:r>
          </a:p>
          <a:p>
            <a:pPr lvl="0">
              <a:spcBef>
                <a:spcPts val="600"/>
              </a:spcBef>
            </a:pPr>
            <a:r>
              <a:rPr lang="en-US" dirty="0"/>
              <a:t>In the Reference case, India experiences the </a:t>
            </a:r>
            <a:r>
              <a:rPr lang="en-US" dirty="0" smtClean="0"/>
              <a:t>fastest relative </a:t>
            </a:r>
            <a:r>
              <a:rPr lang="en-US" dirty="0"/>
              <a:t>growth in per person residential energy use because of increased access to energy sources and increased use of appliances and other energy-using equipment. However, in 2050, India’s residential use per person is only about 24% of that in the United States. </a:t>
            </a:r>
          </a:p>
          <a:p>
            <a:pPr lvl="0">
              <a:spcBef>
                <a:spcPts val="600"/>
              </a:spcBef>
            </a:pPr>
            <a:r>
              <a:rPr lang="en-US" dirty="0"/>
              <a:t>Although residential energy intensity in Africa grows by about 16% from 2018 to 2050, it remains the least energy-intensive region.</a:t>
            </a:r>
          </a:p>
          <a:p>
            <a:endParaRPr lang="en-US" dirty="0"/>
          </a:p>
        </p:txBody>
      </p:sp>
      <p:sp>
        <p:nvSpPr>
          <p:cNvPr id="8" name="Title 7"/>
          <p:cNvSpPr>
            <a:spLocks noGrp="1"/>
          </p:cNvSpPr>
          <p:nvPr>
            <p:ph type="title"/>
          </p:nvPr>
        </p:nvSpPr>
        <p:spPr/>
        <p:txBody>
          <a:bodyPr/>
          <a:lstStyle/>
          <a:p>
            <a:r>
              <a:rPr lang="en-US" dirty="0" smtClean="0"/>
              <a:t>—but remains lower on average than residential per person energy consumption in 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54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611170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Non-OECD countries, led by growing demand in China and India—</a:t>
            </a:r>
          </a:p>
        </p:txBody>
      </p:sp>
      <p:sp>
        <p:nvSpPr>
          <p:cNvPr id="5" name="Slide Number Placeholder 4"/>
          <p:cNvSpPr>
            <a:spLocks noGrp="1"/>
          </p:cNvSpPr>
          <p:nvPr>
            <p:ph type="sldNum" sz="quarter" idx="4"/>
          </p:nvPr>
        </p:nvSpPr>
        <p:spPr/>
        <p:txBody>
          <a:bodyPr/>
          <a:lstStyle/>
          <a:p>
            <a:fld id="{2D80C5C9-96E0-47EC-B500-37C5FE284639}" type="slidenum">
              <a:rPr lang="en-US" smtClean="0"/>
              <a:pPr/>
              <a:t>55</a:t>
            </a:fld>
            <a:endParaRPr lang="en-US" dirty="0"/>
          </a:p>
        </p:txBody>
      </p:sp>
      <p:graphicFrame>
        <p:nvGraphicFramePr>
          <p:cNvPr id="6" name="res_oecd"/>
          <p:cNvGraphicFramePr>
            <a:graphicFrameLocks noGrp="1"/>
          </p:cNvGraphicFramePr>
          <p:nvPr>
            <p:ph sz="quarter" idx="12"/>
            <p:extLst>
              <p:ext uri="{D42A27DB-BD31-4B8C-83A1-F6EECF244321}">
                <p14:modId xmlns:p14="http://schemas.microsoft.com/office/powerpoint/2010/main" val="1271039164"/>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res_nonoecd"/>
          <p:cNvGraphicFramePr>
            <a:graphicFrameLocks noGrp="1"/>
          </p:cNvGraphicFramePr>
          <p:nvPr>
            <p:ph sz="quarter" idx="13"/>
            <p:extLst>
              <p:ext uri="{D42A27DB-BD31-4B8C-83A1-F6EECF244321}">
                <p14:modId xmlns:p14="http://schemas.microsoft.com/office/powerpoint/2010/main" val="2846064805"/>
              </p:ext>
            </p:extLst>
          </p:nvPr>
        </p:nvGraphicFramePr>
        <p:xfrm>
          <a:off x="4610501" y="1689100"/>
          <a:ext cx="4328712"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944633" y="2564110"/>
            <a:ext cx="1199367" cy="2985433"/>
          </a:xfrm>
          <a:prstGeom prst="rect">
            <a:avLst/>
          </a:prstGeom>
          <a:noFill/>
        </p:spPr>
        <p:txBody>
          <a:bodyPr wrap="none" rtlCol="0">
            <a:spAutoFit/>
          </a:bodyPr>
          <a:lstStyle/>
          <a:p>
            <a:r>
              <a:rPr lang="en-US" sz="1400" b="1" dirty="0">
                <a:solidFill>
                  <a:schemeClr val="accent5"/>
                </a:solidFill>
              </a:rPr>
              <a:t>China</a:t>
            </a:r>
          </a:p>
          <a:p>
            <a:endParaRPr lang="en-US" sz="1400" b="1" dirty="0" smtClean="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a:solidFill>
                <a:schemeClr val="accent5">
                  <a:lumMod val="60000"/>
                  <a:lumOff val="40000"/>
                </a:schemeClr>
              </a:solidFill>
            </a:endParaRPr>
          </a:p>
          <a:p>
            <a:r>
              <a:rPr lang="en-US" sz="1400" b="1" dirty="0" smtClean="0">
                <a:solidFill>
                  <a:schemeClr val="accent5">
                    <a:lumMod val="60000"/>
                    <a:lumOff val="40000"/>
                  </a:schemeClr>
                </a:solidFill>
              </a:rPr>
              <a:t>India</a:t>
            </a:r>
            <a:endParaRPr lang="en-US" sz="1400" b="1" dirty="0">
              <a:solidFill>
                <a:schemeClr val="accent5">
                  <a:lumMod val="60000"/>
                  <a:lumOff val="40000"/>
                </a:schemeClr>
              </a:solidFill>
            </a:endParaRPr>
          </a:p>
          <a:p>
            <a:endParaRPr lang="en-US" sz="2000" b="1" dirty="0" smtClean="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t>
            </a:r>
            <a:r>
              <a:rPr lang="en-US" sz="1400" b="1" dirty="0">
                <a:solidFill>
                  <a:schemeClr val="accent5">
                    <a:lumMod val="40000"/>
                    <a:lumOff val="60000"/>
                  </a:schemeClr>
                </a:solidFill>
              </a:rPr>
              <a:t>Asia</a:t>
            </a:r>
          </a:p>
          <a:p>
            <a:r>
              <a:rPr lang="en-US" sz="1400" b="1" dirty="0" smtClean="0">
                <a:solidFill>
                  <a:schemeClr val="accent2"/>
                </a:solidFill>
              </a:rPr>
              <a:t>Middle </a:t>
            </a:r>
            <a:r>
              <a:rPr lang="en-US" sz="1400" b="1" dirty="0">
                <a:solidFill>
                  <a:schemeClr val="accent2"/>
                </a:solidFill>
              </a:rPr>
              <a:t>East</a:t>
            </a:r>
          </a:p>
          <a:p>
            <a:r>
              <a:rPr lang="en-US" sz="1400" b="1" dirty="0" smtClean="0">
                <a:solidFill>
                  <a:schemeClr val="accent4"/>
                </a:solidFill>
              </a:rPr>
              <a:t>Africa</a:t>
            </a:r>
          </a:p>
          <a:p>
            <a:r>
              <a:rPr lang="en-US" sz="1400" b="1" dirty="0" smtClean="0">
                <a:solidFill>
                  <a:schemeClr val="accent3"/>
                </a:solidFill>
              </a:rPr>
              <a:t>Americas</a:t>
            </a:r>
            <a:endParaRPr lang="en-US" sz="1400" b="1" dirty="0" smtClean="0">
              <a:solidFill>
                <a:schemeClr val="accent4"/>
              </a:solidFill>
            </a:endParaRPr>
          </a:p>
          <a:p>
            <a:r>
              <a:rPr lang="en-US" sz="1400" b="1" dirty="0" smtClean="0">
                <a:solidFill>
                  <a:schemeClr val="accent1"/>
                </a:solidFill>
              </a:rPr>
              <a:t>Europe </a:t>
            </a:r>
          </a:p>
          <a:p>
            <a:r>
              <a:rPr lang="en-US" sz="1400" b="1" dirty="0" smtClean="0">
                <a:solidFill>
                  <a:schemeClr val="accent1"/>
                </a:solidFill>
              </a:rPr>
              <a:t>and Eurasia</a:t>
            </a:r>
          </a:p>
        </p:txBody>
      </p:sp>
      <p:grpSp>
        <p:nvGrpSpPr>
          <p:cNvPr id="9" name="Group 8"/>
          <p:cNvGrpSpPr/>
          <p:nvPr/>
        </p:nvGrpSpPr>
        <p:grpSpPr>
          <a:xfrm>
            <a:off x="209519" y="93315"/>
            <a:ext cx="8742457" cy="550786"/>
            <a:chOff x="209519" y="93315"/>
            <a:chExt cx="8742457" cy="55078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798899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OECD countries have modest growth in residential energy consumption, growing only 7% from 2018 to 2050.</a:t>
            </a:r>
          </a:p>
          <a:p>
            <a:pPr lvl="0"/>
            <a:r>
              <a:rPr lang="en-US" dirty="0" smtClean="0"/>
              <a:t>Non-OECD Asia, a region that includes India and China, remains the fastest-growing region in residential sector energy consumption. About 70% of the projected increase in residential energy consumption occurs in non-OECD Asia, as standards of living increase and as demand for lighting and energy-using appliances and equipment increases.</a:t>
            </a:r>
          </a:p>
          <a:p>
            <a:pPr lvl="0"/>
            <a:r>
              <a:rPr lang="en-US" dirty="0" smtClean="0"/>
              <a:t>China adds the most residential energy consumption of any country (in absolute terms), while India experiences the fastest relative growth in residential energy consumption from 2018 to 2050.</a:t>
            </a:r>
          </a:p>
          <a:p>
            <a:pPr lvl="0"/>
            <a:r>
              <a:rPr lang="en-US" dirty="0" smtClean="0"/>
              <a:t>Residential energy consumption in Africa grows by an average of 2.5% per year from 2018 to 2050—which is faster than its population growth of 1.9% per year.</a:t>
            </a:r>
          </a:p>
          <a:p>
            <a:endParaRPr lang="en-US" dirty="0"/>
          </a:p>
        </p:txBody>
      </p:sp>
      <p:sp>
        <p:nvSpPr>
          <p:cNvPr id="8" name="Title 7"/>
          <p:cNvSpPr>
            <a:spLocks noGrp="1"/>
          </p:cNvSpPr>
          <p:nvPr>
            <p:ph type="title"/>
          </p:nvPr>
        </p:nvSpPr>
        <p:spPr/>
        <p:txBody>
          <a:bodyPr/>
          <a:lstStyle/>
          <a:p>
            <a:r>
              <a:rPr lang="en-US" smtClean="0"/>
              <a:t>—account for most of the increase in residential energy consumption</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56</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08930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ecd-res-fuel"/>
          <p:cNvGraphicFramePr>
            <a:graphicFrameLocks noGrp="1"/>
          </p:cNvGraphicFramePr>
          <p:nvPr>
            <p:ph sz="quarter" idx="12"/>
            <p:extLst/>
          </p:nvPr>
        </p:nvGraphicFramePr>
        <p:xfrm>
          <a:off x="342900" y="2219324"/>
          <a:ext cx="4190464"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 the Reference case, residential energy consumption increases from 2018 to 2050—</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57</a:t>
            </a:fld>
            <a:endParaRPr lang="en-US" dirty="0"/>
          </a:p>
        </p:txBody>
      </p:sp>
      <p:sp>
        <p:nvSpPr>
          <p:cNvPr id="5" name="Rectangle 4"/>
          <p:cNvSpPr/>
          <p:nvPr/>
        </p:nvSpPr>
        <p:spPr>
          <a:xfrm>
            <a:off x="271454" y="1631620"/>
            <a:ext cx="4662496" cy="507831"/>
          </a:xfrm>
          <a:prstGeom prst="rect">
            <a:avLst/>
          </a:prstGeom>
        </p:spPr>
        <p:txBody>
          <a:bodyPr wrap="square">
            <a:spAutoFit/>
          </a:bodyPr>
          <a:lstStyle/>
          <a:p>
            <a:r>
              <a:rPr lang="en-US" sz="1300" b="1" dirty="0" smtClean="0"/>
              <a:t>Residential </a:t>
            </a:r>
            <a:r>
              <a:rPr lang="en-US" sz="1300" b="1" dirty="0"/>
              <a:t>sector energy consumption by fuel</a:t>
            </a:r>
          </a:p>
          <a:p>
            <a:r>
              <a:rPr lang="en-US" sz="1300" dirty="0"/>
              <a:t>quadrillion </a:t>
            </a:r>
            <a:r>
              <a:rPr lang="en-US" sz="1300" dirty="0" smtClean="0"/>
              <a:t>British thermal units</a:t>
            </a:r>
            <a:endParaRPr lang="en-US" sz="1300" dirty="0"/>
          </a:p>
        </p:txBody>
      </p:sp>
      <p:sp>
        <p:nvSpPr>
          <p:cNvPr id="22" name="TextBox 1"/>
          <p:cNvSpPr txBox="1"/>
          <p:nvPr/>
        </p:nvSpPr>
        <p:spPr>
          <a:xfrm>
            <a:off x="736774" y="259868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3" name="TextBox 22"/>
          <p:cNvSpPr txBox="1"/>
          <p:nvPr/>
        </p:nvSpPr>
        <p:spPr>
          <a:xfrm>
            <a:off x="1928756" y="2058429"/>
            <a:ext cx="628698" cy="276999"/>
          </a:xfrm>
          <a:prstGeom prst="rect">
            <a:avLst/>
          </a:prstGeom>
          <a:noFill/>
        </p:spPr>
        <p:txBody>
          <a:bodyPr wrap="none" rtlCol="0">
            <a:spAutoFit/>
          </a:bodyPr>
          <a:lstStyle/>
          <a:p>
            <a:r>
              <a:rPr lang="en-US" sz="1200" dirty="0" smtClean="0"/>
              <a:t>OECD</a:t>
            </a:r>
            <a:endParaRPr lang="en-US" sz="1200" dirty="0"/>
          </a:p>
        </p:txBody>
      </p:sp>
      <p:graphicFrame>
        <p:nvGraphicFramePr>
          <p:cNvPr id="25" name="non-OECDresfuel"/>
          <p:cNvGraphicFramePr>
            <a:graphicFrameLocks noGrp="1"/>
          </p:cNvGraphicFramePr>
          <p:nvPr>
            <p:ph sz="quarter" idx="13"/>
            <p:extLst>
              <p:ext uri="{D42A27DB-BD31-4B8C-83A1-F6EECF244321}">
                <p14:modId xmlns:p14="http://schemas.microsoft.com/office/powerpoint/2010/main" val="3585701469"/>
              </p:ext>
            </p:extLst>
          </p:nvPr>
        </p:nvGraphicFramePr>
        <p:xfrm>
          <a:off x="4533364" y="2219324"/>
          <a:ext cx="3786852" cy="357187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8036775" y="2895245"/>
            <a:ext cx="886945" cy="236255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accent4"/>
                </a:solidFill>
              </a:rPr>
              <a:t>electricity</a:t>
            </a:r>
            <a:endParaRPr lang="en-US" sz="1400" b="1" dirty="0" smtClean="0">
              <a:solidFill>
                <a:schemeClr val="accent1"/>
              </a:solidFill>
            </a:endParaRPr>
          </a:p>
          <a:p>
            <a:endParaRPr lang="en-US" sz="1400" b="1" dirty="0" smtClean="0">
              <a:solidFill>
                <a:schemeClr val="accent1"/>
              </a:solidFill>
            </a:endParaRPr>
          </a:p>
          <a:p>
            <a:endParaRPr lang="en-US" sz="1600" b="1" dirty="0">
              <a:solidFill>
                <a:schemeClr val="accent1"/>
              </a:solidFill>
            </a:endParaRPr>
          </a:p>
          <a:p>
            <a:endParaRPr lang="en-US" sz="1400" b="1" dirty="0" smtClean="0">
              <a:solidFill>
                <a:schemeClr val="accent1"/>
              </a:solidFill>
            </a:endParaRPr>
          </a:p>
          <a:p>
            <a:endParaRPr lang="en-US" sz="1400" b="1" dirty="0">
              <a:solidFill>
                <a:schemeClr val="accent1"/>
              </a:solidFill>
            </a:endParaRPr>
          </a:p>
          <a:p>
            <a:endParaRPr lang="en-US" sz="1600" b="1" dirty="0" smtClean="0">
              <a:solidFill>
                <a:schemeClr val="accent1"/>
              </a:solidFill>
            </a:endParaRPr>
          </a:p>
          <a:p>
            <a:r>
              <a:rPr lang="en-US" sz="1400" b="1" dirty="0" smtClean="0">
                <a:solidFill>
                  <a:schemeClr val="accent1"/>
                </a:solidFill>
              </a:rPr>
              <a:t>natural </a:t>
            </a:r>
            <a:r>
              <a:rPr lang="en-US" sz="1400" b="1" dirty="0">
                <a:solidFill>
                  <a:schemeClr val="accent1"/>
                </a:solidFill>
              </a:rPr>
              <a:t>gas</a:t>
            </a:r>
          </a:p>
          <a:p>
            <a:endParaRPr lang="en-US" sz="1400" b="1" dirty="0" smtClean="0"/>
          </a:p>
          <a:p>
            <a:r>
              <a:rPr lang="en-US" sz="1400" b="1" dirty="0">
                <a:solidFill>
                  <a:schemeClr val="accent2"/>
                </a:solidFill>
              </a:rPr>
              <a:t>l</a:t>
            </a:r>
            <a:r>
              <a:rPr lang="en-US" sz="1400" b="1" dirty="0" smtClean="0">
                <a:solidFill>
                  <a:schemeClr val="accent2"/>
                </a:solidFill>
              </a:rPr>
              <a:t>iquids</a:t>
            </a:r>
          </a:p>
          <a:p>
            <a:r>
              <a:rPr lang="en-US" sz="1400" b="1" dirty="0" smtClean="0">
                <a:solidFill>
                  <a:schemeClr val="accent3"/>
                </a:solidFill>
              </a:rPr>
              <a:t>renewables</a:t>
            </a:r>
            <a:endParaRPr lang="en-US" sz="1400" b="1" dirty="0" smtClean="0">
              <a:solidFill>
                <a:schemeClr val="accent2"/>
              </a:solidFill>
            </a:endParaRPr>
          </a:p>
          <a:p>
            <a:r>
              <a:rPr lang="en-US" sz="1400" b="1" dirty="0"/>
              <a:t>coal</a:t>
            </a:r>
          </a:p>
          <a:p>
            <a:endParaRPr lang="en-US" sz="1200" b="1" dirty="0" smtClean="0">
              <a:solidFill>
                <a:schemeClr val="accent2"/>
              </a:solidFill>
            </a:endParaRPr>
          </a:p>
          <a:p>
            <a:endParaRPr lang="en-US" sz="1200" b="1" dirty="0">
              <a:solidFill>
                <a:schemeClr val="accent4"/>
              </a:solidFill>
            </a:endParaRPr>
          </a:p>
        </p:txBody>
      </p:sp>
      <p:sp>
        <p:nvSpPr>
          <p:cNvPr id="24" name="TextBox 23"/>
          <p:cNvSpPr txBox="1"/>
          <p:nvPr/>
        </p:nvSpPr>
        <p:spPr>
          <a:xfrm>
            <a:off x="5959354" y="2040888"/>
            <a:ext cx="934871" cy="276999"/>
          </a:xfrm>
          <a:prstGeom prst="rect">
            <a:avLst/>
          </a:prstGeom>
          <a:noFill/>
        </p:spPr>
        <p:txBody>
          <a:bodyPr wrap="none" rtlCol="0">
            <a:spAutoFit/>
          </a:bodyPr>
          <a:lstStyle/>
          <a:p>
            <a:r>
              <a:rPr lang="en-US" sz="1200" dirty="0" smtClean="0"/>
              <a:t>non-OECD</a:t>
            </a:r>
            <a:endParaRPr lang="en-US" sz="1200" dirty="0"/>
          </a:p>
        </p:txBody>
      </p:sp>
      <p:grpSp>
        <p:nvGrpSpPr>
          <p:cNvPr id="26" name="Group 25"/>
          <p:cNvGrpSpPr/>
          <p:nvPr/>
        </p:nvGrpSpPr>
        <p:grpSpPr>
          <a:xfrm>
            <a:off x="209519" y="93315"/>
            <a:ext cx="8742457" cy="550786"/>
            <a:chOff x="209519" y="93315"/>
            <a:chExt cx="8742457" cy="550786"/>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124394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Electricity remains the main source of marketed energy consumption in the residential sector, and its use grows by 2.5% per year globally as rising population and standards of living in non-OECD countries increase the demand for appliances and personal equipment.</a:t>
            </a:r>
          </a:p>
          <a:p>
            <a:pPr lvl="0"/>
            <a:r>
              <a:rPr lang="en-US" smtClean="0"/>
              <a:t>Residential natural gas consumption increases by 0.7% per year during the projection period, influenced by increasing use of natural gas for heating. </a:t>
            </a:r>
          </a:p>
          <a:p>
            <a:pPr lvl="0"/>
            <a:r>
              <a:rPr lang="en-US" smtClean="0"/>
              <a:t>Coal consumption, used primarily for space heating, water heating, and cooking, continues to decline in the residential sector.</a:t>
            </a:r>
            <a:endParaRPr lang="en-US" dirty="0"/>
          </a:p>
        </p:txBody>
      </p:sp>
      <p:sp>
        <p:nvSpPr>
          <p:cNvPr id="8" name="Title 7"/>
          <p:cNvSpPr>
            <a:spLocks noGrp="1"/>
          </p:cNvSpPr>
          <p:nvPr>
            <p:ph type="title"/>
          </p:nvPr>
        </p:nvSpPr>
        <p:spPr/>
        <p:txBody>
          <a:bodyPr/>
          <a:lstStyle/>
          <a:p>
            <a:r>
              <a:rPr lang="en-US" smtClean="0"/>
              <a:t>—led by electricity and natural gas consumption growth</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58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662901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Reference case, non-OECD countries account for much of the increase in commercial sector energy consumption—</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59</a:t>
            </a:fld>
            <a:endParaRPr lang="en-US" dirty="0"/>
          </a:p>
        </p:txBody>
      </p:sp>
      <p:sp>
        <p:nvSpPr>
          <p:cNvPr id="23" name="Rectangle 22"/>
          <p:cNvSpPr/>
          <p:nvPr/>
        </p:nvSpPr>
        <p:spPr>
          <a:xfrm>
            <a:off x="4289480" y="1631620"/>
            <a:ext cx="4662496" cy="507831"/>
          </a:xfrm>
          <a:prstGeom prst="rect">
            <a:avLst/>
          </a:prstGeom>
        </p:spPr>
        <p:txBody>
          <a:bodyPr wrap="square">
            <a:spAutoFit/>
          </a:bodyPr>
          <a:lstStyle/>
          <a:p>
            <a:r>
              <a:rPr lang="en-US" sz="1300" b="1" dirty="0" smtClean="0"/>
              <a:t>Non-OECD commercial energy consumption</a:t>
            </a:r>
            <a:endParaRPr lang="en-US" sz="1300" b="1" dirty="0"/>
          </a:p>
          <a:p>
            <a:r>
              <a:rPr lang="en-US" sz="1300" dirty="0"/>
              <a:t>quadrillion </a:t>
            </a:r>
            <a:r>
              <a:rPr lang="en-US" sz="1300" dirty="0" smtClean="0"/>
              <a:t>British thermal units</a:t>
            </a:r>
            <a:endParaRPr lang="en-US" sz="1300" dirty="0"/>
          </a:p>
        </p:txBody>
      </p:sp>
      <p:graphicFrame>
        <p:nvGraphicFramePr>
          <p:cNvPr id="24" name="com_nonoecd"/>
          <p:cNvGraphicFramePr>
            <a:graphicFrameLocks noGrp="1"/>
          </p:cNvGraphicFramePr>
          <p:nvPr>
            <p:ph sz="quarter" idx="12"/>
            <p:extLst/>
          </p:nvPr>
        </p:nvGraphicFramePr>
        <p:xfrm>
          <a:off x="4316349" y="2196930"/>
          <a:ext cx="3417951" cy="359426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7546744" y="3016565"/>
            <a:ext cx="1199367" cy="2462213"/>
          </a:xfrm>
          <a:prstGeom prst="rect">
            <a:avLst/>
          </a:prstGeom>
          <a:noFill/>
        </p:spPr>
        <p:txBody>
          <a:bodyPr wrap="none" rtlCol="0">
            <a:spAutoFit/>
          </a:bodyPr>
          <a:lstStyle/>
          <a:p>
            <a:r>
              <a:rPr lang="en-US" sz="1400" b="1" dirty="0">
                <a:solidFill>
                  <a:schemeClr val="accent5"/>
                </a:solidFill>
              </a:rPr>
              <a:t>China</a:t>
            </a:r>
          </a:p>
          <a:p>
            <a:endParaRPr lang="en-US" sz="1400" b="1" dirty="0" smtClean="0">
              <a:solidFill>
                <a:schemeClr val="accent5">
                  <a:lumMod val="60000"/>
                  <a:lumOff val="40000"/>
                </a:schemeClr>
              </a:solidFill>
            </a:endParaRPr>
          </a:p>
          <a:p>
            <a:endParaRPr lang="en-US" sz="1400" b="1" dirty="0">
              <a:solidFill>
                <a:schemeClr val="accent5">
                  <a:lumMod val="60000"/>
                  <a:lumOff val="40000"/>
                </a:schemeClr>
              </a:solidFill>
            </a:endParaRPr>
          </a:p>
          <a:p>
            <a:r>
              <a:rPr lang="en-US" sz="1400" b="1" dirty="0" smtClean="0">
                <a:solidFill>
                  <a:schemeClr val="accent5">
                    <a:lumMod val="60000"/>
                    <a:lumOff val="40000"/>
                  </a:schemeClr>
                </a:solidFill>
              </a:rPr>
              <a:t>India</a:t>
            </a:r>
            <a:endParaRPr lang="en-US" sz="1400" b="1" dirty="0">
              <a:solidFill>
                <a:schemeClr val="accent5">
                  <a:lumMod val="60000"/>
                  <a:lumOff val="40000"/>
                </a:schemeClr>
              </a:solidFill>
            </a:endParaRPr>
          </a:p>
          <a:p>
            <a:endParaRPr lang="en-US" sz="1400" b="1" dirty="0" smtClean="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t>
            </a:r>
            <a:r>
              <a:rPr lang="en-US" sz="1400" b="1" dirty="0">
                <a:solidFill>
                  <a:schemeClr val="accent5">
                    <a:lumMod val="40000"/>
                    <a:lumOff val="60000"/>
                  </a:schemeClr>
                </a:solidFill>
              </a:rPr>
              <a:t>Asia</a:t>
            </a:r>
          </a:p>
          <a:p>
            <a:r>
              <a:rPr lang="en-US" sz="1400" b="1" dirty="0" smtClean="0">
                <a:solidFill>
                  <a:schemeClr val="accent2"/>
                </a:solidFill>
              </a:rPr>
              <a:t>Middle East</a:t>
            </a:r>
          </a:p>
          <a:p>
            <a:r>
              <a:rPr lang="en-US" sz="1400" b="1" dirty="0" smtClean="0">
                <a:solidFill>
                  <a:schemeClr val="accent4"/>
                </a:solidFill>
              </a:rPr>
              <a:t>Africa</a:t>
            </a:r>
            <a:endParaRPr lang="en-US" sz="1400" b="1" dirty="0" smtClean="0">
              <a:solidFill>
                <a:schemeClr val="accent3"/>
              </a:solidFill>
            </a:endParaRPr>
          </a:p>
          <a:p>
            <a:r>
              <a:rPr lang="en-US" sz="1400" b="1" dirty="0" smtClean="0">
                <a:solidFill>
                  <a:schemeClr val="accent3"/>
                </a:solidFill>
              </a:rPr>
              <a:t>Americas</a:t>
            </a:r>
            <a:endParaRPr lang="en-US" sz="1400" b="1" dirty="0" smtClean="0">
              <a:solidFill>
                <a:schemeClr val="accent1"/>
              </a:solidFill>
            </a:endParaRPr>
          </a:p>
          <a:p>
            <a:r>
              <a:rPr lang="en-US" sz="1400" b="1" dirty="0" smtClean="0">
                <a:solidFill>
                  <a:schemeClr val="accent1"/>
                </a:solidFill>
              </a:rPr>
              <a:t>Europe </a:t>
            </a:r>
          </a:p>
          <a:p>
            <a:r>
              <a:rPr lang="en-US" sz="1400" b="1" dirty="0" smtClean="0">
                <a:solidFill>
                  <a:schemeClr val="accent1"/>
                </a:solidFill>
              </a:rPr>
              <a:t>and Eurasia</a:t>
            </a:r>
          </a:p>
        </p:txBody>
      </p:sp>
      <p:sp>
        <p:nvSpPr>
          <p:cNvPr id="31" name="Rectangle 30"/>
          <p:cNvSpPr/>
          <p:nvPr/>
        </p:nvSpPr>
        <p:spPr>
          <a:xfrm>
            <a:off x="204950" y="1631620"/>
            <a:ext cx="4662496" cy="507831"/>
          </a:xfrm>
          <a:prstGeom prst="rect">
            <a:avLst/>
          </a:prstGeom>
        </p:spPr>
        <p:txBody>
          <a:bodyPr wrap="square">
            <a:spAutoFit/>
          </a:bodyPr>
          <a:lstStyle/>
          <a:p>
            <a:r>
              <a:rPr lang="en-US" sz="1300" b="1" dirty="0" smtClean="0"/>
              <a:t>OECD commercial energy consumption</a:t>
            </a:r>
            <a:endParaRPr lang="en-US" sz="1300" b="1" dirty="0"/>
          </a:p>
          <a:p>
            <a:r>
              <a:rPr lang="en-US" sz="1300" dirty="0"/>
              <a:t>quadrillion </a:t>
            </a:r>
            <a:r>
              <a:rPr lang="en-US" sz="1300" dirty="0" smtClean="0"/>
              <a:t>British thermal units</a:t>
            </a:r>
            <a:endParaRPr lang="en-US" sz="1300" dirty="0"/>
          </a:p>
        </p:txBody>
      </p:sp>
      <p:graphicFrame>
        <p:nvGraphicFramePr>
          <p:cNvPr id="32" name="com_oecd"/>
          <p:cNvGraphicFramePr>
            <a:graphicFrameLocks noGrp="1"/>
          </p:cNvGraphicFramePr>
          <p:nvPr>
            <p:ph sz="quarter" idx="12"/>
            <p:extLst/>
          </p:nvPr>
        </p:nvGraphicFramePr>
        <p:xfrm>
          <a:off x="231819" y="2196930"/>
          <a:ext cx="3245001" cy="359426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3239616" y="2635291"/>
            <a:ext cx="992579" cy="2031325"/>
          </a:xfrm>
          <a:prstGeom prst="rect">
            <a:avLst/>
          </a:prstGeom>
          <a:noFill/>
        </p:spPr>
        <p:txBody>
          <a:bodyPr wrap="none" rtlCol="0">
            <a:spAutoFit/>
          </a:bodyPr>
          <a:lstStyle/>
          <a:p>
            <a:r>
              <a:rPr lang="en-US" sz="1400" b="1" dirty="0" smtClean="0">
                <a:solidFill>
                  <a:schemeClr val="accent5"/>
                </a:solidFill>
              </a:rPr>
              <a:t>Asia</a:t>
            </a:r>
            <a:endParaRPr lang="en-US" sz="1400" b="1" dirty="0">
              <a:solidFill>
                <a:schemeClr val="accent5"/>
              </a:solidFill>
            </a:endParaRPr>
          </a:p>
          <a:p>
            <a:endParaRPr lang="en-US" sz="1400" b="1" dirty="0" smtClean="0">
              <a:solidFill>
                <a:schemeClr val="accent3"/>
              </a:solidFill>
            </a:endParaRPr>
          </a:p>
          <a:p>
            <a:endParaRPr lang="en-US" sz="1400" b="1" dirty="0">
              <a:solidFill>
                <a:schemeClr val="accent3"/>
              </a:solidFill>
            </a:endParaRPr>
          </a:p>
          <a:p>
            <a:endParaRPr lang="en-US" sz="1400" b="1" dirty="0" smtClean="0">
              <a:solidFill>
                <a:schemeClr val="accent3"/>
              </a:solidFill>
            </a:endParaRPr>
          </a:p>
          <a:p>
            <a:r>
              <a:rPr lang="en-US" sz="1400" b="1" dirty="0" smtClean="0">
                <a:solidFill>
                  <a:schemeClr val="accent3"/>
                </a:solidFill>
              </a:rPr>
              <a:t>Americas</a:t>
            </a:r>
          </a:p>
          <a:p>
            <a:endParaRPr lang="en-US" sz="1400" b="1" dirty="0" smtClean="0">
              <a:solidFill>
                <a:schemeClr val="accent1"/>
              </a:solidFill>
            </a:endParaRPr>
          </a:p>
          <a:p>
            <a:endParaRPr lang="en-US" sz="1400" b="1" dirty="0" smtClean="0">
              <a:solidFill>
                <a:schemeClr val="accent1"/>
              </a:solidFill>
            </a:endParaRPr>
          </a:p>
          <a:p>
            <a:endParaRPr lang="en-US" sz="1400" b="1" dirty="0" smtClean="0">
              <a:solidFill>
                <a:schemeClr val="accent1"/>
              </a:solidFill>
            </a:endParaRPr>
          </a:p>
          <a:p>
            <a:r>
              <a:rPr lang="en-US" sz="1400" b="1" dirty="0" smtClean="0">
                <a:solidFill>
                  <a:schemeClr val="accent1"/>
                </a:solidFill>
              </a:rPr>
              <a:t>Europe </a:t>
            </a:r>
          </a:p>
        </p:txBody>
      </p:sp>
      <p:sp>
        <p:nvSpPr>
          <p:cNvPr id="34" name="TextBox 1"/>
          <p:cNvSpPr txBox="1"/>
          <p:nvPr/>
        </p:nvSpPr>
        <p:spPr>
          <a:xfrm>
            <a:off x="563904" y="2487010"/>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2" name="Group 21"/>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7256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290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The need for commercial services increases as populations and economies grow, which affects energy consumption for appliances, lighting, and other equipment in buildings. Non-OECD commercial sector energy consumption remains lower than in the OECD throughout the projection period, but it increases at about three times the rate of OECD commercial energy consumption.  </a:t>
            </a:r>
          </a:p>
          <a:p>
            <a:pPr lvl="0"/>
            <a:r>
              <a:rPr lang="en-US" dirty="0" smtClean="0"/>
              <a:t>Non-OECD Asia (China, India, and other non-OECD Asian countries) remains the fastest-growing region in the commercial sector. About 66% of the projected increase in non-OECD commercial energy consumption occurs in non-OECD Asia.</a:t>
            </a:r>
          </a:p>
          <a:p>
            <a:pPr lvl="0"/>
            <a:r>
              <a:rPr lang="en-US" dirty="0" smtClean="0"/>
              <a:t>Commercial energy consumption increases the most in China (in absolute terms), although India experiences the </a:t>
            </a:r>
            <a:r>
              <a:rPr lang="en-US" smtClean="0"/>
              <a:t>fastest relative growth </a:t>
            </a:r>
            <a:r>
              <a:rPr lang="en-US" dirty="0" smtClean="0"/>
              <a:t>in commercial energy consumption from 2018 to 2050.</a:t>
            </a:r>
          </a:p>
          <a:p>
            <a:pPr lvl="0"/>
            <a:r>
              <a:rPr lang="en-US" dirty="0" smtClean="0"/>
              <a:t>Africa has the second-highest projected rate of commercial energy consumption growth among the non-OECD regions, averaging 2.4% per year through the projection period.</a:t>
            </a:r>
          </a:p>
          <a:p>
            <a:endParaRPr lang="en-US" dirty="0"/>
          </a:p>
        </p:txBody>
      </p:sp>
      <p:sp>
        <p:nvSpPr>
          <p:cNvPr id="8" name="Title 7"/>
          <p:cNvSpPr>
            <a:spLocks noGrp="1"/>
          </p:cNvSpPr>
          <p:nvPr>
            <p:ph type="title"/>
          </p:nvPr>
        </p:nvSpPr>
        <p:spPr/>
        <p:txBody>
          <a:bodyPr/>
          <a:lstStyle/>
          <a:p>
            <a:r>
              <a:rPr lang="en-US" smtClean="0"/>
              <a:t>—led by increasing demand in non-OECD Asia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085314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ecd-com-fuel"/>
          <p:cNvGraphicFramePr>
            <a:graphicFrameLocks noGrp="1"/>
          </p:cNvGraphicFramePr>
          <p:nvPr>
            <p:ph sz="quarter" idx="12"/>
            <p:extLst/>
          </p:nvPr>
        </p:nvGraphicFramePr>
        <p:xfrm>
          <a:off x="342900" y="2219324"/>
          <a:ext cx="4190464"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World commercial energy consumption continues to increase—</a:t>
            </a:r>
            <a:endParaRPr lang="en-US" dirty="0"/>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61</a:t>
            </a:fld>
            <a:endParaRPr lang="en-US" dirty="0"/>
          </a:p>
        </p:txBody>
      </p:sp>
      <p:sp>
        <p:nvSpPr>
          <p:cNvPr id="5" name="Rectangle 4"/>
          <p:cNvSpPr/>
          <p:nvPr/>
        </p:nvSpPr>
        <p:spPr>
          <a:xfrm>
            <a:off x="271454" y="1631620"/>
            <a:ext cx="4662496" cy="507831"/>
          </a:xfrm>
          <a:prstGeom prst="rect">
            <a:avLst/>
          </a:prstGeom>
        </p:spPr>
        <p:txBody>
          <a:bodyPr wrap="square">
            <a:spAutoFit/>
          </a:bodyPr>
          <a:lstStyle/>
          <a:p>
            <a:r>
              <a:rPr lang="en-US" sz="1300" b="1" dirty="0" smtClean="0"/>
              <a:t>Commercial </a:t>
            </a:r>
            <a:r>
              <a:rPr lang="en-US" sz="1300" b="1" dirty="0"/>
              <a:t>sector energy consumption by fuel</a:t>
            </a:r>
          </a:p>
          <a:p>
            <a:r>
              <a:rPr lang="en-US" sz="1300" dirty="0"/>
              <a:t>quadrillion </a:t>
            </a:r>
            <a:r>
              <a:rPr lang="en-US" sz="1300" dirty="0" smtClean="0"/>
              <a:t>British thermal units</a:t>
            </a:r>
            <a:endParaRPr lang="en-US" sz="1300" dirty="0"/>
          </a:p>
        </p:txBody>
      </p:sp>
      <p:sp>
        <p:nvSpPr>
          <p:cNvPr id="22" name="TextBox 1"/>
          <p:cNvSpPr txBox="1"/>
          <p:nvPr/>
        </p:nvSpPr>
        <p:spPr>
          <a:xfrm>
            <a:off x="736774" y="259868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3" name="TextBox 22"/>
          <p:cNvSpPr txBox="1"/>
          <p:nvPr/>
        </p:nvSpPr>
        <p:spPr>
          <a:xfrm>
            <a:off x="1928756" y="2058429"/>
            <a:ext cx="628698" cy="276999"/>
          </a:xfrm>
          <a:prstGeom prst="rect">
            <a:avLst/>
          </a:prstGeom>
          <a:noFill/>
        </p:spPr>
        <p:txBody>
          <a:bodyPr wrap="none" rtlCol="0">
            <a:spAutoFit/>
          </a:bodyPr>
          <a:lstStyle/>
          <a:p>
            <a:r>
              <a:rPr lang="en-US" sz="1200" dirty="0" smtClean="0"/>
              <a:t>OECD</a:t>
            </a:r>
            <a:endParaRPr lang="en-US" sz="1200" dirty="0"/>
          </a:p>
        </p:txBody>
      </p:sp>
      <p:sp>
        <p:nvSpPr>
          <p:cNvPr id="24" name="TextBox 23"/>
          <p:cNvSpPr txBox="1"/>
          <p:nvPr/>
        </p:nvSpPr>
        <p:spPr>
          <a:xfrm>
            <a:off x="6276903" y="2007384"/>
            <a:ext cx="934871" cy="276999"/>
          </a:xfrm>
          <a:prstGeom prst="rect">
            <a:avLst/>
          </a:prstGeom>
          <a:noFill/>
        </p:spPr>
        <p:txBody>
          <a:bodyPr wrap="none" rtlCol="0">
            <a:spAutoFit/>
          </a:bodyPr>
          <a:lstStyle/>
          <a:p>
            <a:r>
              <a:rPr lang="en-US" sz="1200" dirty="0" smtClean="0"/>
              <a:t>non-OECD</a:t>
            </a:r>
            <a:endParaRPr lang="en-US" sz="1200" dirty="0"/>
          </a:p>
        </p:txBody>
      </p:sp>
      <p:graphicFrame>
        <p:nvGraphicFramePr>
          <p:cNvPr id="25" name="non-OECDcomfuel"/>
          <p:cNvGraphicFramePr>
            <a:graphicFrameLocks noGrp="1"/>
          </p:cNvGraphicFramePr>
          <p:nvPr>
            <p:ph sz="quarter" idx="13"/>
            <p:extLst/>
          </p:nvPr>
        </p:nvGraphicFramePr>
        <p:xfrm>
          <a:off x="4533364" y="2219324"/>
          <a:ext cx="3786852" cy="3571876"/>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7982465" y="2767914"/>
            <a:ext cx="994225" cy="28338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smtClean="0">
              <a:solidFill>
                <a:schemeClr val="accent4"/>
              </a:solidFill>
            </a:endParaRPr>
          </a:p>
          <a:p>
            <a:endParaRPr lang="en-US" sz="1400" b="1" dirty="0">
              <a:solidFill>
                <a:schemeClr val="accent4"/>
              </a:solidFill>
            </a:endParaRPr>
          </a:p>
          <a:p>
            <a:r>
              <a:rPr lang="en-US" sz="1400" b="1" dirty="0" smtClean="0">
                <a:solidFill>
                  <a:schemeClr val="accent4"/>
                </a:solidFill>
              </a:rPr>
              <a:t>electricity</a:t>
            </a:r>
            <a:endParaRPr lang="en-US" sz="1400" b="1" dirty="0" smtClean="0">
              <a:solidFill>
                <a:schemeClr val="accent1"/>
              </a:solidFill>
            </a:endParaRPr>
          </a:p>
          <a:p>
            <a:endParaRPr lang="en-US" sz="1400" b="1" dirty="0">
              <a:solidFill>
                <a:schemeClr val="accent1"/>
              </a:solidFill>
            </a:endParaRPr>
          </a:p>
          <a:p>
            <a:endParaRPr lang="en-US" sz="1400" b="1" dirty="0">
              <a:solidFill>
                <a:schemeClr val="accent1"/>
              </a:solidFill>
            </a:endParaRPr>
          </a:p>
          <a:p>
            <a:endParaRPr lang="en-US" sz="1400" b="1" dirty="0" smtClean="0">
              <a:solidFill>
                <a:schemeClr val="accent1"/>
              </a:solidFill>
            </a:endParaRPr>
          </a:p>
          <a:p>
            <a:endParaRPr lang="en-US" sz="1400" b="1" dirty="0">
              <a:solidFill>
                <a:schemeClr val="accent1"/>
              </a:solidFill>
            </a:endParaRPr>
          </a:p>
          <a:p>
            <a:endParaRPr lang="en-US" sz="1400" b="1" dirty="0" smtClean="0">
              <a:solidFill>
                <a:schemeClr val="accent1"/>
              </a:solidFill>
            </a:endParaRPr>
          </a:p>
          <a:p>
            <a:r>
              <a:rPr lang="en-US" sz="1400" b="1" dirty="0" smtClean="0">
                <a:solidFill>
                  <a:schemeClr val="accent1"/>
                </a:solidFill>
              </a:rPr>
              <a:t>natural </a:t>
            </a:r>
            <a:r>
              <a:rPr lang="en-US" sz="1400" b="1" dirty="0">
                <a:solidFill>
                  <a:schemeClr val="accent1"/>
                </a:solidFill>
              </a:rPr>
              <a:t>gas</a:t>
            </a:r>
          </a:p>
          <a:p>
            <a:r>
              <a:rPr lang="en-US" sz="1400" b="1" dirty="0" smtClean="0">
                <a:solidFill>
                  <a:schemeClr val="accent2"/>
                </a:solidFill>
              </a:rPr>
              <a:t>liquids</a:t>
            </a:r>
            <a:endParaRPr lang="en-US" sz="1400" b="1" dirty="0" smtClean="0"/>
          </a:p>
          <a:p>
            <a:r>
              <a:rPr lang="en-US" sz="1400" b="1" dirty="0" smtClean="0"/>
              <a:t>coal</a:t>
            </a:r>
          </a:p>
          <a:p>
            <a:r>
              <a:rPr lang="en-US" sz="1400" b="1" dirty="0" smtClean="0">
                <a:solidFill>
                  <a:schemeClr val="accent3"/>
                </a:solidFill>
              </a:rPr>
              <a:t>renewables</a:t>
            </a:r>
            <a:endParaRPr lang="en-US" sz="1400" b="1" dirty="0" smtClean="0">
              <a:solidFill>
                <a:schemeClr val="accent4"/>
              </a:solidFill>
            </a:endParaRPr>
          </a:p>
          <a:p>
            <a:endParaRPr lang="en-US" sz="1200" b="1" dirty="0">
              <a:solidFill>
                <a:schemeClr val="accent4"/>
              </a:solidFill>
            </a:endParaRPr>
          </a:p>
        </p:txBody>
      </p:sp>
      <p:grpSp>
        <p:nvGrpSpPr>
          <p:cNvPr id="26" name="Group 25"/>
          <p:cNvGrpSpPr/>
          <p:nvPr/>
        </p:nvGrpSpPr>
        <p:grpSpPr>
          <a:xfrm>
            <a:off x="209519" y="93315"/>
            <a:ext cx="8742457" cy="550786"/>
            <a:chOff x="209519" y="93315"/>
            <a:chExt cx="8742457" cy="550786"/>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040239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From 2018 to 2050, OECD countries use more energy in the commercial sector than in non-OECD countries.</a:t>
            </a:r>
          </a:p>
          <a:p>
            <a:pPr lvl="0"/>
            <a:r>
              <a:rPr lang="en-US" smtClean="0"/>
              <a:t>Electricity and natural gas remain the most prominent energy sources in the commercial sector.</a:t>
            </a:r>
          </a:p>
          <a:p>
            <a:pPr lvl="0"/>
            <a:r>
              <a:rPr lang="en-US" smtClean="0"/>
              <a:t>Electricity is the fastest-growing source of energy use in the commercial sector. Commercial electricity use in non-OECD countries increases by an average of 2.8% per year from 2018 to 2050, compared with 1.1% per year in OECD countries.</a:t>
            </a:r>
          </a:p>
          <a:p>
            <a:pPr lvl="0"/>
            <a:r>
              <a:rPr lang="en-US" smtClean="0"/>
              <a:t>Commercial natural gas consumption in non-OECD countries grows by 1.4% per year from 2018 to 2050, which is about four times the rate of the increase in OECD commercial sector.</a:t>
            </a:r>
          </a:p>
          <a:p>
            <a:endParaRPr lang="en-US" dirty="0"/>
          </a:p>
        </p:txBody>
      </p:sp>
      <p:sp>
        <p:nvSpPr>
          <p:cNvPr id="8" name="Title 7"/>
          <p:cNvSpPr>
            <a:spLocks noGrp="1"/>
          </p:cNvSpPr>
          <p:nvPr>
            <p:ph type="title"/>
          </p:nvPr>
        </p:nvSpPr>
        <p:spPr/>
        <p:txBody>
          <a:bodyPr/>
          <a:lstStyle/>
          <a:p>
            <a:r>
              <a:rPr lang="en-US" smtClean="0"/>
              <a:t>—led by a faster growth rate in non-OECD electricity use</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076710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PChina"/>
          <p:cNvGraphicFramePr>
            <a:graphicFrameLocks noGrp="1"/>
          </p:cNvGraphicFramePr>
          <p:nvPr>
            <p:ph sz="quarter" idx="12"/>
            <p:extLst/>
          </p:nvPr>
        </p:nvGraphicFramePr>
        <p:xfrm>
          <a:off x="238125" y="1689100"/>
          <a:ext cx="4119691"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strict2"/>
          <p:cNvGraphicFramePr>
            <a:graphicFrameLocks noGrp="1"/>
          </p:cNvGraphicFramePr>
          <p:nvPr>
            <p:ph sz="quarter" idx="13"/>
            <p:extLst/>
          </p:nvPr>
        </p:nvGraphicFramePr>
        <p:xfrm>
          <a:off x="4805363" y="2154841"/>
          <a:ext cx="4133850" cy="36363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mtClean="0"/>
              <a:t>China switches from district heat to combined heat and power (CHP) for heating—</a:t>
            </a:r>
            <a:endParaRPr lang="en-US" dirty="0"/>
          </a:p>
        </p:txBody>
      </p:sp>
      <p:sp>
        <p:nvSpPr>
          <p:cNvPr id="5" name="Slide Number Placeholder 4"/>
          <p:cNvSpPr>
            <a:spLocks noGrp="1"/>
          </p:cNvSpPr>
          <p:nvPr>
            <p:ph type="sldNum" sz="quarter" idx="4"/>
          </p:nvPr>
        </p:nvSpPr>
        <p:spPr>
          <a:xfrm>
            <a:off x="8685667" y="6030300"/>
            <a:ext cx="384048" cy="365125"/>
          </a:xfrm>
        </p:spPr>
        <p:txBody>
          <a:bodyPr/>
          <a:lstStyle/>
          <a:p>
            <a:fld id="{2D80C5C9-96E0-47EC-B500-37C5FE284639}" type="slidenum">
              <a:rPr lang="en-US" smtClean="0"/>
              <a:pPr/>
              <a:t>63</a:t>
            </a:fld>
            <a:endParaRPr lang="en-US" dirty="0"/>
          </a:p>
        </p:txBody>
      </p:sp>
      <p:sp>
        <p:nvSpPr>
          <p:cNvPr id="12" name="TextBox 11"/>
          <p:cNvSpPr txBox="1"/>
          <p:nvPr/>
        </p:nvSpPr>
        <p:spPr>
          <a:xfrm>
            <a:off x="231819" y="1717060"/>
            <a:ext cx="3185487" cy="523220"/>
          </a:xfrm>
          <a:prstGeom prst="rect">
            <a:avLst/>
          </a:prstGeom>
          <a:noFill/>
        </p:spPr>
        <p:txBody>
          <a:bodyPr wrap="none" rtlCol="0">
            <a:spAutoFit/>
          </a:bodyPr>
          <a:lstStyle/>
          <a:p>
            <a:r>
              <a:rPr lang="en-US" sz="1400" b="1" dirty="0" smtClean="0"/>
              <a:t>Heat generation by source in China</a:t>
            </a:r>
          </a:p>
          <a:p>
            <a:r>
              <a:rPr lang="en-US" sz="1400" dirty="0" smtClean="0"/>
              <a:t>quadrillion British thermal units</a:t>
            </a:r>
            <a:endParaRPr lang="en-US" sz="1400" dirty="0"/>
          </a:p>
        </p:txBody>
      </p:sp>
      <p:sp>
        <p:nvSpPr>
          <p:cNvPr id="2" name="TextBox 1"/>
          <p:cNvSpPr txBox="1"/>
          <p:nvPr/>
        </p:nvSpPr>
        <p:spPr>
          <a:xfrm>
            <a:off x="3188078" y="2201124"/>
            <a:ext cx="1495922" cy="3108543"/>
          </a:xfrm>
          <a:prstGeom prst="rect">
            <a:avLst/>
          </a:prstGeom>
          <a:noFill/>
        </p:spPr>
        <p:txBody>
          <a:bodyPr wrap="none" rtlCol="0">
            <a:spAutoFit/>
          </a:bodyPr>
          <a:lstStyle/>
          <a:p>
            <a:endParaRPr lang="en-US" sz="1400" dirty="0" smtClean="0">
              <a:solidFill>
                <a:schemeClr val="accent3"/>
              </a:solidFill>
            </a:endParaRPr>
          </a:p>
          <a:p>
            <a:endParaRPr lang="en-US" sz="1400" b="1" dirty="0" smtClean="0">
              <a:solidFill>
                <a:schemeClr val="accent3"/>
              </a:solidFill>
            </a:endParaRPr>
          </a:p>
          <a:p>
            <a:r>
              <a:rPr lang="en-US" sz="1400" b="1" dirty="0">
                <a:solidFill>
                  <a:schemeClr val="accent3"/>
                </a:solidFill>
              </a:rPr>
              <a:t>combined heat </a:t>
            </a:r>
          </a:p>
          <a:p>
            <a:r>
              <a:rPr lang="en-US" sz="1400" b="1" dirty="0">
                <a:solidFill>
                  <a:schemeClr val="accent3"/>
                </a:solidFill>
              </a:rPr>
              <a:t>and power</a:t>
            </a:r>
          </a:p>
          <a:p>
            <a:endParaRPr lang="en-US" sz="1400" b="1" dirty="0">
              <a:solidFill>
                <a:schemeClr val="accent3"/>
              </a:solidFill>
            </a:endParaRPr>
          </a:p>
          <a:p>
            <a:endParaRPr lang="en-US" sz="1400" b="1" dirty="0" smtClean="0">
              <a:solidFill>
                <a:schemeClr val="accent2"/>
              </a:solidFill>
            </a:endParaRPr>
          </a:p>
          <a:p>
            <a:endParaRPr lang="en-US" sz="1400" b="1" dirty="0">
              <a:solidFill>
                <a:schemeClr val="accent2"/>
              </a:solidFill>
            </a:endParaRPr>
          </a:p>
          <a:p>
            <a:endParaRPr lang="en-US" sz="1400" b="1" dirty="0" smtClean="0">
              <a:solidFill>
                <a:schemeClr val="accent2"/>
              </a:solidFill>
            </a:endParaRPr>
          </a:p>
          <a:p>
            <a:endParaRPr lang="en-US" sz="1400" b="1" dirty="0">
              <a:solidFill>
                <a:schemeClr val="accent2"/>
              </a:solidFill>
            </a:endParaRPr>
          </a:p>
          <a:p>
            <a:endParaRPr lang="en-US" sz="1400" b="1" dirty="0" smtClean="0">
              <a:solidFill>
                <a:schemeClr val="accent2"/>
              </a:solidFill>
            </a:endParaRPr>
          </a:p>
          <a:p>
            <a:endParaRPr lang="en-US" sz="1400" b="1" dirty="0">
              <a:solidFill>
                <a:schemeClr val="accent2"/>
              </a:solidFill>
            </a:endParaRPr>
          </a:p>
          <a:p>
            <a:r>
              <a:rPr lang="en-US" sz="1400" b="1" dirty="0" smtClean="0">
                <a:solidFill>
                  <a:schemeClr val="accent2"/>
                </a:solidFill>
              </a:rPr>
              <a:t>district heat</a:t>
            </a:r>
          </a:p>
          <a:p>
            <a:r>
              <a:rPr lang="en-US" sz="1400" b="1" dirty="0">
                <a:solidFill>
                  <a:schemeClr val="accent2"/>
                </a:solidFill>
              </a:rPr>
              <a:t>(</a:t>
            </a:r>
            <a:r>
              <a:rPr lang="en-US" sz="1400" b="1" dirty="0" smtClean="0">
                <a:solidFill>
                  <a:schemeClr val="accent2"/>
                </a:solidFill>
              </a:rPr>
              <a:t>heat </a:t>
            </a:r>
            <a:r>
              <a:rPr lang="en-US" sz="1400" b="1" dirty="0">
                <a:solidFill>
                  <a:schemeClr val="accent2"/>
                </a:solidFill>
              </a:rPr>
              <a:t>only</a:t>
            </a:r>
          </a:p>
          <a:p>
            <a:r>
              <a:rPr lang="en-US" sz="1400" b="1" dirty="0">
                <a:solidFill>
                  <a:schemeClr val="accent2"/>
                </a:solidFill>
              </a:rPr>
              <a:t>b</a:t>
            </a:r>
            <a:r>
              <a:rPr lang="en-US" sz="1400" b="1" dirty="0" smtClean="0">
                <a:solidFill>
                  <a:schemeClr val="accent2"/>
                </a:solidFill>
              </a:rPr>
              <a:t>oilers)</a:t>
            </a:r>
          </a:p>
        </p:txBody>
      </p:sp>
      <p:sp>
        <p:nvSpPr>
          <p:cNvPr id="10" name="TextBox 9"/>
          <p:cNvSpPr txBox="1"/>
          <p:nvPr/>
        </p:nvSpPr>
        <p:spPr>
          <a:xfrm>
            <a:off x="4804666" y="1631620"/>
            <a:ext cx="3600666" cy="523220"/>
          </a:xfrm>
          <a:prstGeom prst="rect">
            <a:avLst/>
          </a:prstGeom>
          <a:noFill/>
        </p:spPr>
        <p:txBody>
          <a:bodyPr wrap="none" rtlCol="0">
            <a:spAutoFit/>
          </a:bodyPr>
          <a:lstStyle/>
          <a:p>
            <a:r>
              <a:rPr lang="en-US" sz="1400" b="1" dirty="0" smtClean="0"/>
              <a:t>Coal consumption by buildings in China</a:t>
            </a:r>
          </a:p>
          <a:p>
            <a:r>
              <a:rPr lang="en-US" sz="1400" dirty="0" smtClean="0"/>
              <a:t>quadrillion British thermal units</a:t>
            </a:r>
            <a:endParaRPr lang="en-US" sz="1400" dirty="0"/>
          </a:p>
        </p:txBody>
      </p:sp>
      <p:sp>
        <p:nvSpPr>
          <p:cNvPr id="14" name="TextBox 13"/>
          <p:cNvSpPr txBox="1"/>
          <p:nvPr/>
        </p:nvSpPr>
        <p:spPr>
          <a:xfrm>
            <a:off x="7834184" y="2416567"/>
            <a:ext cx="1271981" cy="3323987"/>
          </a:xfrm>
          <a:prstGeom prst="rect">
            <a:avLst/>
          </a:prstGeom>
          <a:noFill/>
        </p:spPr>
        <p:txBody>
          <a:bodyPr wrap="square" rtlCol="0">
            <a:spAutoFit/>
          </a:bodyPr>
          <a:lstStyle/>
          <a:p>
            <a:endParaRPr lang="en-US" sz="1400" dirty="0" smtClean="0">
              <a:solidFill>
                <a:schemeClr val="accent3"/>
              </a:solidFill>
            </a:endParaRPr>
          </a:p>
          <a:p>
            <a:endParaRPr lang="en-US" sz="1400" dirty="0" smtClean="0">
              <a:solidFill>
                <a:schemeClr val="accent3"/>
              </a:solidFill>
            </a:endParaRPr>
          </a:p>
          <a:p>
            <a:endParaRPr lang="en-US" sz="1400" dirty="0">
              <a:solidFill>
                <a:schemeClr val="accent3"/>
              </a:solidFill>
            </a:endParaRPr>
          </a:p>
          <a:p>
            <a:endParaRPr lang="en-US" sz="1400" dirty="0" smtClean="0">
              <a:solidFill>
                <a:schemeClr val="accent3"/>
              </a:solidFill>
            </a:endParaRPr>
          </a:p>
          <a:p>
            <a:endParaRPr lang="en-US" sz="1400" dirty="0">
              <a:solidFill>
                <a:schemeClr val="accent3"/>
              </a:solidFill>
            </a:endParaRPr>
          </a:p>
          <a:p>
            <a:endParaRPr lang="en-US" sz="1400" dirty="0" smtClean="0">
              <a:solidFill>
                <a:schemeClr val="accent3"/>
              </a:solidFill>
            </a:endParaRPr>
          </a:p>
          <a:p>
            <a:endParaRPr lang="en-US" sz="1400" dirty="0">
              <a:solidFill>
                <a:schemeClr val="accent3"/>
              </a:solidFill>
            </a:endParaRPr>
          </a:p>
          <a:p>
            <a:r>
              <a:rPr lang="en-US" sz="1400" b="1" dirty="0">
                <a:solidFill>
                  <a:schemeClr val="accent3"/>
                </a:solidFill>
              </a:rPr>
              <a:t>o</a:t>
            </a:r>
            <a:r>
              <a:rPr lang="en-US" sz="1400" b="1" dirty="0" smtClean="0">
                <a:solidFill>
                  <a:schemeClr val="accent3"/>
                </a:solidFill>
              </a:rPr>
              <a:t>ther uses</a:t>
            </a:r>
          </a:p>
          <a:p>
            <a:endParaRPr lang="en-US" sz="1400" b="1" dirty="0" smtClean="0">
              <a:solidFill>
                <a:schemeClr val="accent2"/>
              </a:solidFill>
            </a:endParaRPr>
          </a:p>
          <a:p>
            <a:endParaRPr lang="en-US" sz="1400" b="1" dirty="0">
              <a:solidFill>
                <a:schemeClr val="accent2"/>
              </a:solidFill>
            </a:endParaRPr>
          </a:p>
          <a:p>
            <a:endParaRPr lang="en-US" sz="1400" b="1" dirty="0" smtClean="0">
              <a:solidFill>
                <a:schemeClr val="accent2"/>
              </a:solidFill>
            </a:endParaRPr>
          </a:p>
          <a:p>
            <a:endParaRPr lang="en-US" sz="1400" b="1" dirty="0">
              <a:solidFill>
                <a:schemeClr val="accent2"/>
              </a:solidFill>
            </a:endParaRPr>
          </a:p>
          <a:p>
            <a:r>
              <a:rPr lang="en-US" sz="1400" b="1" dirty="0" smtClean="0">
                <a:solidFill>
                  <a:schemeClr val="accent3">
                    <a:lumMod val="40000"/>
                    <a:lumOff val="60000"/>
                  </a:schemeClr>
                </a:solidFill>
              </a:rPr>
              <a:t>district heat</a:t>
            </a:r>
          </a:p>
          <a:p>
            <a:endParaRPr lang="en-US" sz="1400" dirty="0">
              <a:solidFill>
                <a:schemeClr val="accent2"/>
              </a:solidFill>
            </a:endParaRPr>
          </a:p>
          <a:p>
            <a:endParaRPr lang="en-US" sz="1400" dirty="0" smtClean="0">
              <a:solidFill>
                <a:schemeClr val="accent2"/>
              </a:solidFill>
            </a:endParaRPr>
          </a:p>
        </p:txBody>
      </p:sp>
      <p:grpSp>
        <p:nvGrpSpPr>
          <p:cNvPr id="15" name="Group 14"/>
          <p:cNvGrpSpPr/>
          <p:nvPr/>
        </p:nvGrpSpPr>
        <p:grpSpPr>
          <a:xfrm>
            <a:off x="209519" y="93315"/>
            <a:ext cx="8742457" cy="550786"/>
            <a:chOff x="209519" y="93315"/>
            <a:chExt cx="8742457" cy="550786"/>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621825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Coal is the main fuel for heating in China’s building sector in 2018; however, policies encourage a switch to clean heating sources. About two-thirds of northern China’s floorspace relies on district heat for space heating. Recent policies target a transition away from small-scale, coal-fired boilers for heating in this region, contributing to a larger trend of declining coal consumption in China. </a:t>
            </a:r>
          </a:p>
          <a:p>
            <a:pPr lvl="0"/>
            <a:r>
              <a:rPr lang="en-US" smtClean="0"/>
              <a:t>China’s 2017–21 clean winter heating plan calls for 70% of northern China’s needs to be met through natural gas, electricity, renewables, CHP, or more efficient coal boilers. </a:t>
            </a:r>
          </a:p>
          <a:p>
            <a:pPr lvl="0"/>
            <a:r>
              <a:rPr lang="en-US" smtClean="0"/>
              <a:t>Along with electricity-sector growth and fuel price shifts, this policy drives a transition from coal-fired heat-only boilers to CHP. The remaining district heat boilers are more efficient, and natural gas assumes a larger share of heat generation.  </a:t>
            </a:r>
          </a:p>
          <a:p>
            <a:pPr lvl="0"/>
            <a:r>
              <a:rPr lang="en-US" smtClean="0"/>
              <a:t>Although district heat accounts for only 17% of building sector coal consumption in 2018, it accounts for more than 50% of the overall decline in buildings’ coal consumption from 2018 to 2050. </a:t>
            </a:r>
          </a:p>
          <a:p>
            <a:endParaRPr lang="en-US" dirty="0"/>
          </a:p>
        </p:txBody>
      </p:sp>
      <p:sp>
        <p:nvSpPr>
          <p:cNvPr id="8" name="Title 7"/>
          <p:cNvSpPr>
            <a:spLocks noGrp="1"/>
          </p:cNvSpPr>
          <p:nvPr>
            <p:ph type="title"/>
          </p:nvPr>
        </p:nvSpPr>
        <p:spPr/>
        <p:txBody>
          <a:bodyPr/>
          <a:lstStyle/>
          <a:p>
            <a:r>
              <a:rPr lang="en-US" smtClean="0"/>
              <a:t>—which results in a significant decline in coal consumption in its buildings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0910845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06" y="1398271"/>
            <a:ext cx="1709928" cy="1709928"/>
          </a:xfrm>
          <a:prstGeom prst="rect">
            <a:avLst/>
          </a:prstGeom>
        </p:spPr>
      </p:pic>
    </p:spTree>
    <p:extLst>
      <p:ext uri="{BB962C8B-B14F-4D97-AF65-F5344CB8AC3E}">
        <p14:creationId xmlns:p14="http://schemas.microsoft.com/office/powerpoint/2010/main" val="29708446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4093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mtClean="0"/>
              <a:t>Transportation energy consumption</a:t>
            </a:r>
          </a:p>
          <a:p>
            <a:r>
              <a:rPr lang="en-US" smtClean="0"/>
              <a:t>quadrillion British thermal units</a:t>
            </a:r>
            <a:endParaRPr lang="en-US" dirty="0"/>
          </a:p>
        </p:txBody>
      </p:sp>
      <p:graphicFrame>
        <p:nvGraphicFramePr>
          <p:cNvPr id="15" name="s120sh0"/>
          <p:cNvGraphicFramePr>
            <a:graphicFrameLocks noGrp="1"/>
          </p:cNvGraphicFramePr>
          <p:nvPr>
            <p:ph type="chart" sz="quarter" idx="12"/>
            <p:extLst>
              <p:ext uri="{D42A27DB-BD31-4B8C-83A1-F6EECF244321}">
                <p14:modId xmlns:p14="http://schemas.microsoft.com/office/powerpoint/2010/main" val="3635663367"/>
              </p:ext>
            </p:extLst>
          </p:nvPr>
        </p:nvGraphicFramePr>
        <p:xfrm>
          <a:off x="231775" y="2286000"/>
          <a:ext cx="8683625"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Transportation energy consumption continues to grow in non-OECD countries—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67</a:t>
            </a:fld>
            <a:endParaRPr lang="en-US" dirty="0"/>
          </a:p>
        </p:txBody>
      </p:sp>
      <p:sp>
        <p:nvSpPr>
          <p:cNvPr id="20" name="TextBox 1"/>
          <p:cNvSpPr txBox="1"/>
          <p:nvPr/>
        </p:nvSpPr>
        <p:spPr>
          <a:xfrm>
            <a:off x="1272233" y="259746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1" name="Group 20"/>
          <p:cNvGrpSpPr/>
          <p:nvPr/>
        </p:nvGrpSpPr>
        <p:grpSpPr>
          <a:xfrm>
            <a:off x="209519" y="93315"/>
            <a:ext cx="8742457" cy="550786"/>
            <a:chOff x="209519" y="93315"/>
            <a:chExt cx="8742457" cy="55078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82125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In countries that are not part of the Organization of Economic Cooperation and Development (OECD), transportation energy demand increases 77% from 2018 to 2050 in the Reference case. A few countries, including China and India, have particularly large populations, and their energy consumption for both personal travel and freight movement grows much more rapidly than in many OECD countries.</a:t>
            </a:r>
          </a:p>
          <a:p>
            <a:pPr lvl="0"/>
            <a:r>
              <a:rPr lang="en-US" smtClean="0"/>
              <a:t>In OECD countries, improvements in vehicle fuel efficiency outpace projected increases in travel demand, and as a result, total projected transportation energy use for OECD countries declines by 1% from 2018 to 2050.</a:t>
            </a:r>
          </a:p>
          <a:p>
            <a:pPr lvl="0"/>
            <a:r>
              <a:rPr lang="en-US" smtClean="0"/>
              <a:t>Transportation energy consumption in non-OECD countries has exceeded that in OECD countries since 2017, and by 2050, non-OECD countries will account for almost 65% of the world’s transportation-related energy use.</a:t>
            </a:r>
            <a:endParaRPr lang="en-US" dirty="0"/>
          </a:p>
        </p:txBody>
      </p:sp>
      <p:sp>
        <p:nvSpPr>
          <p:cNvPr id="8" name="Title 7"/>
          <p:cNvSpPr>
            <a:spLocks noGrp="1"/>
          </p:cNvSpPr>
          <p:nvPr>
            <p:ph type="title"/>
          </p:nvPr>
        </p:nvSpPr>
        <p:spPr/>
        <p:txBody>
          <a:bodyPr/>
          <a:lstStyle/>
          <a:p>
            <a:r>
              <a:rPr lang="en-US" smtClean="0"/>
              <a:t>—but remains relatively flat in 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68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591497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rans_oecd_ft"/>
          <p:cNvGraphicFramePr>
            <a:graphicFrameLocks noGrp="1"/>
          </p:cNvGraphicFramePr>
          <p:nvPr>
            <p:ph sz="quarter" idx="12"/>
            <p:extLst/>
          </p:nvPr>
        </p:nvGraphicFramePr>
        <p:xfrm>
          <a:off x="342900" y="2219324"/>
          <a:ext cx="3518186"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Energy use for passenger travel accounts for most of the growth in transportation energy consumption—</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69</a:t>
            </a:fld>
            <a:endParaRPr lang="en-US" dirty="0"/>
          </a:p>
        </p:txBody>
      </p:sp>
      <p:sp>
        <p:nvSpPr>
          <p:cNvPr id="5" name="Rectangle 4"/>
          <p:cNvSpPr/>
          <p:nvPr/>
        </p:nvSpPr>
        <p:spPr>
          <a:xfrm>
            <a:off x="271454" y="1631620"/>
            <a:ext cx="4662496" cy="507831"/>
          </a:xfrm>
          <a:prstGeom prst="rect">
            <a:avLst/>
          </a:prstGeom>
        </p:spPr>
        <p:txBody>
          <a:bodyPr wrap="square">
            <a:spAutoFit/>
          </a:bodyPr>
          <a:lstStyle/>
          <a:p>
            <a:r>
              <a:rPr lang="en-US" sz="1300" b="1" dirty="0" smtClean="0"/>
              <a:t>Transportation sector </a:t>
            </a:r>
            <a:r>
              <a:rPr lang="en-US" sz="1300" b="1" dirty="0"/>
              <a:t>energy </a:t>
            </a:r>
            <a:r>
              <a:rPr lang="en-US" sz="1300" b="1" dirty="0" smtClean="0"/>
              <a:t>consumption</a:t>
            </a:r>
            <a:endParaRPr lang="en-US" sz="1300" b="1" dirty="0"/>
          </a:p>
          <a:p>
            <a:r>
              <a:rPr lang="en-US" sz="1300" dirty="0"/>
              <a:t>quadrillion </a:t>
            </a:r>
            <a:r>
              <a:rPr lang="en-US" sz="1300" dirty="0" smtClean="0"/>
              <a:t>British thermal units</a:t>
            </a:r>
            <a:endParaRPr lang="en-US" sz="1300" dirty="0"/>
          </a:p>
        </p:txBody>
      </p:sp>
      <p:sp>
        <p:nvSpPr>
          <p:cNvPr id="22" name="TextBox 1"/>
          <p:cNvSpPr txBox="1"/>
          <p:nvPr/>
        </p:nvSpPr>
        <p:spPr>
          <a:xfrm>
            <a:off x="736774" y="2598683"/>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3" name="TextBox 22"/>
          <p:cNvSpPr txBox="1"/>
          <p:nvPr/>
        </p:nvSpPr>
        <p:spPr>
          <a:xfrm>
            <a:off x="1644304" y="2226399"/>
            <a:ext cx="628698" cy="276999"/>
          </a:xfrm>
          <a:prstGeom prst="rect">
            <a:avLst/>
          </a:prstGeom>
          <a:noFill/>
        </p:spPr>
        <p:txBody>
          <a:bodyPr wrap="none" rtlCol="0">
            <a:spAutoFit/>
          </a:bodyPr>
          <a:lstStyle/>
          <a:p>
            <a:r>
              <a:rPr lang="en-US" sz="1200" dirty="0" smtClean="0"/>
              <a:t>OECD</a:t>
            </a:r>
            <a:endParaRPr lang="en-US" sz="1200" dirty="0"/>
          </a:p>
        </p:txBody>
      </p:sp>
      <p:graphicFrame>
        <p:nvGraphicFramePr>
          <p:cNvPr id="25" name="trans_nonoecd_ft"/>
          <p:cNvGraphicFramePr>
            <a:graphicFrameLocks noGrp="1"/>
          </p:cNvGraphicFramePr>
          <p:nvPr>
            <p:ph sz="quarter" idx="12"/>
            <p:extLst/>
          </p:nvPr>
        </p:nvGraphicFramePr>
        <p:xfrm>
          <a:off x="4518168" y="2305539"/>
          <a:ext cx="3518186" cy="357187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5992451" y="2175354"/>
            <a:ext cx="934871" cy="276999"/>
          </a:xfrm>
          <a:prstGeom prst="rect">
            <a:avLst/>
          </a:prstGeom>
          <a:noFill/>
        </p:spPr>
        <p:txBody>
          <a:bodyPr wrap="none" rtlCol="0">
            <a:spAutoFit/>
          </a:bodyPr>
          <a:lstStyle/>
          <a:p>
            <a:r>
              <a:rPr lang="en-US" sz="1200" dirty="0" smtClean="0"/>
              <a:t>non-OECD</a:t>
            </a:r>
            <a:endParaRPr lang="en-US" sz="1200" dirty="0"/>
          </a:p>
        </p:txBody>
      </p:sp>
      <p:sp>
        <p:nvSpPr>
          <p:cNvPr id="4" name="TextBox 3"/>
          <p:cNvSpPr txBox="1"/>
          <p:nvPr/>
        </p:nvSpPr>
        <p:spPr>
          <a:xfrm>
            <a:off x="7771178" y="2746964"/>
            <a:ext cx="1079142" cy="2031325"/>
          </a:xfrm>
          <a:prstGeom prst="rect">
            <a:avLst/>
          </a:prstGeom>
          <a:noFill/>
        </p:spPr>
        <p:txBody>
          <a:bodyPr wrap="none" rtlCol="0">
            <a:spAutoFit/>
          </a:bodyPr>
          <a:lstStyle/>
          <a:p>
            <a:r>
              <a:rPr lang="en-US" sz="1400" b="1" dirty="0">
                <a:solidFill>
                  <a:schemeClr val="accent1"/>
                </a:solidFill>
              </a:rPr>
              <a:t>p</a:t>
            </a:r>
            <a:r>
              <a:rPr lang="en-US" sz="1400" b="1" dirty="0" smtClean="0">
                <a:solidFill>
                  <a:schemeClr val="accent1"/>
                </a:solidFill>
              </a:rPr>
              <a:t>assenger</a:t>
            </a:r>
          </a:p>
          <a:p>
            <a:endParaRPr lang="en-US" sz="1400" b="1" dirty="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smtClean="0">
              <a:solidFill>
                <a:schemeClr val="accent5">
                  <a:lumMod val="60000"/>
                  <a:lumOff val="40000"/>
                </a:schemeClr>
              </a:solidFill>
            </a:endParaRPr>
          </a:p>
          <a:p>
            <a:endParaRPr lang="en-US" sz="1400" b="1" dirty="0">
              <a:solidFill>
                <a:schemeClr val="accent5">
                  <a:lumMod val="60000"/>
                  <a:lumOff val="40000"/>
                </a:schemeClr>
              </a:solidFill>
            </a:endParaRPr>
          </a:p>
          <a:p>
            <a:endParaRPr lang="en-US" sz="1400" b="1" dirty="0">
              <a:solidFill>
                <a:schemeClr val="accent5">
                  <a:lumMod val="60000"/>
                  <a:lumOff val="40000"/>
                </a:schemeClr>
              </a:solidFill>
            </a:endParaRPr>
          </a:p>
          <a:p>
            <a:endParaRPr lang="en-US" sz="1400" b="1" dirty="0" smtClean="0">
              <a:solidFill>
                <a:schemeClr val="accent5"/>
              </a:solidFill>
            </a:endParaRPr>
          </a:p>
          <a:p>
            <a:r>
              <a:rPr lang="en-US" sz="1400" b="1" dirty="0" smtClean="0">
                <a:solidFill>
                  <a:schemeClr val="tx2"/>
                </a:solidFill>
              </a:rPr>
              <a:t>freight</a:t>
            </a:r>
          </a:p>
          <a:p>
            <a:endParaRPr lang="en-US" sz="1400" b="1" dirty="0">
              <a:solidFill>
                <a:schemeClr val="tx2"/>
              </a:solidFill>
            </a:endParaRPr>
          </a:p>
        </p:txBody>
      </p:sp>
      <p:grpSp>
        <p:nvGrpSpPr>
          <p:cNvPr id="21" name="Group 20"/>
          <p:cNvGrpSpPr/>
          <p:nvPr/>
        </p:nvGrpSpPr>
        <p:grpSpPr>
          <a:xfrm>
            <a:off x="209519" y="93315"/>
            <a:ext cx="8742457" cy="550786"/>
            <a:chOff x="209519" y="93315"/>
            <a:chExt cx="8742457" cy="550786"/>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103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lvl="0">
              <a:lnSpc>
                <a:spcPct val="100000"/>
              </a:lnSpc>
            </a:pPr>
            <a:r>
              <a:rPr lang="en-US" dirty="0"/>
              <a:t>The U.S. Energy Information Administration’s (EIA) </a:t>
            </a:r>
            <a:r>
              <a:rPr lang="en-US" i="1" dirty="0"/>
              <a:t>International Energy Outlook </a:t>
            </a:r>
            <a:r>
              <a:rPr lang="en-US" dirty="0"/>
              <a:t>(IEO)</a:t>
            </a:r>
            <a:r>
              <a:rPr lang="en-US" i="1" dirty="0"/>
              <a:t> </a:t>
            </a:r>
            <a:r>
              <a:rPr lang="en-US" dirty="0"/>
              <a:t>presents an analysis of long-term world energy markets in sixteen regions through 2050.</a:t>
            </a:r>
          </a:p>
          <a:p>
            <a:pPr lvl="0">
              <a:lnSpc>
                <a:spcPct val="100000"/>
              </a:lnSpc>
            </a:pPr>
            <a:r>
              <a:rPr lang="en-US" dirty="0"/>
              <a:t>Reference case projections in each edition of the IEO are not predictions of what is most likely to happen, but rather they are modeled projections under various alternative assumptions.</a:t>
            </a:r>
          </a:p>
          <a:p>
            <a:pPr lvl="0">
              <a:lnSpc>
                <a:spcPct val="100000"/>
              </a:lnSpc>
            </a:pPr>
            <a:r>
              <a:rPr lang="en-US" dirty="0"/>
              <a:t>The IEO projections are published under the Department of Energy Organization Act of 1977, which requires that EIA analyze “international aspects, economic and otherwise, of the evolving energy situation” and “long-term relationships between energy supply and consumption in the United States and world communities.” </a:t>
            </a:r>
          </a:p>
          <a:p>
            <a:pPr lvl="0">
              <a:lnSpc>
                <a:spcPct val="100000"/>
              </a:lnSpc>
            </a:pPr>
            <a:r>
              <a:rPr lang="en-US" dirty="0"/>
              <a:t>EIA develops the IEO using the World Energy Projection System Plus (WEPS+), an integrated economic model that captures long-term relationships among energy supply, demand, and prices across regional markets under various assumptions.</a:t>
            </a:r>
          </a:p>
          <a:p>
            <a:pPr lvl="0">
              <a:lnSpc>
                <a:spcPct val="100000"/>
              </a:lnSpc>
            </a:pPr>
            <a:r>
              <a:rPr lang="en-US" dirty="0"/>
              <a:t>Energy market projections are uncertain because the events that shape future developments in technology, demographic changes, economic trends, and resource availability that drive energy </a:t>
            </a:r>
            <a:r>
              <a:rPr lang="en-US" dirty="0" smtClean="0"/>
              <a:t/>
            </a:r>
            <a:br>
              <a:rPr lang="en-US" dirty="0" smtClean="0"/>
            </a:br>
            <a:r>
              <a:rPr lang="en-US" dirty="0" smtClean="0"/>
              <a:t>use </a:t>
            </a:r>
            <a:r>
              <a:rPr lang="en-US" dirty="0"/>
              <a:t>are fluid.</a:t>
            </a:r>
          </a:p>
          <a:p>
            <a:pPr marL="0" indent="0">
              <a:buNone/>
            </a:pPr>
            <a:endParaRPr lang="en-US" dirty="0"/>
          </a:p>
        </p:txBody>
      </p:sp>
      <p:sp>
        <p:nvSpPr>
          <p:cNvPr id="4" name="Title 3"/>
          <p:cNvSpPr>
            <a:spLocks noGrp="1"/>
          </p:cNvSpPr>
          <p:nvPr>
            <p:ph type="title"/>
          </p:nvPr>
        </p:nvSpPr>
        <p:spPr/>
        <p:txBody>
          <a:bodyPr/>
          <a:lstStyle/>
          <a:p>
            <a:r>
              <a:rPr lang="en-US" dirty="0"/>
              <a:t>The </a:t>
            </a:r>
            <a:r>
              <a:rPr lang="en-US" i="1" dirty="0"/>
              <a:t>International Energy Outlook 2019</a:t>
            </a:r>
            <a:r>
              <a:rPr lang="en-US" dirty="0"/>
              <a:t> provides long-term world energy </a:t>
            </a:r>
            <a:r>
              <a:rPr lang="en-US" dirty="0" smtClean="0"/>
              <a:t>projections</a:t>
            </a:r>
            <a:endParaRPr lang="en-US" dirty="0"/>
          </a:p>
        </p:txBody>
      </p:sp>
      <p:sp>
        <p:nvSpPr>
          <p:cNvPr id="6" name="Slide Number Placeholder 5"/>
          <p:cNvSpPr>
            <a:spLocks noGrp="1"/>
          </p:cNvSpPr>
          <p:nvPr>
            <p:ph type="sldNum" sz="quarter" idx="4"/>
          </p:nvPr>
        </p:nvSpPr>
        <p:spPr>
          <a:xfrm>
            <a:off x="8686800" y="6030300"/>
            <a:ext cx="384048" cy="365125"/>
          </a:xfrm>
        </p:spPr>
        <p:txBody>
          <a:bodyPr/>
          <a:lstStyle/>
          <a:p>
            <a:fld id="{2D80C5C9-96E0-47EC-B500-37C5FE284639}" type="slidenum">
              <a:rPr lang="en-US" smtClean="0"/>
              <a:pPr/>
              <a:t>7</a:t>
            </a:fld>
            <a:endParaRPr lang="en-US" dirty="0"/>
          </a:p>
        </p:txBody>
      </p:sp>
      <p:grpSp>
        <p:nvGrpSpPr>
          <p:cNvPr id="7" name="Group 6"/>
          <p:cNvGrpSpPr/>
          <p:nvPr/>
        </p:nvGrpSpPr>
        <p:grpSpPr>
          <a:xfrm>
            <a:off x="209519" y="97076"/>
            <a:ext cx="8742457" cy="547025"/>
            <a:chOff x="209519" y="97076"/>
            <a:chExt cx="8742457" cy="54702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103475"/>
              <a:ext cx="530352" cy="5303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97076"/>
              <a:ext cx="530352" cy="53035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3538172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Increases in economic activity, population, and disposable income lead to greater freight movement and passenger travel in non-OECD countries. </a:t>
            </a:r>
          </a:p>
          <a:p>
            <a:pPr lvl="0"/>
            <a:r>
              <a:rPr lang="en-US" dirty="0" smtClean="0"/>
              <a:t>In non-OECD countries, gross domestic product (GDP) more than triples from 2018 to 2050, far outpacing population growth, which increases by about 30% during those years. The resulting increase in relative wealth leads to increased travel and greater consumption of goods.</a:t>
            </a:r>
          </a:p>
          <a:p>
            <a:pPr lvl="0"/>
            <a:r>
              <a:rPr lang="en-US" dirty="0" smtClean="0"/>
              <a:t>In OECD countries, with slower economic and population growth, energy used for passenger travel declines until the 2030s because the impact of efficiency standards are greater than the impact of increases in travel.</a:t>
            </a:r>
          </a:p>
          <a:p>
            <a:endParaRPr lang="en-US" dirty="0"/>
          </a:p>
        </p:txBody>
      </p:sp>
      <p:sp>
        <p:nvSpPr>
          <p:cNvPr id="8" name="Title 7"/>
          <p:cNvSpPr>
            <a:spLocks noGrp="1"/>
          </p:cNvSpPr>
          <p:nvPr>
            <p:ph type="title"/>
          </p:nvPr>
        </p:nvSpPr>
        <p:spPr/>
        <p:txBody>
          <a:bodyPr/>
          <a:lstStyle/>
          <a:p>
            <a:r>
              <a:rPr lang="en-US" smtClean="0"/>
              <a:t>—and nearly doubles from 2018 to 2050 in non-OECD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858706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126sh3"/>
          <p:cNvGraphicFramePr>
            <a:graphicFrameLocks noGrp="1"/>
          </p:cNvGraphicFramePr>
          <p:nvPr>
            <p:ph sz="quarter" idx="12"/>
            <p:extLst/>
          </p:nvPr>
        </p:nvGraphicFramePr>
        <p:xfrm>
          <a:off x="314326" y="2162174"/>
          <a:ext cx="3867150" cy="3629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s126sh4"/>
          <p:cNvGraphicFramePr>
            <a:graphicFrameLocks noGrp="1"/>
          </p:cNvGraphicFramePr>
          <p:nvPr>
            <p:ph sz="quarter" idx="13"/>
            <p:extLst/>
          </p:nvPr>
        </p:nvGraphicFramePr>
        <p:xfrm>
          <a:off x="4457700" y="2257424"/>
          <a:ext cx="3963924" cy="3533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Light-duty vehicle consumption grows rapidly in non-OECD countries—</a:t>
            </a:r>
          </a:p>
        </p:txBody>
      </p:sp>
      <p:sp>
        <p:nvSpPr>
          <p:cNvPr id="3" name="Slide Number Placeholder 2"/>
          <p:cNvSpPr>
            <a:spLocks noGrp="1"/>
          </p:cNvSpPr>
          <p:nvPr>
            <p:ph type="sldNum" sz="quarter" idx="4"/>
          </p:nvPr>
        </p:nvSpPr>
        <p:spPr>
          <a:xfrm>
            <a:off x="8664775" y="6030300"/>
            <a:ext cx="412623" cy="365125"/>
          </a:xfrm>
        </p:spPr>
        <p:txBody>
          <a:bodyPr/>
          <a:lstStyle/>
          <a:p>
            <a:fld id="{2D80C5C9-96E0-47EC-B500-37C5FE284639}" type="slidenum">
              <a:rPr lang="en-US" smtClean="0"/>
              <a:pPr/>
              <a:t>71</a:t>
            </a:fld>
            <a:endParaRPr lang="en-US" dirty="0"/>
          </a:p>
        </p:txBody>
      </p:sp>
      <p:sp>
        <p:nvSpPr>
          <p:cNvPr id="22" name="TextBox 6"/>
          <p:cNvSpPr txBox="1"/>
          <p:nvPr/>
        </p:nvSpPr>
        <p:spPr>
          <a:xfrm>
            <a:off x="8014543" y="2732000"/>
            <a:ext cx="1056305" cy="26629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smtClean="0">
                <a:solidFill>
                  <a:schemeClr val="tx2"/>
                </a:solidFill>
              </a:rPr>
              <a:t>light-duty</a:t>
            </a:r>
            <a:endParaRPr lang="en-US" sz="1400" b="1" dirty="0">
              <a:solidFill>
                <a:schemeClr val="tx2"/>
              </a:solidFill>
            </a:endParaRPr>
          </a:p>
          <a:p>
            <a:r>
              <a:rPr lang="en-US" sz="1400" b="1" dirty="0">
                <a:solidFill>
                  <a:schemeClr val="tx2"/>
                </a:solidFill>
              </a:rPr>
              <a:t>vehicles</a:t>
            </a:r>
          </a:p>
          <a:p>
            <a:endParaRPr lang="en-US" sz="1400" b="1" baseline="0" dirty="0" smtClean="0">
              <a:solidFill>
                <a:schemeClr val="accent1"/>
              </a:solidFill>
              <a:effectLst/>
            </a:endParaRPr>
          </a:p>
          <a:p>
            <a:endParaRPr lang="en-US" sz="1400" b="1" dirty="0">
              <a:solidFill>
                <a:schemeClr val="accent1"/>
              </a:solidFill>
            </a:endParaRPr>
          </a:p>
          <a:p>
            <a:endParaRPr lang="en-US" sz="1400" b="1" baseline="0" dirty="0" smtClean="0">
              <a:solidFill>
                <a:schemeClr val="accent1"/>
              </a:solidFill>
              <a:effectLst/>
            </a:endParaRPr>
          </a:p>
          <a:p>
            <a:r>
              <a:rPr lang="en-US" sz="1400" b="1" dirty="0" smtClean="0">
                <a:solidFill>
                  <a:schemeClr val="accent4"/>
                </a:solidFill>
              </a:rPr>
              <a:t>air</a:t>
            </a:r>
            <a:endParaRPr lang="en-US" sz="1400" b="1" baseline="0" dirty="0" smtClean="0">
              <a:solidFill>
                <a:schemeClr val="accent1"/>
              </a:solidFill>
              <a:effectLst/>
            </a:endParaRPr>
          </a:p>
          <a:p>
            <a:r>
              <a:rPr lang="en-US" sz="1400" b="1" dirty="0" smtClean="0">
                <a:solidFill>
                  <a:schemeClr val="accent1"/>
                </a:solidFill>
              </a:rPr>
              <a:t>two or </a:t>
            </a:r>
          </a:p>
          <a:p>
            <a:r>
              <a:rPr lang="en-US" sz="1400" b="1" dirty="0" smtClean="0">
                <a:solidFill>
                  <a:schemeClr val="accent1"/>
                </a:solidFill>
              </a:rPr>
              <a:t>three</a:t>
            </a:r>
          </a:p>
          <a:p>
            <a:r>
              <a:rPr lang="en-US" sz="1400" b="1" baseline="0" dirty="0" smtClean="0">
                <a:solidFill>
                  <a:schemeClr val="accent1"/>
                </a:solidFill>
                <a:effectLst/>
              </a:rPr>
              <a:t>wheel</a:t>
            </a:r>
            <a:endParaRPr lang="en-US" sz="1400" dirty="0">
              <a:solidFill>
                <a:schemeClr val="accent1"/>
              </a:solidFill>
              <a:effectLst/>
            </a:endParaRPr>
          </a:p>
          <a:p>
            <a:r>
              <a:rPr lang="en-US" sz="1400" b="1" baseline="0" dirty="0">
                <a:solidFill>
                  <a:schemeClr val="accent1"/>
                </a:solidFill>
                <a:effectLst/>
              </a:rPr>
              <a:t>vehicles</a:t>
            </a:r>
            <a:endParaRPr lang="en-US" sz="1400" dirty="0">
              <a:solidFill>
                <a:schemeClr val="accent1"/>
              </a:solidFill>
              <a:effectLst/>
            </a:endParaRPr>
          </a:p>
          <a:p>
            <a:r>
              <a:rPr lang="en-US" sz="1400" b="1" dirty="0">
                <a:solidFill>
                  <a:schemeClr val="accent5"/>
                </a:solidFill>
              </a:rPr>
              <a:t>rail</a:t>
            </a:r>
          </a:p>
          <a:p>
            <a:r>
              <a:rPr lang="en-US" sz="1400" b="1" baseline="0" dirty="0" smtClean="0">
                <a:solidFill>
                  <a:schemeClr val="accent3"/>
                </a:solidFill>
              </a:rPr>
              <a:t>buses</a:t>
            </a:r>
            <a:endParaRPr lang="en-US" sz="1400" b="1" baseline="0" dirty="0">
              <a:solidFill>
                <a:schemeClr val="accent3"/>
              </a:solidFill>
            </a:endParaRPr>
          </a:p>
        </p:txBody>
      </p:sp>
      <p:sp>
        <p:nvSpPr>
          <p:cNvPr id="23" name="TextBox 5"/>
          <p:cNvSpPr txBox="1"/>
          <p:nvPr/>
        </p:nvSpPr>
        <p:spPr>
          <a:xfrm>
            <a:off x="206422" y="1704602"/>
            <a:ext cx="3581400" cy="60901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en-US" sz="1400" b="1" i="0" baseline="0" dirty="0">
                <a:solidFill>
                  <a:schemeClr val="tx1"/>
                </a:solidFill>
                <a:effectLst/>
              </a:rPr>
              <a:t>Passenger transportation energy consumption</a:t>
            </a:r>
            <a:endParaRPr lang="en-US" sz="1400" b="1" dirty="0">
              <a:effectLst/>
            </a:endParaRPr>
          </a:p>
          <a:p>
            <a:pPr rtl="0"/>
            <a:r>
              <a:rPr lang="en-US" sz="1400" b="0" i="0" baseline="0" dirty="0">
                <a:solidFill>
                  <a:schemeClr val="tx1"/>
                </a:solidFill>
                <a:effectLst/>
              </a:rPr>
              <a:t>quadrillion </a:t>
            </a:r>
            <a:r>
              <a:rPr lang="en-US" sz="1400" b="0" i="0" baseline="0" dirty="0" smtClean="0">
                <a:solidFill>
                  <a:schemeClr val="tx1"/>
                </a:solidFill>
                <a:effectLst/>
              </a:rPr>
              <a:t>British thermal units</a:t>
            </a:r>
            <a:endParaRPr lang="en-US" sz="1400" dirty="0">
              <a:effectLst/>
            </a:endParaRPr>
          </a:p>
          <a:p>
            <a:endParaRPr lang="en-US" sz="1100" dirty="0"/>
          </a:p>
        </p:txBody>
      </p:sp>
      <p:sp>
        <p:nvSpPr>
          <p:cNvPr id="24" name="TextBox 1"/>
          <p:cNvSpPr txBox="1"/>
          <p:nvPr/>
        </p:nvSpPr>
        <p:spPr>
          <a:xfrm>
            <a:off x="721271" y="2844169"/>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5" name="Group 24"/>
          <p:cNvGrpSpPr/>
          <p:nvPr/>
        </p:nvGrpSpPr>
        <p:grpSpPr>
          <a:xfrm>
            <a:off x="209519" y="93315"/>
            <a:ext cx="8742457" cy="550786"/>
            <a:chOff x="209519" y="93315"/>
            <a:chExt cx="8742457" cy="550786"/>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6657871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In OECD countries, many of which show both slower projected economic growth and stricter fuel economy standards than non-OECD countries, energy consumption for passenger travel decreases by 3%, or more than 1 quadrillion British thermal units (Btu), from 2018 to 2050.</a:t>
            </a:r>
          </a:p>
          <a:p>
            <a:pPr lvl="0"/>
            <a:r>
              <a:rPr lang="en-US" dirty="0" smtClean="0"/>
              <a:t>Energy used in air travel nearly doubles in OECD countries, but it is offset by energy consumption from light-duty vehicles, decreasing by nearly 8 quadrillion Btu.</a:t>
            </a:r>
          </a:p>
          <a:p>
            <a:pPr lvl="0"/>
            <a:r>
              <a:rPr lang="en-US" dirty="0" smtClean="0"/>
              <a:t>In non-OECD countries, increased travel demand activity across all passenger modes of travel outpaces improvements in fuel efficiency standards. </a:t>
            </a:r>
          </a:p>
          <a:p>
            <a:pPr lvl="0"/>
            <a:r>
              <a:rPr lang="en-US" dirty="0" smtClean="0"/>
              <a:t>The largest change in passenger transportation </a:t>
            </a:r>
            <a:r>
              <a:rPr lang="en-US" dirty="0"/>
              <a:t>occurs in non-OECD countries </a:t>
            </a:r>
            <a:r>
              <a:rPr lang="en-US" dirty="0" smtClean="0"/>
              <a:t>in light-duty vehicles. From 2018 to 2050, related energy consumption increases by 17 quadrillion Btu.</a:t>
            </a:r>
          </a:p>
          <a:p>
            <a:endParaRPr lang="en-US" dirty="0"/>
          </a:p>
        </p:txBody>
      </p:sp>
      <p:sp>
        <p:nvSpPr>
          <p:cNvPr id="8" name="Title 7"/>
          <p:cNvSpPr>
            <a:spLocks noGrp="1"/>
          </p:cNvSpPr>
          <p:nvPr>
            <p:ph type="title"/>
          </p:nvPr>
        </p:nvSpPr>
        <p:spPr/>
        <p:txBody>
          <a:bodyPr/>
          <a:lstStyle/>
          <a:p>
            <a:r>
              <a:rPr lang="en-US" smtClean="0"/>
              <a:t>—while air travel becomes an increasingly larger share of transportation energy consumption in OECD countries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2598689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128sh3"/>
          <p:cNvGraphicFramePr>
            <a:graphicFrameLocks noGrp="1"/>
          </p:cNvGraphicFramePr>
          <p:nvPr>
            <p:ph sz="quarter" idx="12"/>
            <p:extLst/>
          </p:nvPr>
        </p:nvGraphicFramePr>
        <p:xfrm>
          <a:off x="304799" y="2390774"/>
          <a:ext cx="3971926" cy="3400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s128sh4"/>
          <p:cNvGraphicFramePr>
            <a:graphicFrameLocks noGrp="1"/>
          </p:cNvGraphicFramePr>
          <p:nvPr>
            <p:ph sz="quarter" idx="13"/>
            <p:extLst/>
          </p:nvPr>
        </p:nvGraphicFramePr>
        <p:xfrm>
          <a:off x="4383754" y="2239902"/>
          <a:ext cx="3950970" cy="35938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Freight transportation energy consumption remains relatively constant in OECD countries—</a:t>
            </a:r>
          </a:p>
        </p:txBody>
      </p:sp>
      <p:sp>
        <p:nvSpPr>
          <p:cNvPr id="3" name="Slide Number Placeholder 2"/>
          <p:cNvSpPr>
            <a:spLocks noGrp="1"/>
          </p:cNvSpPr>
          <p:nvPr>
            <p:ph type="sldNum" sz="quarter" idx="4"/>
          </p:nvPr>
        </p:nvSpPr>
        <p:spPr>
          <a:xfrm>
            <a:off x="8666817" y="6030300"/>
            <a:ext cx="422148" cy="365125"/>
          </a:xfrm>
        </p:spPr>
        <p:txBody>
          <a:bodyPr/>
          <a:lstStyle/>
          <a:p>
            <a:fld id="{2D80C5C9-96E0-47EC-B500-37C5FE284639}" type="slidenum">
              <a:rPr lang="en-US" smtClean="0"/>
              <a:pPr/>
              <a:t>73</a:t>
            </a:fld>
            <a:endParaRPr lang="en-US" dirty="0"/>
          </a:p>
        </p:txBody>
      </p:sp>
      <p:sp>
        <p:nvSpPr>
          <p:cNvPr id="22" name="TextBox 6"/>
          <p:cNvSpPr txBox="1"/>
          <p:nvPr/>
        </p:nvSpPr>
        <p:spPr>
          <a:xfrm>
            <a:off x="7856362" y="2992450"/>
            <a:ext cx="1130523" cy="25241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b="1" dirty="0">
                <a:solidFill>
                  <a:schemeClr val="accent6">
                    <a:lumMod val="40000"/>
                    <a:lumOff val="60000"/>
                  </a:schemeClr>
                </a:solidFill>
                <a:latin typeface="Arial" panose="020B0604020202020204" pitchFamily="34" charset="0"/>
                <a:cs typeface="Arial" panose="020B0604020202020204" pitchFamily="34" charset="0"/>
              </a:rPr>
              <a:t>heavy </a:t>
            </a:r>
          </a:p>
          <a:p>
            <a:r>
              <a:rPr lang="en-US" sz="1200" b="1" dirty="0">
                <a:solidFill>
                  <a:schemeClr val="accent6">
                    <a:lumMod val="40000"/>
                    <a:lumOff val="60000"/>
                  </a:schemeClr>
                </a:solidFill>
                <a:latin typeface="Arial" panose="020B0604020202020204" pitchFamily="34" charset="0"/>
                <a:cs typeface="Arial" panose="020B0604020202020204" pitchFamily="34" charset="0"/>
              </a:rPr>
              <a:t>heavy truck</a:t>
            </a:r>
          </a:p>
          <a:p>
            <a:endParaRPr lang="en-US" sz="1200" b="1" dirty="0">
              <a:solidFill>
                <a:schemeClr val="accent4">
                  <a:lumMod val="75000"/>
                </a:schemeClr>
              </a:solidFill>
              <a:latin typeface="Arial" panose="020B0604020202020204" pitchFamily="34" charset="0"/>
              <a:cs typeface="Arial" panose="020B0604020202020204" pitchFamily="34" charset="0"/>
            </a:endParaRPr>
          </a:p>
          <a:p>
            <a:r>
              <a:rPr lang="en-US" sz="1200" b="1" dirty="0">
                <a:solidFill>
                  <a:schemeClr val="accent4">
                    <a:lumMod val="75000"/>
                  </a:schemeClr>
                </a:solidFill>
                <a:latin typeface="Arial" panose="020B0604020202020204" pitchFamily="34" charset="0"/>
                <a:cs typeface="Arial" panose="020B0604020202020204" pitchFamily="34" charset="0"/>
              </a:rPr>
              <a:t>medium</a:t>
            </a:r>
          </a:p>
          <a:p>
            <a:r>
              <a:rPr lang="en-US" sz="1200" b="1" dirty="0">
                <a:solidFill>
                  <a:schemeClr val="accent4">
                    <a:lumMod val="75000"/>
                  </a:schemeClr>
                </a:solidFill>
                <a:latin typeface="Arial" panose="020B0604020202020204" pitchFamily="34" charset="0"/>
                <a:cs typeface="Arial" panose="020B0604020202020204" pitchFamily="34" charset="0"/>
              </a:rPr>
              <a:t>heavy truck</a:t>
            </a:r>
          </a:p>
          <a:p>
            <a:r>
              <a:rPr lang="en-US" sz="1200" b="1" dirty="0">
                <a:solidFill>
                  <a:schemeClr val="accent4">
                    <a:lumMod val="50000"/>
                  </a:schemeClr>
                </a:solidFill>
                <a:latin typeface="Arial" panose="020B0604020202020204" pitchFamily="34" charset="0"/>
                <a:cs typeface="Arial" panose="020B0604020202020204" pitchFamily="34" charset="0"/>
              </a:rPr>
              <a:t>light</a:t>
            </a:r>
          </a:p>
          <a:p>
            <a:r>
              <a:rPr lang="en-US" sz="1200" b="1" dirty="0">
                <a:solidFill>
                  <a:schemeClr val="accent4">
                    <a:lumMod val="50000"/>
                  </a:schemeClr>
                </a:solidFill>
                <a:latin typeface="Arial" panose="020B0604020202020204" pitchFamily="34" charset="0"/>
                <a:cs typeface="Arial" panose="020B0604020202020204" pitchFamily="34" charset="0"/>
              </a:rPr>
              <a:t>heavy </a:t>
            </a:r>
            <a:r>
              <a:rPr lang="en-US" sz="1200" b="1" dirty="0" smtClean="0">
                <a:solidFill>
                  <a:schemeClr val="accent4">
                    <a:lumMod val="50000"/>
                  </a:schemeClr>
                </a:solidFill>
                <a:latin typeface="Arial" panose="020B0604020202020204" pitchFamily="34" charset="0"/>
                <a:cs typeface="Arial" panose="020B0604020202020204" pitchFamily="34" charset="0"/>
              </a:rPr>
              <a:t>truck</a:t>
            </a:r>
            <a:endParaRPr lang="en-US" sz="1200" b="1" baseline="0" dirty="0" smtClean="0">
              <a:solidFill>
                <a:schemeClr val="accent3"/>
              </a:solidFill>
              <a:latin typeface="Arial" panose="020B0604020202020204" pitchFamily="34" charset="0"/>
              <a:cs typeface="Arial" panose="020B0604020202020204" pitchFamily="34" charset="0"/>
            </a:endParaRPr>
          </a:p>
          <a:p>
            <a:r>
              <a:rPr lang="en-US" sz="1200" b="1" baseline="0" dirty="0" smtClean="0">
                <a:solidFill>
                  <a:schemeClr val="accent3"/>
                </a:solidFill>
                <a:latin typeface="Arial" panose="020B0604020202020204" pitchFamily="34" charset="0"/>
                <a:cs typeface="Arial" panose="020B0604020202020204" pitchFamily="34" charset="0"/>
              </a:rPr>
              <a:t>pipeline</a:t>
            </a:r>
            <a:endParaRPr lang="en-US" sz="1200" b="1" dirty="0">
              <a:solidFill>
                <a:schemeClr val="accent3"/>
              </a:solidFill>
              <a:latin typeface="Arial" panose="020B0604020202020204" pitchFamily="34" charset="0"/>
              <a:cs typeface="Arial" panose="020B0604020202020204" pitchFamily="34" charset="0"/>
            </a:endParaRPr>
          </a:p>
          <a:p>
            <a:r>
              <a:rPr lang="en-US" sz="1200" b="1" dirty="0" smtClean="0">
                <a:solidFill>
                  <a:schemeClr val="accent1">
                    <a:lumMod val="75000"/>
                  </a:schemeClr>
                </a:solidFill>
                <a:latin typeface="Arial" panose="020B0604020202020204" pitchFamily="34" charset="0"/>
                <a:cs typeface="Arial" panose="020B0604020202020204" pitchFamily="34" charset="0"/>
              </a:rPr>
              <a:t>international</a:t>
            </a:r>
          </a:p>
          <a:p>
            <a:r>
              <a:rPr lang="en-US" sz="1200" b="1" dirty="0" smtClean="0">
                <a:solidFill>
                  <a:schemeClr val="accent1">
                    <a:lumMod val="75000"/>
                  </a:schemeClr>
                </a:solidFill>
                <a:latin typeface="Arial" panose="020B0604020202020204" pitchFamily="34" charset="0"/>
                <a:cs typeface="Arial" panose="020B0604020202020204" pitchFamily="34" charset="0"/>
              </a:rPr>
              <a:t>marine</a:t>
            </a:r>
            <a:endParaRPr lang="en-US" sz="1200" b="1" dirty="0">
              <a:solidFill>
                <a:schemeClr val="accent1">
                  <a:lumMod val="75000"/>
                </a:schemeClr>
              </a:solidFill>
              <a:latin typeface="Arial" panose="020B0604020202020204" pitchFamily="34" charset="0"/>
              <a:cs typeface="Arial" panose="020B0604020202020204" pitchFamily="34" charset="0"/>
            </a:endParaRPr>
          </a:p>
          <a:p>
            <a:r>
              <a:rPr lang="en-US" sz="1200" b="1" baseline="0" dirty="0" smtClean="0">
                <a:solidFill>
                  <a:schemeClr val="tx2"/>
                </a:solidFill>
                <a:latin typeface="Arial" panose="020B0604020202020204" pitchFamily="34" charset="0"/>
                <a:cs typeface="Arial" panose="020B0604020202020204" pitchFamily="34" charset="0"/>
              </a:rPr>
              <a:t>domestic</a:t>
            </a:r>
          </a:p>
          <a:p>
            <a:r>
              <a:rPr lang="en-US" sz="1200" b="1" baseline="0" dirty="0" smtClean="0">
                <a:solidFill>
                  <a:schemeClr val="tx2"/>
                </a:solidFill>
                <a:latin typeface="Arial" panose="020B0604020202020204" pitchFamily="34" charset="0"/>
                <a:cs typeface="Arial" panose="020B0604020202020204" pitchFamily="34" charset="0"/>
              </a:rPr>
              <a:t>marine </a:t>
            </a:r>
            <a:endParaRPr lang="en-US" sz="1200" b="1" dirty="0">
              <a:solidFill>
                <a:schemeClr val="tx2"/>
              </a:solidFill>
              <a:latin typeface="Arial" panose="020B0604020202020204" pitchFamily="34" charset="0"/>
              <a:cs typeface="Arial" panose="020B0604020202020204" pitchFamily="34" charset="0"/>
            </a:endParaRPr>
          </a:p>
          <a:p>
            <a:r>
              <a:rPr lang="en-US" sz="1200" b="1" baseline="0" dirty="0" smtClean="0">
                <a:solidFill>
                  <a:schemeClr val="bg1">
                    <a:lumMod val="50000"/>
                  </a:schemeClr>
                </a:solidFill>
                <a:latin typeface="Arial" panose="020B0604020202020204" pitchFamily="34" charset="0"/>
                <a:cs typeface="Arial" panose="020B0604020202020204" pitchFamily="34" charset="0"/>
              </a:rPr>
              <a:t>rail</a:t>
            </a:r>
            <a:endParaRPr lang="en-US" sz="1200" b="1" baseline="0" dirty="0" smtClean="0">
              <a:solidFill>
                <a:schemeClr val="accent4">
                  <a:lumMod val="60000"/>
                  <a:lumOff val="40000"/>
                </a:schemeClr>
              </a:solidFill>
              <a:latin typeface="Arial" panose="020B0604020202020204" pitchFamily="34" charset="0"/>
              <a:cs typeface="Arial" panose="020B0604020202020204" pitchFamily="34" charset="0"/>
            </a:endParaRPr>
          </a:p>
          <a:p>
            <a:endParaRPr lang="en-US" sz="1200" b="1" baseline="0" dirty="0">
              <a:solidFill>
                <a:schemeClr val="accent3"/>
              </a:solidFill>
              <a:latin typeface="Arial" panose="020B0604020202020204" pitchFamily="34" charset="0"/>
              <a:cs typeface="Arial" panose="020B0604020202020204" pitchFamily="34" charset="0"/>
            </a:endParaRPr>
          </a:p>
        </p:txBody>
      </p:sp>
      <p:sp>
        <p:nvSpPr>
          <p:cNvPr id="4" name="Rectangle 3"/>
          <p:cNvSpPr/>
          <p:nvPr/>
        </p:nvSpPr>
        <p:spPr>
          <a:xfrm>
            <a:off x="231819" y="1674151"/>
            <a:ext cx="4611635" cy="523220"/>
          </a:xfrm>
          <a:prstGeom prst="rect">
            <a:avLst/>
          </a:prstGeom>
        </p:spPr>
        <p:txBody>
          <a:bodyPr wrap="square">
            <a:spAutoFit/>
          </a:bodyPr>
          <a:lstStyle/>
          <a:p>
            <a:r>
              <a:rPr lang="en-US" sz="1400" b="1" dirty="0"/>
              <a:t>Freight transportation energy consumption</a:t>
            </a:r>
          </a:p>
          <a:p>
            <a:r>
              <a:rPr lang="en-US" sz="1400" dirty="0"/>
              <a:t>quadrillion </a:t>
            </a:r>
            <a:r>
              <a:rPr lang="en-US" sz="1400" dirty="0" smtClean="0"/>
              <a:t>British thermal units</a:t>
            </a:r>
            <a:endParaRPr lang="en-US" sz="1400" dirty="0"/>
          </a:p>
        </p:txBody>
      </p:sp>
      <p:sp>
        <p:nvSpPr>
          <p:cNvPr id="23" name="TextBox 1"/>
          <p:cNvSpPr txBox="1"/>
          <p:nvPr/>
        </p:nvSpPr>
        <p:spPr>
          <a:xfrm>
            <a:off x="721271" y="2844169"/>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4" name="Group 23"/>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4501216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In OECD countries, energy used to haul freight remains around 20 quadrillion Btu during the entire projection period, with heavy trucks and marine vessels remaining the dominant modes of freight transport.</a:t>
            </a:r>
          </a:p>
          <a:p>
            <a:pPr lvl="0"/>
            <a:r>
              <a:rPr lang="en-US" smtClean="0"/>
              <a:t>In non-OECD countries, increases in industrial output lead to growing energy use in all modes of freight transport.</a:t>
            </a:r>
          </a:p>
          <a:p>
            <a:pPr lvl="0"/>
            <a:r>
              <a:rPr lang="en-US" smtClean="0"/>
              <a:t>More than two-thirds of the increase in the world’s energy use for freight travel is a result of heavy-class, heavy-duty trucks such as semi-trailers. As economic activity increases, residents in non-OECD countries continue to increase their demand for goods and services, and producers who use these heavy-duty trucks become further integrated into global supply chains.</a:t>
            </a:r>
          </a:p>
          <a:p>
            <a:pPr lvl="0"/>
            <a:r>
              <a:rPr lang="en-US" smtClean="0"/>
              <a:t>As transportation infrastructure improves and roadways are better able to support heavy trucks in non-OECD countries, energy consumption shifts from light- and medium-class heavy-duty trucks to heavier vehicles, particularly near the end of the projection period.</a:t>
            </a:r>
          </a:p>
          <a:p>
            <a:endParaRPr lang="en-US" dirty="0"/>
          </a:p>
        </p:txBody>
      </p:sp>
      <p:sp>
        <p:nvSpPr>
          <p:cNvPr id="8" name="Title 7"/>
          <p:cNvSpPr>
            <a:spLocks noGrp="1"/>
          </p:cNvSpPr>
          <p:nvPr>
            <p:ph type="title"/>
          </p:nvPr>
        </p:nvSpPr>
        <p:spPr/>
        <p:txBody>
          <a:bodyPr/>
          <a:lstStyle/>
          <a:p>
            <a:r>
              <a:rPr lang="en-US" smtClean="0"/>
              <a:t>—while heavy trucks and international marine transportation continue to grow in non-OECD countries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5600665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energy consumption grows fastest in non-OECD countries in Asia and Africa—</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75</a:t>
            </a:fld>
            <a:endParaRPr lang="en-US" dirty="0"/>
          </a:p>
        </p:txBody>
      </p:sp>
      <p:sp>
        <p:nvSpPr>
          <p:cNvPr id="23" name="Rectangle 22"/>
          <p:cNvSpPr/>
          <p:nvPr/>
        </p:nvSpPr>
        <p:spPr>
          <a:xfrm>
            <a:off x="4289480" y="1631620"/>
            <a:ext cx="4662496" cy="507831"/>
          </a:xfrm>
          <a:prstGeom prst="rect">
            <a:avLst/>
          </a:prstGeom>
        </p:spPr>
        <p:txBody>
          <a:bodyPr wrap="square">
            <a:spAutoFit/>
          </a:bodyPr>
          <a:lstStyle/>
          <a:p>
            <a:r>
              <a:rPr lang="en-US" sz="1300" b="1" dirty="0" smtClean="0"/>
              <a:t>Non-OECD transportation energy consumption</a:t>
            </a:r>
            <a:endParaRPr lang="en-US" sz="1300" b="1" dirty="0"/>
          </a:p>
          <a:p>
            <a:r>
              <a:rPr lang="en-US" sz="1300" dirty="0"/>
              <a:t>quadrillion </a:t>
            </a:r>
            <a:r>
              <a:rPr lang="en-US" sz="1300" dirty="0" smtClean="0"/>
              <a:t>British thermal units</a:t>
            </a:r>
            <a:endParaRPr lang="en-US" sz="1300" dirty="0"/>
          </a:p>
        </p:txBody>
      </p:sp>
      <p:graphicFrame>
        <p:nvGraphicFramePr>
          <p:cNvPr id="24" name="trans_nonoecd_over"/>
          <p:cNvGraphicFramePr>
            <a:graphicFrameLocks noGrp="1"/>
          </p:cNvGraphicFramePr>
          <p:nvPr>
            <p:ph sz="quarter" idx="12"/>
            <p:extLst/>
          </p:nvPr>
        </p:nvGraphicFramePr>
        <p:xfrm>
          <a:off x="4316349" y="2196930"/>
          <a:ext cx="3417951" cy="3594269"/>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0"/>
          <p:cNvSpPr/>
          <p:nvPr/>
        </p:nvSpPr>
        <p:spPr>
          <a:xfrm>
            <a:off x="204950" y="1631620"/>
            <a:ext cx="4662496" cy="507831"/>
          </a:xfrm>
          <a:prstGeom prst="rect">
            <a:avLst/>
          </a:prstGeom>
        </p:spPr>
        <p:txBody>
          <a:bodyPr wrap="square">
            <a:spAutoFit/>
          </a:bodyPr>
          <a:lstStyle/>
          <a:p>
            <a:r>
              <a:rPr lang="en-US" sz="1300" b="1" dirty="0" smtClean="0"/>
              <a:t>OECD transportation energy consumption</a:t>
            </a:r>
            <a:endParaRPr lang="en-US" sz="1300" b="1" dirty="0"/>
          </a:p>
          <a:p>
            <a:r>
              <a:rPr lang="en-US" sz="1300" dirty="0"/>
              <a:t>quadrillion </a:t>
            </a:r>
            <a:r>
              <a:rPr lang="en-US" sz="1300" dirty="0" smtClean="0"/>
              <a:t>British thermal units</a:t>
            </a:r>
            <a:endParaRPr lang="en-US" sz="1300" dirty="0"/>
          </a:p>
        </p:txBody>
      </p:sp>
      <p:graphicFrame>
        <p:nvGraphicFramePr>
          <p:cNvPr id="32" name="trans_oecd_over"/>
          <p:cNvGraphicFramePr>
            <a:graphicFrameLocks noGrp="1"/>
          </p:cNvGraphicFramePr>
          <p:nvPr>
            <p:ph sz="quarter" idx="12"/>
            <p:extLst/>
          </p:nvPr>
        </p:nvGraphicFramePr>
        <p:xfrm>
          <a:off x="231819" y="2196930"/>
          <a:ext cx="3245001" cy="359426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3305928" y="3799031"/>
            <a:ext cx="992579" cy="1384995"/>
          </a:xfrm>
          <a:prstGeom prst="rect">
            <a:avLst/>
          </a:prstGeom>
          <a:noFill/>
        </p:spPr>
        <p:txBody>
          <a:bodyPr wrap="none" rtlCol="0">
            <a:spAutoFit/>
          </a:bodyPr>
          <a:lstStyle/>
          <a:p>
            <a:r>
              <a:rPr lang="en-US" sz="1400" b="1" dirty="0" smtClean="0">
                <a:solidFill>
                  <a:schemeClr val="accent5"/>
                </a:solidFill>
              </a:rPr>
              <a:t>Asia</a:t>
            </a:r>
            <a:endParaRPr lang="en-US" sz="1400" b="1" dirty="0" smtClean="0">
              <a:solidFill>
                <a:schemeClr val="accent3"/>
              </a:solidFill>
            </a:endParaRPr>
          </a:p>
          <a:p>
            <a:r>
              <a:rPr lang="en-US" sz="1400" b="1" dirty="0" smtClean="0">
                <a:solidFill>
                  <a:schemeClr val="accent3"/>
                </a:solidFill>
              </a:rPr>
              <a:t>Americas</a:t>
            </a:r>
          </a:p>
          <a:p>
            <a:endParaRPr lang="en-US" sz="1400" b="1" dirty="0" smtClean="0">
              <a:solidFill>
                <a:schemeClr val="accent1"/>
              </a:solidFill>
            </a:endParaRPr>
          </a:p>
          <a:p>
            <a:endParaRPr lang="en-US" sz="1400" b="1" dirty="0" smtClean="0">
              <a:solidFill>
                <a:schemeClr val="accent1"/>
              </a:solidFill>
            </a:endParaRPr>
          </a:p>
          <a:p>
            <a:endParaRPr lang="en-US" sz="1400" b="1" dirty="0" smtClean="0">
              <a:solidFill>
                <a:schemeClr val="accent1"/>
              </a:solidFill>
            </a:endParaRPr>
          </a:p>
          <a:p>
            <a:r>
              <a:rPr lang="en-US" sz="1400" b="1" dirty="0" smtClean="0">
                <a:solidFill>
                  <a:schemeClr val="accent1"/>
                </a:solidFill>
              </a:rPr>
              <a:t>Europe </a:t>
            </a:r>
          </a:p>
        </p:txBody>
      </p:sp>
      <p:sp>
        <p:nvSpPr>
          <p:cNvPr id="34" name="TextBox 1"/>
          <p:cNvSpPr txBox="1"/>
          <p:nvPr/>
        </p:nvSpPr>
        <p:spPr>
          <a:xfrm>
            <a:off x="563904" y="2487010"/>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2" name="TextBox 21"/>
          <p:cNvSpPr txBox="1"/>
          <p:nvPr/>
        </p:nvSpPr>
        <p:spPr>
          <a:xfrm>
            <a:off x="7546744" y="2625652"/>
            <a:ext cx="1199367" cy="2893100"/>
          </a:xfrm>
          <a:prstGeom prst="rect">
            <a:avLst/>
          </a:prstGeom>
          <a:noFill/>
        </p:spPr>
        <p:txBody>
          <a:bodyPr wrap="none" rtlCol="0">
            <a:spAutoFit/>
          </a:bodyPr>
          <a:lstStyle/>
          <a:p>
            <a:r>
              <a:rPr lang="en-US" sz="1400" b="1" dirty="0">
                <a:solidFill>
                  <a:schemeClr val="accent5"/>
                </a:solidFill>
              </a:rPr>
              <a:t>China</a:t>
            </a:r>
          </a:p>
          <a:p>
            <a:endParaRPr lang="en-US" sz="1400" b="1" dirty="0">
              <a:solidFill>
                <a:schemeClr val="accent5">
                  <a:lumMod val="60000"/>
                  <a:lumOff val="40000"/>
                </a:schemeClr>
              </a:solidFill>
            </a:endParaRPr>
          </a:p>
          <a:p>
            <a:r>
              <a:rPr lang="en-US" sz="1400" b="1" dirty="0" smtClean="0">
                <a:solidFill>
                  <a:schemeClr val="accent5">
                    <a:lumMod val="60000"/>
                    <a:lumOff val="40000"/>
                  </a:schemeClr>
                </a:solidFill>
              </a:rPr>
              <a:t>India</a:t>
            </a:r>
            <a:endParaRPr lang="en-US" sz="1400" b="1" dirty="0">
              <a:solidFill>
                <a:schemeClr val="accent5">
                  <a:lumMod val="60000"/>
                  <a:lumOff val="40000"/>
                </a:schemeClr>
              </a:solidFill>
            </a:endParaRPr>
          </a:p>
          <a:p>
            <a:endParaRPr lang="en-US" sz="1400" b="1" dirty="0" smtClean="0">
              <a:solidFill>
                <a:schemeClr val="accent5">
                  <a:lumMod val="40000"/>
                  <a:lumOff val="60000"/>
                </a:schemeClr>
              </a:solidFill>
            </a:endParaRPr>
          </a:p>
          <a:p>
            <a:r>
              <a:rPr lang="en-US" sz="1400" b="1" dirty="0">
                <a:solidFill>
                  <a:schemeClr val="accent5">
                    <a:lumMod val="40000"/>
                    <a:lumOff val="60000"/>
                  </a:schemeClr>
                </a:solidFill>
              </a:rPr>
              <a:t>o</a:t>
            </a:r>
            <a:r>
              <a:rPr lang="en-US" sz="1400" b="1" dirty="0" smtClean="0">
                <a:solidFill>
                  <a:schemeClr val="accent5">
                    <a:lumMod val="40000"/>
                    <a:lumOff val="60000"/>
                  </a:schemeClr>
                </a:solidFill>
              </a:rPr>
              <a:t>ther Asia</a:t>
            </a:r>
          </a:p>
          <a:p>
            <a:endParaRPr lang="en-US" sz="1400" b="1" dirty="0" smtClean="0">
              <a:solidFill>
                <a:schemeClr val="accent5">
                  <a:lumMod val="40000"/>
                  <a:lumOff val="60000"/>
                </a:schemeClr>
              </a:solidFill>
            </a:endParaRPr>
          </a:p>
          <a:p>
            <a:endParaRPr lang="en-US" sz="1400" b="1" dirty="0" smtClean="0">
              <a:solidFill>
                <a:schemeClr val="accent5">
                  <a:lumMod val="40000"/>
                  <a:lumOff val="60000"/>
                </a:schemeClr>
              </a:solidFill>
            </a:endParaRPr>
          </a:p>
          <a:p>
            <a:endParaRPr lang="en-US" sz="1400" b="1" dirty="0">
              <a:solidFill>
                <a:schemeClr val="accent5">
                  <a:lumMod val="40000"/>
                  <a:lumOff val="60000"/>
                </a:schemeClr>
              </a:solidFill>
            </a:endParaRPr>
          </a:p>
          <a:p>
            <a:r>
              <a:rPr lang="en-US" sz="1400" b="1" dirty="0" smtClean="0">
                <a:solidFill>
                  <a:schemeClr val="accent2"/>
                </a:solidFill>
              </a:rPr>
              <a:t>Middle East</a:t>
            </a:r>
          </a:p>
          <a:p>
            <a:r>
              <a:rPr lang="en-US" sz="1400" b="1" dirty="0" smtClean="0">
                <a:solidFill>
                  <a:schemeClr val="accent4"/>
                </a:solidFill>
              </a:rPr>
              <a:t>Africa</a:t>
            </a:r>
            <a:endParaRPr lang="en-US" sz="1400" b="1" dirty="0" smtClean="0">
              <a:solidFill>
                <a:schemeClr val="accent3"/>
              </a:solidFill>
            </a:endParaRPr>
          </a:p>
          <a:p>
            <a:r>
              <a:rPr lang="en-US" sz="1400" b="1" dirty="0" smtClean="0">
                <a:solidFill>
                  <a:schemeClr val="accent3"/>
                </a:solidFill>
              </a:rPr>
              <a:t>Americas</a:t>
            </a:r>
            <a:endParaRPr lang="en-US" sz="1400" b="1" dirty="0" smtClean="0">
              <a:solidFill>
                <a:schemeClr val="accent1"/>
              </a:solidFill>
            </a:endParaRPr>
          </a:p>
          <a:p>
            <a:r>
              <a:rPr lang="en-US" sz="1400" b="1" dirty="0" smtClean="0">
                <a:solidFill>
                  <a:schemeClr val="accent1"/>
                </a:solidFill>
              </a:rPr>
              <a:t>Europe </a:t>
            </a:r>
          </a:p>
          <a:p>
            <a:r>
              <a:rPr lang="en-US" sz="1400" b="1" dirty="0" smtClean="0">
                <a:solidFill>
                  <a:schemeClr val="accent1"/>
                </a:solidFill>
              </a:rPr>
              <a:t>and Eurasia</a:t>
            </a:r>
          </a:p>
        </p:txBody>
      </p:sp>
      <p:grpSp>
        <p:nvGrpSpPr>
          <p:cNvPr id="21" name="Group 20"/>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6" name="Picture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34317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Transportation energy consumption grows fastest in non-OECD countries in Asia and Africa, which are the regions with the fastest growth in gross domestic product (GDP).  </a:t>
            </a:r>
          </a:p>
          <a:p>
            <a:pPr lvl="0"/>
            <a:r>
              <a:rPr lang="en-US" dirty="0" smtClean="0"/>
              <a:t>In OECD and non-OECD countries in Europe and Eurasia, where economic growth is slower, transportation energy consumption grows more slowly or decreases.</a:t>
            </a:r>
          </a:p>
          <a:p>
            <a:pPr lvl="0"/>
            <a:r>
              <a:rPr lang="en-US" dirty="0" smtClean="0"/>
              <a:t>In OECD countries, improvements in vehicle fuel efficiency outpace projected increases in travel demand, and as a result, total transportation energy use for OECD countries to declines by 1% in the Reference case.</a:t>
            </a:r>
            <a:endParaRPr lang="en-US" dirty="0"/>
          </a:p>
        </p:txBody>
      </p:sp>
      <p:sp>
        <p:nvSpPr>
          <p:cNvPr id="8" name="Title 7"/>
          <p:cNvSpPr>
            <a:spLocks noGrp="1"/>
          </p:cNvSpPr>
          <p:nvPr>
            <p:ph type="title"/>
          </p:nvPr>
        </p:nvSpPr>
        <p:spPr/>
        <p:txBody>
          <a:bodyPr/>
          <a:lstStyle/>
          <a:p>
            <a:r>
              <a:rPr lang="en-US" smtClean="0"/>
              <a:t>—but little growth occurs in Europe and Eurasia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76</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139961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ransportation </a:t>
            </a:r>
            <a:r>
              <a:rPr lang="en-US" b="1" dirty="0">
                <a:latin typeface="Arial" panose="020B0604020202020204" pitchFamily="34" charset="0"/>
                <a:cs typeface="Arial" panose="020B0604020202020204" pitchFamily="34" charset="0"/>
              </a:rPr>
              <a:t>energy consumption</a:t>
            </a:r>
          </a:p>
          <a:p>
            <a:pPr>
              <a:defRPr sz="14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quadrillion </a:t>
            </a:r>
            <a:r>
              <a:rPr lang="en-US" dirty="0" smtClean="0">
                <a:latin typeface="Arial" panose="020B0604020202020204" pitchFamily="34" charset="0"/>
                <a:cs typeface="Arial" panose="020B0604020202020204" pitchFamily="34" charset="0"/>
              </a:rPr>
              <a:t>British thermal units</a:t>
            </a:r>
            <a:endParaRPr lang="en-US" dirty="0">
              <a:latin typeface="Arial" panose="020B0604020202020204" pitchFamily="34" charset="0"/>
              <a:cs typeface="Arial" panose="020B0604020202020204" pitchFamily="34" charset="0"/>
            </a:endParaRPr>
          </a:p>
        </p:txBody>
      </p:sp>
      <p:graphicFrame>
        <p:nvGraphicFramePr>
          <p:cNvPr id="21" name="tranfueloecd"/>
          <p:cNvGraphicFramePr>
            <a:graphicFrameLocks noGrp="1"/>
          </p:cNvGraphicFramePr>
          <p:nvPr>
            <p:ph type="chart" sz="quarter" idx="12"/>
            <p:extLst>
              <p:ext uri="{D42A27DB-BD31-4B8C-83A1-F6EECF244321}">
                <p14:modId xmlns:p14="http://schemas.microsoft.com/office/powerpoint/2010/main" val="1954514245"/>
              </p:ext>
            </p:extLst>
          </p:nvPr>
        </p:nvGraphicFramePr>
        <p:xfrm>
          <a:off x="231776" y="2286000"/>
          <a:ext cx="4068376"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 the Reference case, the share of transportation fuel from alternative energy sources increases through 2050— </a:t>
            </a:r>
          </a:p>
        </p:txBody>
      </p:sp>
      <p:sp>
        <p:nvSpPr>
          <p:cNvPr id="3" name="Slide Number Placeholder 2"/>
          <p:cNvSpPr>
            <a:spLocks noGrp="1"/>
          </p:cNvSpPr>
          <p:nvPr>
            <p:ph type="sldNum" sz="quarter" idx="4"/>
          </p:nvPr>
        </p:nvSpPr>
        <p:spPr>
          <a:xfrm>
            <a:off x="8655350" y="6030300"/>
            <a:ext cx="431673" cy="365125"/>
          </a:xfrm>
        </p:spPr>
        <p:txBody>
          <a:bodyPr/>
          <a:lstStyle/>
          <a:p>
            <a:fld id="{2D80C5C9-96E0-47EC-B500-37C5FE284639}" type="slidenum">
              <a:rPr lang="en-US" smtClean="0"/>
              <a:pPr/>
              <a:t>77</a:t>
            </a:fld>
            <a:endParaRPr lang="en-US" dirty="0"/>
          </a:p>
        </p:txBody>
      </p:sp>
      <p:sp>
        <p:nvSpPr>
          <p:cNvPr id="20" name="TextBox 1"/>
          <p:cNvSpPr txBox="1"/>
          <p:nvPr/>
        </p:nvSpPr>
        <p:spPr>
          <a:xfrm>
            <a:off x="736774" y="2469792"/>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22" name="tranfuelnonoecd"/>
          <p:cNvGraphicFramePr>
            <a:graphicFrameLocks/>
          </p:cNvGraphicFramePr>
          <p:nvPr>
            <p:extLst>
              <p:ext uri="{D42A27DB-BD31-4B8C-83A1-F6EECF244321}">
                <p14:modId xmlns:p14="http://schemas.microsoft.com/office/powerpoint/2010/main" val="48048447"/>
              </p:ext>
            </p:extLst>
          </p:nvPr>
        </p:nvGraphicFramePr>
        <p:xfrm>
          <a:off x="4327529" y="2239645"/>
          <a:ext cx="4311646" cy="348488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944259" y="2192793"/>
            <a:ext cx="628698" cy="276999"/>
          </a:xfrm>
          <a:prstGeom prst="rect">
            <a:avLst/>
          </a:prstGeom>
          <a:noFill/>
        </p:spPr>
        <p:txBody>
          <a:bodyPr wrap="none" rtlCol="0">
            <a:spAutoFit/>
          </a:bodyPr>
          <a:lstStyle/>
          <a:p>
            <a:r>
              <a:rPr lang="en-US" sz="1200" dirty="0" smtClean="0"/>
              <a:t>OECD</a:t>
            </a:r>
            <a:endParaRPr lang="en-US" sz="1200" dirty="0"/>
          </a:p>
        </p:txBody>
      </p:sp>
      <p:sp>
        <p:nvSpPr>
          <p:cNvPr id="25" name="TextBox 24"/>
          <p:cNvSpPr txBox="1"/>
          <p:nvPr/>
        </p:nvSpPr>
        <p:spPr>
          <a:xfrm>
            <a:off x="5809208" y="2147500"/>
            <a:ext cx="934871" cy="276999"/>
          </a:xfrm>
          <a:prstGeom prst="rect">
            <a:avLst/>
          </a:prstGeom>
          <a:noFill/>
        </p:spPr>
        <p:txBody>
          <a:bodyPr wrap="none" rtlCol="0">
            <a:spAutoFit/>
          </a:bodyPr>
          <a:lstStyle/>
          <a:p>
            <a:r>
              <a:rPr lang="en-US" sz="1200" dirty="0" smtClean="0"/>
              <a:t>non-OECD</a:t>
            </a:r>
            <a:endParaRPr lang="en-US" sz="1200" dirty="0"/>
          </a:p>
        </p:txBody>
      </p:sp>
      <p:grpSp>
        <p:nvGrpSpPr>
          <p:cNvPr id="23" name="Group 22"/>
          <p:cNvGrpSpPr/>
          <p:nvPr/>
        </p:nvGrpSpPr>
        <p:grpSpPr>
          <a:xfrm>
            <a:off x="209519" y="93315"/>
            <a:ext cx="8742457" cy="550786"/>
            <a:chOff x="209519" y="93315"/>
            <a:chExt cx="8742457" cy="550786"/>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810553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The worldwide transportation sector accounts for 59% of total end-use sector liquid fuels (residual fuel oil, diesel, motor gasoline, and jet fuel) consumption in 2050, about the same as in 2018.</a:t>
            </a:r>
          </a:p>
          <a:p>
            <a:pPr lvl="0"/>
            <a:r>
              <a:rPr lang="en-US" dirty="0" smtClean="0"/>
              <a:t>Within the transportation sector, the use of refined petroleum and other liquid fuels continues to increase through 2050, but its share decreases from 94% to about 82% as alternative fuel use slowly increases.</a:t>
            </a:r>
          </a:p>
          <a:p>
            <a:pPr lvl="0"/>
            <a:r>
              <a:rPr lang="en-US" dirty="0" smtClean="0"/>
              <a:t>Motor gasoline, including biofuel additives such as ethanol, remains the primary fuel for transportation purposes, accounting for 32% of the world’s transportation-related energy use in 2050.</a:t>
            </a:r>
          </a:p>
          <a:p>
            <a:pPr lvl="0"/>
            <a:r>
              <a:rPr lang="en-US" dirty="0" smtClean="0"/>
              <a:t>A continuing global rise in air travel demand leads to jet fuel consumption more than doubling from 2018 to 2050.</a:t>
            </a:r>
          </a:p>
          <a:p>
            <a:pPr lvl="0"/>
            <a:r>
              <a:rPr lang="en-US" dirty="0" smtClean="0"/>
              <a:t>Natural gas and electricity, although starting from much lower levels of use than liquid fuels, are the fastest-growing forms of transportation energy use. Consumption of each more than quadruples from 2018 to 2050.</a:t>
            </a:r>
            <a:endParaRPr lang="en-US" dirty="0"/>
          </a:p>
        </p:txBody>
      </p:sp>
      <p:sp>
        <p:nvSpPr>
          <p:cNvPr id="8" name="Title 7"/>
          <p:cNvSpPr>
            <a:spLocks noGrp="1"/>
          </p:cNvSpPr>
          <p:nvPr>
            <p:ph type="title"/>
          </p:nvPr>
        </p:nvSpPr>
        <p:spPr/>
        <p:txBody>
          <a:bodyPr/>
          <a:lstStyle/>
          <a:p>
            <a:r>
              <a:rPr lang="en-US" smtClean="0"/>
              <a:t>—but refined petroleum and other liquids remain dominant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78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6532245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33660" y="1691005"/>
            <a:ext cx="5063244" cy="548640"/>
          </a:xfrm>
        </p:spPr>
        <p:txBody>
          <a:bodyPr/>
          <a:lstStyle/>
          <a:p>
            <a:pPr>
              <a:defRPr sz="1400" b="0" i="0" u="none" strike="noStrike" kern="1200" spc="0" baseline="0">
                <a:solidFill>
                  <a:srgbClr val="000000">
                    <a:lumMod val="65000"/>
                    <a:lumOff val="35000"/>
                  </a:srgbClr>
                </a:solidFill>
                <a:latin typeface="+mn-lt"/>
                <a:ea typeface="+mn-ea"/>
                <a:cs typeface="+mn-cs"/>
              </a:defRPr>
            </a:pPr>
            <a:r>
              <a:rPr lang="en-US" b="1" dirty="0">
                <a:solidFill>
                  <a:sysClr val="windowText" lastClr="000000"/>
                </a:solidFill>
              </a:rPr>
              <a:t>Transportation fuel </a:t>
            </a:r>
            <a:r>
              <a:rPr lang="en-US" b="1" dirty="0" smtClean="0">
                <a:solidFill>
                  <a:sysClr val="windowText" lastClr="000000"/>
                </a:solidFill>
              </a:rPr>
              <a:t>consumption</a:t>
            </a:r>
          </a:p>
          <a:p>
            <a:pPr>
              <a:defRPr sz="1400" b="0" i="0" u="none" strike="noStrike" kern="1200" spc="0" baseline="0">
                <a:solidFill>
                  <a:srgbClr val="000000">
                    <a:lumMod val="65000"/>
                    <a:lumOff val="35000"/>
                  </a:srgbClr>
                </a:solidFill>
                <a:latin typeface="+mn-lt"/>
                <a:ea typeface="+mn-ea"/>
                <a:cs typeface="+mn-cs"/>
              </a:defRPr>
            </a:pPr>
            <a:r>
              <a:rPr lang="en-US" dirty="0" smtClean="0">
                <a:solidFill>
                  <a:sysClr val="windowText" lastClr="000000"/>
                </a:solidFill>
              </a:rPr>
              <a:t>quadrillion British thermal units</a:t>
            </a:r>
            <a:endParaRPr lang="en-US" dirty="0">
              <a:solidFill>
                <a:sysClr val="windowText" lastClr="000000"/>
              </a:solidFill>
            </a:endParaRPr>
          </a:p>
        </p:txBody>
      </p:sp>
      <p:graphicFrame>
        <p:nvGraphicFramePr>
          <p:cNvPr id="20" name="s124sh4"/>
          <p:cNvGraphicFramePr>
            <a:graphicFrameLocks noGrp="1"/>
          </p:cNvGraphicFramePr>
          <p:nvPr>
            <p:ph type="chart" sz="quarter" idx="12"/>
            <p:extLst>
              <p:ext uri="{D42A27DB-BD31-4B8C-83A1-F6EECF244321}">
                <p14:modId xmlns:p14="http://schemas.microsoft.com/office/powerpoint/2010/main" val="2020824484"/>
              </p:ext>
            </p:extLst>
          </p:nvPr>
        </p:nvGraphicFramePr>
        <p:xfrm>
          <a:off x="4703805" y="2239645"/>
          <a:ext cx="4249395" cy="348048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In OECD countries, increases in jet fuel consumption are more than offset by declines in motor gasoline and distillate fuel consumption—</a:t>
            </a:r>
          </a:p>
        </p:txBody>
      </p:sp>
      <p:sp>
        <p:nvSpPr>
          <p:cNvPr id="3" name="Slide Number Placeholder 2"/>
          <p:cNvSpPr>
            <a:spLocks noGrp="1"/>
          </p:cNvSpPr>
          <p:nvPr>
            <p:ph type="sldNum" sz="quarter" idx="4"/>
          </p:nvPr>
        </p:nvSpPr>
        <p:spPr>
          <a:xfrm>
            <a:off x="8658425" y="6030300"/>
            <a:ext cx="450723" cy="365125"/>
          </a:xfrm>
        </p:spPr>
        <p:txBody>
          <a:bodyPr/>
          <a:lstStyle/>
          <a:p>
            <a:fld id="{2D80C5C9-96E0-47EC-B500-37C5FE284639}" type="slidenum">
              <a:rPr lang="en-US" smtClean="0"/>
              <a:pPr/>
              <a:t>79</a:t>
            </a:fld>
            <a:endParaRPr lang="en-US" dirty="0"/>
          </a:p>
        </p:txBody>
      </p:sp>
      <p:graphicFrame>
        <p:nvGraphicFramePr>
          <p:cNvPr id="21" name="s122sh2"/>
          <p:cNvGraphicFramePr>
            <a:graphicFrameLocks/>
          </p:cNvGraphicFramePr>
          <p:nvPr>
            <p:extLst>
              <p:ext uri="{D42A27DB-BD31-4B8C-83A1-F6EECF244321}">
                <p14:modId xmlns:p14="http://schemas.microsoft.com/office/powerpoint/2010/main" val="2199690528"/>
              </p:ext>
            </p:extLst>
          </p:nvPr>
        </p:nvGraphicFramePr>
        <p:xfrm>
          <a:off x="231775" y="2286000"/>
          <a:ext cx="4151979"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2753336" y="2149846"/>
            <a:ext cx="628698" cy="276999"/>
          </a:xfrm>
          <a:prstGeom prst="rect">
            <a:avLst/>
          </a:prstGeom>
          <a:noFill/>
        </p:spPr>
        <p:txBody>
          <a:bodyPr wrap="none" rtlCol="0">
            <a:spAutoFit/>
          </a:bodyPr>
          <a:lstStyle/>
          <a:p>
            <a:r>
              <a:rPr lang="en-US" sz="1200" dirty="0" smtClean="0"/>
              <a:t>OECD</a:t>
            </a:r>
            <a:endParaRPr lang="en-US" sz="1200" dirty="0"/>
          </a:p>
        </p:txBody>
      </p:sp>
      <p:sp>
        <p:nvSpPr>
          <p:cNvPr id="23" name="TextBox 22"/>
          <p:cNvSpPr txBox="1"/>
          <p:nvPr/>
        </p:nvSpPr>
        <p:spPr>
          <a:xfrm>
            <a:off x="7101483" y="2098801"/>
            <a:ext cx="934871" cy="276999"/>
          </a:xfrm>
          <a:prstGeom prst="rect">
            <a:avLst/>
          </a:prstGeom>
          <a:noFill/>
        </p:spPr>
        <p:txBody>
          <a:bodyPr wrap="none" rtlCol="0">
            <a:spAutoFit/>
          </a:bodyPr>
          <a:lstStyle/>
          <a:p>
            <a:r>
              <a:rPr lang="en-US" sz="1200" dirty="0" smtClean="0"/>
              <a:t>non-OECD</a:t>
            </a:r>
            <a:endParaRPr lang="en-US" sz="1200" dirty="0"/>
          </a:p>
        </p:txBody>
      </p:sp>
      <p:grpSp>
        <p:nvGrpSpPr>
          <p:cNvPr id="24" name="Group 23"/>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96557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100000"/>
              </a:lnSpc>
              <a:spcBef>
                <a:spcPts val="300"/>
              </a:spcBef>
              <a:spcAft>
                <a:spcPts val="300"/>
              </a:spcAft>
            </a:pPr>
            <a:r>
              <a:rPr lang="en-US" dirty="0" smtClean="0"/>
              <a:t>The </a:t>
            </a:r>
            <a:r>
              <a:rPr lang="en-US" dirty="0"/>
              <a:t>Reference case reflects current trends and relationships among supply, demand, and prices in the future. It is a reasonable baseline case to compare with cases that include alternative assumptions about economic drivers, policy changes, or other determinants of the energy system to estimate the potential impact of these assumptions.</a:t>
            </a:r>
          </a:p>
          <a:p>
            <a:pPr lvl="0">
              <a:lnSpc>
                <a:spcPct val="100000"/>
              </a:lnSpc>
              <a:spcBef>
                <a:spcPts val="300"/>
              </a:spcBef>
              <a:spcAft>
                <a:spcPts val="300"/>
              </a:spcAft>
            </a:pPr>
            <a:r>
              <a:rPr lang="en-US" dirty="0"/>
              <a:t>The Reference case includes some anticipated changes over time:</a:t>
            </a:r>
          </a:p>
          <a:p>
            <a:pPr lvl="1">
              <a:lnSpc>
                <a:spcPct val="100000"/>
              </a:lnSpc>
              <a:spcBef>
                <a:spcPts val="300"/>
              </a:spcBef>
              <a:spcAft>
                <a:spcPts val="300"/>
              </a:spcAft>
            </a:pPr>
            <a:r>
              <a:rPr lang="en-US" dirty="0"/>
              <a:t>Expected regional economic and demographic trends, based on the views of leading forecasters</a:t>
            </a:r>
          </a:p>
          <a:p>
            <a:pPr lvl="1">
              <a:lnSpc>
                <a:spcPct val="100000"/>
              </a:lnSpc>
              <a:spcBef>
                <a:spcPts val="300"/>
              </a:spcBef>
              <a:spcAft>
                <a:spcPts val="300"/>
              </a:spcAft>
            </a:pPr>
            <a:r>
              <a:rPr lang="en-US" dirty="0"/>
              <a:t>Planned changes to infrastructure, both new construction and announced retirements</a:t>
            </a:r>
          </a:p>
          <a:p>
            <a:pPr lvl="1">
              <a:lnSpc>
                <a:spcPct val="100000"/>
              </a:lnSpc>
              <a:spcBef>
                <a:spcPts val="300"/>
              </a:spcBef>
              <a:spcAft>
                <a:spcPts val="300"/>
              </a:spcAft>
            </a:pPr>
            <a:r>
              <a:rPr lang="en-US" dirty="0"/>
              <a:t>Assumed incremental cost and performance improvements in known technologies based on historical trends</a:t>
            </a:r>
          </a:p>
          <a:p>
            <a:pPr lvl="0">
              <a:lnSpc>
                <a:spcPct val="100000"/>
              </a:lnSpc>
              <a:spcBef>
                <a:spcPts val="300"/>
              </a:spcBef>
              <a:spcAft>
                <a:spcPts val="300"/>
              </a:spcAft>
            </a:pPr>
            <a:r>
              <a:rPr lang="en-US" dirty="0"/>
              <a:t>This case does not include some of the potential future changes: </a:t>
            </a:r>
          </a:p>
          <a:p>
            <a:pPr lvl="1">
              <a:lnSpc>
                <a:spcPct val="100000"/>
              </a:lnSpc>
              <a:spcBef>
                <a:spcPts val="300"/>
              </a:spcBef>
              <a:spcAft>
                <a:spcPts val="300"/>
              </a:spcAft>
            </a:pPr>
            <a:r>
              <a:rPr lang="en-US" dirty="0"/>
              <a:t>Changes to national boundaries and international agreements</a:t>
            </a:r>
          </a:p>
          <a:p>
            <a:pPr lvl="1">
              <a:lnSpc>
                <a:spcPct val="100000"/>
              </a:lnSpc>
              <a:spcBef>
                <a:spcPts val="300"/>
              </a:spcBef>
              <a:spcAft>
                <a:spcPts val="300"/>
              </a:spcAft>
            </a:pPr>
            <a:r>
              <a:rPr lang="en-US" dirty="0"/>
              <a:t>Major disruptive geopolitical or economic events</a:t>
            </a:r>
          </a:p>
          <a:p>
            <a:pPr lvl="1">
              <a:lnSpc>
                <a:spcPct val="100000"/>
              </a:lnSpc>
              <a:spcBef>
                <a:spcPts val="300"/>
              </a:spcBef>
              <a:spcAft>
                <a:spcPts val="300"/>
              </a:spcAft>
            </a:pPr>
            <a:r>
              <a:rPr lang="en-US" dirty="0"/>
              <a:t>Future technological breakthroughs</a:t>
            </a:r>
          </a:p>
          <a:p>
            <a:pPr lvl="1">
              <a:lnSpc>
                <a:spcPct val="100000"/>
              </a:lnSpc>
              <a:spcBef>
                <a:spcPts val="300"/>
              </a:spcBef>
              <a:spcAft>
                <a:spcPts val="300"/>
              </a:spcAft>
            </a:pPr>
            <a:r>
              <a:rPr lang="en-US" dirty="0"/>
              <a:t>Changes to current policies as reflected in laws, regulations, and stated targets that indicate future activity</a:t>
            </a:r>
          </a:p>
          <a:p>
            <a:endParaRPr lang="en-US" dirty="0"/>
          </a:p>
        </p:txBody>
      </p:sp>
      <p:sp>
        <p:nvSpPr>
          <p:cNvPr id="3" name="Title 2"/>
          <p:cNvSpPr>
            <a:spLocks noGrp="1"/>
          </p:cNvSpPr>
          <p:nvPr>
            <p:ph type="title"/>
          </p:nvPr>
        </p:nvSpPr>
        <p:spPr/>
        <p:txBody>
          <a:bodyPr/>
          <a:lstStyle/>
          <a:p>
            <a:r>
              <a:rPr lang="en-US" dirty="0"/>
              <a:t>The Reference case provides a baseline to measure the impact of alternative </a:t>
            </a:r>
            <a:r>
              <a:rPr lang="en-US" dirty="0" smtClean="0"/>
              <a:t>assumptions</a:t>
            </a:r>
            <a:endParaRPr lang="en-US" dirty="0"/>
          </a:p>
        </p:txBody>
      </p:sp>
      <p:sp>
        <p:nvSpPr>
          <p:cNvPr id="4" name="Slide Number Placeholder 3"/>
          <p:cNvSpPr>
            <a:spLocks noGrp="1"/>
          </p:cNvSpPr>
          <p:nvPr>
            <p:ph type="sldNum" sz="quarter" idx="4"/>
          </p:nvPr>
        </p:nvSpPr>
        <p:spPr>
          <a:xfrm>
            <a:off x="8686800" y="6030300"/>
            <a:ext cx="384048" cy="365125"/>
          </a:xfrm>
        </p:spPr>
        <p:txBody>
          <a:bodyPr/>
          <a:lstStyle/>
          <a:p>
            <a:fld id="{2D80C5C9-96E0-47EC-B500-37C5FE284639}" type="slidenum">
              <a:rPr lang="en-US" smtClean="0"/>
              <a:pPr/>
              <a:t>8</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540073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Improvements in on-road fuel economy are the primary driver in reduced motor gasoline consumption in OECD countries by about 7 quadrillion Btu between 2017 and 2050.  Most of the reduction occurs in the United States, where the effects of increasingly stringent fuel efficiency standards more than offset increases in vehicle-miles traveled.</a:t>
            </a:r>
          </a:p>
          <a:p>
            <a:pPr lvl="0"/>
            <a:r>
              <a:rPr lang="en-US" dirty="0" smtClean="0"/>
              <a:t>Diesel consumption also decreases in OECD regions, mainly in OECD Europe, in part as a result of increasing on-road efficiency standards. Demand for marine distillate increases in part because of a 2020 reduction in global sulfur emission limits for international ships.</a:t>
            </a:r>
          </a:p>
          <a:p>
            <a:pPr lvl="0"/>
            <a:r>
              <a:rPr lang="en-US" dirty="0" smtClean="0"/>
              <a:t>Natural gas (driven by favorable economics in heavy trucking) and electricity (driven by its use in passenger rail and light-duty vehicles) are the fastest-growing forms of energy used for transportation in OECD countries on a percentage basis. </a:t>
            </a:r>
          </a:p>
          <a:p>
            <a:pPr lvl="0"/>
            <a:r>
              <a:rPr lang="en-US" dirty="0" smtClean="0"/>
              <a:t>Growing air travel activity increases jet fuel consumption by more than 16 quadrillion Btu from 2018 </a:t>
            </a:r>
            <a:br>
              <a:rPr lang="en-US" dirty="0" smtClean="0"/>
            </a:br>
            <a:r>
              <a:rPr lang="en-US" dirty="0" smtClean="0"/>
              <a:t>to 2050. </a:t>
            </a:r>
          </a:p>
          <a:p>
            <a:endParaRPr lang="en-US" dirty="0"/>
          </a:p>
        </p:txBody>
      </p:sp>
      <p:sp>
        <p:nvSpPr>
          <p:cNvPr id="8" name="Title 7"/>
          <p:cNvSpPr>
            <a:spLocks noGrp="1"/>
          </p:cNvSpPr>
          <p:nvPr>
            <p:ph type="title"/>
          </p:nvPr>
        </p:nvSpPr>
        <p:spPr/>
        <p:txBody>
          <a:bodyPr/>
          <a:lstStyle/>
          <a:p>
            <a:r>
              <a:rPr lang="en-US" smtClean="0"/>
              <a:t>—as on-road vehicles become more efficient</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2895773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tockoecd"/>
          <p:cNvGraphicFramePr>
            <a:graphicFrameLocks noGrp="1"/>
          </p:cNvGraphicFramePr>
          <p:nvPr>
            <p:ph sz="quarter" idx="12"/>
            <p:extLst>
              <p:ext uri="{D42A27DB-BD31-4B8C-83A1-F6EECF244321}">
                <p14:modId xmlns:p14="http://schemas.microsoft.com/office/powerpoint/2010/main" val="694780039"/>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a:t>Light-duty vehicle stocks increase significantly in non-OECD countries—</a:t>
            </a:r>
          </a:p>
        </p:txBody>
      </p:sp>
      <p:sp>
        <p:nvSpPr>
          <p:cNvPr id="5" name="Slide Number Placeholder 4"/>
          <p:cNvSpPr>
            <a:spLocks noGrp="1"/>
          </p:cNvSpPr>
          <p:nvPr>
            <p:ph type="sldNum" sz="quarter" idx="4"/>
          </p:nvPr>
        </p:nvSpPr>
        <p:spPr>
          <a:xfrm>
            <a:off x="8685667" y="6030300"/>
            <a:ext cx="384048" cy="365125"/>
          </a:xfrm>
        </p:spPr>
        <p:txBody>
          <a:bodyPr/>
          <a:lstStyle/>
          <a:p>
            <a:fld id="{2D80C5C9-96E0-47EC-B500-37C5FE284639}" type="slidenum">
              <a:rPr lang="en-US" smtClean="0"/>
              <a:pPr/>
              <a:t>81</a:t>
            </a:fld>
            <a:endParaRPr lang="en-US" dirty="0"/>
          </a:p>
        </p:txBody>
      </p:sp>
      <p:sp>
        <p:nvSpPr>
          <p:cNvPr id="10" name="TextBox 1"/>
          <p:cNvSpPr txBox="1"/>
          <p:nvPr/>
        </p:nvSpPr>
        <p:spPr>
          <a:xfrm>
            <a:off x="736774" y="2469792"/>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11" name="stock non-oecd"/>
          <p:cNvGraphicFramePr>
            <a:graphicFrameLocks noGrp="1"/>
          </p:cNvGraphicFramePr>
          <p:nvPr>
            <p:ph sz="quarter" idx="13"/>
            <p:extLst>
              <p:ext uri="{D42A27DB-BD31-4B8C-83A1-F6EECF244321}">
                <p14:modId xmlns:p14="http://schemas.microsoft.com/office/powerpoint/2010/main" val="630676024"/>
              </p:ext>
            </p:extLst>
          </p:nvPr>
        </p:nvGraphicFramePr>
        <p:xfrm>
          <a:off x="4679092" y="1689100"/>
          <a:ext cx="4260121"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928756" y="2058429"/>
            <a:ext cx="628698" cy="276999"/>
          </a:xfrm>
          <a:prstGeom prst="rect">
            <a:avLst/>
          </a:prstGeom>
          <a:noFill/>
        </p:spPr>
        <p:txBody>
          <a:bodyPr wrap="none" rtlCol="0">
            <a:spAutoFit/>
          </a:bodyPr>
          <a:lstStyle/>
          <a:p>
            <a:r>
              <a:rPr lang="en-US" sz="1200" dirty="0" smtClean="0"/>
              <a:t>OECD</a:t>
            </a:r>
            <a:endParaRPr lang="en-US" sz="1200" dirty="0"/>
          </a:p>
        </p:txBody>
      </p:sp>
      <p:sp>
        <p:nvSpPr>
          <p:cNvPr id="13" name="TextBox 12"/>
          <p:cNvSpPr txBox="1"/>
          <p:nvPr/>
        </p:nvSpPr>
        <p:spPr>
          <a:xfrm>
            <a:off x="6145095" y="2009001"/>
            <a:ext cx="934871" cy="276999"/>
          </a:xfrm>
          <a:prstGeom prst="rect">
            <a:avLst/>
          </a:prstGeom>
          <a:noFill/>
        </p:spPr>
        <p:txBody>
          <a:bodyPr wrap="none" rtlCol="0">
            <a:spAutoFit/>
          </a:bodyPr>
          <a:lstStyle/>
          <a:p>
            <a:r>
              <a:rPr lang="en-US" sz="1200" dirty="0" smtClean="0"/>
              <a:t>non-OECD</a:t>
            </a:r>
            <a:endParaRPr lang="en-US" sz="1200" dirty="0"/>
          </a:p>
        </p:txBody>
      </p:sp>
      <p:grpSp>
        <p:nvGrpSpPr>
          <p:cNvPr id="14" name="Group 13"/>
          <p:cNvGrpSpPr/>
          <p:nvPr/>
        </p:nvGrpSpPr>
        <p:grpSpPr>
          <a:xfrm>
            <a:off x="209519" y="93315"/>
            <a:ext cx="8742457" cy="550786"/>
            <a:chOff x="209519" y="93315"/>
            <a:chExt cx="8742457" cy="550786"/>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656206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spcBef>
                <a:spcPts val="600"/>
              </a:spcBef>
            </a:pPr>
            <a:r>
              <a:rPr lang="en-US" dirty="0"/>
              <a:t>From 2018 to 2050, the light-duty vehicle fleet transitions from primarily gasoline and diesel vehicles; by 2050, electricity and natural gas powers </a:t>
            </a:r>
            <a:r>
              <a:rPr lang="en-US" dirty="0" smtClean="0"/>
              <a:t>over one-third </a:t>
            </a:r>
            <a:r>
              <a:rPr lang="en-US" dirty="0"/>
              <a:t>of the light-duty vehicle fleet in the Reference case.</a:t>
            </a:r>
          </a:p>
          <a:p>
            <a:pPr lvl="0">
              <a:spcBef>
                <a:spcPts val="600"/>
              </a:spcBef>
            </a:pPr>
            <a:r>
              <a:rPr lang="en-US" dirty="0"/>
              <a:t>OECD electric light-duty vehicle stocks increase from 3.5 million vehicles in 2018 to </a:t>
            </a:r>
            <a:r>
              <a:rPr lang="en-US" dirty="0" smtClean="0"/>
              <a:t>169 </a:t>
            </a:r>
            <a:r>
              <a:rPr lang="en-US" dirty="0"/>
              <a:t>million in 2050, and electric vehicle stocks in the non-OECD countries are projected to increase from </a:t>
            </a:r>
            <a:r>
              <a:rPr lang="en-US" dirty="0" smtClean="0"/>
              <a:t>2.2 </a:t>
            </a:r>
            <a:r>
              <a:rPr lang="en-US" dirty="0"/>
              <a:t>million vehicles in 2018 to 269 million in 2050.</a:t>
            </a:r>
          </a:p>
          <a:p>
            <a:pPr lvl="0">
              <a:spcBef>
                <a:spcPts val="600"/>
              </a:spcBef>
            </a:pPr>
            <a:r>
              <a:rPr lang="en-US" dirty="0"/>
              <a:t>Much of the decline in diesel consumption in OECD countries comes as Europe gradually transitions from diesel powered light-duty vehicles to electric vehicles. Because stocks reflect existing vehicles, the rate of growth in vehicle stocks is lower than that of new vehicle sales.</a:t>
            </a:r>
          </a:p>
          <a:p>
            <a:pPr lvl="0">
              <a:spcBef>
                <a:spcPts val="600"/>
              </a:spcBef>
            </a:pPr>
            <a:r>
              <a:rPr lang="en-US" dirty="0"/>
              <a:t>Many regions, including non-OECD Europe and Eurasia, the Middle East, and Africa, maintain mostly petroleum-fueled light-duty fleets throughout the projection period. These regions continue to operate largely gasoline and diesel vehicle fleets because of many reasons, such as cost, infrastructure, climate, and geography.</a:t>
            </a:r>
          </a:p>
          <a:p>
            <a:endParaRPr lang="en-US" dirty="0"/>
          </a:p>
        </p:txBody>
      </p:sp>
      <p:sp>
        <p:nvSpPr>
          <p:cNvPr id="8" name="Title 7"/>
          <p:cNvSpPr>
            <a:spLocks noGrp="1"/>
          </p:cNvSpPr>
          <p:nvPr>
            <p:ph type="title"/>
          </p:nvPr>
        </p:nvSpPr>
        <p:spPr/>
        <p:txBody>
          <a:bodyPr/>
          <a:lstStyle/>
          <a:p>
            <a:r>
              <a:rPr lang="en-US" smtClean="0"/>
              <a:t>—and vehicles with alternative-fuel powertrains represent an increasingly larger share of the fleet </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9817634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Passenger vehicle travel (select regions)</a:t>
            </a:r>
          </a:p>
          <a:p>
            <a:r>
              <a:rPr lang="en-US" dirty="0" smtClean="0"/>
              <a:t>trillion vehicle miles traveled</a:t>
            </a:r>
            <a:endParaRPr lang="en-US" dirty="0"/>
          </a:p>
        </p:txBody>
      </p:sp>
      <p:graphicFrame>
        <p:nvGraphicFramePr>
          <p:cNvPr id="11" name="VMTPassenger1"/>
          <p:cNvGraphicFramePr>
            <a:graphicFrameLocks noGrp="1"/>
          </p:cNvGraphicFramePr>
          <p:nvPr>
            <p:ph type="chart" sz="quarter" idx="12"/>
            <p:extLst>
              <p:ext uri="{D42A27DB-BD31-4B8C-83A1-F6EECF244321}">
                <p14:modId xmlns:p14="http://schemas.microsoft.com/office/powerpoint/2010/main" val="2998987898"/>
              </p:ext>
            </p:extLst>
          </p:nvPr>
        </p:nvGraphicFramePr>
        <p:xfrm>
          <a:off x="231775" y="2286000"/>
          <a:ext cx="8683625"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a:t>Growth in light-duty passenger travel gradually slows in China—</a:t>
            </a:r>
          </a:p>
        </p:txBody>
      </p:sp>
      <p:sp>
        <p:nvSpPr>
          <p:cNvPr id="7" name="Slide Number Placeholder 6"/>
          <p:cNvSpPr>
            <a:spLocks noGrp="1"/>
          </p:cNvSpPr>
          <p:nvPr>
            <p:ph type="sldNum" sz="quarter" idx="4"/>
          </p:nvPr>
        </p:nvSpPr>
        <p:spPr>
          <a:xfrm>
            <a:off x="8685667" y="6030300"/>
            <a:ext cx="384048" cy="365125"/>
          </a:xfrm>
        </p:spPr>
        <p:txBody>
          <a:bodyPr/>
          <a:lstStyle/>
          <a:p>
            <a:fld id="{2D80C5C9-96E0-47EC-B500-37C5FE284639}" type="slidenum">
              <a:rPr lang="en-US" smtClean="0"/>
              <a:pPr/>
              <a:t>83</a:t>
            </a:fld>
            <a:endParaRPr lang="en-US" dirty="0"/>
          </a:p>
        </p:txBody>
      </p:sp>
      <p:sp>
        <p:nvSpPr>
          <p:cNvPr id="12" name="TextBox 1"/>
          <p:cNvSpPr txBox="1"/>
          <p:nvPr/>
        </p:nvSpPr>
        <p:spPr>
          <a:xfrm>
            <a:off x="1093390" y="2506368"/>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13" name="TextBox 12"/>
          <p:cNvSpPr txBox="1"/>
          <p:nvPr/>
        </p:nvSpPr>
        <p:spPr>
          <a:xfrm>
            <a:off x="7397036" y="2506368"/>
            <a:ext cx="1587294" cy="2816156"/>
          </a:xfrm>
          <a:prstGeom prst="rect">
            <a:avLst/>
          </a:prstGeom>
          <a:noFill/>
        </p:spPr>
        <p:txBody>
          <a:bodyPr wrap="none" rtlCol="0">
            <a:spAutoFit/>
          </a:bodyPr>
          <a:lstStyle/>
          <a:p>
            <a:r>
              <a:rPr lang="en-US" sz="1400" b="1" dirty="0" smtClean="0">
                <a:solidFill>
                  <a:schemeClr val="accent5">
                    <a:lumMod val="50000"/>
                  </a:schemeClr>
                </a:solidFill>
              </a:rPr>
              <a:t>China</a:t>
            </a:r>
          </a:p>
          <a:p>
            <a:r>
              <a:rPr lang="en-US" sz="1400" b="1" dirty="0" smtClean="0">
                <a:solidFill>
                  <a:schemeClr val="accent5">
                    <a:lumMod val="75000"/>
                  </a:schemeClr>
                </a:solidFill>
              </a:rPr>
              <a:t>other non-OECD</a:t>
            </a:r>
          </a:p>
          <a:p>
            <a:r>
              <a:rPr lang="en-US" sz="1400" b="1" dirty="0" smtClean="0">
                <a:solidFill>
                  <a:schemeClr val="accent5">
                    <a:lumMod val="75000"/>
                  </a:schemeClr>
                </a:solidFill>
              </a:rPr>
              <a:t>Asia</a:t>
            </a:r>
          </a:p>
          <a:p>
            <a:r>
              <a:rPr lang="en-US" sz="1400" b="1" dirty="0" smtClean="0">
                <a:solidFill>
                  <a:schemeClr val="accent5">
                    <a:lumMod val="40000"/>
                    <a:lumOff val="60000"/>
                  </a:schemeClr>
                </a:solidFill>
              </a:rPr>
              <a:t>India</a:t>
            </a:r>
          </a:p>
          <a:p>
            <a:endParaRPr lang="en-US" sz="700" b="1" dirty="0" smtClean="0">
              <a:solidFill>
                <a:schemeClr val="accent5">
                  <a:lumMod val="40000"/>
                  <a:lumOff val="60000"/>
                </a:schemeClr>
              </a:solidFill>
            </a:endParaRPr>
          </a:p>
          <a:p>
            <a:r>
              <a:rPr lang="en-US" sz="1400" b="1" dirty="0" smtClean="0">
                <a:solidFill>
                  <a:schemeClr val="accent3"/>
                </a:solidFill>
              </a:rPr>
              <a:t>United States</a:t>
            </a:r>
          </a:p>
          <a:p>
            <a:r>
              <a:rPr lang="en-US" sz="1400" b="1" dirty="0" smtClean="0">
                <a:solidFill>
                  <a:schemeClr val="accent1"/>
                </a:solidFill>
              </a:rPr>
              <a:t>OECD Europe</a:t>
            </a:r>
          </a:p>
          <a:p>
            <a:endParaRPr lang="en-US" sz="1400" b="1" dirty="0" smtClean="0">
              <a:solidFill>
                <a:schemeClr val="accent2"/>
              </a:solidFill>
            </a:endParaRPr>
          </a:p>
          <a:p>
            <a:endParaRPr lang="en-US" sz="700" b="1" dirty="0">
              <a:solidFill>
                <a:schemeClr val="accent2"/>
              </a:solidFill>
            </a:endParaRPr>
          </a:p>
          <a:p>
            <a:endParaRPr lang="en-US" sz="1400" b="1" dirty="0" smtClean="0">
              <a:solidFill>
                <a:schemeClr val="accent2"/>
              </a:solidFill>
            </a:endParaRPr>
          </a:p>
          <a:p>
            <a:r>
              <a:rPr lang="en-US" sz="1400" b="1" dirty="0" smtClean="0">
                <a:solidFill>
                  <a:schemeClr val="accent2"/>
                </a:solidFill>
              </a:rPr>
              <a:t>Middle East</a:t>
            </a:r>
          </a:p>
          <a:p>
            <a:r>
              <a:rPr lang="en-US" sz="1400" b="1" dirty="0" smtClean="0">
                <a:solidFill>
                  <a:schemeClr val="accent4"/>
                </a:solidFill>
              </a:rPr>
              <a:t>Africa</a:t>
            </a:r>
          </a:p>
          <a:p>
            <a:endParaRPr lang="en-US" dirty="0"/>
          </a:p>
        </p:txBody>
      </p:sp>
      <p:grpSp>
        <p:nvGrpSpPr>
          <p:cNvPr id="9" name="Group 8"/>
          <p:cNvGrpSpPr/>
          <p:nvPr/>
        </p:nvGrpSpPr>
        <p:grpSpPr>
          <a:xfrm>
            <a:off x="209519" y="93315"/>
            <a:ext cx="8742457" cy="550786"/>
            <a:chOff x="209519" y="93315"/>
            <a:chExt cx="8742457" cy="55078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3092975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In the Reference case, China’s population peaks in about 2030, leading to a gradual slowing of light-duty passenger travel growth.</a:t>
            </a:r>
          </a:p>
          <a:p>
            <a:pPr lvl="0"/>
            <a:r>
              <a:rPr lang="en-US" dirty="0" smtClean="0"/>
              <a:t>Growing populations and economies in India and other non-OECD Asia (including Thailand, Indonesia, and Vietnam) lead to increased demand for personal travel. </a:t>
            </a:r>
          </a:p>
          <a:p>
            <a:pPr lvl="0"/>
            <a:r>
              <a:rPr lang="en-US" dirty="0" smtClean="0"/>
              <a:t>The United States and OECD Europe, with less unmet travel demand and slowly growing populations, see less growth in passenger travel.</a:t>
            </a:r>
          </a:p>
          <a:p>
            <a:pPr lvl="0"/>
            <a:r>
              <a:rPr lang="en-US" dirty="0" smtClean="0"/>
              <a:t>The population growth in Africa, </a:t>
            </a:r>
            <a:r>
              <a:rPr lang="en-US" smtClean="0"/>
              <a:t>which nearly doubles </a:t>
            </a:r>
            <a:r>
              <a:rPr lang="en-US" dirty="0" smtClean="0"/>
              <a:t>from 2018 to 2050 in the Reference case, leads to an increase in travel demand and passenger vehicle travel.</a:t>
            </a:r>
            <a:endParaRPr lang="en-US" dirty="0"/>
          </a:p>
        </p:txBody>
      </p:sp>
      <p:sp>
        <p:nvSpPr>
          <p:cNvPr id="8" name="Title 7"/>
          <p:cNvSpPr>
            <a:spLocks noGrp="1"/>
          </p:cNvSpPr>
          <p:nvPr>
            <p:ph type="title"/>
          </p:nvPr>
        </p:nvSpPr>
        <p:spPr/>
        <p:txBody>
          <a:bodyPr/>
          <a:lstStyle/>
          <a:p>
            <a:r>
              <a:rPr lang="en-US" smtClean="0"/>
              <a:t>—but grows more rapidly in other parts of non-OECD Asia</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732797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59" y="1384527"/>
            <a:ext cx="1709928" cy="1709928"/>
          </a:xfrm>
          <a:prstGeom prst="rect">
            <a:avLst/>
          </a:prstGeom>
        </p:spPr>
      </p:pic>
    </p:spTree>
    <p:extLst>
      <p:ext uri="{BB962C8B-B14F-4D97-AF65-F5344CB8AC3E}">
        <p14:creationId xmlns:p14="http://schemas.microsoft.com/office/powerpoint/2010/main" val="13990061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004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s76sh4"/>
          <p:cNvGraphicFramePr>
            <a:graphicFrameLocks noGrp="1"/>
          </p:cNvGraphicFramePr>
          <p:nvPr>
            <p:ph sz="quarter" idx="12"/>
            <p:extLst/>
          </p:nvPr>
        </p:nvGraphicFramePr>
        <p:xfrm>
          <a:off x="304800" y="2105024"/>
          <a:ext cx="4038600" cy="3686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s76sh3"/>
          <p:cNvGraphicFramePr>
            <a:graphicFrameLocks noGrp="1"/>
          </p:cNvGraphicFramePr>
          <p:nvPr>
            <p:ph sz="quarter" idx="13"/>
            <p:extLst>
              <p:ext uri="{D42A27DB-BD31-4B8C-83A1-F6EECF244321}">
                <p14:modId xmlns:p14="http://schemas.microsoft.com/office/powerpoint/2010/main" val="1061400319"/>
              </p:ext>
            </p:extLst>
          </p:nvPr>
        </p:nvGraphicFramePr>
        <p:xfrm>
          <a:off x="4805363" y="2105024"/>
          <a:ext cx="4024312" cy="36861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3363" y="1008443"/>
            <a:ext cx="8699679" cy="755794"/>
          </a:xfrm>
        </p:spPr>
        <p:txBody>
          <a:bodyPr/>
          <a:lstStyle/>
          <a:p>
            <a:r>
              <a:rPr lang="en-US" dirty="0"/>
              <a:t>In the Reference case, the projected growth rate in net electricity generation in non-OECD countries is more than two times higher than in OECD countries</a:t>
            </a:r>
            <a:r>
              <a:rPr lang="en-US" dirty="0" smtClean="0"/>
              <a:t>—</a:t>
            </a:r>
            <a:endParaRPr lang="en-US" dirty="0"/>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87</a:t>
            </a:fld>
            <a:endParaRPr lang="en-US" dirty="0"/>
          </a:p>
        </p:txBody>
      </p:sp>
      <p:sp>
        <p:nvSpPr>
          <p:cNvPr id="4" name="Rectangle 3"/>
          <p:cNvSpPr/>
          <p:nvPr/>
        </p:nvSpPr>
        <p:spPr>
          <a:xfrm>
            <a:off x="233363" y="1733655"/>
            <a:ext cx="4572000" cy="523220"/>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Net </a:t>
            </a:r>
            <a:r>
              <a:rPr lang="en-US" sz="1400" b="1" dirty="0">
                <a:latin typeface="Arial" panose="020B0604020202020204" pitchFamily="34" charset="0"/>
                <a:cs typeface="Arial" panose="020B0604020202020204" pitchFamily="34" charset="0"/>
              </a:rPr>
              <a:t>electricity </a:t>
            </a:r>
            <a:r>
              <a:rPr lang="en-US" sz="1400" b="1" dirty="0" smtClean="0">
                <a:latin typeface="Arial" panose="020B0604020202020204" pitchFamily="34" charset="0"/>
                <a:cs typeface="Arial" panose="020B0604020202020204" pitchFamily="34" charset="0"/>
              </a:rPr>
              <a:t>generation, world </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4686300" y="1734169"/>
            <a:ext cx="4143375" cy="523220"/>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Electricity </a:t>
            </a:r>
            <a:r>
              <a:rPr lang="en-US" sz="1400" b="1" dirty="0">
                <a:latin typeface="Arial" panose="020B0604020202020204" pitchFamily="34" charset="0"/>
                <a:cs typeface="Arial" panose="020B0604020202020204" pitchFamily="34" charset="0"/>
              </a:rPr>
              <a:t>use by </a:t>
            </a:r>
            <a:r>
              <a:rPr lang="en-US" sz="1400" b="1" dirty="0" smtClean="0">
                <a:latin typeface="Arial" panose="020B0604020202020204" pitchFamily="34" charset="0"/>
                <a:cs typeface="Arial" panose="020B0604020202020204" pitchFamily="34" charset="0"/>
              </a:rPr>
              <a:t>sector, world</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quadrillion </a:t>
            </a:r>
            <a:r>
              <a:rPr lang="en-US" sz="1400" dirty="0" smtClean="0">
                <a:latin typeface="Arial" panose="020B0604020202020204" pitchFamily="34" charset="0"/>
                <a:cs typeface="Arial" panose="020B0604020202020204" pitchFamily="34" charset="0"/>
              </a:rPr>
              <a:t>British thermal units</a:t>
            </a:r>
            <a:endParaRPr lang="en-US" sz="1400" dirty="0">
              <a:latin typeface="Arial" panose="020B0604020202020204" pitchFamily="34" charset="0"/>
              <a:cs typeface="Arial" panose="020B0604020202020204" pitchFamily="34" charset="0"/>
            </a:endParaRPr>
          </a:p>
        </p:txBody>
      </p:sp>
      <p:sp>
        <p:nvSpPr>
          <p:cNvPr id="19" name="TextBox 1"/>
          <p:cNvSpPr txBox="1"/>
          <p:nvPr/>
        </p:nvSpPr>
        <p:spPr>
          <a:xfrm>
            <a:off x="580051" y="2540366"/>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20" name="Group 19"/>
          <p:cNvGrpSpPr/>
          <p:nvPr/>
        </p:nvGrpSpPr>
        <p:grpSpPr>
          <a:xfrm>
            <a:off x="209519" y="93315"/>
            <a:ext cx="8742457" cy="550786"/>
            <a:chOff x="209519" y="93315"/>
            <a:chExt cx="8742457" cy="550786"/>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1394302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Net electricity generation (to the grid) in countries that are not part of the Organization of Economic Cooperation and Development (OECD) increases an average of 2.3% per year from 2018 to 2050, compared with 1.0% per year in OECD countries.</a:t>
            </a:r>
          </a:p>
          <a:p>
            <a:pPr lvl="0"/>
            <a:r>
              <a:rPr lang="en-US" dirty="0" smtClean="0"/>
              <a:t>Electricity use increases the most in the buildings sector, particularly residential, as personal incomes rise and urban migration continues in non-OECD countries. Residential building electricity consumption more than doubles from 2018 to 2050.</a:t>
            </a:r>
          </a:p>
          <a:p>
            <a:pPr lvl="0"/>
            <a:r>
              <a:rPr lang="en-US" dirty="0" smtClean="0"/>
              <a:t>The share of electricity used in transportation nearly triples between 2018 and 2050 as more plug-in electric vehicles enter the fleet and electricity use for rail expands. Yet, transportation still accounts for less than 6% of total delivered electricity consumption in 2050.</a:t>
            </a:r>
            <a:endParaRPr lang="en-US" dirty="0"/>
          </a:p>
        </p:txBody>
      </p:sp>
      <p:sp>
        <p:nvSpPr>
          <p:cNvPr id="8" name="Title 7"/>
          <p:cNvSpPr>
            <a:spLocks noGrp="1"/>
          </p:cNvSpPr>
          <p:nvPr>
            <p:ph type="title"/>
          </p:nvPr>
        </p:nvSpPr>
        <p:spPr/>
        <p:txBody>
          <a:bodyPr/>
          <a:lstStyle/>
          <a:p>
            <a:r>
              <a:rPr lang="en-US" smtClean="0"/>
              <a:t>—and electricity use in residential buildings is a major contributor to growth</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88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3137258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78sh4"/>
          <p:cNvGraphicFramePr>
            <a:graphicFrameLocks noGrp="1"/>
          </p:cNvGraphicFramePr>
          <p:nvPr>
            <p:ph sz="quarter" idx="12"/>
            <p:extLst>
              <p:ext uri="{D42A27DB-BD31-4B8C-83A1-F6EECF244321}">
                <p14:modId xmlns:p14="http://schemas.microsoft.com/office/powerpoint/2010/main" val="751392689"/>
              </p:ext>
            </p:extLst>
          </p:nvPr>
        </p:nvGraphicFramePr>
        <p:xfrm>
          <a:off x="238125" y="2143124"/>
          <a:ext cx="4105275" cy="3648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s78sh3"/>
          <p:cNvGraphicFramePr>
            <a:graphicFrameLocks noGrp="1"/>
          </p:cNvGraphicFramePr>
          <p:nvPr>
            <p:ph sz="quarter" idx="13"/>
            <p:extLst>
              <p:ext uri="{D42A27DB-BD31-4B8C-83A1-F6EECF244321}">
                <p14:modId xmlns:p14="http://schemas.microsoft.com/office/powerpoint/2010/main" val="3844703978"/>
              </p:ext>
            </p:extLst>
          </p:nvPr>
        </p:nvGraphicFramePr>
        <p:xfrm>
          <a:off x="4236720" y="2154840"/>
          <a:ext cx="4907280" cy="357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In the Reference case, most of the growth in electricity generation is fueled by renewables and natural gas—</a:t>
            </a:r>
          </a:p>
        </p:txBody>
      </p:sp>
      <p:sp>
        <p:nvSpPr>
          <p:cNvPr id="3" name="Slide Number Placeholder 2"/>
          <p:cNvSpPr>
            <a:spLocks noGrp="1"/>
          </p:cNvSpPr>
          <p:nvPr>
            <p:ph type="sldNum" sz="quarter" idx="4"/>
          </p:nvPr>
        </p:nvSpPr>
        <p:spPr>
          <a:xfrm>
            <a:off x="8685667" y="6030300"/>
            <a:ext cx="384048" cy="365125"/>
          </a:xfrm>
        </p:spPr>
        <p:txBody>
          <a:bodyPr/>
          <a:lstStyle/>
          <a:p>
            <a:fld id="{2D80C5C9-96E0-47EC-B500-37C5FE284639}" type="slidenum">
              <a:rPr lang="en-US" smtClean="0"/>
              <a:pPr/>
              <a:t>89</a:t>
            </a:fld>
            <a:endParaRPr lang="en-US" dirty="0"/>
          </a:p>
        </p:txBody>
      </p:sp>
      <p:sp>
        <p:nvSpPr>
          <p:cNvPr id="4" name="Rectangle 3"/>
          <p:cNvSpPr/>
          <p:nvPr/>
        </p:nvSpPr>
        <p:spPr>
          <a:xfrm>
            <a:off x="231819" y="1631620"/>
            <a:ext cx="4572000" cy="523220"/>
          </a:xfrm>
          <a:prstGeom prst="rect">
            <a:avLst/>
          </a:prstGeom>
        </p:spPr>
        <p:txBody>
          <a:bodyPr>
            <a:spAutoFit/>
          </a:bodyPr>
          <a:lstStyle/>
          <a:p>
            <a:r>
              <a:rPr lang="en-US" sz="1400" b="1" dirty="0"/>
              <a:t>N</a:t>
            </a:r>
            <a:r>
              <a:rPr lang="en-US" sz="1400" b="1" dirty="0" smtClean="0"/>
              <a:t>et </a:t>
            </a:r>
            <a:r>
              <a:rPr lang="en-US" sz="1400" b="1" dirty="0"/>
              <a:t>electricity generation by </a:t>
            </a:r>
            <a:r>
              <a:rPr lang="en-US" sz="1400" b="1" dirty="0" smtClean="0"/>
              <a:t>fuel, world</a:t>
            </a:r>
            <a:endParaRPr lang="en-US" sz="1400" b="1" dirty="0"/>
          </a:p>
          <a:p>
            <a:pPr lvl="0">
              <a:defRPr/>
            </a:pPr>
            <a:r>
              <a:rPr lang="en-US" sz="1400" dirty="0"/>
              <a:t>trillion </a:t>
            </a:r>
            <a:r>
              <a:rPr lang="en-US" sz="1400" dirty="0" err="1"/>
              <a:t>kilowatthours</a:t>
            </a:r>
            <a:endParaRPr lang="en-US" sz="1400" dirty="0"/>
          </a:p>
        </p:txBody>
      </p:sp>
      <p:sp>
        <p:nvSpPr>
          <p:cNvPr id="6" name="Rectangle 5"/>
          <p:cNvSpPr/>
          <p:nvPr/>
        </p:nvSpPr>
        <p:spPr>
          <a:xfrm>
            <a:off x="4236720" y="1631620"/>
            <a:ext cx="3714750" cy="738664"/>
          </a:xfrm>
          <a:prstGeom prst="rect">
            <a:avLst/>
          </a:prstGeom>
        </p:spPr>
        <p:txBody>
          <a:bodyPr wrap="square">
            <a:spAutoFit/>
          </a:bodyPr>
          <a:lstStyle/>
          <a:p>
            <a:r>
              <a:rPr lang="en-US" sz="1400" b="1" dirty="0"/>
              <a:t>S</a:t>
            </a:r>
            <a:r>
              <a:rPr lang="en-US" sz="1400" b="1" dirty="0" smtClean="0"/>
              <a:t>hare </a:t>
            </a:r>
            <a:r>
              <a:rPr lang="en-US" sz="1400" b="1" dirty="0"/>
              <a:t>of net electricity </a:t>
            </a:r>
            <a:r>
              <a:rPr lang="en-US" sz="1400" b="1" dirty="0" smtClean="0"/>
              <a:t>generation, world</a:t>
            </a:r>
          </a:p>
          <a:p>
            <a:r>
              <a:rPr lang="en-US" sz="1400" dirty="0" smtClean="0"/>
              <a:t>percent</a:t>
            </a:r>
          </a:p>
          <a:p>
            <a:endParaRPr lang="en-US" sz="1400" dirty="0" smtClean="0"/>
          </a:p>
        </p:txBody>
      </p:sp>
      <p:sp>
        <p:nvSpPr>
          <p:cNvPr id="18" name="TextBox 1"/>
          <p:cNvSpPr txBox="1"/>
          <p:nvPr/>
        </p:nvSpPr>
        <p:spPr>
          <a:xfrm>
            <a:off x="580051" y="2540366"/>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pSp>
        <p:nvGrpSpPr>
          <p:cNvPr id="19" name="Group 18"/>
          <p:cNvGrpSpPr/>
          <p:nvPr/>
        </p:nvGrpSpPr>
        <p:grpSpPr>
          <a:xfrm>
            <a:off x="209519" y="93315"/>
            <a:ext cx="8742457" cy="550786"/>
            <a:chOff x="209519" y="93315"/>
            <a:chExt cx="8742457" cy="550786"/>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92386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lvl="0">
              <a:lnSpc>
                <a:spcPct val="100000"/>
              </a:lnSpc>
            </a:pPr>
            <a:r>
              <a:rPr lang="en-US" dirty="0"/>
              <a:t>To see the impact of economic growth on energy consumption, EIA adjusted the assumptions about regional factors of growth in the High and Low Economic Growth cases. The resulting compound annual growth rates of global gross domestic product (GDP) during the projection period (2018–2050) vary from the Reference case as follows:</a:t>
            </a:r>
          </a:p>
          <a:p>
            <a:pPr lvl="1">
              <a:lnSpc>
                <a:spcPct val="100000"/>
              </a:lnSpc>
            </a:pPr>
            <a:r>
              <a:rPr lang="en-US" dirty="0"/>
              <a:t>3.7% per year, High Economic Growth case</a:t>
            </a:r>
          </a:p>
          <a:p>
            <a:pPr lvl="1">
              <a:lnSpc>
                <a:spcPct val="100000"/>
              </a:lnSpc>
            </a:pPr>
            <a:r>
              <a:rPr lang="en-US" dirty="0"/>
              <a:t>3.0% per year, Reference case</a:t>
            </a:r>
          </a:p>
          <a:p>
            <a:pPr lvl="1">
              <a:lnSpc>
                <a:spcPct val="100000"/>
              </a:lnSpc>
            </a:pPr>
            <a:r>
              <a:rPr lang="en-US" dirty="0"/>
              <a:t>2.4% per year, Low Economic Growth case</a:t>
            </a:r>
          </a:p>
          <a:p>
            <a:pPr lvl="0">
              <a:lnSpc>
                <a:spcPct val="100000"/>
              </a:lnSpc>
            </a:pPr>
            <a:r>
              <a:rPr lang="en-US" dirty="0"/>
              <a:t>The High and Low Oil Price cases address the uncertainty associated with world energy prices. EIA altered the assumptions about both oil supply and demand to achieve higher and lower oil prices, as seen in the 2050 price of North Sea Brent crude oil in 2018 dollars:</a:t>
            </a:r>
          </a:p>
          <a:p>
            <a:pPr lvl="1">
              <a:lnSpc>
                <a:spcPct val="100000"/>
              </a:lnSpc>
            </a:pPr>
            <a:r>
              <a:rPr lang="en-US" dirty="0"/>
              <a:t>$185/barrel, High Oil Price case</a:t>
            </a:r>
          </a:p>
          <a:p>
            <a:pPr lvl="1">
              <a:lnSpc>
                <a:spcPct val="100000"/>
              </a:lnSpc>
            </a:pPr>
            <a:r>
              <a:rPr lang="en-US" dirty="0"/>
              <a:t>$100/barrel, Reference case</a:t>
            </a:r>
          </a:p>
          <a:p>
            <a:pPr lvl="1">
              <a:lnSpc>
                <a:spcPct val="100000"/>
              </a:lnSpc>
            </a:pPr>
            <a:r>
              <a:rPr lang="en-US" dirty="0"/>
              <a:t>$45/barrel, Low Oil Price case</a:t>
            </a:r>
          </a:p>
          <a:p>
            <a:endParaRPr lang="en-US" dirty="0"/>
          </a:p>
        </p:txBody>
      </p:sp>
      <p:sp>
        <p:nvSpPr>
          <p:cNvPr id="3" name="Title 2"/>
          <p:cNvSpPr>
            <a:spLocks noGrp="1"/>
          </p:cNvSpPr>
          <p:nvPr>
            <p:ph type="title"/>
          </p:nvPr>
        </p:nvSpPr>
        <p:spPr/>
        <p:txBody>
          <a:bodyPr/>
          <a:lstStyle/>
          <a:p>
            <a:r>
              <a:rPr lang="en-US" dirty="0"/>
              <a:t>Side cases address two significant sources of uncertainty</a:t>
            </a:r>
          </a:p>
        </p:txBody>
      </p:sp>
      <p:sp>
        <p:nvSpPr>
          <p:cNvPr id="4" name="Slide Number Placeholder 3"/>
          <p:cNvSpPr>
            <a:spLocks noGrp="1"/>
          </p:cNvSpPr>
          <p:nvPr>
            <p:ph type="sldNum" sz="quarter" idx="4"/>
          </p:nvPr>
        </p:nvSpPr>
        <p:spPr>
          <a:xfrm>
            <a:off x="8686800" y="6030300"/>
            <a:ext cx="384048" cy="365125"/>
          </a:xfrm>
        </p:spPr>
        <p:txBody>
          <a:bodyPr/>
          <a:lstStyle/>
          <a:p>
            <a:fld id="{2D80C5C9-96E0-47EC-B500-37C5FE284639}" type="slidenum">
              <a:rPr lang="en-US" smtClean="0"/>
              <a:pPr/>
              <a:t>9</a:t>
            </a:fld>
            <a:endParaRPr lang="en-US" dirty="0"/>
          </a:p>
        </p:txBody>
      </p:sp>
      <p:grpSp>
        <p:nvGrpSpPr>
          <p:cNvPr id="5" name="Group 4"/>
          <p:cNvGrpSpPr/>
          <p:nvPr/>
        </p:nvGrpSpPr>
        <p:grpSpPr>
          <a:xfrm>
            <a:off x="209519" y="93315"/>
            <a:ext cx="8742457" cy="550786"/>
            <a:chOff x="209519" y="93315"/>
            <a:chExt cx="8742457" cy="5507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862" y="99552"/>
              <a:ext cx="530352" cy="53035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831116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Renewables (including hydropower) are the fastest-growing source of electricity generation during the 2018 to 2050 period, rising by an average of 3.6% per year.  Technological improvements and government incentives in many countries support their increased use.</a:t>
            </a:r>
          </a:p>
          <a:p>
            <a:pPr lvl="0"/>
            <a:r>
              <a:rPr lang="en-US" smtClean="0"/>
              <a:t>By 2050, China, India, OECD Europe, and the United States have almost 75% of the world’s renewables generation. Growth in these regions results from both policy and, in the case of India and China, increasing demand for new sources of generation. </a:t>
            </a:r>
          </a:p>
          <a:p>
            <a:pPr lvl="0"/>
            <a:r>
              <a:rPr lang="en-US" smtClean="0"/>
              <a:t>Natural gas generation grows by an average of 1.5% per year from 2018 to 2050, and nuclear generation grows by 1.0% per year. The level of coal-fired generation remains relatively stable, but its share of electricity generation declines from 35% in 2018 to 22% by 2050 as total generation increases.</a:t>
            </a:r>
          </a:p>
          <a:p>
            <a:pPr lvl="0"/>
            <a:r>
              <a:rPr lang="en-US" smtClean="0"/>
              <a:t>By 2025, in the Reference case, renewables surpass coal as the primary source for electricity generation, and by 2050, renewables account for almost half of total world electricity generation.</a:t>
            </a:r>
            <a:endParaRPr lang="en-US" dirty="0"/>
          </a:p>
        </p:txBody>
      </p:sp>
      <p:sp>
        <p:nvSpPr>
          <p:cNvPr id="8" name="Title 7"/>
          <p:cNvSpPr>
            <a:spLocks noGrp="1"/>
          </p:cNvSpPr>
          <p:nvPr>
            <p:ph type="title"/>
          </p:nvPr>
        </p:nvSpPr>
        <p:spPr/>
        <p:txBody>
          <a:bodyPr/>
          <a:lstStyle/>
          <a:p>
            <a:r>
              <a:rPr lang="en-US" dirty="0" smtClean="0"/>
              <a:t>—and their combined share of total generation rises to 70% in 2050</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90</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6108664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80sh0"/>
          <p:cNvGraphicFramePr>
            <a:graphicFrameLocks noGrp="1"/>
          </p:cNvGraphicFramePr>
          <p:nvPr>
            <p:ph sz="quarter" idx="12"/>
            <p:extLst>
              <p:ext uri="{D42A27DB-BD31-4B8C-83A1-F6EECF244321}">
                <p14:modId xmlns:p14="http://schemas.microsoft.com/office/powerpoint/2010/main" val="3619107462"/>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80sh3"/>
          <p:cNvGraphicFramePr>
            <a:graphicFrameLocks noGrp="1"/>
          </p:cNvGraphicFramePr>
          <p:nvPr>
            <p:ph sz="quarter" idx="13"/>
            <p:extLst>
              <p:ext uri="{D42A27DB-BD31-4B8C-83A1-F6EECF244321}">
                <p14:modId xmlns:p14="http://schemas.microsoft.com/office/powerpoint/2010/main" val="2946159524"/>
              </p:ext>
            </p:extLst>
          </p:nvPr>
        </p:nvGraphicFramePr>
        <p:xfrm>
          <a:off x="4687330" y="1689100"/>
          <a:ext cx="4382752"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smtClean="0"/>
              <a:t>Wind and solar dominate growth in renewables generation—</a:t>
            </a:r>
            <a:endParaRPr lang="en-US" dirty="0"/>
          </a:p>
        </p:txBody>
      </p:sp>
      <p:sp>
        <p:nvSpPr>
          <p:cNvPr id="6" name="Slide Number Placeholder 5"/>
          <p:cNvSpPr>
            <a:spLocks noGrp="1"/>
          </p:cNvSpPr>
          <p:nvPr>
            <p:ph type="sldNum" sz="quarter" idx="4"/>
          </p:nvPr>
        </p:nvSpPr>
        <p:spPr>
          <a:xfrm>
            <a:off x="8686034" y="6030300"/>
            <a:ext cx="384048" cy="365125"/>
          </a:xfrm>
        </p:spPr>
        <p:txBody>
          <a:bodyPr/>
          <a:lstStyle/>
          <a:p>
            <a:fld id="{84948DD1-5963-4816-BE5A-05BCCCAC15E0}" type="slidenum">
              <a:rPr lang="en-US" smtClean="0"/>
              <a:pPr/>
              <a:t>91</a:t>
            </a:fld>
            <a:endParaRPr lang="en-US" dirty="0"/>
          </a:p>
        </p:txBody>
      </p:sp>
      <p:sp>
        <p:nvSpPr>
          <p:cNvPr id="10" name="TextBox 1"/>
          <p:cNvSpPr txBox="1"/>
          <p:nvPr/>
        </p:nvSpPr>
        <p:spPr>
          <a:xfrm>
            <a:off x="708175" y="2746592"/>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h</a:t>
            </a:r>
            <a:r>
              <a:rPr lang="en-US" sz="1100" dirty="0" smtClean="0">
                <a:solidFill>
                  <a:schemeClr val="tx1"/>
                </a:solidFill>
              </a:rPr>
              <a:t>istory	projections</a:t>
            </a:r>
            <a:endParaRPr lang="en-US" sz="1100" dirty="0">
              <a:solidFill>
                <a:schemeClr val="tx1"/>
              </a:solidFill>
            </a:endParaRPr>
          </a:p>
        </p:txBody>
      </p:sp>
      <p:grpSp>
        <p:nvGrpSpPr>
          <p:cNvPr id="12" name="Group 11"/>
          <p:cNvGrpSpPr/>
          <p:nvPr/>
        </p:nvGrpSpPr>
        <p:grpSpPr>
          <a:xfrm>
            <a:off x="209519" y="93315"/>
            <a:ext cx="8742457" cy="550786"/>
            <a:chOff x="209519" y="93315"/>
            <a:chExt cx="8742457" cy="550786"/>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40912181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With modest growth, hydropower’s share of renewables generation falls from 62% in 2018 to 28% in 2050 because resource availability in OECD countries and environmental concerns in many countries limit the number of new mid- and large-scale projects.</a:t>
            </a:r>
          </a:p>
          <a:p>
            <a:pPr lvl="0"/>
            <a:r>
              <a:rPr lang="en-US" dirty="0" smtClean="0"/>
              <a:t>Generation from non-hydropower renewables increases an average of 5.7% per year from 2018 to 2050. By 2050, China, India, OECD Europe, and the United States are responsible for more than 80% of the world’s non-hydropower renewables generation.</a:t>
            </a:r>
          </a:p>
          <a:p>
            <a:pPr lvl="0"/>
            <a:r>
              <a:rPr lang="en-US" dirty="0" smtClean="0"/>
              <a:t>Among renewable energy sources, electricity generation from wind and solar resources increase the most between 2018 and 2050, reaching 6.7 trillion and 8.3 trillion </a:t>
            </a:r>
            <a:r>
              <a:rPr lang="en-US" dirty="0" err="1" smtClean="0"/>
              <a:t>kilowatthours</a:t>
            </a:r>
            <a:r>
              <a:rPr lang="en-US" dirty="0" smtClean="0"/>
              <a:t> (kWh), respectively, as these technologies become more cost competitive and are supported by government policies in many countries.</a:t>
            </a:r>
          </a:p>
          <a:p>
            <a:pPr lvl="0"/>
            <a:r>
              <a:rPr lang="en-US" dirty="0" smtClean="0"/>
              <a:t>By 2050, wind and solar account for over 70% of total renewables generation.</a:t>
            </a:r>
            <a:endParaRPr lang="en-US" dirty="0"/>
          </a:p>
        </p:txBody>
      </p:sp>
      <p:sp>
        <p:nvSpPr>
          <p:cNvPr id="8" name="Title 7"/>
          <p:cNvSpPr>
            <a:spLocks noGrp="1"/>
          </p:cNvSpPr>
          <p:nvPr>
            <p:ph type="title"/>
          </p:nvPr>
        </p:nvSpPr>
        <p:spPr/>
        <p:txBody>
          <a:bodyPr/>
          <a:lstStyle/>
          <a:p>
            <a:r>
              <a:rPr lang="en-US" dirty="0" smtClean="0"/>
              <a:t>—and represent over 70% of related electric generating capacity additions by 2050</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92</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9315139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4"/>
          <p:cNvGraphicFramePr>
            <a:graphicFrameLocks noGrp="1"/>
          </p:cNvGraphicFramePr>
          <p:nvPr>
            <p:ph sz="quarter" idx="12"/>
            <p:extLst>
              <p:ext uri="{D42A27DB-BD31-4B8C-83A1-F6EECF244321}">
                <p14:modId xmlns:p14="http://schemas.microsoft.com/office/powerpoint/2010/main" val="1397792231"/>
              </p:ext>
            </p:extLst>
          </p:nvPr>
        </p:nvGraphicFramePr>
        <p:xfrm>
          <a:off x="238125" y="1689100"/>
          <a:ext cx="4105275" cy="4102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25"/>
          <p:cNvGraphicFramePr>
            <a:graphicFrameLocks noGrp="1"/>
          </p:cNvGraphicFramePr>
          <p:nvPr>
            <p:ph sz="quarter" idx="13"/>
            <p:extLst>
              <p:ext uri="{D42A27DB-BD31-4B8C-83A1-F6EECF244321}">
                <p14:modId xmlns:p14="http://schemas.microsoft.com/office/powerpoint/2010/main" val="1212144914"/>
              </p:ext>
            </p:extLst>
          </p:nvPr>
        </p:nvGraphicFramePr>
        <p:xfrm>
          <a:off x="4805363" y="1689100"/>
          <a:ext cx="4133850"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lstStyle/>
          <a:p>
            <a:r>
              <a:rPr lang="en-US" smtClean="0"/>
              <a:t>In both OECD and non-OECD countries, increases in electricity demand are primarily met with renewables generation—</a:t>
            </a:r>
            <a:endParaRPr lang="en-US" dirty="0"/>
          </a:p>
        </p:txBody>
      </p:sp>
      <p:sp>
        <p:nvSpPr>
          <p:cNvPr id="7" name="Slide Number Placeholder 6"/>
          <p:cNvSpPr>
            <a:spLocks noGrp="1"/>
          </p:cNvSpPr>
          <p:nvPr>
            <p:ph type="sldNum" sz="quarter" idx="4"/>
          </p:nvPr>
        </p:nvSpPr>
        <p:spPr>
          <a:xfrm>
            <a:off x="8686034" y="6030300"/>
            <a:ext cx="384048" cy="365125"/>
          </a:xfrm>
        </p:spPr>
        <p:txBody>
          <a:bodyPr/>
          <a:lstStyle/>
          <a:p>
            <a:fld id="{84948DD1-5963-4816-BE5A-05BCCCAC15E0}" type="slidenum">
              <a:rPr lang="en-US" smtClean="0"/>
              <a:pPr/>
              <a:t>93</a:t>
            </a:fld>
            <a:endParaRPr lang="en-US" dirty="0"/>
          </a:p>
        </p:txBody>
      </p:sp>
      <p:grpSp>
        <p:nvGrpSpPr>
          <p:cNvPr id="8" name="Group 7"/>
          <p:cNvGrpSpPr/>
          <p:nvPr/>
        </p:nvGrpSpPr>
        <p:grpSpPr>
          <a:xfrm>
            <a:off x="209519" y="93315"/>
            <a:ext cx="8742457" cy="550786"/>
            <a:chOff x="209519" y="93315"/>
            <a:chExt cx="8742457" cy="55078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
        <p:nvSpPr>
          <p:cNvPr id="17" name="TextBox 1"/>
          <p:cNvSpPr txBox="1"/>
          <p:nvPr/>
        </p:nvSpPr>
        <p:spPr>
          <a:xfrm>
            <a:off x="1833494" y="2201063"/>
            <a:ext cx="1444312" cy="3400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0" dirty="0"/>
              <a:t>OECD</a:t>
            </a:r>
          </a:p>
        </p:txBody>
      </p:sp>
    </p:spTree>
    <p:extLst>
      <p:ext uri="{BB962C8B-B14F-4D97-AF65-F5344CB8AC3E}">
        <p14:creationId xmlns:p14="http://schemas.microsoft.com/office/powerpoint/2010/main" val="21593267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smtClean="0"/>
              <a:t>OECD and non-OECD countries have vastly different electricity demand growth profiles. OECD demand for net electricity generation (to the grid) grows at 1.0% per year between 2018 and 2050, and non-OECD demand grows at 2.3% per year on average.</a:t>
            </a:r>
          </a:p>
          <a:p>
            <a:pPr lvl="0"/>
            <a:r>
              <a:rPr lang="en-US" smtClean="0"/>
              <a:t>Although renewables are cost-competitive compared with new fossil-fired electric generating capacity additions, displacing existing non-renewable capacity requires policy incentives.</a:t>
            </a:r>
          </a:p>
          <a:p>
            <a:pPr lvl="0"/>
            <a:r>
              <a:rPr lang="en-US" smtClean="0"/>
              <a:t>In OECD countries, where more policy initiatives affect electric generation, demand growth is met primarily with renewables, which also displace some existing generation.</a:t>
            </a:r>
          </a:p>
          <a:p>
            <a:pPr lvl="0"/>
            <a:r>
              <a:rPr lang="en-US" smtClean="0"/>
              <a:t>On the other hand, growth in non-OECD electricity demand is met by a mix of renewables and non-renewable generating technologies, generally influenced by regional resource and economic considerations.</a:t>
            </a:r>
          </a:p>
          <a:p>
            <a:endParaRPr lang="en-US" dirty="0"/>
          </a:p>
        </p:txBody>
      </p:sp>
      <p:sp>
        <p:nvSpPr>
          <p:cNvPr id="8" name="Title 7"/>
          <p:cNvSpPr>
            <a:spLocks noGrp="1"/>
          </p:cNvSpPr>
          <p:nvPr>
            <p:ph type="title"/>
          </p:nvPr>
        </p:nvSpPr>
        <p:spPr/>
        <p:txBody>
          <a:bodyPr/>
          <a:lstStyle/>
          <a:p>
            <a:r>
              <a:rPr lang="en-US" smtClean="0"/>
              <a:t>—while generation from non-renewables sources in the OECD declines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94</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850650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Fred2"/>
          <p:cNvGraphicFramePr>
            <a:graphicFrameLocks noGrp="1"/>
          </p:cNvGraphicFramePr>
          <p:nvPr>
            <p:ph sz="quarter" idx="12"/>
            <p:extLst/>
          </p:nvPr>
        </p:nvGraphicFramePr>
        <p:xfrm>
          <a:off x="238125" y="2154840"/>
          <a:ext cx="4105275" cy="3636360"/>
        </p:xfrm>
        <a:graphic>
          <a:graphicData uri="http://schemas.openxmlformats.org/drawingml/2006/chart">
            <c:chart xmlns:c="http://schemas.openxmlformats.org/drawingml/2006/chart" xmlns:r="http://schemas.openxmlformats.org/officeDocument/2006/relationships" r:id="rId2"/>
          </a:graphicData>
        </a:graphic>
      </p:graphicFrame>
      <p:sp>
        <p:nvSpPr>
          <p:cNvPr id="25" name="Title 24"/>
          <p:cNvSpPr>
            <a:spLocks noGrp="1"/>
          </p:cNvSpPr>
          <p:nvPr>
            <p:ph type="title"/>
          </p:nvPr>
        </p:nvSpPr>
        <p:spPr/>
        <p:txBody>
          <a:bodyPr/>
          <a:lstStyle/>
          <a:p>
            <a:r>
              <a:rPr lang="en-US" dirty="0" smtClean="0"/>
              <a:t>India’s rapidly growing electricity demand is met primarily with renewable generation—</a:t>
            </a:r>
            <a:endParaRPr lang="en-US" dirty="0"/>
          </a:p>
        </p:txBody>
      </p:sp>
      <p:sp>
        <p:nvSpPr>
          <p:cNvPr id="3" name="Slide Number Placeholder 2"/>
          <p:cNvSpPr>
            <a:spLocks noGrp="1"/>
          </p:cNvSpPr>
          <p:nvPr>
            <p:ph type="sldNum" sz="quarter" idx="4"/>
          </p:nvPr>
        </p:nvSpPr>
        <p:spPr>
          <a:xfrm>
            <a:off x="8686034" y="6030300"/>
            <a:ext cx="384048" cy="365125"/>
          </a:xfrm>
        </p:spPr>
        <p:txBody>
          <a:bodyPr/>
          <a:lstStyle/>
          <a:p>
            <a:fld id="{2D80C5C9-96E0-47EC-B500-37C5FE284639}" type="slidenum">
              <a:rPr lang="en-US" smtClean="0"/>
              <a:pPr/>
              <a:t>95</a:t>
            </a:fld>
            <a:endParaRPr lang="en-US" dirty="0"/>
          </a:p>
        </p:txBody>
      </p:sp>
      <p:sp>
        <p:nvSpPr>
          <p:cNvPr id="4" name="Rectangle 3"/>
          <p:cNvSpPr/>
          <p:nvPr/>
        </p:nvSpPr>
        <p:spPr>
          <a:xfrm>
            <a:off x="240342" y="1631620"/>
            <a:ext cx="4554080" cy="523220"/>
          </a:xfrm>
          <a:prstGeom prst="rect">
            <a:avLst/>
          </a:prstGeom>
        </p:spPr>
        <p:txBody>
          <a:bodyPr wrap="square">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Net electricity generation by fuel, India</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t</a:t>
            </a:r>
            <a:r>
              <a:rPr lang="en-US" sz="1400" dirty="0" smtClean="0">
                <a:latin typeface="Arial" panose="020B0604020202020204" pitchFamily="34" charset="0"/>
                <a:cs typeface="Arial" panose="020B0604020202020204" pitchFamily="34" charset="0"/>
              </a:rPr>
              <a:t>rillion </a:t>
            </a:r>
            <a:r>
              <a:rPr lang="en-US" sz="1400" dirty="0" err="1" smtClean="0">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4360163" y="1612866"/>
            <a:ext cx="3920248" cy="523220"/>
          </a:xfrm>
          <a:prstGeom prst="rect">
            <a:avLst/>
          </a:prstGeom>
        </p:spPr>
        <p:txBody>
          <a:bodyPr wrap="square">
            <a:spAutoFit/>
          </a:bodyPr>
          <a:lstStyle/>
          <a:p>
            <a:r>
              <a:rPr lang="en-US" sz="1400" b="1" dirty="0" smtClean="0">
                <a:solidFill>
                  <a:sysClr val="windowText" lastClr="000000"/>
                </a:solidFill>
              </a:rPr>
              <a:t>Share of net electricity generation, India</a:t>
            </a:r>
            <a:endParaRPr lang="en-US" sz="1400" b="1" dirty="0">
              <a:solidFill>
                <a:sysClr val="windowText" lastClr="000000"/>
              </a:solidFill>
            </a:endParaRPr>
          </a:p>
          <a:p>
            <a:pPr lvl="0">
              <a:defRPr/>
            </a:pPr>
            <a:r>
              <a:rPr lang="en-US" sz="1400" dirty="0" smtClean="0"/>
              <a:t>percent</a:t>
            </a:r>
            <a:endParaRPr lang="en-US" sz="1400" dirty="0"/>
          </a:p>
        </p:txBody>
      </p:sp>
      <p:sp>
        <p:nvSpPr>
          <p:cNvPr id="19" name="TextBox 1"/>
          <p:cNvSpPr txBox="1"/>
          <p:nvPr/>
        </p:nvSpPr>
        <p:spPr>
          <a:xfrm>
            <a:off x="548432" y="2381112"/>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32" name="text box"/>
          <p:cNvSpPr txBox="1"/>
          <p:nvPr/>
        </p:nvSpPr>
        <p:spPr>
          <a:xfrm>
            <a:off x="7726680" y="2236754"/>
            <a:ext cx="1221056" cy="3207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Arial" panose="020B0604020202020204" pitchFamily="34" charset="0"/>
                <a:cs typeface="Arial" panose="020B0604020202020204" pitchFamily="34" charset="0"/>
              </a:rPr>
              <a:t>o</a:t>
            </a:r>
            <a:r>
              <a:rPr lang="en-US" sz="1400" b="1" baseline="0" dirty="0" smtClean="0">
                <a:solidFill>
                  <a:schemeClr val="bg1">
                    <a:lumMod val="65000"/>
                  </a:schemeClr>
                </a:solidFill>
                <a:effectLst/>
                <a:latin typeface="Arial" panose="020B0604020202020204" pitchFamily="34" charset="0"/>
                <a:cs typeface="Arial" panose="020B0604020202020204" pitchFamily="34" charset="0"/>
              </a:rPr>
              <a:t>ther</a:t>
            </a: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latin typeface="Arial" panose="020B0604020202020204" pitchFamily="34" charset="0"/>
                <a:cs typeface="Arial" panose="020B0604020202020204" pitchFamily="34" charset="0"/>
              </a:rPr>
              <a:t>solar</a:t>
            </a:r>
            <a:endParaRPr lang="en-US" sz="1400" b="1" baseline="0" dirty="0">
              <a:solidFill>
                <a:schemeClr val="accent4"/>
              </a:solidFill>
              <a:effectLst/>
              <a:latin typeface="Arial" panose="020B0604020202020204" pitchFamily="34" charset="0"/>
              <a:cs typeface="Arial" panose="020B0604020202020204" pitchFamily="34" charset="0"/>
            </a:endParaRPr>
          </a:p>
          <a:p>
            <a:endParaRPr lang="en-US" sz="1400" b="1" baseline="0" dirty="0" smtClean="0">
              <a:solidFill>
                <a:schemeClr val="accent3"/>
              </a:solidFill>
              <a:latin typeface="Arial" panose="020B0604020202020204" pitchFamily="34" charset="0"/>
              <a:cs typeface="Arial" panose="020B0604020202020204" pitchFamily="34" charset="0"/>
            </a:endParaRPr>
          </a:p>
          <a:p>
            <a:endParaRPr lang="en-US" sz="1400" b="1" baseline="0"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smtClean="0">
                <a:solidFill>
                  <a:schemeClr val="accent3"/>
                </a:solidFill>
                <a:effectLst/>
                <a:latin typeface="Arial" panose="020B0604020202020204" pitchFamily="34" charset="0"/>
                <a:cs typeface="Arial" panose="020B0604020202020204" pitchFamily="34" charset="0"/>
              </a:rPr>
              <a:t>wind</a:t>
            </a:r>
            <a:endParaRPr lang="en-US" sz="1400" baseline="0" dirty="0">
              <a:solidFill>
                <a:schemeClr val="accent3"/>
              </a:solidFill>
              <a:effectLst/>
              <a:latin typeface="Arial" panose="020B0604020202020204" pitchFamily="34" charset="0"/>
              <a:cs typeface="Arial" panose="020B0604020202020204" pitchFamily="34" charset="0"/>
            </a:endParaRPr>
          </a:p>
          <a:p>
            <a:endParaRPr lang="en-US" sz="800" b="1" baseline="0" dirty="0" smtClean="0">
              <a:solidFill>
                <a:schemeClr val="accent3"/>
              </a:solidFill>
              <a:latin typeface="Arial" panose="020B0604020202020204" pitchFamily="34" charset="0"/>
              <a:cs typeface="Arial" panose="020B0604020202020204" pitchFamily="34" charset="0"/>
            </a:endParaRPr>
          </a:p>
          <a:p>
            <a:endParaRPr lang="en-US" sz="800" b="1" dirty="0">
              <a:solidFill>
                <a:schemeClr val="accent3"/>
              </a:solidFill>
              <a:latin typeface="Arial" panose="020B0604020202020204" pitchFamily="34" charset="0"/>
              <a:cs typeface="Arial" panose="020B0604020202020204" pitchFamily="34" charset="0"/>
            </a:endParaRPr>
          </a:p>
          <a:p>
            <a:endParaRPr lang="en-US" sz="800" b="1" baseline="0" dirty="0" smtClean="0">
              <a:solidFill>
                <a:schemeClr val="accent3"/>
              </a:solidFill>
              <a:latin typeface="Arial" panose="020B0604020202020204" pitchFamily="34" charset="0"/>
              <a:cs typeface="Arial" panose="020B0604020202020204" pitchFamily="34" charset="0"/>
            </a:endParaRPr>
          </a:p>
          <a:p>
            <a:endParaRPr lang="en-US" sz="800" b="1" baseline="0" dirty="0" smtClean="0">
              <a:solidFill>
                <a:schemeClr val="accent3"/>
              </a:solidFill>
              <a:latin typeface="Arial" panose="020B0604020202020204" pitchFamily="34" charset="0"/>
              <a:cs typeface="Arial" panose="020B0604020202020204" pitchFamily="34" charset="0"/>
            </a:endParaRPr>
          </a:p>
          <a:p>
            <a:r>
              <a:rPr lang="en-US" sz="1400" b="1" baseline="0" dirty="0" smtClean="0">
                <a:solidFill>
                  <a:schemeClr val="accent1">
                    <a:lumMod val="50000"/>
                  </a:schemeClr>
                </a:solidFill>
                <a:latin typeface="Arial" panose="020B0604020202020204" pitchFamily="34" charset="0"/>
                <a:cs typeface="Arial" panose="020B0604020202020204" pitchFamily="34" charset="0"/>
              </a:rPr>
              <a:t>hydroelectric</a:t>
            </a:r>
            <a:endParaRPr lang="en-US" sz="800" b="1"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latin typeface="Arial" panose="020B0604020202020204" pitchFamily="34" charset="0"/>
                <a:cs typeface="Arial" panose="020B0604020202020204" pitchFamily="34" charset="0"/>
              </a:rPr>
              <a:t>nuclear</a:t>
            </a:r>
            <a:endParaRPr lang="en-US" sz="1400" b="1" baseline="0" dirty="0">
              <a:solidFill>
                <a:schemeClr val="accent2"/>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dirty="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a:solidFill>
                <a:schemeClr val="accent5"/>
              </a:solidFill>
              <a:latin typeface="Arial" panose="020B0604020202020204" pitchFamily="34" charset="0"/>
              <a:cs typeface="Arial" panose="020B0604020202020204" pitchFamily="34" charset="0"/>
            </a:endParaRPr>
          </a:p>
          <a:p>
            <a:endParaRPr lang="en-US" sz="1400" b="1" baseline="0" dirty="0" smtClean="0">
              <a:latin typeface="Arial" panose="020B0604020202020204" pitchFamily="34" charset="0"/>
              <a:cs typeface="Arial" panose="020B0604020202020204" pitchFamily="34" charset="0"/>
            </a:endParaRPr>
          </a:p>
          <a:p>
            <a:r>
              <a:rPr lang="en-US" sz="1400" b="1" baseline="0" dirty="0" smtClean="0">
                <a:latin typeface="Arial" panose="020B0604020202020204" pitchFamily="34" charset="0"/>
                <a:cs typeface="Arial" panose="020B0604020202020204" pitchFamily="34" charset="0"/>
              </a:rPr>
              <a:t>coal</a:t>
            </a:r>
            <a:endParaRPr lang="en-US" sz="1400" b="1" baseline="0" dirty="0">
              <a:latin typeface="Arial" panose="020B0604020202020204" pitchFamily="34" charset="0"/>
              <a:cs typeface="Arial" panose="020B0604020202020204" pitchFamily="34" charset="0"/>
            </a:endParaRPr>
          </a:p>
        </p:txBody>
      </p:sp>
      <p:graphicFrame>
        <p:nvGraphicFramePr>
          <p:cNvPr id="21" name="Fred3"/>
          <p:cNvGraphicFramePr>
            <a:graphicFrameLocks noGrp="1"/>
          </p:cNvGraphicFramePr>
          <p:nvPr>
            <p:ph sz="quarter" idx="13"/>
            <p:extLst/>
          </p:nvPr>
        </p:nvGraphicFramePr>
        <p:xfrm>
          <a:off x="4351923" y="2154840"/>
          <a:ext cx="3530205" cy="363636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209519" y="93315"/>
            <a:ext cx="8742457" cy="550786"/>
            <a:chOff x="209519" y="93315"/>
            <a:chExt cx="8742457" cy="550786"/>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39925019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With a 4.6% average annual growth in electricity demand between 2018 and 2050, India’s growth rate surpasses all other regions in the Reference case.</a:t>
            </a:r>
          </a:p>
          <a:p>
            <a:pPr lvl="0"/>
            <a:r>
              <a:rPr lang="en-US" dirty="0" smtClean="0"/>
              <a:t>The increase in electricity demand is largely met with generation from wind and solar technologies. Combined, wind and solar generation increase from less than 10% of the generation mix in 2018 to more than 50% in 2050.</a:t>
            </a:r>
          </a:p>
          <a:p>
            <a:pPr lvl="0"/>
            <a:r>
              <a:rPr lang="en-US" dirty="0" smtClean="0"/>
              <a:t>Growth in fossil-fired generation supplements the growth in intermittent renewables (solar and wind), and about 70% of the new generation comes from renewables.</a:t>
            </a:r>
          </a:p>
          <a:p>
            <a:pPr lvl="0"/>
            <a:r>
              <a:rPr lang="en-US" dirty="0" smtClean="0"/>
              <a:t>Although coal-fired generation more than doubles throughout the projection period, the share of electricity generation from coal falls from 73% in 2018 to 38% in 2050.</a:t>
            </a:r>
          </a:p>
          <a:p>
            <a:endParaRPr lang="en-US" dirty="0"/>
          </a:p>
        </p:txBody>
      </p:sp>
      <p:sp>
        <p:nvSpPr>
          <p:cNvPr id="8" name="Title 7"/>
          <p:cNvSpPr>
            <a:spLocks noGrp="1"/>
          </p:cNvSpPr>
          <p:nvPr>
            <p:ph type="title"/>
          </p:nvPr>
        </p:nvSpPr>
        <p:spPr/>
        <p:txBody>
          <a:bodyPr/>
          <a:lstStyle/>
          <a:p>
            <a:r>
              <a:rPr lang="en-US" dirty="0" smtClean="0"/>
              <a:t>—leading </a:t>
            </a:r>
            <a:r>
              <a:rPr lang="en-US" dirty="0"/>
              <a:t>to a large decrease in the coal’s share of the generation mix</a:t>
            </a:r>
          </a:p>
        </p:txBody>
      </p:sp>
      <p:sp>
        <p:nvSpPr>
          <p:cNvPr id="3" name="Slide Number Placeholder 2"/>
          <p:cNvSpPr>
            <a:spLocks noGrp="1"/>
          </p:cNvSpPr>
          <p:nvPr>
            <p:ph type="sldNum" sz="quarter" idx="4"/>
          </p:nvPr>
        </p:nvSpPr>
        <p:spPr/>
        <p:txBody>
          <a:bodyPr/>
          <a:lstStyle/>
          <a:p>
            <a:fld id="{2D80C5C9-96E0-47EC-B500-37C5FE284639}" type="slidenum">
              <a:rPr lang="en-US" smtClean="0"/>
              <a:pPr/>
              <a:t>96</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2164154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EurGen1"/>
          <p:cNvGraphicFramePr>
            <a:graphicFrameLocks noGrp="1"/>
          </p:cNvGraphicFramePr>
          <p:nvPr>
            <p:ph sz="quarter" idx="12"/>
            <p:extLst>
              <p:ext uri="{D42A27DB-BD31-4B8C-83A1-F6EECF244321}">
                <p14:modId xmlns:p14="http://schemas.microsoft.com/office/powerpoint/2010/main" val="3400632935"/>
              </p:ext>
            </p:extLst>
          </p:nvPr>
        </p:nvGraphicFramePr>
        <p:xfrm>
          <a:off x="238125" y="2154840"/>
          <a:ext cx="4105275" cy="36363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OECD Europe adds renewable generation faster than its electricity demand grows—</a:t>
            </a:r>
          </a:p>
        </p:txBody>
      </p:sp>
      <p:sp>
        <p:nvSpPr>
          <p:cNvPr id="3" name="Slide Number Placeholder 2"/>
          <p:cNvSpPr>
            <a:spLocks noGrp="1"/>
          </p:cNvSpPr>
          <p:nvPr>
            <p:ph type="sldNum" sz="quarter" idx="4"/>
          </p:nvPr>
        </p:nvSpPr>
        <p:spPr>
          <a:xfrm>
            <a:off x="8686034" y="6030300"/>
            <a:ext cx="384048" cy="365125"/>
          </a:xfrm>
        </p:spPr>
        <p:txBody>
          <a:bodyPr/>
          <a:lstStyle/>
          <a:p>
            <a:fld id="{2D80C5C9-96E0-47EC-B500-37C5FE284639}" type="slidenum">
              <a:rPr lang="en-US" smtClean="0"/>
              <a:pPr/>
              <a:t>97</a:t>
            </a:fld>
            <a:endParaRPr lang="en-US" dirty="0"/>
          </a:p>
        </p:txBody>
      </p:sp>
      <p:sp>
        <p:nvSpPr>
          <p:cNvPr id="4" name="Rectangle 3"/>
          <p:cNvSpPr/>
          <p:nvPr/>
        </p:nvSpPr>
        <p:spPr>
          <a:xfrm>
            <a:off x="233354" y="1631620"/>
            <a:ext cx="4572000" cy="523220"/>
          </a:xfrm>
          <a:prstGeom prst="rect">
            <a:avLst/>
          </a:prstGeom>
        </p:spPr>
        <p:txBody>
          <a:bodyPr>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Net </a:t>
            </a:r>
            <a:r>
              <a:rPr lang="en-US" sz="1400" b="1" dirty="0">
                <a:solidFill>
                  <a:sysClr val="windowText" lastClr="000000"/>
                </a:solidFill>
                <a:latin typeface="Arial" panose="020B0604020202020204" pitchFamily="34" charset="0"/>
                <a:cs typeface="Arial" panose="020B0604020202020204" pitchFamily="34" charset="0"/>
              </a:rPr>
              <a:t>electricity generation by </a:t>
            </a:r>
            <a:r>
              <a:rPr lang="en-US" sz="1400" b="1" dirty="0" smtClean="0">
                <a:solidFill>
                  <a:sysClr val="windowText" lastClr="000000"/>
                </a:solidFill>
                <a:latin typeface="Arial" panose="020B0604020202020204" pitchFamily="34" charset="0"/>
                <a:cs typeface="Arial" panose="020B0604020202020204" pitchFamily="34" charset="0"/>
              </a:rPr>
              <a:t>fuel, OECD Europe</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4360152" y="1633461"/>
            <a:ext cx="4606048" cy="523220"/>
          </a:xfrm>
          <a:prstGeom prst="rect">
            <a:avLst/>
          </a:prstGeom>
        </p:spPr>
        <p:txBody>
          <a:bodyPr wrap="square">
            <a:spAutoFit/>
          </a:bodyPr>
          <a:lstStyle/>
          <a:p>
            <a:r>
              <a:rPr lang="en-US" sz="1400" b="1" dirty="0">
                <a:solidFill>
                  <a:sysClr val="windowText" lastClr="000000"/>
                </a:solidFill>
              </a:rPr>
              <a:t>Share of net electricity </a:t>
            </a:r>
            <a:r>
              <a:rPr lang="en-US" sz="1400" b="1" dirty="0" smtClean="0">
                <a:solidFill>
                  <a:sysClr val="windowText" lastClr="000000"/>
                </a:solidFill>
              </a:rPr>
              <a:t>generation, OECD Europe</a:t>
            </a:r>
            <a:endParaRPr lang="en-US" sz="1400" b="1" dirty="0">
              <a:solidFill>
                <a:sysClr val="windowText" lastClr="000000"/>
              </a:solidFill>
            </a:endParaRPr>
          </a:p>
          <a:p>
            <a:pPr lvl="0">
              <a:defRPr/>
            </a:pPr>
            <a:r>
              <a:rPr lang="en-US" sz="1400" dirty="0"/>
              <a:t>percent</a:t>
            </a:r>
          </a:p>
        </p:txBody>
      </p:sp>
      <p:sp>
        <p:nvSpPr>
          <p:cNvPr id="18" name="TextBox 1"/>
          <p:cNvSpPr txBox="1"/>
          <p:nvPr/>
        </p:nvSpPr>
        <p:spPr>
          <a:xfrm>
            <a:off x="576372" y="2375196"/>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sp>
        <p:nvSpPr>
          <p:cNvPr id="23" name="text box"/>
          <p:cNvSpPr txBox="1"/>
          <p:nvPr/>
        </p:nvSpPr>
        <p:spPr>
          <a:xfrm>
            <a:off x="7726680" y="2236754"/>
            <a:ext cx="1221056" cy="32074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Arial" panose="020B0604020202020204" pitchFamily="34" charset="0"/>
                <a:cs typeface="Arial" panose="020B0604020202020204" pitchFamily="34" charset="0"/>
              </a:rPr>
              <a:t>o</a:t>
            </a:r>
            <a:r>
              <a:rPr lang="en-US" sz="1400" b="1" baseline="0" dirty="0" smtClean="0">
                <a:solidFill>
                  <a:schemeClr val="bg1">
                    <a:lumMod val="65000"/>
                  </a:schemeClr>
                </a:solidFill>
                <a:effectLst/>
                <a:latin typeface="Arial" panose="020B0604020202020204" pitchFamily="34" charset="0"/>
                <a:cs typeface="Arial" panose="020B0604020202020204" pitchFamily="34" charset="0"/>
              </a:rPr>
              <a:t>ther</a:t>
            </a: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latin typeface="Arial" panose="020B0604020202020204" pitchFamily="34" charset="0"/>
                <a:cs typeface="Arial" panose="020B0604020202020204" pitchFamily="34" charset="0"/>
              </a:rPr>
              <a:t>solar</a:t>
            </a:r>
            <a:endParaRPr lang="en-US" sz="1400" b="1" baseline="0" dirty="0">
              <a:solidFill>
                <a:schemeClr val="accent4"/>
              </a:solidFill>
              <a:effectLst/>
              <a:latin typeface="Arial" panose="020B0604020202020204" pitchFamily="34" charset="0"/>
              <a:cs typeface="Arial" panose="020B0604020202020204" pitchFamily="34" charset="0"/>
            </a:endParaRPr>
          </a:p>
          <a:p>
            <a:endParaRPr lang="en-US" sz="1400" b="1" baseline="0" dirty="0" smtClean="0">
              <a:solidFill>
                <a:schemeClr val="accent3"/>
              </a:solidFill>
              <a:latin typeface="Arial" panose="020B0604020202020204" pitchFamily="34" charset="0"/>
              <a:cs typeface="Arial" panose="020B0604020202020204" pitchFamily="34" charset="0"/>
            </a:endParaRPr>
          </a:p>
          <a:p>
            <a:endParaRPr lang="en-US" sz="1400" b="1" baseline="0"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smtClean="0">
                <a:solidFill>
                  <a:schemeClr val="accent3"/>
                </a:solidFill>
                <a:effectLst/>
                <a:latin typeface="Arial" panose="020B0604020202020204" pitchFamily="34" charset="0"/>
                <a:cs typeface="Arial" panose="020B0604020202020204" pitchFamily="34" charset="0"/>
              </a:rPr>
              <a:t>wind</a:t>
            </a:r>
            <a:endParaRPr lang="en-US" sz="1400" baseline="0" dirty="0">
              <a:solidFill>
                <a:schemeClr val="accent3"/>
              </a:solidFill>
              <a:effectLst/>
              <a:latin typeface="Arial" panose="020B0604020202020204" pitchFamily="34" charset="0"/>
              <a:cs typeface="Arial" panose="020B0604020202020204" pitchFamily="34" charset="0"/>
            </a:endParaRPr>
          </a:p>
          <a:p>
            <a:endParaRPr lang="en-US" sz="800" b="1" baseline="0" dirty="0" smtClean="0">
              <a:solidFill>
                <a:schemeClr val="accent3"/>
              </a:solidFill>
              <a:latin typeface="Arial" panose="020B0604020202020204" pitchFamily="34" charset="0"/>
              <a:cs typeface="Arial" panose="020B0604020202020204" pitchFamily="34" charset="0"/>
            </a:endParaRPr>
          </a:p>
          <a:p>
            <a:endParaRPr lang="en-US" sz="800" b="1" dirty="0">
              <a:solidFill>
                <a:schemeClr val="accent3"/>
              </a:solidFill>
              <a:latin typeface="Arial" panose="020B0604020202020204" pitchFamily="34" charset="0"/>
              <a:cs typeface="Arial" panose="020B0604020202020204" pitchFamily="34" charset="0"/>
            </a:endParaRPr>
          </a:p>
          <a:p>
            <a:endParaRPr lang="en-US" sz="800" b="1" baseline="0" dirty="0" smtClean="0">
              <a:solidFill>
                <a:schemeClr val="accent3"/>
              </a:solidFill>
              <a:latin typeface="Arial" panose="020B0604020202020204" pitchFamily="34" charset="0"/>
              <a:cs typeface="Arial" panose="020B0604020202020204" pitchFamily="34" charset="0"/>
            </a:endParaRPr>
          </a:p>
          <a:p>
            <a:endParaRPr lang="en-US" sz="1400" b="1" baseline="0" dirty="0" smtClean="0">
              <a:solidFill>
                <a:schemeClr val="accent1">
                  <a:lumMod val="50000"/>
                </a:schemeClr>
              </a:solidFill>
              <a:latin typeface="Arial" panose="020B0604020202020204" pitchFamily="34" charset="0"/>
              <a:cs typeface="Arial" panose="020B0604020202020204" pitchFamily="34" charset="0"/>
            </a:endParaRPr>
          </a:p>
          <a:p>
            <a:r>
              <a:rPr lang="en-US" sz="1400" b="1" baseline="0" dirty="0" smtClean="0">
                <a:solidFill>
                  <a:schemeClr val="accent1">
                    <a:lumMod val="50000"/>
                  </a:schemeClr>
                </a:solidFill>
                <a:latin typeface="Arial" panose="020B0604020202020204" pitchFamily="34" charset="0"/>
                <a:cs typeface="Arial" panose="020B0604020202020204" pitchFamily="34" charset="0"/>
              </a:rPr>
              <a:t>hydroelectric</a:t>
            </a:r>
            <a:endParaRPr lang="en-US" sz="1400" b="1" baseline="0" dirty="0">
              <a:solidFill>
                <a:schemeClr val="accent1">
                  <a:lumMod val="5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800" b="1"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latin typeface="Arial" panose="020B0604020202020204" pitchFamily="34" charset="0"/>
                <a:cs typeface="Arial" panose="020B0604020202020204" pitchFamily="34" charset="0"/>
              </a:rPr>
              <a:t>nuclear</a:t>
            </a:r>
            <a:endParaRPr lang="en-US" sz="1400" b="1" baseline="0" dirty="0">
              <a:solidFill>
                <a:schemeClr val="accent2"/>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dirty="0">
              <a:solidFill>
                <a:schemeClr val="accent1"/>
              </a:solidFill>
              <a:latin typeface="Arial" panose="020B0604020202020204" pitchFamily="34" charset="0"/>
              <a:cs typeface="Arial" panose="020B0604020202020204" pitchFamily="34" charset="0"/>
            </a:endParaRPr>
          </a:p>
          <a:p>
            <a:endParaRPr lang="en-US" sz="1400" b="1" baseline="0" dirty="0" smtClean="0">
              <a:latin typeface="Arial" panose="020B0604020202020204" pitchFamily="34" charset="0"/>
              <a:cs typeface="Arial" panose="020B0604020202020204" pitchFamily="34" charset="0"/>
            </a:endParaRPr>
          </a:p>
          <a:p>
            <a:r>
              <a:rPr lang="en-US" sz="1400" b="1" baseline="0" dirty="0" smtClean="0">
                <a:latin typeface="Arial" panose="020B0604020202020204" pitchFamily="34" charset="0"/>
                <a:cs typeface="Arial" panose="020B0604020202020204" pitchFamily="34" charset="0"/>
              </a:rPr>
              <a:t>coal</a:t>
            </a:r>
            <a:endParaRPr lang="en-US" sz="1400" b="1" baseline="0" dirty="0">
              <a:latin typeface="Arial" panose="020B0604020202020204" pitchFamily="34" charset="0"/>
              <a:cs typeface="Arial" panose="020B0604020202020204" pitchFamily="34" charset="0"/>
            </a:endParaRPr>
          </a:p>
        </p:txBody>
      </p:sp>
      <p:graphicFrame>
        <p:nvGraphicFramePr>
          <p:cNvPr id="24" name="EurGen2"/>
          <p:cNvGraphicFramePr>
            <a:graphicFrameLocks noGrp="1"/>
          </p:cNvGraphicFramePr>
          <p:nvPr>
            <p:ph sz="quarter" idx="13"/>
            <p:extLst/>
          </p:nvPr>
        </p:nvGraphicFramePr>
        <p:xfrm>
          <a:off x="4351923" y="2154840"/>
          <a:ext cx="3530205" cy="3636360"/>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209519" y="93315"/>
            <a:ext cx="8742457" cy="550786"/>
            <a:chOff x="209519" y="93315"/>
            <a:chExt cx="8742457" cy="550786"/>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8806189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sz="quarter" idx="12"/>
          </p:nvPr>
        </p:nvSpPr>
        <p:spPr/>
        <p:txBody>
          <a:bodyPr/>
          <a:lstStyle/>
          <a:p>
            <a:pPr lvl="0"/>
            <a:r>
              <a:rPr lang="en-US" dirty="0" smtClean="0"/>
              <a:t>Similar to many of the OECD regions, OECD Europe electricity demand growth averages about 1% annually throughout the projection period.</a:t>
            </a:r>
          </a:p>
          <a:p>
            <a:pPr lvl="0"/>
            <a:r>
              <a:rPr lang="en-US" dirty="0" smtClean="0"/>
              <a:t>Without policy incentives, the low demand growth could limit the potential for additional renewables generation. However, a CO2 cap in OECD Europe reduces generation from carbon-intensive coal and natural gas and facilitates the growth in wind and solar generation from 20% of the generation mix in 2018 to almost 50% of the generation mix in 2050.</a:t>
            </a:r>
          </a:p>
          <a:p>
            <a:pPr lvl="0"/>
            <a:r>
              <a:rPr lang="en-US" dirty="0" smtClean="0"/>
              <a:t>During that same period, the fossil-fired generation share is reduced by more than half, from about 38% of the generation mix in 2018 to 18% in 2050.</a:t>
            </a:r>
            <a:endParaRPr lang="en-US" dirty="0"/>
          </a:p>
        </p:txBody>
      </p:sp>
      <p:sp>
        <p:nvSpPr>
          <p:cNvPr id="8" name="Title 7"/>
          <p:cNvSpPr>
            <a:spLocks noGrp="1"/>
          </p:cNvSpPr>
          <p:nvPr>
            <p:ph type="title"/>
          </p:nvPr>
        </p:nvSpPr>
        <p:spPr/>
        <p:txBody>
          <a:bodyPr/>
          <a:lstStyle/>
          <a:p>
            <a:r>
              <a:rPr lang="en-US" smtClean="0"/>
              <a:t>—as environmental policies contribute to retiring fossil-fired generators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98</a:t>
            </a:fld>
            <a:endParaRPr lang="en-US" dirty="0"/>
          </a:p>
        </p:txBody>
      </p:sp>
      <p:grpSp>
        <p:nvGrpSpPr>
          <p:cNvPr id="2" name="Group 1"/>
          <p:cNvGrpSpPr/>
          <p:nvPr/>
        </p:nvGrpSpPr>
        <p:grpSpPr>
          <a:xfrm>
            <a:off x="209519" y="93315"/>
            <a:ext cx="8742457" cy="550786"/>
            <a:chOff x="209519" y="93315"/>
            <a:chExt cx="8742457" cy="550786"/>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3478031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URAGen1"/>
          <p:cNvGraphicFramePr>
            <a:graphicFrameLocks noGrp="1"/>
          </p:cNvGraphicFramePr>
          <p:nvPr>
            <p:ph sz="quarter" idx="12"/>
            <p:extLst/>
          </p:nvPr>
        </p:nvGraphicFramePr>
        <p:xfrm>
          <a:off x="238125" y="2165444"/>
          <a:ext cx="4105275" cy="36257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31819" y="683802"/>
            <a:ext cx="8699679" cy="755794"/>
          </a:xfrm>
        </p:spPr>
        <p:txBody>
          <a:bodyPr/>
          <a:lstStyle/>
          <a:p>
            <a:r>
              <a:rPr lang="en-US"/>
              <a:t>In non-OECD Europe and Eurasia, lower demand growth limits the growth of renewables generation— </a:t>
            </a:r>
            <a:endParaRPr lang="en-US" dirty="0"/>
          </a:p>
        </p:txBody>
      </p:sp>
      <p:sp>
        <p:nvSpPr>
          <p:cNvPr id="3" name="Slide Number Placeholder 2"/>
          <p:cNvSpPr>
            <a:spLocks noGrp="1"/>
          </p:cNvSpPr>
          <p:nvPr>
            <p:ph type="sldNum" sz="quarter" idx="4"/>
          </p:nvPr>
        </p:nvSpPr>
        <p:spPr>
          <a:xfrm>
            <a:off x="8686034" y="6030300"/>
            <a:ext cx="384048" cy="365125"/>
          </a:xfrm>
        </p:spPr>
        <p:txBody>
          <a:bodyPr/>
          <a:lstStyle/>
          <a:p>
            <a:fld id="{2D80C5C9-96E0-47EC-B500-37C5FE284639}" type="slidenum">
              <a:rPr lang="en-US" smtClean="0"/>
              <a:pPr/>
              <a:t>99</a:t>
            </a:fld>
            <a:endParaRPr lang="en-US" dirty="0"/>
          </a:p>
        </p:txBody>
      </p:sp>
      <p:sp>
        <p:nvSpPr>
          <p:cNvPr id="4" name="Rectangle 3"/>
          <p:cNvSpPr/>
          <p:nvPr/>
        </p:nvSpPr>
        <p:spPr>
          <a:xfrm>
            <a:off x="271454" y="1409650"/>
            <a:ext cx="4572000" cy="738664"/>
          </a:xfrm>
          <a:prstGeom prst="rect">
            <a:avLst/>
          </a:prstGeom>
        </p:spPr>
        <p:txBody>
          <a:bodyPr>
            <a:spAutoFit/>
          </a:bodyPr>
          <a:lstStyle/>
          <a:p>
            <a:r>
              <a:rPr lang="en-US" sz="1400" b="1" dirty="0" smtClean="0">
                <a:solidFill>
                  <a:sysClr val="windowText" lastClr="000000"/>
                </a:solidFill>
                <a:latin typeface="Arial" panose="020B0604020202020204" pitchFamily="34" charset="0"/>
                <a:cs typeface="Arial" panose="020B0604020202020204" pitchFamily="34" charset="0"/>
              </a:rPr>
              <a:t>Net </a:t>
            </a:r>
            <a:r>
              <a:rPr lang="en-US" sz="1400" b="1" dirty="0">
                <a:solidFill>
                  <a:sysClr val="windowText" lastClr="000000"/>
                </a:solidFill>
                <a:latin typeface="Arial" panose="020B0604020202020204" pitchFamily="34" charset="0"/>
                <a:cs typeface="Arial" panose="020B0604020202020204" pitchFamily="34" charset="0"/>
              </a:rPr>
              <a:t>electricity generation by </a:t>
            </a:r>
            <a:r>
              <a:rPr lang="en-US" sz="1400" b="1" dirty="0" smtClean="0">
                <a:solidFill>
                  <a:sysClr val="windowText" lastClr="000000"/>
                </a:solidFill>
                <a:latin typeface="Arial" panose="020B0604020202020204" pitchFamily="34" charset="0"/>
                <a:cs typeface="Arial" panose="020B0604020202020204" pitchFamily="34" charset="0"/>
              </a:rPr>
              <a:t>fuel, </a:t>
            </a:r>
            <a:br>
              <a:rPr lang="en-US" sz="1400" b="1" dirty="0" smtClean="0">
                <a:solidFill>
                  <a:sysClr val="windowText" lastClr="000000"/>
                </a:solidFill>
                <a:latin typeface="Arial" panose="020B0604020202020204" pitchFamily="34" charset="0"/>
                <a:cs typeface="Arial" panose="020B0604020202020204" pitchFamily="34" charset="0"/>
              </a:rPr>
            </a:br>
            <a:r>
              <a:rPr lang="en-US" sz="1400" b="1" dirty="0" smtClean="0">
                <a:solidFill>
                  <a:sysClr val="windowText" lastClr="000000"/>
                </a:solidFill>
                <a:latin typeface="Arial" panose="020B0604020202020204" pitchFamily="34" charset="0"/>
                <a:cs typeface="Arial" panose="020B0604020202020204" pitchFamily="34" charset="0"/>
              </a:rPr>
              <a:t>other non-OECD Europe and Eurasia</a:t>
            </a:r>
            <a:endParaRPr lang="en-US" sz="1400" b="1" dirty="0">
              <a:solidFill>
                <a:sysClr val="windowText" lastClr="000000"/>
              </a:solidFill>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trillion </a:t>
            </a:r>
            <a:r>
              <a:rPr lang="en-US" sz="1400" dirty="0" err="1">
                <a:latin typeface="Arial" panose="020B0604020202020204" pitchFamily="34" charset="0"/>
                <a:cs typeface="Arial" panose="020B0604020202020204" pitchFamily="34" charset="0"/>
              </a:rPr>
              <a:t>kilowatthours</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4469365" y="1368884"/>
            <a:ext cx="4147381" cy="738664"/>
          </a:xfrm>
          <a:prstGeom prst="rect">
            <a:avLst/>
          </a:prstGeom>
        </p:spPr>
        <p:txBody>
          <a:bodyPr wrap="square">
            <a:spAutoFit/>
          </a:bodyPr>
          <a:lstStyle/>
          <a:p>
            <a:r>
              <a:rPr lang="en-US" sz="1400" b="1" dirty="0">
                <a:solidFill>
                  <a:sysClr val="windowText" lastClr="000000"/>
                </a:solidFill>
              </a:rPr>
              <a:t>Share of net electricity </a:t>
            </a:r>
            <a:r>
              <a:rPr lang="en-US" sz="1400" b="1" dirty="0" smtClean="0">
                <a:solidFill>
                  <a:sysClr val="windowText" lastClr="000000"/>
                </a:solidFill>
              </a:rPr>
              <a:t>generation,</a:t>
            </a:r>
            <a:r>
              <a:rPr lang="en-US" sz="1400" b="1" dirty="0">
                <a:solidFill>
                  <a:sysClr val="windowText" lastClr="000000"/>
                </a:solidFill>
                <a:latin typeface="Arial" panose="020B0604020202020204" pitchFamily="34" charset="0"/>
                <a:cs typeface="Arial" panose="020B0604020202020204" pitchFamily="34" charset="0"/>
              </a:rPr>
              <a:t> other non-OECD Europe and </a:t>
            </a:r>
            <a:r>
              <a:rPr lang="en-US" sz="1400" b="1" dirty="0" smtClean="0">
                <a:solidFill>
                  <a:sysClr val="windowText" lastClr="000000"/>
                </a:solidFill>
                <a:latin typeface="Arial" panose="020B0604020202020204" pitchFamily="34" charset="0"/>
                <a:cs typeface="Arial" panose="020B0604020202020204" pitchFamily="34" charset="0"/>
              </a:rPr>
              <a:t>Eurasia</a:t>
            </a:r>
            <a:endParaRPr lang="en-US" sz="1400" b="1" dirty="0">
              <a:solidFill>
                <a:sysClr val="windowText" lastClr="000000"/>
              </a:solidFill>
            </a:endParaRPr>
          </a:p>
          <a:p>
            <a:pPr lvl="0">
              <a:defRPr/>
            </a:pPr>
            <a:r>
              <a:rPr lang="en-US" sz="1400" dirty="0"/>
              <a:t>percent</a:t>
            </a:r>
          </a:p>
        </p:txBody>
      </p:sp>
      <p:sp>
        <p:nvSpPr>
          <p:cNvPr id="20" name="TextBox 1"/>
          <p:cNvSpPr txBox="1"/>
          <p:nvPr/>
        </p:nvSpPr>
        <p:spPr>
          <a:xfrm>
            <a:off x="7616522" y="2249424"/>
            <a:ext cx="1215849" cy="321412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Arial" panose="020B0604020202020204" pitchFamily="34" charset="0"/>
                <a:cs typeface="Arial" panose="020B0604020202020204" pitchFamily="34" charset="0"/>
              </a:rPr>
              <a:t>o</a:t>
            </a:r>
            <a:r>
              <a:rPr lang="en-US" sz="1400" b="1" baseline="0" dirty="0" smtClean="0">
                <a:solidFill>
                  <a:schemeClr val="bg1">
                    <a:lumMod val="65000"/>
                  </a:schemeClr>
                </a:solidFill>
                <a:effectLst/>
                <a:latin typeface="Arial" panose="020B0604020202020204" pitchFamily="34" charset="0"/>
                <a:cs typeface="Arial" panose="020B0604020202020204" pitchFamily="34" charset="0"/>
              </a:rPr>
              <a:t>ther</a:t>
            </a: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4"/>
                </a:solidFill>
                <a:latin typeface="Arial" panose="020B0604020202020204" pitchFamily="34" charset="0"/>
                <a:cs typeface="Arial" panose="020B0604020202020204" pitchFamily="34" charset="0"/>
              </a:rPr>
              <a:t>solar</a:t>
            </a:r>
            <a:endParaRPr lang="en-US" sz="600" b="1" baseline="0" dirty="0">
              <a:solidFill>
                <a:schemeClr val="accent3"/>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baseline="0" dirty="0" smtClean="0">
                <a:solidFill>
                  <a:schemeClr val="accent3"/>
                </a:solidFill>
                <a:effectLst/>
                <a:latin typeface="Arial" panose="020B0604020202020204" pitchFamily="34" charset="0"/>
                <a:cs typeface="Arial" panose="020B0604020202020204" pitchFamily="34" charset="0"/>
              </a:rPr>
              <a:t>wind</a:t>
            </a:r>
            <a:endParaRPr lang="en-US" sz="1400" baseline="0" dirty="0">
              <a:solidFill>
                <a:schemeClr val="accent3"/>
              </a:solidFill>
              <a:effectLst/>
              <a:latin typeface="Arial" panose="020B0604020202020204" pitchFamily="34" charset="0"/>
              <a:cs typeface="Arial" panose="020B0604020202020204" pitchFamily="34" charset="0"/>
            </a:endParaRPr>
          </a:p>
          <a:p>
            <a:r>
              <a:rPr lang="en-US" sz="1400" b="1" baseline="0" dirty="0" smtClean="0">
                <a:solidFill>
                  <a:schemeClr val="accent1">
                    <a:lumMod val="50000"/>
                  </a:schemeClr>
                </a:solidFill>
                <a:latin typeface="Arial" panose="020B0604020202020204" pitchFamily="34" charset="0"/>
                <a:cs typeface="Arial" panose="020B0604020202020204" pitchFamily="34" charset="0"/>
              </a:rPr>
              <a:t>hydroelectric</a:t>
            </a:r>
            <a:endParaRPr lang="en-US" sz="1400" b="1" baseline="0" dirty="0">
              <a:solidFill>
                <a:schemeClr val="accent1">
                  <a:lumMod val="50000"/>
                </a:schemeClr>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dirty="0">
              <a:solidFill>
                <a:schemeClr val="accent2"/>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5"/>
                </a:solidFill>
                <a:latin typeface="Arial" panose="020B0604020202020204" pitchFamily="34" charset="0"/>
                <a:cs typeface="Arial" panose="020B0604020202020204" pitchFamily="34" charset="0"/>
              </a:rPr>
              <a:t>nuclear</a:t>
            </a:r>
            <a:endParaRPr lang="en-US" sz="600" b="1" baseline="0" dirty="0" smtClean="0">
              <a:solidFill>
                <a:schemeClr val="accent5"/>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a:solidFill>
                <a:schemeClr val="accent2"/>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accent1"/>
                </a:solidFill>
                <a:latin typeface="Arial" panose="020B0604020202020204" pitchFamily="34" charset="0"/>
                <a:cs typeface="Arial" panose="020B0604020202020204" pitchFamily="34" charset="0"/>
              </a:rPr>
              <a:t>natural gas</a:t>
            </a:r>
            <a:endParaRPr lang="en-US" sz="1400" dirty="0">
              <a:solidFill>
                <a:schemeClr val="accent1"/>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dirty="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smtClean="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dirty="0">
              <a:solidFill>
                <a:schemeClr val="accent5"/>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600" b="1" baseline="0" dirty="0" smtClean="0">
              <a:solidFill>
                <a:schemeClr val="accent5"/>
              </a:solidFill>
              <a:latin typeface="Arial" panose="020B0604020202020204" pitchFamily="34" charset="0"/>
              <a:cs typeface="Arial" panose="020B0604020202020204" pitchFamily="34" charset="0"/>
            </a:endParaRPr>
          </a:p>
          <a:p>
            <a:endParaRPr lang="en-US" sz="1400" b="1" baseline="0" dirty="0" smtClean="0">
              <a:latin typeface="Arial" panose="020B0604020202020204" pitchFamily="34" charset="0"/>
              <a:cs typeface="Arial" panose="020B0604020202020204" pitchFamily="34" charset="0"/>
            </a:endParaRPr>
          </a:p>
          <a:p>
            <a:r>
              <a:rPr lang="en-US" sz="1400" b="1" baseline="0" dirty="0" smtClean="0">
                <a:latin typeface="Arial" panose="020B0604020202020204" pitchFamily="34" charset="0"/>
                <a:cs typeface="Arial" panose="020B0604020202020204" pitchFamily="34" charset="0"/>
              </a:rPr>
              <a:t>coal</a:t>
            </a:r>
            <a:endParaRPr lang="en-US" sz="1400" b="1" baseline="0" dirty="0">
              <a:latin typeface="Arial" panose="020B0604020202020204" pitchFamily="34" charset="0"/>
              <a:cs typeface="Arial" panose="020B0604020202020204" pitchFamily="34" charset="0"/>
            </a:endParaRPr>
          </a:p>
        </p:txBody>
      </p:sp>
      <p:sp>
        <p:nvSpPr>
          <p:cNvPr id="23" name="TextBox 1"/>
          <p:cNvSpPr txBox="1"/>
          <p:nvPr/>
        </p:nvSpPr>
        <p:spPr>
          <a:xfrm>
            <a:off x="576372" y="2375196"/>
            <a:ext cx="1836183" cy="296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tx1"/>
                </a:solidFill>
              </a:rPr>
              <a:t>history	projections</a:t>
            </a:r>
            <a:endParaRPr lang="en-US" sz="1100" dirty="0">
              <a:solidFill>
                <a:schemeClr val="tx1"/>
              </a:solidFill>
            </a:endParaRPr>
          </a:p>
        </p:txBody>
      </p:sp>
      <p:graphicFrame>
        <p:nvGraphicFramePr>
          <p:cNvPr id="24" name="URAGen2"/>
          <p:cNvGraphicFramePr>
            <a:graphicFrameLocks noGrp="1"/>
          </p:cNvGraphicFramePr>
          <p:nvPr>
            <p:ph sz="quarter" idx="13"/>
            <p:extLst>
              <p:ext uri="{D42A27DB-BD31-4B8C-83A1-F6EECF244321}">
                <p14:modId xmlns:p14="http://schemas.microsoft.com/office/powerpoint/2010/main" val="3813895806"/>
              </p:ext>
            </p:extLst>
          </p:nvPr>
        </p:nvGraphicFramePr>
        <p:xfrm>
          <a:off x="4351923" y="2154840"/>
          <a:ext cx="3530205" cy="36363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209519" y="93315"/>
            <a:ext cx="8742457" cy="550786"/>
            <a:chOff x="209519" y="93315"/>
            <a:chExt cx="8742457" cy="550786"/>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030" y="99552"/>
              <a:ext cx="530352" cy="53035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856" y="93315"/>
              <a:ext cx="530352" cy="530352"/>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1088" y="100830"/>
              <a:ext cx="530352" cy="53035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5298" y="110112"/>
              <a:ext cx="530352" cy="53035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852" y="100830"/>
              <a:ext cx="530352" cy="530352"/>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9840" y="98316"/>
              <a:ext cx="530352" cy="530352"/>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6002" y="107236"/>
              <a:ext cx="530352" cy="530352"/>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21624" y="107236"/>
              <a:ext cx="530352" cy="530352"/>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519" y="113749"/>
              <a:ext cx="530352" cy="530352"/>
            </a:xfrm>
            <a:prstGeom prst="rect">
              <a:avLst/>
            </a:prstGeom>
          </p:spPr>
        </p:pic>
      </p:grpSp>
    </p:spTree>
    <p:extLst>
      <p:ext uri="{BB962C8B-B14F-4D97-AF65-F5344CB8AC3E}">
        <p14:creationId xmlns:p14="http://schemas.microsoft.com/office/powerpoint/2010/main" val="135593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EOtemplate_2019.potx [Read-Only]" id="{BB49619A-0601-407C-9B04-A73E8BFAA8BA}" vid="{F07A007D-25B7-406C-A223-1D5A3F7003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14355</Words>
  <Application>Microsoft Office PowerPoint</Application>
  <PresentationFormat>On-screen Show (4:3)</PresentationFormat>
  <Paragraphs>1846</Paragraphs>
  <Slides>170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170</vt:i4>
      </vt:variant>
    </vt:vector>
  </HeadingPairs>
  <TitlesOfParts>
    <vt:vector size="175" baseType="lpstr">
      <vt:lpstr>Arial</vt:lpstr>
      <vt:lpstr>Arial </vt:lpstr>
      <vt:lpstr>Calibri</vt:lpstr>
      <vt:lpstr>Times New Roman</vt:lpstr>
      <vt:lpstr>eia_template</vt:lpstr>
      <vt:lpstr>PowerPoint Presentation</vt:lpstr>
      <vt:lpstr>PowerPoint Presentation</vt:lpstr>
      <vt:lpstr>PowerPoint Presentation</vt:lpstr>
      <vt:lpstr>Table of contents       Page</vt:lpstr>
      <vt:lpstr>Preamble</vt:lpstr>
      <vt:lpstr>PowerPoint Presentation</vt:lpstr>
      <vt:lpstr>The International Energy Outlook 2019 provides long-term world energy projections</vt:lpstr>
      <vt:lpstr>The Reference case provides a baseline to measure the impact of alternative assumptions</vt:lpstr>
      <vt:lpstr>Side cases address two significant sources of uncertainty</vt:lpstr>
      <vt:lpstr>PowerPoint Presentation</vt:lpstr>
      <vt:lpstr>Future oil prices are a key source of uncertainty in the projections—</vt:lpstr>
      <vt:lpstr>—with greater energy consumption differences in non-OECD regions</vt:lpstr>
      <vt:lpstr>PowerPoint Presentation</vt:lpstr>
      <vt:lpstr>—affecting where crude oil and condensate is produced </vt:lpstr>
      <vt:lpstr>Energy consumption varies considerably across the High and Low Economic Growth cases—</vt:lpstr>
      <vt:lpstr>—with greater variation across non-OECD regions</vt:lpstr>
      <vt:lpstr>Consumption</vt:lpstr>
      <vt:lpstr>PowerPoint Presentation</vt:lpstr>
      <vt:lpstr>Economic growth is highest in non-OECD countries in the Reference case –</vt:lpstr>
      <vt:lpstr>—where per capita GDP grows rapidly as a result of economic development</vt:lpstr>
      <vt:lpstr>Economic growth varies widely across non-OECD regions in the Reference case—</vt:lpstr>
      <vt:lpstr>—with the highest rates occurring in non-OECD Asia and Africa</vt:lpstr>
      <vt:lpstr>World energy consumption rises nearly 50% between 2018 and 2050 in the Reference case —</vt:lpstr>
      <vt:lpstr>—with almost all of the increase occurring in non-OECD countries</vt:lpstr>
      <vt:lpstr>In the Reference case, non-OECD Asia accounts for most of the increase in energy use— </vt:lpstr>
      <vt:lpstr>—but substantial growth also occurs in other non-OECD regions</vt:lpstr>
      <vt:lpstr>The industrial sector is the largest consumer of energy—</vt:lpstr>
      <vt:lpstr>—and constitutes more than half of global energy consumption</vt:lpstr>
      <vt:lpstr>While energy consumption in each end-use sector grows—</vt:lpstr>
      <vt:lpstr>—end-use fuel composition increasingly shifts toward electricity </vt:lpstr>
      <vt:lpstr>Renewable energy becomes the leading source of primary energy consumption by 2050 in the Reference case—</vt:lpstr>
      <vt:lpstr>—although consumption increases for all primary energy sources</vt:lpstr>
      <vt:lpstr>Industrial</vt:lpstr>
      <vt:lpstr>PowerPoint Presentation</vt:lpstr>
      <vt:lpstr>World industrial gross output growth continues to slow—</vt:lpstr>
      <vt:lpstr>—but non-OECD industrial energy consumption growth remains strong in the Reference case</vt:lpstr>
      <vt:lpstr>In the Reference case, gross output from industrial activities doubles by 2050— </vt:lpstr>
      <vt:lpstr>—with about half of industrial energy consumption in the energy-intensive industries </vt:lpstr>
      <vt:lpstr>Energy-intensive manufacturing continues its shift toward non-OECD Asia—</vt:lpstr>
      <vt:lpstr>—with India’s share growing steadily during the projection period</vt:lpstr>
      <vt:lpstr>Non-OECD Asia leads industrial energy consumption growth—</vt:lpstr>
      <vt:lpstr>—but China remains the world’s largest single industrial energy consumer and India experiences the most growth in consumption</vt:lpstr>
      <vt:lpstr>Non-OECD countries lead industrial energy consumption growth —</vt:lpstr>
      <vt:lpstr>—and coal remains the most-used industrial fuel but renewables have the fastest rate of growth</vt:lpstr>
      <vt:lpstr>Led by India, industrial use of coal in non-OECD Asia increases after the mid-2020s— </vt:lpstr>
      <vt:lpstr>—as a result of growth in coal-intensive industries and relatively low coal prices</vt:lpstr>
      <vt:lpstr>Non-OECD economies increase industrial electricity use—</vt:lpstr>
      <vt:lpstr>—led by growth in the motor vehicle and non-ferrous metals industries </vt:lpstr>
      <vt:lpstr>Buildings</vt:lpstr>
      <vt:lpstr>PowerPoint Presentation</vt:lpstr>
      <vt:lpstr>Non-OECD countries drive increases in building energy consumption—</vt:lpstr>
      <vt:lpstr>—as population and incomes grow faster in non-OECD countries</vt:lpstr>
      <vt:lpstr>Residential energy consumption per person increases in non-OECD countries—</vt:lpstr>
      <vt:lpstr>—but remains lower on average than residential per person energy consumption in OECD countries</vt:lpstr>
      <vt:lpstr>Non-OECD countries, led by growing demand in China and India—</vt:lpstr>
      <vt:lpstr>—account for most of the increase in residential energy consumption</vt:lpstr>
      <vt:lpstr>In the Reference case, residential energy consumption increases from 2018 to 2050—</vt:lpstr>
      <vt:lpstr>—led by electricity and natural gas consumption growth</vt:lpstr>
      <vt:lpstr>In the Reference case, non-OECD countries account for much of the increase in commercial sector energy consumption—</vt:lpstr>
      <vt:lpstr>—led by increasing demand in non-OECD Asia </vt:lpstr>
      <vt:lpstr>World commercial energy consumption continues to increase—</vt:lpstr>
      <vt:lpstr>—led by a faster growth rate in non-OECD electricity use</vt:lpstr>
      <vt:lpstr>China switches from district heat to combined heat and power (CHP) for heating—</vt:lpstr>
      <vt:lpstr>—which results in a significant decline in coal consumption in its buildings</vt:lpstr>
      <vt:lpstr>Transportation</vt:lpstr>
      <vt:lpstr>PowerPoint Presentation</vt:lpstr>
      <vt:lpstr>Transportation energy consumption continues to grow in non-OECD countries— </vt:lpstr>
      <vt:lpstr>—but remains relatively flat in OECD countries</vt:lpstr>
      <vt:lpstr>Energy use for passenger travel accounts for most of the growth in transportation energy consumption—</vt:lpstr>
      <vt:lpstr>—and nearly doubles from 2018 to 2050 in non-OECD countries</vt:lpstr>
      <vt:lpstr>Light-duty vehicle consumption grows rapidly in non-OECD countries—</vt:lpstr>
      <vt:lpstr>—while air travel becomes an increasingly larger share of transportation energy consumption in OECD countries</vt:lpstr>
      <vt:lpstr>Freight transportation energy consumption remains relatively constant in OECD countries—</vt:lpstr>
      <vt:lpstr>—while heavy trucks and international marine transportation continue to grow in non-OECD countries </vt:lpstr>
      <vt:lpstr>Transportation energy consumption grows fastest in non-OECD countries in Asia and Africa—</vt:lpstr>
      <vt:lpstr>—but little growth occurs in Europe and Eurasia</vt:lpstr>
      <vt:lpstr>In the Reference case, the share of transportation fuel from alternative energy sources increases through 2050— </vt:lpstr>
      <vt:lpstr>—but refined petroleum and other liquids remain dominant</vt:lpstr>
      <vt:lpstr>In OECD countries, increases in jet fuel consumption are more than offset by declines in motor gasoline and distillate fuel consumption—</vt:lpstr>
      <vt:lpstr>—as on-road vehicles become more efficient</vt:lpstr>
      <vt:lpstr>Light-duty vehicle stocks increase significantly in non-OECD countries—</vt:lpstr>
      <vt:lpstr>—and vehicles with alternative-fuel powertrains represent an increasingly larger share of the fleet </vt:lpstr>
      <vt:lpstr>Growth in light-duty passenger travel gradually slows in China—</vt:lpstr>
      <vt:lpstr>—but grows more rapidly in other parts of non-OECD Asia</vt:lpstr>
      <vt:lpstr>Electricity</vt:lpstr>
      <vt:lpstr>PowerPoint Presentation</vt:lpstr>
      <vt:lpstr>In the Reference case, the projected growth rate in net electricity generation in non-OECD countries is more than two times higher than in OECD countries—</vt:lpstr>
      <vt:lpstr>—and electricity use in residential buildings is a major contributor to growth</vt:lpstr>
      <vt:lpstr>In the Reference case, most of the growth in electricity generation is fueled by renewables and natural gas—</vt:lpstr>
      <vt:lpstr>—and their combined share of total generation rises to 70% in 2050</vt:lpstr>
      <vt:lpstr>Wind and solar dominate growth in renewables generation—</vt:lpstr>
      <vt:lpstr>—and represent over 70% of related electric generating capacity additions by 2050</vt:lpstr>
      <vt:lpstr>In both OECD and non-OECD countries, increases in electricity demand are primarily met with renewables generation—</vt:lpstr>
      <vt:lpstr>—while generation from non-renewables sources in the OECD declines</vt:lpstr>
      <vt:lpstr>India’s rapidly growing electricity demand is met primarily with renewable generation—</vt:lpstr>
      <vt:lpstr>—leading to a large decrease in the coal’s share of the generation mix</vt:lpstr>
      <vt:lpstr>OECD Europe adds renewable generation faster than its electricity demand grows—</vt:lpstr>
      <vt:lpstr>—as environmental policies contribute to retiring fossil-fired generators</vt:lpstr>
      <vt:lpstr>In non-OECD Europe and Eurasia, lower demand growth limits the growth of renewables generation— </vt:lpstr>
      <vt:lpstr>—with fewer policy drivers to change the generation mix </vt:lpstr>
      <vt:lpstr>South Korea increases generation from renewables based on demand growth and related policies— </vt:lpstr>
      <vt:lpstr>―and non-renewable technologies grow as well</vt:lpstr>
      <vt:lpstr>Policies lead coal-fired generation to peak in China —</vt:lpstr>
      <vt:lpstr>—while demand growth is met predominantly by renewables</vt:lpstr>
      <vt:lpstr>Coal</vt:lpstr>
      <vt:lpstr>PowerPoint Presentation</vt:lpstr>
      <vt:lpstr>In most regions, coal production and consumption are projected to remain near current levels in the Reference case—</vt:lpstr>
      <vt:lpstr>—with long-term growth expected in India and non-OECD Asia</vt:lpstr>
      <vt:lpstr>India is the world’s largest importer of coal in 2050 in the Reference case—</vt:lpstr>
      <vt:lpstr>—and Australia and Indonesia remain the largest exporters</vt:lpstr>
      <vt:lpstr>In the Reference Case, China decreases its coal use in the first half of the projection period—</vt:lpstr>
      <vt:lpstr>—but continues to consume coal despite policies encouraging nuclear and renewable energy use</vt:lpstr>
      <vt:lpstr>India’s use of coal in the Reference case increases throughout the projection period—</vt:lpstr>
      <vt:lpstr> —but its share of the country’s power sector consumption declines</vt:lpstr>
      <vt:lpstr>Petroleum and other liquids</vt:lpstr>
      <vt:lpstr>PowerPoint Presentation</vt:lpstr>
      <vt:lpstr>World petroleum and other liquid fuels consumption increases more than 20% in the Reference case— </vt:lpstr>
      <vt:lpstr>—driven by non-OECD demand in the transportation and industrial sectors </vt:lpstr>
      <vt:lpstr>World petroleum and other liquid fuels consumption nearly doubles in non-OECD regions in the Reference case— </vt:lpstr>
      <vt:lpstr>—with most of the growth occurring in non-OECD Asia </vt:lpstr>
      <vt:lpstr>Transportation remains the largest consumer of liquid fuels in the Reference case— </vt:lpstr>
      <vt:lpstr>—with significant growth in non-OECD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Natural gas</vt:lpstr>
      <vt:lpstr>PowerPoint Presentation</vt:lpstr>
      <vt:lpstr>World natural gas consumption increases more than 40% from 2018 to 2050 in the Reference case—</vt:lpstr>
      <vt:lpstr>—with growth in non-OECD countries outpacing OECD growth </vt:lpstr>
      <vt:lpstr>Natural gas consumption increases across all sectors in the Reference case— </vt:lpstr>
      <vt:lpstr>—and most of the growth occurs in the non-OECD industrial sector</vt:lpstr>
      <vt:lpstr>Natural gas consumption grows most in non-OECD Asian countries— </vt:lpstr>
      <vt:lpstr>—driven by economic growth, and expanded use in the electric power generation and industrial sectors</vt:lpstr>
      <vt:lpstr>The Middle East, United States, Russia, and non-OECD Asia lead natural gas production—</vt:lpstr>
      <vt:lpstr>shifting historical trade patterns toward satisfying increased Asian demand </vt:lpstr>
      <vt:lpstr>Non-OECD Asia surpasses OECD Europe as the largest natural gas net importer by 2050 in the Reference case—</vt:lpstr>
      <vt:lpstr>—which is mostly imported from the United States, the Middle East, and Russia</vt:lpstr>
      <vt:lpstr>Asian natural gas consumption grows faster than its production— </vt:lpstr>
      <vt:lpstr>—leading to increasing net natural gas imports during the projection period</vt:lpstr>
      <vt:lpstr>Natural gas fuels the oil and natural gas extraction industries—</vt:lpstr>
      <vt:lpstr>—leading to regional consumption patterns that follow oil and natural gas production</vt:lpstr>
      <vt:lpstr>CO2</vt:lpstr>
      <vt:lpstr>PowerPoint Presentation</vt:lpstr>
      <vt:lpstr>Although population and incomes continue to rise in both OECD and non-OECD countries—</vt:lpstr>
      <vt:lpstr>—energy and carbon intensity are projected to continue to fall in the Reference case</vt:lpstr>
      <vt:lpstr>Reference case energy-related carbon dioxide emissions grow—</vt:lpstr>
      <vt:lpstr>—accelerating in later projection years in non-OECD countries</vt:lpstr>
      <vt:lpstr>Energy-related carbon dioxide emissions grow from all three fossil fuel sources in the Reference case—</vt:lpstr>
      <vt:lpstr>—and liquid fuels and coal emissions approach similar levels</vt:lpstr>
      <vt:lpstr>Liquids-related carbon dioxide emissions remain flat or decline in OECD countries—</vt:lpstr>
      <vt:lpstr>—but grow rapidly in India</vt:lpstr>
      <vt:lpstr>Natural gas has the greatest carbon dioxide emissions growth in the Reference case—</vt:lpstr>
      <vt:lpstr>—with the greatest increases in China, the United States, and India</vt:lpstr>
      <vt:lpstr>World coal-related carbon dioxide emissions continue to grow through 2050 in the Reference case—</vt:lpstr>
      <vt:lpstr>—and increases from India more than offset decreases from most other regions</vt:lpstr>
      <vt:lpstr>References</vt:lpstr>
      <vt:lpstr>PowerPoint Presentation</vt:lpstr>
      <vt:lpstr>Acronyms and abbreviations used in this report </vt:lpstr>
      <vt:lpstr>Acronyms and abbreviations used in this report </vt:lpstr>
      <vt:lpstr>IEO regional definitions – OECD Regions</vt:lpstr>
      <vt:lpstr>IEO regional definitions – non-OECD Regions</vt:lpstr>
      <vt:lpstr>IEO regional definitions – non-OECD Regions</vt:lpstr>
      <vt:lpstr>Map of IEO regions</vt:lpstr>
      <vt:lpstr>Contacts</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2019-09-20T14:19:11Z</dcterms:created>
  <dcterms:modified xsi:type="dcterms:W3CDTF">2020-02-25T17:38:08Z</dcterms:modified>
</cp:coreProperties>
</file>