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drawings/drawing7.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9.xml" ContentType="application/vnd.openxmlformats-officedocument.drawingml.chartshapes+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0.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3.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4.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5.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6.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7.xml" ContentType="application/vnd.openxmlformats-officedocument.drawingml.chartshapes+xml"/>
  <Override PartName="/ppt/notesSlides/notesSlide1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8.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5.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6.xml" ContentType="application/vnd.openxmlformats-officedocument.themeOverride+xml"/>
  <Override PartName="/ppt/drawings/drawing19.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7.xml" ContentType="application/vnd.openxmlformats-officedocument.themeOverride+xml"/>
  <Override PartName="/ppt/drawings/drawing20.xml" ContentType="application/vnd.openxmlformats-officedocument.drawingml.chartshapes+xml"/>
  <Override PartName="/ppt/notesSlides/notesSlide1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21.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2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3"/>
  </p:notesMasterIdLst>
  <p:handoutMasterIdLst>
    <p:handoutMasterId r:id="rId24"/>
  </p:handoutMasterIdLst>
  <p:sldIdLst>
    <p:sldId id="569" r:id="rId2"/>
    <p:sldId id="628" r:id="rId3"/>
    <p:sldId id="641" r:id="rId4"/>
    <p:sldId id="623" r:id="rId5"/>
    <p:sldId id="621" r:id="rId6"/>
    <p:sldId id="658" r:id="rId7"/>
    <p:sldId id="657" r:id="rId8"/>
    <p:sldId id="645" r:id="rId9"/>
    <p:sldId id="632" r:id="rId10"/>
    <p:sldId id="647" r:id="rId11"/>
    <p:sldId id="648" r:id="rId12"/>
    <p:sldId id="599" r:id="rId13"/>
    <p:sldId id="656" r:id="rId14"/>
    <p:sldId id="633" r:id="rId15"/>
    <p:sldId id="643" r:id="rId16"/>
    <p:sldId id="655" r:id="rId17"/>
    <p:sldId id="638" r:id="rId18"/>
    <p:sldId id="635" r:id="rId19"/>
    <p:sldId id="654" r:id="rId20"/>
    <p:sldId id="652" r:id="rId21"/>
    <p:sldId id="653" r:id="rId22"/>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movicz, Christopher" initials="NC" lastIdx="1" clrIdx="6">
    <p:extLst>
      <p:ext uri="{19B8F6BF-5375-455C-9EA6-DF929625EA0E}">
        <p15:presenceInfo xmlns:p15="http://schemas.microsoft.com/office/powerpoint/2012/main" userId="S-1-5-21-2005352356-2018378189-366286951-5236" providerId="AD"/>
      </p:ext>
    </p:extLst>
  </p:cmAuthor>
  <p:cmAuthor id="1" name="Diefenderfer, Jim" initials="DJ" lastIdx="13" clrIdx="0">
    <p:extLst>
      <p:ext uri="{19B8F6BF-5375-455C-9EA6-DF929625EA0E}">
        <p15:presenceInfo xmlns:p15="http://schemas.microsoft.com/office/powerpoint/2012/main" userId="S-1-5-21-2005352356-2018378189-366286951-8639" providerId="AD"/>
      </p:ext>
    </p:extLst>
  </p:cmAuthor>
  <p:cmAuthor id="2" name="Staub, John" initials="SJ" lastIdx="10" clrIdx="1">
    <p:extLst>
      <p:ext uri="{19B8F6BF-5375-455C-9EA6-DF929625EA0E}">
        <p15:presenceInfo xmlns:p15="http://schemas.microsoft.com/office/powerpoint/2012/main" userId="S-1-5-21-2005352356-2018378189-366286951-8403" providerId="AD"/>
      </p:ext>
    </p:extLst>
  </p:cmAuthor>
  <p:cmAuthor id="3" name="Preciado, James" initials="PJ" lastIdx="6" clrIdx="2">
    <p:extLst>
      <p:ext uri="{19B8F6BF-5375-455C-9EA6-DF929625EA0E}">
        <p15:presenceInfo xmlns:p15="http://schemas.microsoft.com/office/powerpoint/2012/main" userId="S-1-5-21-2005352356-2018378189-366286951-10748" providerId="AD"/>
      </p:ext>
    </p:extLst>
  </p:cmAuthor>
  <p:cmAuthor id="4" name="Aleman, Eugenio J." initials="AEJ" lastIdx="2" clrIdx="3">
    <p:extLst>
      <p:ext uri="{19B8F6BF-5375-455C-9EA6-DF929625EA0E}">
        <p15:presenceInfo xmlns:p15="http://schemas.microsoft.com/office/powerpoint/2012/main" userId="S-1-5-21-2005352356-2018378189-366286951-43750" providerId="AD"/>
      </p:ext>
    </p:extLst>
  </p:cmAuthor>
  <p:cmAuthor id="5" name="Kahan, Ari" initials="KA" lastIdx="2" clrIdx="4">
    <p:extLst>
      <p:ext uri="{19B8F6BF-5375-455C-9EA6-DF929625EA0E}">
        <p15:presenceInfo xmlns:p15="http://schemas.microsoft.com/office/powerpoint/2012/main" userId="S-1-5-21-2005352356-2018378189-366286951-35880" providerId="AD"/>
      </p:ext>
    </p:extLst>
  </p:cmAuthor>
  <p:cmAuthor id="6" name="Bergman, Aaron" initials="BA" lastIdx="12" clrIdx="5">
    <p:extLst>
      <p:ext uri="{19B8F6BF-5375-455C-9EA6-DF929625EA0E}">
        <p15:presenceInfo xmlns:p15="http://schemas.microsoft.com/office/powerpoint/2012/main" userId="S-1-5-21-2005352356-2018378189-366286951-39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69DD8"/>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3579" autoAdjust="0"/>
  </p:normalViewPr>
  <p:slideViewPr>
    <p:cSldViewPr snapToGrid="0">
      <p:cViewPr varScale="1">
        <p:scale>
          <a:sx n="113" d="100"/>
          <a:sy n="113" d="100"/>
        </p:scale>
        <p:origin x="1480" y="56"/>
      </p:cViewPr>
      <p:guideLst>
        <p:guide orient="horz" pos="2160"/>
        <p:guide pos="2880"/>
        <p:guide orient="horz" pos="1620"/>
      </p:guideLst>
    </p:cSldViewPr>
  </p:slideViewPr>
  <p:outlineViewPr>
    <p:cViewPr>
      <p:scale>
        <a:sx n="33" d="100"/>
        <a:sy n="33" d="100"/>
      </p:scale>
      <p:origin x="0" y="-1048"/>
    </p:cViewPr>
  </p:outlineViewPr>
  <p:notesTextViewPr>
    <p:cViewPr>
      <p:scale>
        <a:sx n="100" d="100"/>
        <a:sy n="100" d="100"/>
      </p:scale>
      <p:origin x="0" y="0"/>
    </p:cViewPr>
  </p:notesTextViewPr>
  <p:sorterViewPr>
    <p:cViewPr>
      <p:scale>
        <a:sx n="170" d="100"/>
        <a:sy n="170" d="100"/>
      </p:scale>
      <p:origin x="0" y="0"/>
    </p:cViewPr>
  </p:sorterViewPr>
  <p:notesViewPr>
    <p:cSldViewPr snapToGrid="0">
      <p:cViewPr>
        <p:scale>
          <a:sx n="100" d="100"/>
          <a:sy n="100" d="100"/>
        </p:scale>
        <p:origin x="3504" y="-270"/>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19.xml"/><Relationship Id="rId4"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20.xml"/><Relationship Id="rId4"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21.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6.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7.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676519026282"/>
          <c:y val="3.589485127435537E-2"/>
          <c:w val="0.63103866160376365"/>
          <c:h val="0.85056731799040863"/>
        </c:manualLayout>
      </c:layout>
      <c:areaChart>
        <c:grouping val="stacked"/>
        <c:varyColors val="0"/>
        <c:ser>
          <c:idx val="3"/>
          <c:order val="0"/>
          <c:tx>
            <c:strRef>
              <c:f>Sheet1!$E$1</c:f>
              <c:strCache>
                <c:ptCount val="1"/>
                <c:pt idx="0">
                  <c:v>Residential</c:v>
                </c:pt>
              </c:strCache>
            </c:strRef>
          </c:tx>
          <c:spPr>
            <a:solidFill>
              <a:schemeClr val="accent5">
                <a:lumMod val="75000"/>
              </a:schemeClr>
            </a:solidFill>
            <a:ln>
              <a:noFill/>
            </a:ln>
            <a:effectLst/>
          </c:spPr>
          <c:cat>
            <c:strRef>
              <c:f>Sheet1!$A$2:$A$42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Sheet1!$E$2:$E$42</c:f>
              <c:numCache>
                <c:formatCode>General</c:formatCode>
                <c:ptCount val="21"/>
                <c:pt idx="0">
                  <c:v>26.437203921477359</c:v>
                </c:pt>
                <c:pt idx="1">
                  <c:v>28.031246142402878</c:v>
                </c:pt>
                <c:pt idx="2">
                  <c:v>28.592191399254311</c:v>
                </c:pt>
                <c:pt idx="3">
                  <c:v>29.23216974952614</c:v>
                </c:pt>
                <c:pt idx="4">
                  <c:v>30.27860884612641</c:v>
                </c:pt>
                <c:pt idx="5">
                  <c:v>30.781540792642659</c:v>
                </c:pt>
                <c:pt idx="6">
                  <c:v>31.53525012058747</c:v>
                </c:pt>
                <c:pt idx="7">
                  <c:v>33.198655707758029</c:v>
                </c:pt>
                <c:pt idx="8">
                  <c:v>35.143451022873833</c:v>
                </c:pt>
                <c:pt idx="9">
                  <c:v>35.936873731139627</c:v>
                </c:pt>
                <c:pt idx="10">
                  <c:v>35.752474621855207</c:v>
                </c:pt>
                <c:pt idx="11">
                  <c:v>36.141723079601647</c:v>
                </c:pt>
                <c:pt idx="12">
                  <c:v>36.656168841130167</c:v>
                </c:pt>
                <c:pt idx="13">
                  <c:v>37.132800702643621</c:v>
                </c:pt>
                <c:pt idx="14">
                  <c:v>37.7571692765789</c:v>
                </c:pt>
                <c:pt idx="15">
                  <c:v>38.285460876340593</c:v>
                </c:pt>
                <c:pt idx="16">
                  <c:v>39.157934951975463</c:v>
                </c:pt>
                <c:pt idx="17">
                  <c:v>39.792850941506337</c:v>
                </c:pt>
                <c:pt idx="18">
                  <c:v>40.522085551317552</c:v>
                </c:pt>
                <c:pt idx="19">
                  <c:v>41.296591236280712</c:v>
                </c:pt>
                <c:pt idx="20">
                  <c:v>42.007924559982037</c:v>
                </c:pt>
              </c:numCache>
            </c:numRef>
          </c:val>
        </c:ser>
        <c:ser>
          <c:idx val="2"/>
          <c:order val="1"/>
          <c:tx>
            <c:strRef>
              <c:f>Sheet1!$D$1</c:f>
              <c:strCache>
                <c:ptCount val="1"/>
                <c:pt idx="0">
                  <c:v>Commercial</c:v>
                </c:pt>
              </c:strCache>
            </c:strRef>
          </c:tx>
          <c:spPr>
            <a:solidFill>
              <a:schemeClr val="accent5">
                <a:lumMod val="40000"/>
                <a:lumOff val="60000"/>
              </a:schemeClr>
            </a:solidFill>
            <a:ln>
              <a:noFill/>
            </a:ln>
            <a:effectLst/>
          </c:spPr>
          <c:cat>
            <c:strRef>
              <c:f>Sheet1!$A$2:$A$42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Sheet1!$D$2:$D$42</c:f>
              <c:numCache>
                <c:formatCode>General</c:formatCode>
                <c:ptCount val="21"/>
                <c:pt idx="0">
                  <c:v>9.4590043206730332</c:v>
                </c:pt>
                <c:pt idx="1">
                  <c:v>9.9802307021249312</c:v>
                </c:pt>
                <c:pt idx="2">
                  <c:v>10.586230936799209</c:v>
                </c:pt>
                <c:pt idx="3">
                  <c:v>11.05149842782237</c:v>
                </c:pt>
                <c:pt idx="4">
                  <c:v>11.181662292560411</c:v>
                </c:pt>
                <c:pt idx="5">
                  <c:v>11.581509214695419</c:v>
                </c:pt>
                <c:pt idx="6">
                  <c:v>11.9134895325831</c:v>
                </c:pt>
                <c:pt idx="7">
                  <c:v>12.44363716355832</c:v>
                </c:pt>
                <c:pt idx="8">
                  <c:v>12.99224759192535</c:v>
                </c:pt>
                <c:pt idx="9">
                  <c:v>13.26351701211572</c:v>
                </c:pt>
                <c:pt idx="10">
                  <c:v>13.19265238797497</c:v>
                </c:pt>
                <c:pt idx="11">
                  <c:v>13.44419250400513</c:v>
                </c:pt>
                <c:pt idx="12">
                  <c:v>13.74050037711911</c:v>
                </c:pt>
                <c:pt idx="13">
                  <c:v>14.02179065764992</c:v>
                </c:pt>
                <c:pt idx="14">
                  <c:v>14.34378339909054</c:v>
                </c:pt>
                <c:pt idx="15">
                  <c:v>14.6234498430928</c:v>
                </c:pt>
                <c:pt idx="16">
                  <c:v>14.99801261453533</c:v>
                </c:pt>
                <c:pt idx="17">
                  <c:v>15.28410494713737</c:v>
                </c:pt>
                <c:pt idx="18">
                  <c:v>15.61156984938961</c:v>
                </c:pt>
                <c:pt idx="19">
                  <c:v>15.93360837647281</c:v>
                </c:pt>
                <c:pt idx="20">
                  <c:v>16.259823853455622</c:v>
                </c:pt>
              </c:numCache>
            </c:numRef>
          </c:val>
        </c:ser>
        <c:ser>
          <c:idx val="0"/>
          <c:order val="2"/>
          <c:tx>
            <c:strRef>
              <c:f>Sheet1!$C$1</c:f>
              <c:strCache>
                <c:ptCount val="1"/>
                <c:pt idx="0">
                  <c:v>Transportation</c:v>
                </c:pt>
              </c:strCache>
            </c:strRef>
          </c:tx>
          <c:spPr>
            <a:solidFill>
              <a:schemeClr val="accent1"/>
            </a:solidFill>
            <a:ln>
              <a:noFill/>
            </a:ln>
            <a:effectLst/>
          </c:spPr>
          <c:cat>
            <c:strRef>
              <c:f>Sheet1!$A$2:$A$42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Sheet1!$C$2:$C$42</c:f>
              <c:numCache>
                <c:formatCode>General</c:formatCode>
                <c:ptCount val="21"/>
                <c:pt idx="0">
                  <c:v>44.656062773622573</c:v>
                </c:pt>
                <c:pt idx="1">
                  <c:v>46.831630941510198</c:v>
                </c:pt>
                <c:pt idx="2">
                  <c:v>48.937249630831182</c:v>
                </c:pt>
                <c:pt idx="3">
                  <c:v>51.211878201127057</c:v>
                </c:pt>
                <c:pt idx="4">
                  <c:v>52.864198354989277</c:v>
                </c:pt>
                <c:pt idx="5">
                  <c:v>54.491185512008379</c:v>
                </c:pt>
                <c:pt idx="6">
                  <c:v>56.096730823166659</c:v>
                </c:pt>
                <c:pt idx="7">
                  <c:v>57.782669268578303</c:v>
                </c:pt>
                <c:pt idx="8">
                  <c:v>58.961834634542463</c:v>
                </c:pt>
                <c:pt idx="9">
                  <c:v>60.73173921585083</c:v>
                </c:pt>
                <c:pt idx="10">
                  <c:v>55.747049592629068</c:v>
                </c:pt>
                <c:pt idx="11">
                  <c:v>58.652820353731528</c:v>
                </c:pt>
                <c:pt idx="12">
                  <c:v>61.443942802190783</c:v>
                </c:pt>
                <c:pt idx="13">
                  <c:v>63.604254278451201</c:v>
                </c:pt>
                <c:pt idx="14">
                  <c:v>65.372585783213367</c:v>
                </c:pt>
                <c:pt idx="15">
                  <c:v>67.000864717576889</c:v>
                </c:pt>
                <c:pt idx="16">
                  <c:v>68.381977719679469</c:v>
                </c:pt>
                <c:pt idx="17">
                  <c:v>69.633132486358292</c:v>
                </c:pt>
                <c:pt idx="18">
                  <c:v>70.856578793108469</c:v>
                </c:pt>
                <c:pt idx="19">
                  <c:v>72.025867108020122</c:v>
                </c:pt>
                <c:pt idx="20">
                  <c:v>73.177691875606797</c:v>
                </c:pt>
              </c:numCache>
            </c:numRef>
          </c:val>
        </c:ser>
        <c:ser>
          <c:idx val="1"/>
          <c:order val="3"/>
          <c:tx>
            <c:strRef>
              <c:f>Sheet1!$B$1</c:f>
              <c:strCache>
                <c:ptCount val="1"/>
                <c:pt idx="0">
                  <c:v>Industrial</c:v>
                </c:pt>
              </c:strCache>
            </c:strRef>
          </c:tx>
          <c:spPr>
            <a:solidFill>
              <a:schemeClr val="accent3"/>
            </a:solidFill>
            <a:ln>
              <a:noFill/>
            </a:ln>
            <a:effectLst/>
          </c:spPr>
          <c:cat>
            <c:strRef>
              <c:f>Sheet1!$A$2:$A$42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Sheet1!$B$2:$B$42</c:f>
              <c:numCache>
                <c:formatCode>General</c:formatCode>
                <c:ptCount val="21"/>
                <c:pt idx="0">
                  <c:v>144.93165838663259</c:v>
                </c:pt>
                <c:pt idx="1">
                  <c:v>152.8120627633009</c:v>
                </c:pt>
                <c:pt idx="2">
                  <c:v>159.59325213780801</c:v>
                </c:pt>
                <c:pt idx="3">
                  <c:v>159.64960054994609</c:v>
                </c:pt>
                <c:pt idx="4">
                  <c:v>162.54660688102811</c:v>
                </c:pt>
                <c:pt idx="5">
                  <c:v>161.22833736807681</c:v>
                </c:pt>
                <c:pt idx="6">
                  <c:v>161.08864852849371</c:v>
                </c:pt>
                <c:pt idx="7">
                  <c:v>166.214314130612</c:v>
                </c:pt>
                <c:pt idx="8">
                  <c:v>169.9380253216641</c:v>
                </c:pt>
                <c:pt idx="9">
                  <c:v>172.18831907375579</c:v>
                </c:pt>
                <c:pt idx="10">
                  <c:v>167.60583130790349</c:v>
                </c:pt>
                <c:pt idx="11">
                  <c:v>177.56570056998851</c:v>
                </c:pt>
                <c:pt idx="12">
                  <c:v>181.62239398203289</c:v>
                </c:pt>
                <c:pt idx="13">
                  <c:v>185.06787755529959</c:v>
                </c:pt>
                <c:pt idx="14">
                  <c:v>188.11057039528561</c:v>
                </c:pt>
                <c:pt idx="15">
                  <c:v>190.9929569233087</c:v>
                </c:pt>
                <c:pt idx="16">
                  <c:v>194.0522863050364</c:v>
                </c:pt>
                <c:pt idx="17">
                  <c:v>197.16174976789671</c:v>
                </c:pt>
                <c:pt idx="18">
                  <c:v>200.27480577949629</c:v>
                </c:pt>
                <c:pt idx="19">
                  <c:v>203.4001412996096</c:v>
                </c:pt>
                <c:pt idx="20">
                  <c:v>206.63839279273611</c:v>
                </c:pt>
              </c:numCache>
            </c:numRef>
          </c:val>
        </c:ser>
        <c:dLbls>
          <c:showLegendKey val="0"/>
          <c:showVal val="0"/>
          <c:showCatName val="0"/>
          <c:showSerName val="0"/>
          <c:showPercent val="0"/>
          <c:showBubbleSize val="0"/>
        </c:dLbls>
        <c:axId val="-1555908880"/>
        <c:axId val="-1555914864"/>
      </c:areaChart>
      <c:catAx>
        <c:axId val="-15559088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14864"/>
        <c:crosses val="autoZero"/>
        <c:auto val="1"/>
        <c:lblAlgn val="ctr"/>
        <c:lblOffset val="100"/>
        <c:tickLblSkip val="10"/>
        <c:tickMarkSkip val="10"/>
        <c:noMultiLvlLbl val="0"/>
      </c:catAx>
      <c:valAx>
        <c:axId val="-1555914864"/>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chemeClr val="bg1">
                <a:lumMod val="65000"/>
              </a:scheme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08880"/>
        <c:crossesAt val="11"/>
        <c:crossBetween val="midCat"/>
        <c:majorUnit val="100"/>
      </c:valAx>
      <c:spPr>
        <a:noFill/>
        <a:ln>
          <a:noFill/>
        </a:ln>
        <a:effectLst/>
      </c:spPr>
    </c:plotArea>
    <c:plotVisOnly val="1"/>
    <c:dispBlanksAs val="gap"/>
    <c:showDLblsOverMax val="0"/>
  </c:chart>
  <c:spPr>
    <a:noFill/>
    <a:ln>
      <a:noFill/>
    </a:ln>
    <a:effectLst/>
  </c:spPr>
  <c:txPr>
    <a:bodyPr/>
    <a:lstStyle/>
    <a:p>
      <a:pPr>
        <a:defRPr sz="1200" baseline="0">
          <a:solidFill>
            <a:schemeClr val="tx1"/>
          </a:solidFill>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24407584411063"/>
          <c:y val="2.7493750026233263E-2"/>
          <c:w val="0.6014810855825341"/>
          <c:h val="0.88166716334975992"/>
        </c:manualLayout>
      </c:layout>
      <c:barChart>
        <c:barDir val="col"/>
        <c:grouping val="percentStacked"/>
        <c:varyColors val="0"/>
        <c:ser>
          <c:idx val="3"/>
          <c:order val="0"/>
          <c:tx>
            <c:strRef>
              <c:f>Sheet1!$B$1</c:f>
              <c:strCache>
                <c:ptCount val="1"/>
                <c:pt idx="0">
                  <c:v> Nuclear</c:v>
                </c:pt>
              </c:strCache>
            </c:strRef>
          </c:tx>
          <c:spPr>
            <a:solidFill>
              <a:schemeClr val="accent5"/>
            </a:solidFill>
            <a:ln>
              <a:noFill/>
            </a:ln>
            <a:effectLst/>
          </c:spPr>
          <c:invertIfNegative val="0"/>
          <c:cat>
            <c:strRef>
              <c:f>Sheet1!$A$2:$A$3</c:f>
              <c:strCache>
                <c:ptCount val="2"/>
                <c:pt idx="0">
                  <c:v>2020</c:v>
                </c:pt>
                <c:pt idx="1">
                  <c:v>2050</c:v>
                </c:pt>
              </c:strCache>
            </c:strRef>
          </c:cat>
          <c:val>
            <c:numRef>
              <c:f>Sheet1!$B$2:$B$3</c:f>
              <c:numCache>
                <c:formatCode>General</c:formatCode>
                <c:ptCount val="2"/>
                <c:pt idx="0">
                  <c:v>27.499842502146503</c:v>
                </c:pt>
                <c:pt idx="1">
                  <c:v>32.72320457543384</c:v>
                </c:pt>
              </c:numCache>
            </c:numRef>
          </c:val>
        </c:ser>
        <c:ser>
          <c:idx val="1"/>
          <c:order val="1"/>
          <c:tx>
            <c:strRef>
              <c:f>Sheet1!$C$1</c:f>
              <c:strCache>
                <c:ptCount val="1"/>
                <c:pt idx="0">
                  <c:v> Natural gas</c:v>
                </c:pt>
              </c:strCache>
            </c:strRef>
          </c:tx>
          <c:spPr>
            <a:solidFill>
              <a:schemeClr val="accent1"/>
            </a:solidFill>
            <a:ln>
              <a:noFill/>
            </a:ln>
            <a:effectLst/>
          </c:spPr>
          <c:invertIfNegative val="0"/>
          <c:cat>
            <c:strRef>
              <c:f>Sheet1!$A$2:$A$3</c:f>
              <c:strCache>
                <c:ptCount val="2"/>
                <c:pt idx="0">
                  <c:v>2020</c:v>
                </c:pt>
                <c:pt idx="1">
                  <c:v>2050</c:v>
                </c:pt>
              </c:strCache>
            </c:strRef>
          </c:cat>
          <c:val>
            <c:numRef>
              <c:f>Sheet1!$C$2:$C$3</c:f>
              <c:numCache>
                <c:formatCode>General</c:formatCode>
                <c:ptCount val="2"/>
                <c:pt idx="0">
                  <c:v>147.28534378503718</c:v>
                </c:pt>
                <c:pt idx="1">
                  <c:v>193.20840273040267</c:v>
                </c:pt>
              </c:numCache>
            </c:numRef>
          </c:val>
          <c:extLst/>
        </c:ser>
        <c:ser>
          <c:idx val="0"/>
          <c:order val="2"/>
          <c:tx>
            <c:strRef>
              <c:f>Sheet1!$D$1</c:f>
              <c:strCache>
                <c:ptCount val="1"/>
                <c:pt idx="0">
                  <c:v> Liquids</c:v>
                </c:pt>
              </c:strCache>
            </c:strRef>
          </c:tx>
          <c:spPr>
            <a:solidFill>
              <a:schemeClr val="accent2"/>
            </a:solidFill>
            <a:ln>
              <a:noFill/>
            </a:ln>
            <a:effectLst/>
          </c:spPr>
          <c:invertIfNegative val="0"/>
          <c:cat>
            <c:strRef>
              <c:f>Sheet1!$A$2:$A$3</c:f>
              <c:strCache>
                <c:ptCount val="2"/>
                <c:pt idx="0">
                  <c:v>2020</c:v>
                </c:pt>
                <c:pt idx="1">
                  <c:v>2050</c:v>
                </c:pt>
              </c:strCache>
            </c:strRef>
          </c:cat>
          <c:val>
            <c:numRef>
              <c:f>Sheet1!$D$2:$D$3</c:f>
              <c:numCache>
                <c:formatCode>General</c:formatCode>
                <c:ptCount val="2"/>
                <c:pt idx="0">
                  <c:v>182.38868200415868</c:v>
                </c:pt>
                <c:pt idx="1">
                  <c:v>248.54494874148068</c:v>
                </c:pt>
              </c:numCache>
            </c:numRef>
          </c:val>
          <c:extLst/>
        </c:ser>
        <c:ser>
          <c:idx val="2"/>
          <c:order val="3"/>
          <c:tx>
            <c:strRef>
              <c:f>Sheet1!$E$1</c:f>
              <c:strCache>
                <c:ptCount val="1"/>
                <c:pt idx="0">
                  <c:v> Coal</c:v>
                </c:pt>
              </c:strCache>
            </c:strRef>
          </c:tx>
          <c:spPr>
            <a:solidFill>
              <a:schemeClr val="tx1"/>
            </a:solidFill>
            <a:ln>
              <a:noFill/>
            </a:ln>
            <a:effectLst/>
          </c:spPr>
          <c:invertIfNegative val="0"/>
          <c:cat>
            <c:strRef>
              <c:f>Sheet1!$A$2:$A$3</c:f>
              <c:strCache>
                <c:ptCount val="2"/>
                <c:pt idx="0">
                  <c:v>2020</c:v>
                </c:pt>
                <c:pt idx="1">
                  <c:v>2050</c:v>
                </c:pt>
              </c:strCache>
            </c:strRef>
          </c:cat>
          <c:val>
            <c:numRef>
              <c:f>Sheet1!$E$2:$E$3</c:f>
              <c:numCache>
                <c:formatCode>General</c:formatCode>
                <c:ptCount val="2"/>
                <c:pt idx="0">
                  <c:v>155.6165409130071</c:v>
                </c:pt>
                <c:pt idx="1">
                  <c:v>176.68609681077808</c:v>
                </c:pt>
              </c:numCache>
            </c:numRef>
          </c:val>
          <c:extLst/>
        </c:ser>
        <c:ser>
          <c:idx val="4"/>
          <c:order val="4"/>
          <c:tx>
            <c:strRef>
              <c:f>Sheet1!$F$1</c:f>
              <c:strCache>
                <c:ptCount val="1"/>
                <c:pt idx="0">
                  <c:v>Renewables</c:v>
                </c:pt>
              </c:strCache>
            </c:strRef>
          </c:tx>
          <c:spPr>
            <a:solidFill>
              <a:schemeClr val="accent3"/>
            </a:solidFill>
            <a:ln>
              <a:noFill/>
            </a:ln>
            <a:effectLst/>
          </c:spPr>
          <c:invertIfNegative val="0"/>
          <c:cat>
            <c:strRef>
              <c:f>Sheet1!$A$2:$A$3</c:f>
              <c:strCache>
                <c:ptCount val="2"/>
                <c:pt idx="0">
                  <c:v>2020</c:v>
                </c:pt>
                <c:pt idx="1">
                  <c:v>2050</c:v>
                </c:pt>
              </c:strCache>
            </c:strRef>
          </c:cat>
          <c:val>
            <c:numRef>
              <c:f>Sheet1!$F$2:$F$3</c:f>
              <c:numCache>
                <c:formatCode>General</c:formatCode>
                <c:ptCount val="2"/>
                <c:pt idx="0">
                  <c:v>88.734027768515659</c:v>
                </c:pt>
                <c:pt idx="1">
                  <c:v>235.16419407560886</c:v>
                </c:pt>
              </c:numCache>
            </c:numRef>
          </c:val>
          <c:extLst/>
        </c:ser>
        <c:dLbls>
          <c:showLegendKey val="0"/>
          <c:showVal val="0"/>
          <c:showCatName val="0"/>
          <c:showSerName val="0"/>
          <c:showPercent val="0"/>
          <c:showBubbleSize val="0"/>
        </c:dLbls>
        <c:gapWidth val="150"/>
        <c:overlap val="100"/>
        <c:axId val="-1555912688"/>
        <c:axId val="-1555912144"/>
      </c:barChart>
      <c:catAx>
        <c:axId val="-155591268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12144"/>
        <c:crosses val="autoZero"/>
        <c:auto val="1"/>
        <c:lblAlgn val="ctr"/>
        <c:lblOffset val="100"/>
        <c:noMultiLvlLbl val="0"/>
      </c:catAx>
      <c:valAx>
        <c:axId val="-1555912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12688"/>
        <c:crosses val="autoZero"/>
        <c:crossBetween val="between"/>
      </c:valAx>
      <c:spPr>
        <a:noFill/>
        <a:ln>
          <a:noFill/>
        </a:ln>
        <a:effectLst/>
      </c:spPr>
    </c:plotArea>
    <c:plotVisOnly val="1"/>
    <c:dispBlanksAs val="gap"/>
    <c:showDLblsOverMax val="0"/>
  </c:chart>
  <c:spPr>
    <a:noFill/>
    <a:ln>
      <a:noFill/>
    </a:ln>
    <a:effectLst/>
  </c:spPr>
  <c:txPr>
    <a:bodyPr/>
    <a:lstStyle/>
    <a:p>
      <a:pPr>
        <a:defRPr sz="1200" baseline="0">
          <a:solidFill>
            <a:schemeClr val="tx1"/>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7839020122484E-2"/>
          <c:y val="4.4167251701745486E-2"/>
          <c:w val="0.78104632418216469"/>
          <c:h val="0.86443148072405507"/>
        </c:manualLayout>
      </c:layout>
      <c:scatterChart>
        <c:scatterStyle val="lineMarker"/>
        <c:varyColors val="0"/>
        <c:ser>
          <c:idx val="1"/>
          <c:order val="0"/>
          <c:tx>
            <c:strRef>
              <c:f>Sheet1!$B$1</c:f>
              <c:strCache>
                <c:ptCount val="1"/>
                <c:pt idx="0">
                  <c:v>HM</c:v>
                </c:pt>
              </c:strCache>
            </c:strRef>
          </c:tx>
          <c:spPr>
            <a:ln w="28575" cap="rnd">
              <a:solidFill>
                <a:schemeClr val="accent2"/>
              </a:solidFill>
              <a:round/>
            </a:ln>
            <a:effectLst/>
          </c:spPr>
          <c:marker>
            <c:symbol val="none"/>
          </c:marker>
          <c:xVal>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Sheet1!$B$2:$B$42</c:f>
              <c:numCache>
                <c:formatCode>General</c:formatCode>
                <c:ptCount val="41"/>
                <c:pt idx="0">
                  <c:v>88.672574246097341</c:v>
                </c:pt>
                <c:pt idx="1">
                  <c:v>89.33986995389229</c:v>
                </c:pt>
                <c:pt idx="2">
                  <c:v>90.670711535132014</c:v>
                </c:pt>
                <c:pt idx="3">
                  <c:v>92.212731883913293</c:v>
                </c:pt>
                <c:pt idx="4">
                  <c:v>93.554795024305037</c:v>
                </c:pt>
                <c:pt idx="5">
                  <c:v>95.252853010311057</c:v>
                </c:pt>
                <c:pt idx="6">
                  <c:v>96.770605361367203</c:v>
                </c:pt>
                <c:pt idx="7">
                  <c:v>98.891894452385642</c:v>
                </c:pt>
                <c:pt idx="8">
                  <c:v>100.02258572206335</c:v>
                </c:pt>
                <c:pt idx="9">
                  <c:v>101.1278881938278</c:v>
                </c:pt>
                <c:pt idx="10">
                  <c:v>92.111616395451875</c:v>
                </c:pt>
                <c:pt idx="11">
                  <c:v>98.469474915327879</c:v>
                </c:pt>
                <c:pt idx="12">
                  <c:v>101.91263754343171</c:v>
                </c:pt>
                <c:pt idx="13">
                  <c:v>104.61384412096388</c:v>
                </c:pt>
                <c:pt idx="14">
                  <c:v>106.850614396898</c:v>
                </c:pt>
                <c:pt idx="15">
                  <c:v>108.62466466105906</c:v>
                </c:pt>
                <c:pt idx="16">
                  <c:v>110.06434988056525</c:v>
                </c:pt>
                <c:pt idx="17">
                  <c:v>111.27459159962164</c:v>
                </c:pt>
                <c:pt idx="18">
                  <c:v>112.68097708484513</c:v>
                </c:pt>
                <c:pt idx="19">
                  <c:v>113.95335670249928</c:v>
                </c:pt>
                <c:pt idx="20">
                  <c:v>115.37685250747091</c:v>
                </c:pt>
                <c:pt idx="21">
                  <c:v>116.89964015317827</c:v>
                </c:pt>
                <c:pt idx="22">
                  <c:v>118.47494485851531</c:v>
                </c:pt>
                <c:pt idx="23">
                  <c:v>119.87352295393222</c:v>
                </c:pt>
                <c:pt idx="24">
                  <c:v>121.61372056728108</c:v>
                </c:pt>
                <c:pt idx="25">
                  <c:v>123.25864922292205</c:v>
                </c:pt>
                <c:pt idx="26">
                  <c:v>124.93823508980215</c:v>
                </c:pt>
                <c:pt idx="27">
                  <c:v>126.6375236288643</c:v>
                </c:pt>
                <c:pt idx="28">
                  <c:v>128.32755845770856</c:v>
                </c:pt>
                <c:pt idx="29">
                  <c:v>130.2012013392077</c:v>
                </c:pt>
                <c:pt idx="30">
                  <c:v>131.92187768693077</c:v>
                </c:pt>
                <c:pt idx="31">
                  <c:v>133.82183970312596</c:v>
                </c:pt>
                <c:pt idx="32">
                  <c:v>135.64618816797963</c:v>
                </c:pt>
                <c:pt idx="33">
                  <c:v>137.51670055870025</c:v>
                </c:pt>
                <c:pt idx="34">
                  <c:v>139.27243799276587</c:v>
                </c:pt>
                <c:pt idx="35">
                  <c:v>141.20537918784666</c:v>
                </c:pt>
                <c:pt idx="36">
                  <c:v>142.94913945572833</c:v>
                </c:pt>
                <c:pt idx="37">
                  <c:v>145.05773170503781</c:v>
                </c:pt>
                <c:pt idx="38">
                  <c:v>146.92198015809194</c:v>
                </c:pt>
                <c:pt idx="39">
                  <c:v>148.84509925259937</c:v>
                </c:pt>
                <c:pt idx="40">
                  <c:v>150.66878943813464</c:v>
                </c:pt>
              </c:numCache>
            </c:numRef>
          </c:yVal>
          <c:smooth val="0"/>
        </c:ser>
        <c:ser>
          <c:idx val="2"/>
          <c:order val="1"/>
          <c:tx>
            <c:strRef>
              <c:f>Sheet1!$B$44</c:f>
              <c:strCache>
                <c:ptCount val="1"/>
                <c:pt idx="0">
                  <c:v>HP</c:v>
                </c:pt>
              </c:strCache>
            </c:strRef>
          </c:tx>
          <c:spPr>
            <a:ln w="28575" cap="rnd">
              <a:solidFill>
                <a:schemeClr val="accent3"/>
              </a:solidFill>
              <a:round/>
            </a:ln>
            <a:effectLst/>
          </c:spPr>
          <c:marker>
            <c:symbol val="none"/>
          </c:marker>
          <c:xVal>
            <c:numRef>
              <c:f>Sheet1!$A$45:$A$85</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Sheet1!$B$45:$B$85</c:f>
              <c:numCache>
                <c:formatCode>General</c:formatCode>
                <c:ptCount val="41"/>
                <c:pt idx="0">
                  <c:v>88.672574246097341</c:v>
                </c:pt>
                <c:pt idx="1">
                  <c:v>89.33986995389229</c:v>
                </c:pt>
                <c:pt idx="2">
                  <c:v>90.670711535132014</c:v>
                </c:pt>
                <c:pt idx="3">
                  <c:v>92.212731883913293</c:v>
                </c:pt>
                <c:pt idx="4">
                  <c:v>93.554795024305037</c:v>
                </c:pt>
                <c:pt idx="5">
                  <c:v>95.252853010311057</c:v>
                </c:pt>
                <c:pt idx="6">
                  <c:v>96.770605361367203</c:v>
                </c:pt>
                <c:pt idx="7">
                  <c:v>98.891894452385642</c:v>
                </c:pt>
                <c:pt idx="8">
                  <c:v>100.02258572206335</c:v>
                </c:pt>
                <c:pt idx="9">
                  <c:v>101.12761051446468</c:v>
                </c:pt>
                <c:pt idx="10">
                  <c:v>92.106573417554429</c:v>
                </c:pt>
                <c:pt idx="11">
                  <c:v>96.476142195078296</c:v>
                </c:pt>
                <c:pt idx="12">
                  <c:v>100.35069254651064</c:v>
                </c:pt>
                <c:pt idx="13">
                  <c:v>102.53176316947113</c:v>
                </c:pt>
                <c:pt idx="14">
                  <c:v>104.22075415304148</c:v>
                </c:pt>
                <c:pt idx="15">
                  <c:v>105.5676624258687</c:v>
                </c:pt>
                <c:pt idx="16">
                  <c:v>106.58784606403441</c:v>
                </c:pt>
                <c:pt idx="17">
                  <c:v>107.41675075527287</c:v>
                </c:pt>
                <c:pt idx="18">
                  <c:v>108.58651013577972</c:v>
                </c:pt>
                <c:pt idx="19">
                  <c:v>109.60473841472412</c:v>
                </c:pt>
                <c:pt idx="20">
                  <c:v>110.75739518798756</c:v>
                </c:pt>
                <c:pt idx="21">
                  <c:v>112.01775178564439</c:v>
                </c:pt>
                <c:pt idx="22">
                  <c:v>113.24140455170172</c:v>
                </c:pt>
                <c:pt idx="23">
                  <c:v>114.30862223878586</c:v>
                </c:pt>
                <c:pt idx="24">
                  <c:v>115.65170440645792</c:v>
                </c:pt>
                <c:pt idx="25">
                  <c:v>116.89175898516994</c:v>
                </c:pt>
                <c:pt idx="26">
                  <c:v>118.09503328742402</c:v>
                </c:pt>
                <c:pt idx="27">
                  <c:v>119.29307628549644</c:v>
                </c:pt>
                <c:pt idx="28">
                  <c:v>120.5241400439036</c:v>
                </c:pt>
                <c:pt idx="29">
                  <c:v>121.90551741079823</c:v>
                </c:pt>
                <c:pt idx="30">
                  <c:v>123.21837191222536</c:v>
                </c:pt>
                <c:pt idx="31">
                  <c:v>124.60916611899654</c:v>
                </c:pt>
                <c:pt idx="32">
                  <c:v>125.96849778500143</c:v>
                </c:pt>
                <c:pt idx="33">
                  <c:v>127.34432332262602</c:v>
                </c:pt>
                <c:pt idx="34">
                  <c:v>128.66092132597879</c:v>
                </c:pt>
                <c:pt idx="35">
                  <c:v>130.15798420161718</c:v>
                </c:pt>
                <c:pt idx="36">
                  <c:v>131.40850018569321</c:v>
                </c:pt>
                <c:pt idx="37">
                  <c:v>132.93581749963752</c:v>
                </c:pt>
                <c:pt idx="38">
                  <c:v>134.24270421877182</c:v>
                </c:pt>
                <c:pt idx="39">
                  <c:v>135.67039713712359</c:v>
                </c:pt>
                <c:pt idx="40">
                  <c:v>136.99398768418138</c:v>
                </c:pt>
              </c:numCache>
            </c:numRef>
          </c:yVal>
          <c:smooth val="0"/>
        </c:ser>
        <c:ser>
          <c:idx val="3"/>
          <c:order val="2"/>
          <c:tx>
            <c:strRef>
              <c:f>Sheet1!$B$87</c:f>
              <c:strCache>
                <c:ptCount val="1"/>
                <c:pt idx="0">
                  <c:v>LM</c:v>
                </c:pt>
              </c:strCache>
            </c:strRef>
          </c:tx>
          <c:spPr>
            <a:ln w="28575" cap="rnd">
              <a:solidFill>
                <a:schemeClr val="accent4"/>
              </a:solidFill>
              <a:round/>
            </a:ln>
            <a:effectLst/>
          </c:spPr>
          <c:marker>
            <c:symbol val="none"/>
          </c:marker>
          <c:xVal>
            <c:numRef>
              <c:f>Sheet1!$A$88:$A$128</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Sheet1!$B$88:$B$128</c:f>
              <c:numCache>
                <c:formatCode>General</c:formatCode>
                <c:ptCount val="41"/>
                <c:pt idx="0">
                  <c:v>88.672574246097341</c:v>
                </c:pt>
                <c:pt idx="1">
                  <c:v>89.33986995389229</c:v>
                </c:pt>
                <c:pt idx="2">
                  <c:v>90.670711535132014</c:v>
                </c:pt>
                <c:pt idx="3">
                  <c:v>92.212731883913293</c:v>
                </c:pt>
                <c:pt idx="4">
                  <c:v>93.554795024305037</c:v>
                </c:pt>
                <c:pt idx="5">
                  <c:v>95.252853010311057</c:v>
                </c:pt>
                <c:pt idx="6">
                  <c:v>96.770605361367203</c:v>
                </c:pt>
                <c:pt idx="7">
                  <c:v>98.891894452385642</c:v>
                </c:pt>
                <c:pt idx="8">
                  <c:v>100.02258572206335</c:v>
                </c:pt>
                <c:pt idx="9">
                  <c:v>101.12789186178598</c:v>
                </c:pt>
                <c:pt idx="10">
                  <c:v>92.106475183017352</c:v>
                </c:pt>
                <c:pt idx="11">
                  <c:v>97.837133296196086</c:v>
                </c:pt>
                <c:pt idx="12">
                  <c:v>99.57299467091309</c:v>
                </c:pt>
                <c:pt idx="13">
                  <c:v>101.25017152257617</c:v>
                </c:pt>
                <c:pt idx="14">
                  <c:v>102.30727962431592</c:v>
                </c:pt>
                <c:pt idx="15">
                  <c:v>102.95754042013589</c:v>
                </c:pt>
                <c:pt idx="16">
                  <c:v>103.22437208819989</c:v>
                </c:pt>
                <c:pt idx="17">
                  <c:v>103.26003378279584</c:v>
                </c:pt>
                <c:pt idx="18">
                  <c:v>103.40004300057213</c:v>
                </c:pt>
                <c:pt idx="19">
                  <c:v>103.36732496290465</c:v>
                </c:pt>
                <c:pt idx="20">
                  <c:v>103.42741646607479</c:v>
                </c:pt>
                <c:pt idx="21">
                  <c:v>103.55315606424564</c:v>
                </c:pt>
                <c:pt idx="22">
                  <c:v>103.74630369386526</c:v>
                </c:pt>
                <c:pt idx="23">
                  <c:v>103.69431135232985</c:v>
                </c:pt>
                <c:pt idx="24">
                  <c:v>103.89449157621449</c:v>
                </c:pt>
                <c:pt idx="25">
                  <c:v>103.974722669012</c:v>
                </c:pt>
                <c:pt idx="26">
                  <c:v>104.10211853473687</c:v>
                </c:pt>
                <c:pt idx="27">
                  <c:v>104.21627580010193</c:v>
                </c:pt>
                <c:pt idx="28">
                  <c:v>104.27393440869869</c:v>
                </c:pt>
                <c:pt idx="29">
                  <c:v>104.4862230527137</c:v>
                </c:pt>
                <c:pt idx="30">
                  <c:v>104.60498482718346</c:v>
                </c:pt>
                <c:pt idx="31">
                  <c:v>104.74974660609048</c:v>
                </c:pt>
                <c:pt idx="32">
                  <c:v>104.84860058159882</c:v>
                </c:pt>
                <c:pt idx="33">
                  <c:v>105.01554028350364</c:v>
                </c:pt>
                <c:pt idx="34">
                  <c:v>105.07295030732632</c:v>
                </c:pt>
                <c:pt idx="35">
                  <c:v>105.29203689956205</c:v>
                </c:pt>
                <c:pt idx="36">
                  <c:v>105.30407413698998</c:v>
                </c:pt>
                <c:pt idx="37">
                  <c:v>105.46381855074215</c:v>
                </c:pt>
                <c:pt idx="38">
                  <c:v>105.52742692242754</c:v>
                </c:pt>
                <c:pt idx="39">
                  <c:v>105.65520156993492</c:v>
                </c:pt>
                <c:pt idx="40">
                  <c:v>105.66704456260948</c:v>
                </c:pt>
              </c:numCache>
            </c:numRef>
          </c:yVal>
          <c:smooth val="0"/>
        </c:ser>
        <c:ser>
          <c:idx val="4"/>
          <c:order val="3"/>
          <c:tx>
            <c:strRef>
              <c:f>Sheet1!$B$130</c:f>
              <c:strCache>
                <c:ptCount val="1"/>
                <c:pt idx="0">
                  <c:v>LP</c:v>
                </c:pt>
              </c:strCache>
            </c:strRef>
          </c:tx>
          <c:spPr>
            <a:ln w="28575" cap="rnd">
              <a:solidFill>
                <a:schemeClr val="accent3">
                  <a:lumMod val="60000"/>
                  <a:lumOff val="40000"/>
                </a:schemeClr>
              </a:solidFill>
              <a:round/>
            </a:ln>
            <a:effectLst/>
          </c:spPr>
          <c:marker>
            <c:symbol val="none"/>
          </c:marker>
          <c:xVal>
            <c:numRef>
              <c:f>Sheet1!$A$131:$A$171</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Sheet1!$B$131:$B$171</c:f>
              <c:numCache>
                <c:formatCode>General</c:formatCode>
                <c:ptCount val="41"/>
                <c:pt idx="0">
                  <c:v>88.672574246097341</c:v>
                </c:pt>
                <c:pt idx="1">
                  <c:v>89.33986995389229</c:v>
                </c:pt>
                <c:pt idx="2">
                  <c:v>90.670711535132014</c:v>
                </c:pt>
                <c:pt idx="3">
                  <c:v>92.212731883913293</c:v>
                </c:pt>
                <c:pt idx="4">
                  <c:v>93.554795024305037</c:v>
                </c:pt>
                <c:pt idx="5">
                  <c:v>95.252853010311057</c:v>
                </c:pt>
                <c:pt idx="6">
                  <c:v>96.770605361367203</c:v>
                </c:pt>
                <c:pt idx="7">
                  <c:v>98.891894452385642</c:v>
                </c:pt>
                <c:pt idx="8">
                  <c:v>100.02258572206335</c:v>
                </c:pt>
                <c:pt idx="9">
                  <c:v>101.12766553927324</c:v>
                </c:pt>
                <c:pt idx="10">
                  <c:v>92.101329175240991</c:v>
                </c:pt>
                <c:pt idx="11">
                  <c:v>98.368659704360184</c:v>
                </c:pt>
                <c:pt idx="12">
                  <c:v>101.27343888049822</c:v>
                </c:pt>
                <c:pt idx="13">
                  <c:v>102.98090449866601</c:v>
                </c:pt>
                <c:pt idx="14">
                  <c:v>104.22780888972342</c:v>
                </c:pt>
                <c:pt idx="15">
                  <c:v>105.17888683596308</c:v>
                </c:pt>
                <c:pt idx="16">
                  <c:v>105.73574657911409</c:v>
                </c:pt>
                <c:pt idx="17">
                  <c:v>105.98425713088987</c:v>
                </c:pt>
                <c:pt idx="18">
                  <c:v>106.27683617122837</c:v>
                </c:pt>
                <c:pt idx="19">
                  <c:v>106.3782569489527</c:v>
                </c:pt>
                <c:pt idx="20">
                  <c:v>106.63807094769608</c:v>
                </c:pt>
                <c:pt idx="21">
                  <c:v>107.03680967332581</c:v>
                </c:pt>
                <c:pt idx="22">
                  <c:v>107.45360291751587</c:v>
                </c:pt>
                <c:pt idx="23">
                  <c:v>107.66633474816921</c:v>
                </c:pt>
                <c:pt idx="24">
                  <c:v>108.14860412209522</c:v>
                </c:pt>
                <c:pt idx="25">
                  <c:v>108.54911208558894</c:v>
                </c:pt>
                <c:pt idx="26">
                  <c:v>108.98810265224111</c:v>
                </c:pt>
                <c:pt idx="27">
                  <c:v>109.35510281075254</c:v>
                </c:pt>
                <c:pt idx="28">
                  <c:v>109.70897676374364</c:v>
                </c:pt>
                <c:pt idx="29">
                  <c:v>110.1503995990883</c:v>
                </c:pt>
                <c:pt idx="30">
                  <c:v>110.5382885498182</c:v>
                </c:pt>
                <c:pt idx="31">
                  <c:v>111.02013298939735</c:v>
                </c:pt>
                <c:pt idx="32">
                  <c:v>111.422217903553</c:v>
                </c:pt>
                <c:pt idx="33">
                  <c:v>111.9044169825158</c:v>
                </c:pt>
                <c:pt idx="34">
                  <c:v>112.21187324897349</c:v>
                </c:pt>
                <c:pt idx="35">
                  <c:v>112.65692798803171</c:v>
                </c:pt>
                <c:pt idx="36">
                  <c:v>112.89854277444412</c:v>
                </c:pt>
                <c:pt idx="37">
                  <c:v>113.39377503439292</c:v>
                </c:pt>
                <c:pt idx="38">
                  <c:v>113.73053415890487</c:v>
                </c:pt>
                <c:pt idx="39">
                  <c:v>114.13294948429061</c:v>
                </c:pt>
                <c:pt idx="40">
                  <c:v>114.50649501098049</c:v>
                </c:pt>
              </c:numCache>
            </c:numRef>
          </c:yVal>
          <c:smooth val="0"/>
        </c:ser>
        <c:ser>
          <c:idx val="0"/>
          <c:order val="4"/>
          <c:tx>
            <c:strRef>
              <c:f>Sheet1!$B$173</c:f>
              <c:strCache>
                <c:ptCount val="1"/>
                <c:pt idx="0">
                  <c:v>Reference</c:v>
                </c:pt>
              </c:strCache>
            </c:strRef>
          </c:tx>
          <c:spPr>
            <a:ln w="28575" cap="rnd">
              <a:solidFill>
                <a:schemeClr val="accent3">
                  <a:lumMod val="50000"/>
                </a:schemeClr>
              </a:solidFill>
              <a:round/>
            </a:ln>
            <a:effectLst/>
          </c:spPr>
          <c:marker>
            <c:symbol val="none"/>
          </c:marker>
          <c:xVal>
            <c:numRef>
              <c:f>Sheet1!$A$174:$A$214</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Sheet1!$B$174:$B$214</c:f>
              <c:numCache>
                <c:formatCode>General</c:formatCode>
                <c:ptCount val="41"/>
                <c:pt idx="0">
                  <c:v>88.672574246097341</c:v>
                </c:pt>
                <c:pt idx="1">
                  <c:v>89.33986995389229</c:v>
                </c:pt>
                <c:pt idx="2">
                  <c:v>90.670711535132014</c:v>
                </c:pt>
                <c:pt idx="3">
                  <c:v>92.212731883913293</c:v>
                </c:pt>
                <c:pt idx="4">
                  <c:v>93.554795024305037</c:v>
                </c:pt>
                <c:pt idx="5">
                  <c:v>95.252853010311057</c:v>
                </c:pt>
                <c:pt idx="6">
                  <c:v>96.770605361367203</c:v>
                </c:pt>
                <c:pt idx="7">
                  <c:v>98.891894452385642</c:v>
                </c:pt>
                <c:pt idx="8">
                  <c:v>100.02258572206335</c:v>
                </c:pt>
                <c:pt idx="9">
                  <c:v>101.12763526947387</c:v>
                </c:pt>
                <c:pt idx="10">
                  <c:v>92.098939257090763</c:v>
                </c:pt>
                <c:pt idx="11">
                  <c:v>98.112192277363718</c:v>
                </c:pt>
                <c:pt idx="12">
                  <c:v>100.7480715040506</c:v>
                </c:pt>
                <c:pt idx="13">
                  <c:v>102.84161663528442</c:v>
                </c:pt>
                <c:pt idx="14">
                  <c:v>104.46977335833685</c:v>
                </c:pt>
                <c:pt idx="15">
                  <c:v>105.70148822258341</c:v>
                </c:pt>
                <c:pt idx="16">
                  <c:v>106.58105692050472</c:v>
                </c:pt>
                <c:pt idx="17">
                  <c:v>107.19336542699364</c:v>
                </c:pt>
                <c:pt idx="18">
                  <c:v>107.94025057975313</c:v>
                </c:pt>
                <c:pt idx="19">
                  <c:v>108.51177182372385</c:v>
                </c:pt>
                <c:pt idx="20">
                  <c:v>109.21995373081086</c:v>
                </c:pt>
                <c:pt idx="21">
                  <c:v>110.03833827881004</c:v>
                </c:pt>
                <c:pt idx="22">
                  <c:v>110.8623366443947</c:v>
                </c:pt>
                <c:pt idx="23">
                  <c:v>111.50682237236916</c:v>
                </c:pt>
                <c:pt idx="24">
                  <c:v>112.41988445537844</c:v>
                </c:pt>
                <c:pt idx="25">
                  <c:v>113.22363824683828</c:v>
                </c:pt>
                <c:pt idx="26">
                  <c:v>114.03509846626636</c:v>
                </c:pt>
                <c:pt idx="27">
                  <c:v>114.86816308339905</c:v>
                </c:pt>
                <c:pt idx="28">
                  <c:v>115.64325510916187</c:v>
                </c:pt>
                <c:pt idx="29">
                  <c:v>116.54767854254192</c:v>
                </c:pt>
                <c:pt idx="30">
                  <c:v>117.34724817726156</c:v>
                </c:pt>
                <c:pt idx="31">
                  <c:v>118.26385942180343</c:v>
                </c:pt>
                <c:pt idx="32">
                  <c:v>119.15142496191885</c:v>
                </c:pt>
                <c:pt idx="33">
                  <c:v>120.08683377310686</c:v>
                </c:pt>
                <c:pt idx="34">
                  <c:v>120.90033565697928</c:v>
                </c:pt>
                <c:pt idx="35">
                  <c:v>121.84578412007879</c:v>
                </c:pt>
                <c:pt idx="36">
                  <c:v>122.5435668579273</c:v>
                </c:pt>
                <c:pt idx="37">
                  <c:v>123.46714132616169</c:v>
                </c:pt>
                <c:pt idx="38">
                  <c:v>124.23650923404628</c:v>
                </c:pt>
                <c:pt idx="39">
                  <c:v>125.12823756228201</c:v>
                </c:pt>
                <c:pt idx="40">
                  <c:v>125.89002571881352</c:v>
                </c:pt>
              </c:numCache>
            </c:numRef>
          </c:yVal>
          <c:smooth val="0"/>
        </c:ser>
        <c:dLbls>
          <c:showLegendKey val="0"/>
          <c:showVal val="0"/>
          <c:showCatName val="0"/>
          <c:showSerName val="0"/>
          <c:showPercent val="0"/>
          <c:showBubbleSize val="0"/>
        </c:dLbls>
        <c:axId val="-1555911600"/>
        <c:axId val="-1555907248"/>
      </c:scatterChart>
      <c:valAx>
        <c:axId val="-1555911600"/>
        <c:scaling>
          <c:orientation val="minMax"/>
          <c:max val="2050"/>
          <c:min val="2010"/>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5907248"/>
        <c:crossesAt val="0"/>
        <c:crossBetween val="midCat"/>
        <c:majorUnit val="5"/>
      </c:valAx>
      <c:valAx>
        <c:axId val="-1555907248"/>
        <c:scaling>
          <c:orientation val="minMax"/>
          <c:max val="1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cap="rnd" cmpd="sng" algn="ctr">
            <a:solidFill>
              <a:schemeClr val="bg1">
                <a:lumMod val="65000"/>
              </a:schemeClr>
            </a:solidFill>
            <a:prstDash val="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5911600"/>
        <c:crossesAt val="2020"/>
        <c:crossBetween val="midCat"/>
        <c:majorUnit val="20"/>
      </c:valAx>
      <c:spPr>
        <a:noFill/>
        <a:ln>
          <a:noFill/>
        </a:ln>
        <a:effectLst/>
      </c:spPr>
    </c:plotArea>
    <c:plotVisOnly val="1"/>
    <c:dispBlanksAs val="gap"/>
    <c:showDLblsOverMax val="0"/>
  </c:chart>
  <c:spPr>
    <a:noFill/>
    <a:ln>
      <a:noFill/>
    </a:ln>
    <a:effectLst/>
  </c:spPr>
  <c:txPr>
    <a:bodyPr/>
    <a:lstStyle/>
    <a:p>
      <a:pPr>
        <a:defRPr sz="120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763146196053"/>
          <c:y val="8.9472051163416916E-2"/>
          <c:w val="0.82408340488761411"/>
          <c:h val="0.80559716106060497"/>
        </c:manualLayout>
      </c:layout>
      <c:lineChart>
        <c:grouping val="standard"/>
        <c:varyColors val="0"/>
        <c:ser>
          <c:idx val="0"/>
          <c:order val="0"/>
          <c:tx>
            <c:strRef>
              <c:f>Sheet1!$B$1</c:f>
              <c:strCache>
                <c:ptCount val="1"/>
                <c:pt idx="0">
                  <c:v>Conventional non-OECD</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273.8376490701886</c:v>
                </c:pt>
                <c:pt idx="1">
                  <c:v>301.64181908160475</c:v>
                </c:pt>
                <c:pt idx="2">
                  <c:v>331.21247154649234</c:v>
                </c:pt>
                <c:pt idx="3">
                  <c:v>362.0808707175795</c:v>
                </c:pt>
                <c:pt idx="4">
                  <c:v>393.38598055528826</c:v>
                </c:pt>
                <c:pt idx="5">
                  <c:v>425.34222658678067</c:v>
                </c:pt>
                <c:pt idx="6">
                  <c:v>462.11132214490709</c:v>
                </c:pt>
                <c:pt idx="7">
                  <c:v>495.36848128198557</c:v>
                </c:pt>
                <c:pt idx="8">
                  <c:v>526.91167362789463</c:v>
                </c:pt>
                <c:pt idx="9">
                  <c:v>555.1143899996556</c:v>
                </c:pt>
                <c:pt idx="10">
                  <c:v>580.76761346665376</c:v>
                </c:pt>
                <c:pt idx="11">
                  <c:v>607.53825627697688</c:v>
                </c:pt>
                <c:pt idx="12">
                  <c:v>634.26797817550801</c:v>
                </c:pt>
                <c:pt idx="13">
                  <c:v>661.08041555251805</c:v>
                </c:pt>
                <c:pt idx="14">
                  <c:v>688.11576367053965</c:v>
                </c:pt>
                <c:pt idx="15">
                  <c:v>714.56756846310111</c:v>
                </c:pt>
                <c:pt idx="16">
                  <c:v>740.22084716143206</c:v>
                </c:pt>
                <c:pt idx="17">
                  <c:v>764.62111234250824</c:v>
                </c:pt>
                <c:pt idx="18">
                  <c:v>788.54706463479977</c:v>
                </c:pt>
                <c:pt idx="19">
                  <c:v>811.26420352681441</c:v>
                </c:pt>
                <c:pt idx="20">
                  <c:v>832.70500028664435</c:v>
                </c:pt>
                <c:pt idx="21">
                  <c:v>852.62149734959758</c:v>
                </c:pt>
                <c:pt idx="22">
                  <c:v>870.75605064781973</c:v>
                </c:pt>
                <c:pt idx="23">
                  <c:v>887.20090215912774</c:v>
                </c:pt>
                <c:pt idx="24">
                  <c:v>901.73508490310223</c:v>
                </c:pt>
                <c:pt idx="25">
                  <c:v>913.90812987990466</c:v>
                </c:pt>
                <c:pt idx="26">
                  <c:v>925.82541930704349</c:v>
                </c:pt>
                <c:pt idx="27">
                  <c:v>937.84437642742205</c:v>
                </c:pt>
                <c:pt idx="28">
                  <c:v>948.59390647773432</c:v>
                </c:pt>
                <c:pt idx="29">
                  <c:v>958.39363299557522</c:v>
                </c:pt>
                <c:pt idx="30">
                  <c:v>967.61612261531479</c:v>
                </c:pt>
                <c:pt idx="31">
                  <c:v>975.47811458739272</c:v>
                </c:pt>
                <c:pt idx="32">
                  <c:v>983.1979186370454</c:v>
                </c:pt>
                <c:pt idx="33">
                  <c:v>990.13050633138698</c:v>
                </c:pt>
                <c:pt idx="34">
                  <c:v>996.39558671229599</c:v>
                </c:pt>
                <c:pt idx="35">
                  <c:v>1001.8275259349911</c:v>
                </c:pt>
                <c:pt idx="36">
                  <c:v>1005.996771216677</c:v>
                </c:pt>
                <c:pt idx="37">
                  <c:v>1009.5565093014684</c:v>
                </c:pt>
                <c:pt idx="38">
                  <c:v>1012.269291781554</c:v>
                </c:pt>
                <c:pt idx="39">
                  <c:v>1014.4452540992397</c:v>
                </c:pt>
                <c:pt idx="40">
                  <c:v>1016.1510376248251</c:v>
                </c:pt>
              </c:numCache>
            </c:numRef>
          </c:val>
          <c:smooth val="0"/>
        </c:ser>
        <c:ser>
          <c:idx val="1"/>
          <c:order val="1"/>
          <c:tx>
            <c:strRef>
              <c:f>Sheet1!$C$1</c:f>
              <c:strCache>
                <c:ptCount val="1"/>
                <c:pt idx="0">
                  <c:v>Conventional - OECD</c:v>
                </c:pt>
              </c:strCache>
            </c:strRef>
          </c:tx>
          <c:spPr>
            <a:ln w="2857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656.91802625785476</c:v>
                </c:pt>
                <c:pt idx="1">
                  <c:v>660.69324801983942</c:v>
                </c:pt>
                <c:pt idx="2">
                  <c:v>670.04626869241088</c:v>
                </c:pt>
                <c:pt idx="3">
                  <c:v>675.31560851345057</c:v>
                </c:pt>
                <c:pt idx="4">
                  <c:v>684.05263898960789</c:v>
                </c:pt>
                <c:pt idx="5">
                  <c:v>694.55574510181236</c:v>
                </c:pt>
                <c:pt idx="6">
                  <c:v>705.79482269665084</c:v>
                </c:pt>
                <c:pt idx="7">
                  <c:v>713.44175749677356</c:v>
                </c:pt>
                <c:pt idx="8">
                  <c:v>718.34118482149859</c:v>
                </c:pt>
                <c:pt idx="9">
                  <c:v>720.20076912143213</c:v>
                </c:pt>
                <c:pt idx="10">
                  <c:v>716.15191480681801</c:v>
                </c:pt>
                <c:pt idx="11">
                  <c:v>717.4756875954281</c:v>
                </c:pt>
                <c:pt idx="12">
                  <c:v>719.08076977251312</c:v>
                </c:pt>
                <c:pt idx="13">
                  <c:v>719.12458897095121</c:v>
                </c:pt>
                <c:pt idx="14">
                  <c:v>718.72556038474147</c:v>
                </c:pt>
                <c:pt idx="15">
                  <c:v>717.6377993403587</c:v>
                </c:pt>
                <c:pt idx="16">
                  <c:v>715.28267069227172</c:v>
                </c:pt>
                <c:pt idx="17">
                  <c:v>711.53718421471433</c:v>
                </c:pt>
                <c:pt idx="18">
                  <c:v>706.91476538692746</c:v>
                </c:pt>
                <c:pt idx="19">
                  <c:v>700.81961048871392</c:v>
                </c:pt>
                <c:pt idx="20">
                  <c:v>693.49665215943958</c:v>
                </c:pt>
                <c:pt idx="21">
                  <c:v>686.09735252674955</c:v>
                </c:pt>
                <c:pt idx="22">
                  <c:v>677.8237737525991</c:v>
                </c:pt>
                <c:pt idx="23">
                  <c:v>669.12846937837162</c:v>
                </c:pt>
                <c:pt idx="24">
                  <c:v>659.8300723562345</c:v>
                </c:pt>
                <c:pt idx="25">
                  <c:v>649.73510477773721</c:v>
                </c:pt>
                <c:pt idx="26">
                  <c:v>639.38616369235399</c:v>
                </c:pt>
                <c:pt idx="27">
                  <c:v>629.05892107147668</c:v>
                </c:pt>
                <c:pt idx="28">
                  <c:v>618.60683299693483</c:v>
                </c:pt>
                <c:pt idx="29">
                  <c:v>608.14749425339494</c:v>
                </c:pt>
                <c:pt idx="30">
                  <c:v>597.66801382989229</c:v>
                </c:pt>
                <c:pt idx="31">
                  <c:v>587.4973674860355</c:v>
                </c:pt>
                <c:pt idx="32">
                  <c:v>577.87913674630329</c:v>
                </c:pt>
                <c:pt idx="33">
                  <c:v>568.51252306008337</c:v>
                </c:pt>
                <c:pt idx="34">
                  <c:v>559.79889089667631</c:v>
                </c:pt>
                <c:pt idx="35">
                  <c:v>551.89442463571731</c:v>
                </c:pt>
                <c:pt idx="36">
                  <c:v>544.19212618374183</c:v>
                </c:pt>
                <c:pt idx="37">
                  <c:v>536.91936955758126</c:v>
                </c:pt>
                <c:pt idx="38">
                  <c:v>529.92038675825938</c:v>
                </c:pt>
                <c:pt idx="39">
                  <c:v>523.09684339943419</c:v>
                </c:pt>
                <c:pt idx="40">
                  <c:v>516.41012259681986</c:v>
                </c:pt>
              </c:numCache>
            </c:numRef>
          </c:val>
          <c:smooth val="0"/>
        </c:ser>
        <c:dLbls>
          <c:showLegendKey val="0"/>
          <c:showVal val="0"/>
          <c:showCatName val="0"/>
          <c:showSerName val="0"/>
          <c:showPercent val="0"/>
          <c:showBubbleSize val="0"/>
        </c:dLbls>
        <c:smooth val="0"/>
        <c:axId val="-1555908336"/>
        <c:axId val="-1555917584"/>
      </c:lineChart>
      <c:catAx>
        <c:axId val="-155590833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17584"/>
        <c:crosses val="autoZero"/>
        <c:auto val="1"/>
        <c:lblAlgn val="ctr"/>
        <c:lblOffset val="100"/>
        <c:tickLblSkip val="10"/>
        <c:tickMarkSkip val="10"/>
        <c:noMultiLvlLbl val="0"/>
      </c:catAx>
      <c:valAx>
        <c:axId val="-1555917584"/>
        <c:scaling>
          <c:orientation val="minMax"/>
          <c:max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chemeClr val="bg1">
                <a:lumMod val="65000"/>
              </a:scheme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08336"/>
        <c:crossesAt val="11"/>
        <c:crossBetween val="midCat"/>
        <c:majorUnit val="300"/>
        <c:dispUnits>
          <c:builtInUnit val="thousand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763146196053"/>
          <c:y val="9.3572511803353534E-2"/>
          <c:w val="0.82408340488761411"/>
          <c:h val="0.80149670042066834"/>
        </c:manualLayout>
      </c:layout>
      <c:lineChart>
        <c:grouping val="standard"/>
        <c:varyColors val="0"/>
        <c:ser>
          <c:idx val="0"/>
          <c:order val="0"/>
          <c:tx>
            <c:strRef>
              <c:f>Sheet1!$B$1</c:f>
              <c:strCache>
                <c:ptCount val="1"/>
                <c:pt idx="0">
                  <c:v>Light-duty passenger vehicles - non-OECD</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273.84088828213652</c:v>
                </c:pt>
                <c:pt idx="1">
                  <c:v>301.6515699205836</c:v>
                </c:pt>
                <c:pt idx="2">
                  <c:v>331.23242607836016</c:v>
                </c:pt>
                <c:pt idx="3">
                  <c:v>362.11679701522718</c:v>
                </c:pt>
                <c:pt idx="4">
                  <c:v>393.49629675041263</c:v>
                </c:pt>
                <c:pt idx="5">
                  <c:v>425.66091067572836</c:v>
                </c:pt>
                <c:pt idx="6">
                  <c:v>462.76883572448281</c:v>
                </c:pt>
                <c:pt idx="7">
                  <c:v>496.6154313005224</c:v>
                </c:pt>
                <c:pt idx="8">
                  <c:v>529.2594428461199</c:v>
                </c:pt>
                <c:pt idx="9">
                  <c:v>558.91674191188713</c:v>
                </c:pt>
                <c:pt idx="10">
                  <c:v>585.63313162800318</c:v>
                </c:pt>
                <c:pt idx="11">
                  <c:v>614.20045084766741</c:v>
                </c:pt>
                <c:pt idx="12">
                  <c:v>643.40323309645908</c:v>
                </c:pt>
                <c:pt idx="13">
                  <c:v>673.16952157503817</c:v>
                </c:pt>
                <c:pt idx="14">
                  <c:v>703.5469459698628</c:v>
                </c:pt>
                <c:pt idx="15">
                  <c:v>734.08287535054092</c:v>
                </c:pt>
                <c:pt idx="16">
                  <c:v>764.62746635944791</c:v>
                </c:pt>
                <c:pt idx="17">
                  <c:v>795.13152440025044</c:v>
                </c:pt>
                <c:pt idx="18">
                  <c:v>825.57856609723558</c:v>
                </c:pt>
                <c:pt idx="19">
                  <c:v>856.00883320379671</c:v>
                </c:pt>
                <c:pt idx="20">
                  <c:v>886.38740824752733</c:v>
                </c:pt>
                <c:pt idx="21">
                  <c:v>916.68848087535571</c:v>
                </c:pt>
                <c:pt idx="22">
                  <c:v>946.78933564945328</c:v>
                </c:pt>
                <c:pt idx="23">
                  <c:v>976.78784358540997</c:v>
                </c:pt>
                <c:pt idx="24">
                  <c:v>1006.6653405819156</c:v>
                </c:pt>
                <c:pt idx="25">
                  <c:v>1035.8881747642163</c:v>
                </c:pt>
                <c:pt idx="26">
                  <c:v>1064.7263100374246</c:v>
                </c:pt>
                <c:pt idx="27">
                  <c:v>1093.2437008309846</c:v>
                </c:pt>
                <c:pt idx="28">
                  <c:v>1121.330913616398</c:v>
                </c:pt>
                <c:pt idx="29">
                  <c:v>1149.0386213258662</c:v>
                </c:pt>
                <c:pt idx="30">
                  <c:v>1176.595525971069</c:v>
                </c:pt>
                <c:pt idx="31">
                  <c:v>1203.4315150975685</c:v>
                </c:pt>
                <c:pt idx="32">
                  <c:v>1229.7889355396069</c:v>
                </c:pt>
                <c:pt idx="33">
                  <c:v>1255.6959268569231</c:v>
                </c:pt>
                <c:pt idx="34">
                  <c:v>1281.3577299545327</c:v>
                </c:pt>
                <c:pt idx="35">
                  <c:v>1306.3735786158015</c:v>
                </c:pt>
                <c:pt idx="36">
                  <c:v>1330.3334214932056</c:v>
                </c:pt>
                <c:pt idx="37">
                  <c:v>1353.5516883880227</c:v>
                </c:pt>
                <c:pt idx="38">
                  <c:v>1375.9779302058639</c:v>
                </c:pt>
                <c:pt idx="39">
                  <c:v>1397.6001192418184</c:v>
                </c:pt>
                <c:pt idx="40">
                  <c:v>1418.4639232863904</c:v>
                </c:pt>
              </c:numCache>
            </c:numRef>
          </c:val>
          <c:smooth val="0"/>
        </c:ser>
        <c:ser>
          <c:idx val="1"/>
          <c:order val="1"/>
          <c:tx>
            <c:strRef>
              <c:f>Sheet1!$C$1</c:f>
              <c:strCache>
                <c:ptCount val="1"/>
                <c:pt idx="0">
                  <c:v>Light-duty passenger vehicles - OECD</c:v>
                </c:pt>
              </c:strCache>
            </c:strRef>
          </c:tx>
          <c:spPr>
            <a:ln w="2857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656.94123406306312</c:v>
                </c:pt>
                <c:pt idx="1">
                  <c:v>660.76850325291423</c:v>
                </c:pt>
                <c:pt idx="2">
                  <c:v>670.26344321711917</c:v>
                </c:pt>
                <c:pt idx="3">
                  <c:v>675.79445777321223</c:v>
                </c:pt>
                <c:pt idx="4">
                  <c:v>684.69049567156685</c:v>
                </c:pt>
                <c:pt idx="5">
                  <c:v>695.48484084176914</c:v>
                </c:pt>
                <c:pt idx="6">
                  <c:v>707.0551344126643</c:v>
                </c:pt>
                <c:pt idx="7">
                  <c:v>715.22219684420122</c:v>
                </c:pt>
                <c:pt idx="8">
                  <c:v>720.74245885120274</c:v>
                </c:pt>
                <c:pt idx="9">
                  <c:v>723.3763447684961</c:v>
                </c:pt>
                <c:pt idx="10">
                  <c:v>720.53419620180659</c:v>
                </c:pt>
                <c:pt idx="11">
                  <c:v>723.86768862796873</c:v>
                </c:pt>
                <c:pt idx="12">
                  <c:v>727.49208668033782</c:v>
                </c:pt>
                <c:pt idx="13">
                  <c:v>730.38325894392472</c:v>
                </c:pt>
                <c:pt idx="14">
                  <c:v>733.56735764608447</c:v>
                </c:pt>
                <c:pt idx="15">
                  <c:v>737.03378427769621</c:v>
                </c:pt>
                <c:pt idx="16">
                  <c:v>740.02037122041702</c:v>
                </c:pt>
                <c:pt idx="17">
                  <c:v>742.51644048981609</c:v>
                </c:pt>
                <c:pt idx="18">
                  <c:v>745.10579518188501</c:v>
                </c:pt>
                <c:pt idx="19">
                  <c:v>747.46259164415801</c:v>
                </c:pt>
                <c:pt idx="20">
                  <c:v>749.6830156097044</c:v>
                </c:pt>
                <c:pt idx="21">
                  <c:v>751.95578065502934</c:v>
                </c:pt>
                <c:pt idx="22">
                  <c:v>754.10485558030177</c:v>
                </c:pt>
                <c:pt idx="23">
                  <c:v>756.46516823946024</c:v>
                </c:pt>
                <c:pt idx="24">
                  <c:v>758.93788820036593</c:v>
                </c:pt>
                <c:pt idx="25">
                  <c:v>761.26089349667757</c:v>
                </c:pt>
                <c:pt idx="26">
                  <c:v>763.4169975888675</c:v>
                </c:pt>
                <c:pt idx="27">
                  <c:v>765.64644523575907</c:v>
                </c:pt>
                <c:pt idx="28">
                  <c:v>767.89004113133819</c:v>
                </c:pt>
                <c:pt idx="29">
                  <c:v>769.95605736313917</c:v>
                </c:pt>
                <c:pt idx="30">
                  <c:v>771.87097694253521</c:v>
                </c:pt>
                <c:pt idx="31">
                  <c:v>773.8209337285806</c:v>
                </c:pt>
                <c:pt idx="32">
                  <c:v>775.80864113324321</c:v>
                </c:pt>
                <c:pt idx="33">
                  <c:v>777.52548291828191</c:v>
                </c:pt>
                <c:pt idx="34">
                  <c:v>779.25064318385625</c:v>
                </c:pt>
                <c:pt idx="35">
                  <c:v>781.05739886628987</c:v>
                </c:pt>
                <c:pt idx="36">
                  <c:v>782.61755633886946</c:v>
                </c:pt>
                <c:pt idx="37">
                  <c:v>783.98366429999191</c:v>
                </c:pt>
                <c:pt idx="38">
                  <c:v>785.20464426057219</c:v>
                </c:pt>
                <c:pt idx="39">
                  <c:v>786.15788669705671</c:v>
                </c:pt>
                <c:pt idx="40">
                  <c:v>786.91483138151659</c:v>
                </c:pt>
              </c:numCache>
            </c:numRef>
          </c:val>
          <c:smooth val="0"/>
        </c:ser>
        <c:dLbls>
          <c:showLegendKey val="0"/>
          <c:showVal val="0"/>
          <c:showCatName val="0"/>
          <c:showSerName val="0"/>
          <c:showPercent val="0"/>
          <c:showBubbleSize val="0"/>
        </c:dLbls>
        <c:smooth val="0"/>
        <c:axId val="-1555907792"/>
        <c:axId val="-1555909968"/>
      </c:lineChart>
      <c:catAx>
        <c:axId val="-155590779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09968"/>
        <c:crosses val="autoZero"/>
        <c:auto val="1"/>
        <c:lblAlgn val="ctr"/>
        <c:lblOffset val="100"/>
        <c:tickLblSkip val="10"/>
        <c:tickMarkSkip val="10"/>
        <c:noMultiLvlLbl val="0"/>
      </c:catAx>
      <c:valAx>
        <c:axId val="-1555909968"/>
        <c:scaling>
          <c:orientation val="minMax"/>
          <c:max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chemeClr val="bg1">
                <a:lumMod val="65000"/>
              </a:scheme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07792"/>
        <c:crossesAt val="11"/>
        <c:crossBetween val="midCat"/>
        <c:majorUnit val="300"/>
        <c:dispUnits>
          <c:builtInUnit val="thousand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763146196053"/>
          <c:y val="8.9472051163416916E-2"/>
          <c:w val="0.82408340488761411"/>
          <c:h val="0.80559716106060497"/>
        </c:manualLayout>
      </c:layout>
      <c:lineChart>
        <c:grouping val="standard"/>
        <c:varyColors val="0"/>
        <c:ser>
          <c:idx val="0"/>
          <c:order val="0"/>
          <c:tx>
            <c:strRef>
              <c:f>Sheet1!$B$1</c:f>
              <c:strCache>
                <c:ptCount val="1"/>
                <c:pt idx="0">
                  <c:v>Electric non-OECD</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3.2392119478905669E-3</c:v>
                </c:pt>
                <c:pt idx="1">
                  <c:v>9.750838978932733E-3</c:v>
                </c:pt>
                <c:pt idx="2">
                  <c:v>1.9954531867770128E-2</c:v>
                </c:pt>
                <c:pt idx="3">
                  <c:v>3.5926297647760293E-2</c:v>
                </c:pt>
                <c:pt idx="4">
                  <c:v>0.11031619512431246</c:v>
                </c:pt>
                <c:pt idx="5">
                  <c:v>0.31868408894764799</c:v>
                </c:pt>
                <c:pt idx="6">
                  <c:v>0.65751357957573786</c:v>
                </c:pt>
                <c:pt idx="7">
                  <c:v>1.2469500185367779</c:v>
                </c:pt>
                <c:pt idx="8">
                  <c:v>2.3477692182252867</c:v>
                </c:pt>
                <c:pt idx="9">
                  <c:v>3.8023519122315843</c:v>
                </c:pt>
                <c:pt idx="10">
                  <c:v>4.8655181613495166</c:v>
                </c:pt>
                <c:pt idx="11">
                  <c:v>6.6621945706905148</c:v>
                </c:pt>
                <c:pt idx="12">
                  <c:v>9.1352549209511107</c:v>
                </c:pt>
                <c:pt idx="13">
                  <c:v>12.089106022520093</c:v>
                </c:pt>
                <c:pt idx="14">
                  <c:v>15.431182299323257</c:v>
                </c:pt>
                <c:pt idx="15">
                  <c:v>19.515306887439895</c:v>
                </c:pt>
                <c:pt idx="16">
                  <c:v>24.406619198016017</c:v>
                </c:pt>
                <c:pt idx="17">
                  <c:v>30.510412057742283</c:v>
                </c:pt>
                <c:pt idx="18">
                  <c:v>37.031501462435898</c:v>
                </c:pt>
                <c:pt idx="19">
                  <c:v>44.744629676982456</c:v>
                </c:pt>
                <c:pt idx="20">
                  <c:v>53.682407960883111</c:v>
                </c:pt>
                <c:pt idx="21">
                  <c:v>64.066983525757934</c:v>
                </c:pt>
                <c:pt idx="22">
                  <c:v>76.033285001633445</c:v>
                </c:pt>
                <c:pt idx="23">
                  <c:v>89.586941426282351</c:v>
                </c:pt>
                <c:pt idx="24">
                  <c:v>104.93025567881324</c:v>
                </c:pt>
                <c:pt idx="25">
                  <c:v>121.98004488431182</c:v>
                </c:pt>
                <c:pt idx="26">
                  <c:v>138.90089073038118</c:v>
                </c:pt>
                <c:pt idx="27">
                  <c:v>155.39932440356233</c:v>
                </c:pt>
                <c:pt idx="28">
                  <c:v>172.73700713866373</c:v>
                </c:pt>
                <c:pt idx="29">
                  <c:v>190.64498833029074</c:v>
                </c:pt>
                <c:pt idx="30">
                  <c:v>208.97940335575424</c:v>
                </c:pt>
                <c:pt idx="31">
                  <c:v>227.95340051017595</c:v>
                </c:pt>
                <c:pt idx="32">
                  <c:v>246.59101690256142</c:v>
                </c:pt>
                <c:pt idx="33">
                  <c:v>265.56542052553613</c:v>
                </c:pt>
                <c:pt idx="34">
                  <c:v>284.96214324223649</c:v>
                </c:pt>
                <c:pt idx="35">
                  <c:v>304.54605268081036</c:v>
                </c:pt>
                <c:pt idx="36">
                  <c:v>324.33665027652853</c:v>
                </c:pt>
                <c:pt idx="37">
                  <c:v>343.99517908655423</c:v>
                </c:pt>
                <c:pt idx="38">
                  <c:v>363.70863842431021</c:v>
                </c:pt>
                <c:pt idx="39">
                  <c:v>383.15486514257856</c:v>
                </c:pt>
                <c:pt idx="40">
                  <c:v>402.31288566156559</c:v>
                </c:pt>
              </c:numCache>
            </c:numRef>
          </c:val>
          <c:smooth val="0"/>
        </c:ser>
        <c:ser>
          <c:idx val="1"/>
          <c:order val="1"/>
          <c:tx>
            <c:strRef>
              <c:f>Sheet1!$C$1</c:f>
              <c:strCache>
                <c:ptCount val="1"/>
                <c:pt idx="0">
                  <c:v>Electric - OECD</c:v>
                </c:pt>
              </c:strCache>
            </c:strRef>
          </c:tx>
          <c:spPr>
            <a:ln w="2857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2.32078052083304E-2</c:v>
                </c:pt>
                <c:pt idx="1">
                  <c:v>7.5255233074941918E-2</c:v>
                </c:pt>
                <c:pt idx="2">
                  <c:v>0.2171745247082621</c:v>
                </c:pt>
                <c:pt idx="3">
                  <c:v>0.47884925976155457</c:v>
                </c:pt>
                <c:pt idx="4">
                  <c:v>0.63785668195901557</c:v>
                </c:pt>
                <c:pt idx="5">
                  <c:v>0.92909573995674721</c:v>
                </c:pt>
                <c:pt idx="6">
                  <c:v>1.2603117160136341</c:v>
                </c:pt>
                <c:pt idx="7">
                  <c:v>1.7804393474277538</c:v>
                </c:pt>
                <c:pt idx="8">
                  <c:v>2.4012740297041559</c:v>
                </c:pt>
                <c:pt idx="9">
                  <c:v>3.1755756470639289</c:v>
                </c:pt>
                <c:pt idx="10">
                  <c:v>4.3822813949886061</c:v>
                </c:pt>
                <c:pt idx="11">
                  <c:v>6.3920010325406293</c:v>
                </c:pt>
                <c:pt idx="12">
                  <c:v>8.4113169078247516</c:v>
                </c:pt>
                <c:pt idx="13">
                  <c:v>11.258669972973628</c:v>
                </c:pt>
                <c:pt idx="14">
                  <c:v>14.841797261342913</c:v>
                </c:pt>
                <c:pt idx="15">
                  <c:v>19.395984937337651</c:v>
                </c:pt>
                <c:pt idx="16">
                  <c:v>24.737700528145233</c:v>
                </c:pt>
                <c:pt idx="17">
                  <c:v>30.979256275101662</c:v>
                </c:pt>
                <c:pt idx="18">
                  <c:v>38.191029794957679</c:v>
                </c:pt>
                <c:pt idx="19">
                  <c:v>46.642981155444105</c:v>
                </c:pt>
                <c:pt idx="20">
                  <c:v>56.186363450264743</c:v>
                </c:pt>
                <c:pt idx="21">
                  <c:v>65.858428128279797</c:v>
                </c:pt>
                <c:pt idx="22">
                  <c:v>76.281081827702906</c:v>
                </c:pt>
                <c:pt idx="23">
                  <c:v>87.336698861088507</c:v>
                </c:pt>
                <c:pt idx="24">
                  <c:v>99.107815844131551</c:v>
                </c:pt>
                <c:pt idx="25">
                  <c:v>111.52578871894022</c:v>
                </c:pt>
                <c:pt idx="26">
                  <c:v>124.03083389651337</c:v>
                </c:pt>
                <c:pt idx="27">
                  <c:v>136.58752416428243</c:v>
                </c:pt>
                <c:pt idx="28">
                  <c:v>149.28320813440325</c:v>
                </c:pt>
                <c:pt idx="29">
                  <c:v>161.80856310974431</c:v>
                </c:pt>
                <c:pt idx="30">
                  <c:v>174.20296311264315</c:v>
                </c:pt>
                <c:pt idx="31">
                  <c:v>186.32356624254484</c:v>
                </c:pt>
                <c:pt idx="32">
                  <c:v>197.92950438694015</c:v>
                </c:pt>
                <c:pt idx="33">
                  <c:v>209.01295985819857</c:v>
                </c:pt>
                <c:pt idx="34">
                  <c:v>219.45175228718</c:v>
                </c:pt>
                <c:pt idx="35">
                  <c:v>229.16297423057262</c:v>
                </c:pt>
                <c:pt idx="36">
                  <c:v>238.42543015512757</c:v>
                </c:pt>
                <c:pt idx="37">
                  <c:v>247.06429474241071</c:v>
                </c:pt>
                <c:pt idx="38">
                  <c:v>255.28425750231278</c:v>
                </c:pt>
                <c:pt idx="39">
                  <c:v>263.06104329762263</c:v>
                </c:pt>
                <c:pt idx="40">
                  <c:v>270.50470878469673</c:v>
                </c:pt>
              </c:numCache>
            </c:numRef>
          </c:val>
          <c:smooth val="0"/>
        </c:ser>
        <c:dLbls>
          <c:showLegendKey val="0"/>
          <c:showVal val="0"/>
          <c:showCatName val="0"/>
          <c:showSerName val="0"/>
          <c:showPercent val="0"/>
          <c:showBubbleSize val="0"/>
        </c:dLbls>
        <c:smooth val="0"/>
        <c:axId val="-1555910512"/>
        <c:axId val="-1555909424"/>
      </c:lineChart>
      <c:catAx>
        <c:axId val="-155591051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09424"/>
        <c:crosses val="autoZero"/>
        <c:auto val="1"/>
        <c:lblAlgn val="ctr"/>
        <c:lblOffset val="100"/>
        <c:tickLblSkip val="10"/>
        <c:tickMarkSkip val="10"/>
        <c:noMultiLvlLbl val="0"/>
      </c:catAx>
      <c:valAx>
        <c:axId val="-1555909424"/>
        <c:scaling>
          <c:orientation val="minMax"/>
          <c:max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chemeClr val="bg1">
                <a:lumMod val="65000"/>
              </a:scheme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10512"/>
        <c:crossesAt val="11"/>
        <c:crossBetween val="midCat"/>
        <c:majorUnit val="300"/>
        <c:dispUnits>
          <c:builtInUnit val="thousand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3372078490186E-2"/>
          <c:y val="6.0626946058744267E-2"/>
          <c:w val="0.90634220722409686"/>
          <c:h val="0.84247695240175169"/>
        </c:manualLayout>
      </c:layout>
      <c:areaChart>
        <c:grouping val="stacked"/>
        <c:varyColors val="0"/>
        <c:ser>
          <c:idx val="0"/>
          <c:order val="0"/>
          <c:tx>
            <c:strRef>
              <c:f>Sheet1!$B$1</c:f>
              <c:strCache>
                <c:ptCount val="1"/>
                <c:pt idx="0">
                  <c:v>Total OECD</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13563.913314036256</c:v>
                </c:pt>
                <c:pt idx="1">
                  <c:v>13374.731618850972</c:v>
                </c:pt>
                <c:pt idx="2">
                  <c:v>13237.608925865352</c:v>
                </c:pt>
                <c:pt idx="3">
                  <c:v>13313.061676206769</c:v>
                </c:pt>
                <c:pt idx="4">
                  <c:v>13179.54724200176</c:v>
                </c:pt>
                <c:pt idx="5">
                  <c:v>13108.175518214111</c:v>
                </c:pt>
                <c:pt idx="6">
                  <c:v>13048.682895454976</c:v>
                </c:pt>
                <c:pt idx="7">
                  <c:v>13079.791437874817</c:v>
                </c:pt>
                <c:pt idx="8">
                  <c:v>13119.531149678955</c:v>
                </c:pt>
                <c:pt idx="9">
                  <c:v>12836.916093382972</c:v>
                </c:pt>
                <c:pt idx="10">
                  <c:v>11496.447081059987</c:v>
                </c:pt>
                <c:pt idx="11">
                  <c:v>11940.647308589221</c:v>
                </c:pt>
                <c:pt idx="12">
                  <c:v>12105.217424407279</c:v>
                </c:pt>
                <c:pt idx="13">
                  <c:v>12059.488612301077</c:v>
                </c:pt>
                <c:pt idx="14">
                  <c:v>11960.041164068774</c:v>
                </c:pt>
                <c:pt idx="15">
                  <c:v>11862.52580054586</c:v>
                </c:pt>
                <c:pt idx="16">
                  <c:v>11868.758915012111</c:v>
                </c:pt>
                <c:pt idx="17">
                  <c:v>11798.735749237085</c:v>
                </c:pt>
                <c:pt idx="18">
                  <c:v>11759.300268564266</c:v>
                </c:pt>
                <c:pt idx="19">
                  <c:v>11733.702387131128</c:v>
                </c:pt>
                <c:pt idx="20">
                  <c:v>11686.877910017563</c:v>
                </c:pt>
                <c:pt idx="21">
                  <c:v>11671.279651231009</c:v>
                </c:pt>
                <c:pt idx="22">
                  <c:v>11660.52352291329</c:v>
                </c:pt>
                <c:pt idx="23">
                  <c:v>11658.095111195844</c:v>
                </c:pt>
                <c:pt idx="24">
                  <c:v>11676.516537532172</c:v>
                </c:pt>
                <c:pt idx="25">
                  <c:v>11671.598323637534</c:v>
                </c:pt>
                <c:pt idx="26">
                  <c:v>11685.87760162704</c:v>
                </c:pt>
                <c:pt idx="27">
                  <c:v>11696.096739027886</c:v>
                </c:pt>
                <c:pt idx="28">
                  <c:v>11701.765199916848</c:v>
                </c:pt>
                <c:pt idx="29">
                  <c:v>11727.186845878692</c:v>
                </c:pt>
                <c:pt idx="30">
                  <c:v>11757.369338993163</c:v>
                </c:pt>
                <c:pt idx="31">
                  <c:v>11776.241260936591</c:v>
                </c:pt>
                <c:pt idx="32">
                  <c:v>11803.580695176255</c:v>
                </c:pt>
                <c:pt idx="33">
                  <c:v>11836.227931769941</c:v>
                </c:pt>
                <c:pt idx="34">
                  <c:v>11862.509398382919</c:v>
                </c:pt>
                <c:pt idx="35">
                  <c:v>11885.386045109919</c:v>
                </c:pt>
                <c:pt idx="36">
                  <c:v>11910.742804571306</c:v>
                </c:pt>
                <c:pt idx="37">
                  <c:v>11947.285218245621</c:v>
                </c:pt>
                <c:pt idx="38">
                  <c:v>11994.658551375753</c:v>
                </c:pt>
                <c:pt idx="39">
                  <c:v>12034.253929727176</c:v>
                </c:pt>
                <c:pt idx="40">
                  <c:v>12087.018321096635</c:v>
                </c:pt>
              </c:numCache>
            </c:numRef>
          </c:val>
        </c:ser>
        <c:ser>
          <c:idx val="1"/>
          <c:order val="1"/>
          <c:tx>
            <c:strRef>
              <c:f>Sheet1!$C$1</c:f>
              <c:strCache>
                <c:ptCount val="1"/>
                <c:pt idx="0">
                  <c:v>Total Non-OECD</c:v>
                </c:pt>
              </c:strCache>
            </c:strRef>
          </c:tx>
          <c:spPr>
            <a:solidFill>
              <a:schemeClr val="accent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19384.167199130759</c:v>
                </c:pt>
                <c:pt idx="1">
                  <c:v>20690.54154804453</c:v>
                </c:pt>
                <c:pt idx="2">
                  <c:v>21637.669810309668</c:v>
                </c:pt>
                <c:pt idx="3">
                  <c:v>21982.113176331844</c:v>
                </c:pt>
                <c:pt idx="4">
                  <c:v>22190.275656167105</c:v>
                </c:pt>
                <c:pt idx="5">
                  <c:v>22060.094909750631</c:v>
                </c:pt>
                <c:pt idx="6">
                  <c:v>21555.92819288369</c:v>
                </c:pt>
                <c:pt idx="7">
                  <c:v>22326.090964095147</c:v>
                </c:pt>
                <c:pt idx="8">
                  <c:v>23160.009108301947</c:v>
                </c:pt>
                <c:pt idx="9">
                  <c:v>23697.686357821836</c:v>
                </c:pt>
                <c:pt idx="10">
                  <c:v>22846.81839150934</c:v>
                </c:pt>
                <c:pt idx="11">
                  <c:v>23734.193568686333</c:v>
                </c:pt>
                <c:pt idx="12">
                  <c:v>24153.98616229833</c:v>
                </c:pt>
                <c:pt idx="13">
                  <c:v>24451.025566326342</c:v>
                </c:pt>
                <c:pt idx="14">
                  <c:v>24722.24687478711</c:v>
                </c:pt>
                <c:pt idx="15">
                  <c:v>24934.916305986131</c:v>
                </c:pt>
                <c:pt idx="16">
                  <c:v>25123.178974871666</c:v>
                </c:pt>
                <c:pt idx="17">
                  <c:v>25265.076186802897</c:v>
                </c:pt>
                <c:pt idx="18">
                  <c:v>25430.495950575631</c:v>
                </c:pt>
                <c:pt idx="19">
                  <c:v>25567.50982914936</c:v>
                </c:pt>
                <c:pt idx="20">
                  <c:v>25726.795339936962</c:v>
                </c:pt>
                <c:pt idx="21">
                  <c:v>25986.935645227823</c:v>
                </c:pt>
                <c:pt idx="22">
                  <c:v>26269.211563251592</c:v>
                </c:pt>
                <c:pt idx="23">
                  <c:v>26512.205172879974</c:v>
                </c:pt>
                <c:pt idx="24">
                  <c:v>26800.24840672045</c:v>
                </c:pt>
                <c:pt idx="25">
                  <c:v>27064.118786138359</c:v>
                </c:pt>
                <c:pt idx="26">
                  <c:v>27327.357837236537</c:v>
                </c:pt>
                <c:pt idx="27">
                  <c:v>27593.33691541649</c:v>
                </c:pt>
                <c:pt idx="28">
                  <c:v>27866.035037590238</c:v>
                </c:pt>
                <c:pt idx="29">
                  <c:v>28130.923265882204</c:v>
                </c:pt>
                <c:pt idx="30">
                  <c:v>28414.80997853482</c:v>
                </c:pt>
                <c:pt idx="31">
                  <c:v>28689.28621598813</c:v>
                </c:pt>
                <c:pt idx="32">
                  <c:v>28968.841249833909</c:v>
                </c:pt>
                <c:pt idx="33">
                  <c:v>29265.16980189794</c:v>
                </c:pt>
                <c:pt idx="34">
                  <c:v>29535.293865997788</c:v>
                </c:pt>
                <c:pt idx="35">
                  <c:v>29804.987598028463</c:v>
                </c:pt>
                <c:pt idx="36">
                  <c:v>30001.415445465751</c:v>
                </c:pt>
                <c:pt idx="37">
                  <c:v>30210.686453782822</c:v>
                </c:pt>
                <c:pt idx="38">
                  <c:v>30387.570565098387</c:v>
                </c:pt>
                <c:pt idx="39">
                  <c:v>30576.535836651012</c:v>
                </c:pt>
                <c:pt idx="40">
                  <c:v>30752.402130929731</c:v>
                </c:pt>
              </c:numCache>
            </c:numRef>
          </c:val>
        </c:ser>
        <c:dLbls>
          <c:showLegendKey val="0"/>
          <c:showVal val="0"/>
          <c:showCatName val="0"/>
          <c:showSerName val="0"/>
          <c:showPercent val="0"/>
          <c:showBubbleSize val="0"/>
        </c:dLbls>
        <c:axId val="-1642613760"/>
        <c:axId val="-1642616480"/>
      </c:areaChart>
      <c:catAx>
        <c:axId val="-1642613760"/>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2616480"/>
        <c:crosses val="autoZero"/>
        <c:auto val="1"/>
        <c:lblAlgn val="ctr"/>
        <c:lblOffset val="100"/>
        <c:tickLblSkip val="10"/>
        <c:tickMarkSkip val="10"/>
        <c:noMultiLvlLbl val="0"/>
      </c:catAx>
      <c:valAx>
        <c:axId val="-1642616480"/>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12700">
            <a:solidFill>
              <a:schemeClr val="bg1">
                <a:lumMod val="65000"/>
              </a:schemeClr>
            </a:solidFill>
            <a:prstDash val="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2613760"/>
        <c:crossesAt val="11"/>
        <c:crossBetween val="midCat"/>
        <c:dispUnits>
          <c:builtInUnit val="thousands"/>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69830566805236"/>
          <c:y val="3.7217302669299866E-2"/>
          <c:w val="0.73062153086967685"/>
          <c:h val="0.84920347609329316"/>
        </c:manualLayout>
      </c:layout>
      <c:scatterChart>
        <c:scatterStyle val="lineMarker"/>
        <c:varyColors val="0"/>
        <c:ser>
          <c:idx val="0"/>
          <c:order val="0"/>
          <c:tx>
            <c:strRef>
              <c:f>Sheet1!$B$1</c:f>
              <c:strCache>
                <c:ptCount val="1"/>
                <c:pt idx="0">
                  <c:v>oecd carbon intensity</c:v>
                </c:pt>
              </c:strCache>
            </c:strRef>
          </c:tx>
          <c:spPr>
            <a:ln w="28575" cap="rnd">
              <a:solidFill>
                <a:schemeClr val="tx2"/>
              </a:solidFill>
              <a:round/>
            </a:ln>
            <a:effectLst/>
          </c:spPr>
          <c:marker>
            <c:symbol val="none"/>
          </c:marker>
          <c:xVal>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Sheet1!$B$2:$B$42</c:f>
              <c:numCache>
                <c:formatCode>General</c:formatCode>
                <c:ptCount val="41"/>
                <c:pt idx="0">
                  <c:v>55.111081720278939</c:v>
                </c:pt>
                <c:pt idx="1">
                  <c:v>54.848058237774069</c:v>
                </c:pt>
                <c:pt idx="2">
                  <c:v>54.808491389597343</c:v>
                </c:pt>
                <c:pt idx="3">
                  <c:v>54.497582279883034</c:v>
                </c:pt>
                <c:pt idx="4">
                  <c:v>54.204884401497814</c:v>
                </c:pt>
                <c:pt idx="5">
                  <c:v>53.76758155004606</c:v>
                </c:pt>
                <c:pt idx="6">
                  <c:v>53.267533549619685</c:v>
                </c:pt>
                <c:pt idx="7">
                  <c:v>52.914057987987498</c:v>
                </c:pt>
                <c:pt idx="8">
                  <c:v>52.412109433026686</c:v>
                </c:pt>
                <c:pt idx="9">
                  <c:v>51.212106888840552</c:v>
                </c:pt>
                <c:pt idx="10">
                  <c:v>49.358203795682961</c:v>
                </c:pt>
                <c:pt idx="11">
                  <c:v>49.973229514943455</c:v>
                </c:pt>
                <c:pt idx="12">
                  <c:v>49.844278248886901</c:v>
                </c:pt>
                <c:pt idx="13">
                  <c:v>49.151710117927927</c:v>
                </c:pt>
                <c:pt idx="14">
                  <c:v>48.444513398250258</c:v>
                </c:pt>
                <c:pt idx="15">
                  <c:v>47.839922784155206</c:v>
                </c:pt>
                <c:pt idx="16">
                  <c:v>47.766017442677075</c:v>
                </c:pt>
                <c:pt idx="17">
                  <c:v>47.407429548292029</c:v>
                </c:pt>
                <c:pt idx="18">
                  <c:v>47.119629641099522</c:v>
                </c:pt>
                <c:pt idx="19">
                  <c:v>46.842799126737319</c:v>
                </c:pt>
                <c:pt idx="20">
                  <c:v>46.500331676778032</c:v>
                </c:pt>
                <c:pt idx="21">
                  <c:v>46.225843872556965</c:v>
                </c:pt>
                <c:pt idx="22">
                  <c:v>45.976062295123732</c:v>
                </c:pt>
                <c:pt idx="23">
                  <c:v>45.759466030621795</c:v>
                </c:pt>
                <c:pt idx="24">
                  <c:v>45.564640350341541</c:v>
                </c:pt>
                <c:pt idx="25">
                  <c:v>45.28675400385724</c:v>
                </c:pt>
                <c:pt idx="26">
                  <c:v>45.139114360372744</c:v>
                </c:pt>
                <c:pt idx="27">
                  <c:v>44.971168393414793</c:v>
                </c:pt>
                <c:pt idx="28">
                  <c:v>44.792439496027349</c:v>
                </c:pt>
                <c:pt idx="29">
                  <c:v>44.672819444192541</c:v>
                </c:pt>
                <c:pt idx="30">
                  <c:v>44.574883887675973</c:v>
                </c:pt>
                <c:pt idx="31">
                  <c:v>44.395234528160756</c:v>
                </c:pt>
                <c:pt idx="32">
                  <c:v>44.228323433871395</c:v>
                </c:pt>
                <c:pt idx="33">
                  <c:v>44.062750420999137</c:v>
                </c:pt>
                <c:pt idx="34">
                  <c:v>43.891130241064957</c:v>
                </c:pt>
                <c:pt idx="35">
                  <c:v>43.701470128495856</c:v>
                </c:pt>
                <c:pt idx="36">
                  <c:v>43.527469252341305</c:v>
                </c:pt>
                <c:pt idx="37">
                  <c:v>43.376597103433866</c:v>
                </c:pt>
                <c:pt idx="38">
                  <c:v>43.249489317240666</c:v>
                </c:pt>
                <c:pt idx="39">
                  <c:v>43.106208646886856</c:v>
                </c:pt>
                <c:pt idx="40">
                  <c:v>42.972310736254357</c:v>
                </c:pt>
              </c:numCache>
            </c:numRef>
          </c:yVal>
          <c:smooth val="0"/>
        </c:ser>
        <c:ser>
          <c:idx val="1"/>
          <c:order val="1"/>
          <c:tx>
            <c:strRef>
              <c:f>Sheet1!$B$44</c:f>
              <c:strCache>
                <c:ptCount val="1"/>
                <c:pt idx="0">
                  <c:v>non-oecd carbon intensity</c:v>
                </c:pt>
              </c:strCache>
            </c:strRef>
          </c:tx>
          <c:spPr>
            <a:ln w="28575" cap="rnd">
              <a:solidFill>
                <a:schemeClr val="accent5"/>
              </a:solidFill>
              <a:round/>
            </a:ln>
            <a:effectLst/>
          </c:spPr>
          <c:marker>
            <c:symbol val="none"/>
          </c:marker>
          <c:xVal>
            <c:numRef>
              <c:f>Sheet1!$A$45:$A$85</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Sheet1!$B$45:$B$85</c:f>
              <c:numCache>
                <c:formatCode>General</c:formatCode>
                <c:ptCount val="41"/>
                <c:pt idx="0">
                  <c:v>65.608190556162171</c:v>
                </c:pt>
                <c:pt idx="1">
                  <c:v>66.263743124236214</c:v>
                </c:pt>
                <c:pt idx="2">
                  <c:v>66.206903641009674</c:v>
                </c:pt>
                <c:pt idx="3">
                  <c:v>65.820076417892466</c:v>
                </c:pt>
                <c:pt idx="4">
                  <c:v>65.164052790802856</c:v>
                </c:pt>
                <c:pt idx="5">
                  <c:v>64.722636700187991</c:v>
                </c:pt>
                <c:pt idx="6">
                  <c:v>63.145339920526474</c:v>
                </c:pt>
                <c:pt idx="7">
                  <c:v>62.849344252298295</c:v>
                </c:pt>
                <c:pt idx="8">
                  <c:v>62.739920933825026</c:v>
                </c:pt>
                <c:pt idx="9">
                  <c:v>61.996096526768952</c:v>
                </c:pt>
                <c:pt idx="10">
                  <c:v>61.981716815727523</c:v>
                </c:pt>
                <c:pt idx="11">
                  <c:v>61.707698703117472</c:v>
                </c:pt>
                <c:pt idx="12">
                  <c:v>61.124211933556424</c:v>
                </c:pt>
                <c:pt idx="13">
                  <c:v>60.550156413309509</c:v>
                </c:pt>
                <c:pt idx="14">
                  <c:v>59.996551224530656</c:v>
                </c:pt>
                <c:pt idx="15">
                  <c:v>59.427669523085171</c:v>
                </c:pt>
                <c:pt idx="16">
                  <c:v>58.848470885703996</c:v>
                </c:pt>
                <c:pt idx="17">
                  <c:v>58.273223170672978</c:v>
                </c:pt>
                <c:pt idx="18">
                  <c:v>57.732291778533757</c:v>
                </c:pt>
                <c:pt idx="19">
                  <c:v>57.185790739848422</c:v>
                </c:pt>
                <c:pt idx="20">
                  <c:v>56.677648982478182</c:v>
                </c:pt>
                <c:pt idx="21">
                  <c:v>56.319802340115224</c:v>
                </c:pt>
                <c:pt idx="22">
                  <c:v>55.996426833547858</c:v>
                </c:pt>
                <c:pt idx="23">
                  <c:v>55.647270869135426</c:v>
                </c:pt>
                <c:pt idx="24">
                  <c:v>55.345820778627775</c:v>
                </c:pt>
                <c:pt idx="25">
                  <c:v>55.038263701504469</c:v>
                </c:pt>
                <c:pt idx="26">
                  <c:v>54.686811554785272</c:v>
                </c:pt>
                <c:pt idx="27">
                  <c:v>54.35820129920171</c:v>
                </c:pt>
                <c:pt idx="28">
                  <c:v>54.037619815446469</c:v>
                </c:pt>
                <c:pt idx="29">
                  <c:v>53.740587211302682</c:v>
                </c:pt>
                <c:pt idx="30">
                  <c:v>53.446344159624616</c:v>
                </c:pt>
                <c:pt idx="31">
                  <c:v>53.18556978076046</c:v>
                </c:pt>
                <c:pt idx="32">
                  <c:v>52.932023280302502</c:v>
                </c:pt>
                <c:pt idx="33">
                  <c:v>52.688221367077787</c:v>
                </c:pt>
                <c:pt idx="34">
                  <c:v>52.444815485172384</c:v>
                </c:pt>
                <c:pt idx="35">
                  <c:v>52.217501687581866</c:v>
                </c:pt>
                <c:pt idx="36">
                  <c:v>51.929013169223062</c:v>
                </c:pt>
                <c:pt idx="37">
                  <c:v>51.656141951834023</c:v>
                </c:pt>
                <c:pt idx="38">
                  <c:v>51.369468274690334</c:v>
                </c:pt>
                <c:pt idx="39">
                  <c:v>51.100032643117906</c:v>
                </c:pt>
                <c:pt idx="40">
                  <c:v>50.826025151625316</c:v>
                </c:pt>
              </c:numCache>
            </c:numRef>
          </c:yVal>
          <c:smooth val="0"/>
        </c:ser>
        <c:dLbls>
          <c:showLegendKey val="0"/>
          <c:showVal val="0"/>
          <c:showCatName val="0"/>
          <c:showSerName val="0"/>
          <c:showPercent val="0"/>
          <c:showBubbleSize val="0"/>
        </c:dLbls>
        <c:axId val="-1642618112"/>
        <c:axId val="-1642619200"/>
      </c:scatterChart>
      <c:valAx>
        <c:axId val="-1642618112"/>
        <c:scaling>
          <c:orientation val="minMax"/>
          <c:max val="2050"/>
          <c:min val="2020"/>
        </c:scaling>
        <c:delete val="0"/>
        <c:axPos val="b"/>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642619200"/>
        <c:crosses val="autoZero"/>
        <c:crossBetween val="midCat"/>
        <c:majorUnit val="10"/>
      </c:valAx>
      <c:valAx>
        <c:axId val="-1642619200"/>
        <c:scaling>
          <c:orientation val="minMax"/>
          <c:max val="9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2618112"/>
        <c:crossesAt val="2"/>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83908682970971"/>
          <c:y val="3.4722103254502312E-2"/>
          <c:w val="0.67278028342280594"/>
          <c:h val="0.86844438891747866"/>
        </c:manualLayout>
      </c:layout>
      <c:scatterChart>
        <c:scatterStyle val="lineMarker"/>
        <c:varyColors val="0"/>
        <c:ser>
          <c:idx val="0"/>
          <c:order val="0"/>
          <c:tx>
            <c:strRef>
              <c:f>Sheet1!$B$1</c:f>
              <c:strCache>
                <c:ptCount val="1"/>
                <c:pt idx="0">
                  <c:v>oecd Energy intensity</c:v>
                </c:pt>
              </c:strCache>
            </c:strRef>
          </c:tx>
          <c:spPr>
            <a:ln w="28575" cap="rnd">
              <a:solidFill>
                <a:schemeClr val="tx2"/>
              </a:solidFill>
              <a:round/>
            </a:ln>
            <a:effectLst/>
          </c:spPr>
          <c:marker>
            <c:symbol val="none"/>
          </c:marker>
          <c:xVal>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Sheet1!$B$2:$B$42</c:f>
              <c:numCache>
                <c:formatCode>General</c:formatCode>
                <c:ptCount val="41"/>
                <c:pt idx="0">
                  <c:v>5.0567266102578632</c:v>
                </c:pt>
                <c:pt idx="1">
                  <c:v>4.9068194480293164</c:v>
                </c:pt>
                <c:pt idx="2">
                  <c:v>4.7946927074200199</c:v>
                </c:pt>
                <c:pt idx="3">
                  <c:v>4.7716015267616401</c:v>
                </c:pt>
                <c:pt idx="4">
                  <c:v>4.6472175670595037</c:v>
                </c:pt>
                <c:pt idx="5">
                  <c:v>4.5402803033981849</c:v>
                </c:pt>
                <c:pt idx="6">
                  <c:v>4.4796327263142963</c:v>
                </c:pt>
                <c:pt idx="7">
                  <c:v>4.402827936743086</c:v>
                </c:pt>
                <c:pt idx="8">
                  <c:v>4.3552142504518478</c:v>
                </c:pt>
                <c:pt idx="9">
                  <c:v>4.2916073892906894</c:v>
                </c:pt>
                <c:pt idx="10">
                  <c:v>4.2127462775745164</c:v>
                </c:pt>
                <c:pt idx="11">
                  <c:v>4.1689424564796944</c:v>
                </c:pt>
                <c:pt idx="12">
                  <c:v>4.0649550370311536</c:v>
                </c:pt>
                <c:pt idx="13">
                  <c:v>3.9995378760308631</c:v>
                </c:pt>
                <c:pt idx="14">
                  <c:v>3.944991929992657</c:v>
                </c:pt>
                <c:pt idx="15">
                  <c:v>3.8893963715682269</c:v>
                </c:pt>
                <c:pt idx="16">
                  <c:v>3.8320842109126629</c:v>
                </c:pt>
                <c:pt idx="17">
                  <c:v>3.778901506675107</c:v>
                </c:pt>
                <c:pt idx="18">
                  <c:v>3.733522947695016</c:v>
                </c:pt>
                <c:pt idx="19">
                  <c:v>3.6946132207194209</c:v>
                </c:pt>
                <c:pt idx="20">
                  <c:v>3.65282848284992</c:v>
                </c:pt>
                <c:pt idx="21">
                  <c:v>3.614941688258706</c:v>
                </c:pt>
                <c:pt idx="22">
                  <c:v>3.5769169616088949</c:v>
                </c:pt>
                <c:pt idx="23">
                  <c:v>3.5389342491980198</c:v>
                </c:pt>
                <c:pt idx="24">
                  <c:v>3.5048841260571661</c:v>
                </c:pt>
                <c:pt idx="25">
                  <c:v>3.4717923680106719</c:v>
                </c:pt>
                <c:pt idx="26">
                  <c:v>3.4378792817504888</c:v>
                </c:pt>
                <c:pt idx="27">
                  <c:v>3.4059866141557311</c:v>
                </c:pt>
                <c:pt idx="28">
                  <c:v>3.3732600253908491</c:v>
                </c:pt>
                <c:pt idx="29">
                  <c:v>3.3413076818874772</c:v>
                </c:pt>
                <c:pt idx="30">
                  <c:v>3.3087010270502621</c:v>
                </c:pt>
                <c:pt idx="31">
                  <c:v>3.2793677321047792</c:v>
                </c:pt>
                <c:pt idx="32">
                  <c:v>3.2506326358342061</c:v>
                </c:pt>
                <c:pt idx="33">
                  <c:v>3.223115207636599</c:v>
                </c:pt>
                <c:pt idx="34">
                  <c:v>3.1951081650925399</c:v>
                </c:pt>
                <c:pt idx="35">
                  <c:v>3.1684935613009522</c:v>
                </c:pt>
                <c:pt idx="36">
                  <c:v>3.1425102962688678</c:v>
                </c:pt>
                <c:pt idx="37">
                  <c:v>3.118509780080728</c:v>
                </c:pt>
                <c:pt idx="38">
                  <c:v>3.0949588736447011</c:v>
                </c:pt>
                <c:pt idx="39">
                  <c:v>3.0706521540738838</c:v>
                </c:pt>
                <c:pt idx="40">
                  <c:v>3.0498004932881191</c:v>
                </c:pt>
              </c:numCache>
            </c:numRef>
          </c:yVal>
          <c:smooth val="0"/>
        </c:ser>
        <c:ser>
          <c:idx val="1"/>
          <c:order val="1"/>
          <c:tx>
            <c:strRef>
              <c:f>Sheet1!$B$44</c:f>
              <c:strCache>
                <c:ptCount val="1"/>
                <c:pt idx="0">
                  <c:v>non-oecd energy intensity</c:v>
                </c:pt>
              </c:strCache>
            </c:strRef>
          </c:tx>
          <c:spPr>
            <a:ln w="28575" cap="rnd">
              <a:solidFill>
                <a:schemeClr val="accent5"/>
              </a:solidFill>
              <a:round/>
            </a:ln>
            <a:effectLst/>
          </c:spPr>
          <c:marker>
            <c:symbol val="none"/>
          </c:marker>
          <c:xVal>
            <c:numRef>
              <c:f>Sheet1!$A$45:$A$85</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Sheet1!$B$45:$B$85</c:f>
              <c:numCache>
                <c:formatCode>General</c:formatCode>
                <c:ptCount val="41"/>
                <c:pt idx="0">
                  <c:v>6.4911213946079016</c:v>
                </c:pt>
                <c:pt idx="1">
                  <c:v>6.4707165532666684</c:v>
                </c:pt>
                <c:pt idx="2">
                  <c:v>6.4456181023764492</c:v>
                </c:pt>
                <c:pt idx="3">
                  <c:v>6.2747396895874994</c:v>
                </c:pt>
                <c:pt idx="4">
                  <c:v>6.1173978347035147</c:v>
                </c:pt>
                <c:pt idx="5">
                  <c:v>5.887836314921433</c:v>
                </c:pt>
                <c:pt idx="6">
                  <c:v>5.6408239982959882</c:v>
                </c:pt>
                <c:pt idx="7">
                  <c:v>5.6063812814181349</c:v>
                </c:pt>
                <c:pt idx="8">
                  <c:v>5.5708557684645692</c:v>
                </c:pt>
                <c:pt idx="9">
                  <c:v>5.560013520971582</c:v>
                </c:pt>
                <c:pt idx="10">
                  <c:v>5.4892309855392218</c:v>
                </c:pt>
                <c:pt idx="11">
                  <c:v>5.3724611734543801</c:v>
                </c:pt>
                <c:pt idx="12">
                  <c:v>5.2448902743792418</c:v>
                </c:pt>
                <c:pt idx="13">
                  <c:v>5.1139633293489766</c:v>
                </c:pt>
                <c:pt idx="14">
                  <c:v>4.9868147728417531</c:v>
                </c:pt>
                <c:pt idx="15">
                  <c:v>4.8594709777254828</c:v>
                </c:pt>
                <c:pt idx="16">
                  <c:v>4.7378694659859839</c:v>
                </c:pt>
                <c:pt idx="17">
                  <c:v>4.617688207967241</c:v>
                </c:pt>
                <c:pt idx="18">
                  <c:v>4.5077191894818434</c:v>
                </c:pt>
                <c:pt idx="19">
                  <c:v>4.4005403043175759</c:v>
                </c:pt>
                <c:pt idx="20">
                  <c:v>4.3004340713612779</c:v>
                </c:pt>
                <c:pt idx="21">
                  <c:v>4.2109884198367471</c:v>
                </c:pt>
                <c:pt idx="22">
                  <c:v>4.1290386460878521</c:v>
                </c:pt>
                <c:pt idx="23">
                  <c:v>4.0486213845193566</c:v>
                </c:pt>
                <c:pt idx="24">
                  <c:v>3.9770105698010618</c:v>
                </c:pt>
                <c:pt idx="25">
                  <c:v>3.9067991149263359</c:v>
                </c:pt>
                <c:pt idx="26">
                  <c:v>3.845004270786196</c:v>
                </c:pt>
                <c:pt idx="27">
                  <c:v>3.7860975865834972</c:v>
                </c:pt>
                <c:pt idx="28">
                  <c:v>3.7305015479526991</c:v>
                </c:pt>
                <c:pt idx="29">
                  <c:v>3.6745310727828029</c:v>
                </c:pt>
                <c:pt idx="30">
                  <c:v>3.623223260159985</c:v>
                </c:pt>
                <c:pt idx="31">
                  <c:v>3.5711902895833481</c:v>
                </c:pt>
                <c:pt idx="32">
                  <c:v>3.5211912385177699</c:v>
                </c:pt>
                <c:pt idx="33">
                  <c:v>3.4744680814929092</c:v>
                </c:pt>
                <c:pt idx="34">
                  <c:v>3.4268956475683598</c:v>
                </c:pt>
                <c:pt idx="35">
                  <c:v>3.3808888332764488</c:v>
                </c:pt>
                <c:pt idx="36">
                  <c:v>3.3344472223321611</c:v>
                </c:pt>
                <c:pt idx="37">
                  <c:v>3.29120623445578</c:v>
                </c:pt>
                <c:pt idx="38">
                  <c:v>3.2477374727559098</c:v>
                </c:pt>
                <c:pt idx="39">
                  <c:v>3.2069196331194978</c:v>
                </c:pt>
                <c:pt idx="40">
                  <c:v>3.1677155699167199</c:v>
                </c:pt>
              </c:numCache>
            </c:numRef>
          </c:yVal>
          <c:smooth val="0"/>
        </c:ser>
        <c:dLbls>
          <c:showLegendKey val="0"/>
          <c:showVal val="0"/>
          <c:showCatName val="0"/>
          <c:showSerName val="0"/>
          <c:showPercent val="0"/>
          <c:showBubbleSize val="0"/>
        </c:dLbls>
        <c:axId val="-1642625184"/>
        <c:axId val="-1642611040"/>
      </c:scatterChart>
      <c:valAx>
        <c:axId val="-1642625184"/>
        <c:scaling>
          <c:orientation val="minMax"/>
          <c:max val="2050"/>
          <c:min val="2020"/>
        </c:scaling>
        <c:delete val="0"/>
        <c:axPos val="b"/>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642611040"/>
        <c:crosses val="autoZero"/>
        <c:crossBetween val="midCat"/>
        <c:majorUnit val="10"/>
      </c:valAx>
      <c:valAx>
        <c:axId val="-1642611040"/>
        <c:scaling>
          <c:orientation val="minMax"/>
          <c:max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2625184"/>
        <c:crossesAt val="2"/>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4031558280662"/>
          <c:y val="2.890854953718551E-2"/>
          <c:w val="0.75265751385040536"/>
          <c:h val="0.87873921231539676"/>
        </c:manualLayout>
      </c:layout>
      <c:lineChart>
        <c:grouping val="standard"/>
        <c:varyColors val="0"/>
        <c:ser>
          <c:idx val="0"/>
          <c:order val="0"/>
          <c:tx>
            <c:strRef>
              <c:f>Sheet1!$B$1</c:f>
              <c:strCache>
                <c:ptCount val="1"/>
                <c:pt idx="0">
                  <c:v>Coal</c:v>
                </c:pt>
              </c:strCache>
            </c:strRef>
          </c:tx>
          <c:spPr>
            <a:ln w="28575" cap="rnd">
              <a:solidFill>
                <a:schemeClr val="tx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8.1098893699465346</c:v>
                </c:pt>
                <c:pt idx="1">
                  <c:v>8.5694300595621709</c:v>
                </c:pt>
                <c:pt idx="2">
                  <c:v>8.6043259389704136</c:v>
                </c:pt>
                <c:pt idx="3">
                  <c:v>9.0583756041167547</c:v>
                </c:pt>
                <c:pt idx="4">
                  <c:v>9.1257408671598856</c:v>
                </c:pt>
                <c:pt idx="5">
                  <c:v>8.9773582154991853</c:v>
                </c:pt>
                <c:pt idx="6">
                  <c:v>9.0132749144960691</c:v>
                </c:pt>
                <c:pt idx="7">
                  <c:v>9.1985908856644425</c:v>
                </c:pt>
                <c:pt idx="8">
                  <c:v>9.4687677347951595</c:v>
                </c:pt>
                <c:pt idx="9">
                  <c:v>9.1410747172805635</c:v>
                </c:pt>
                <c:pt idx="10">
                  <c:v>8.2243414838899902</c:v>
                </c:pt>
                <c:pt idx="11">
                  <c:v>8.6768020357129192</c:v>
                </c:pt>
                <c:pt idx="12">
                  <c:v>8.5246034921391356</c:v>
                </c:pt>
                <c:pt idx="13">
                  <c:v>8.2003071695653471</c:v>
                </c:pt>
                <c:pt idx="14">
                  <c:v>7.9057382649915651</c:v>
                </c:pt>
                <c:pt idx="15">
                  <c:v>7.6284640384177784</c:v>
                </c:pt>
                <c:pt idx="16">
                  <c:v>7.5568546466737141</c:v>
                </c:pt>
                <c:pt idx="17">
                  <c:v>7.4435778959296517</c:v>
                </c:pt>
                <c:pt idx="18">
                  <c:v>7.3600640241855846</c:v>
                </c:pt>
                <c:pt idx="19">
                  <c:v>7.2734651304415205</c:v>
                </c:pt>
                <c:pt idx="20">
                  <c:v>7.1755832766974574</c:v>
                </c:pt>
                <c:pt idx="21">
                  <c:v>7.2348850559722644</c:v>
                </c:pt>
                <c:pt idx="22">
                  <c:v>7.2940288762470686</c:v>
                </c:pt>
                <c:pt idx="23">
                  <c:v>7.3642844515218737</c:v>
                </c:pt>
                <c:pt idx="24">
                  <c:v>7.4342122077966826</c:v>
                </c:pt>
                <c:pt idx="25">
                  <c:v>7.4909278050714869</c:v>
                </c:pt>
                <c:pt idx="26">
                  <c:v>7.5587998904893432</c:v>
                </c:pt>
                <c:pt idx="27">
                  <c:v>7.6186772849071991</c:v>
                </c:pt>
                <c:pt idx="28">
                  <c:v>7.6708642503250521</c:v>
                </c:pt>
                <c:pt idx="29">
                  <c:v>7.7347813177429066</c:v>
                </c:pt>
                <c:pt idx="30">
                  <c:v>7.8020255341607632</c:v>
                </c:pt>
                <c:pt idx="31">
                  <c:v>7.8673688264732551</c:v>
                </c:pt>
                <c:pt idx="32">
                  <c:v>7.9367085787857459</c:v>
                </c:pt>
                <c:pt idx="33">
                  <c:v>7.999020988098235</c:v>
                </c:pt>
                <c:pt idx="34">
                  <c:v>8.063222618410725</c:v>
                </c:pt>
                <c:pt idx="35">
                  <c:v>8.1198193287232119</c:v>
                </c:pt>
                <c:pt idx="36">
                  <c:v>8.1165161528165637</c:v>
                </c:pt>
                <c:pt idx="37">
                  <c:v>8.114688623909915</c:v>
                </c:pt>
                <c:pt idx="38">
                  <c:v>8.1164983020032651</c:v>
                </c:pt>
                <c:pt idx="39">
                  <c:v>8.117781796096617</c:v>
                </c:pt>
                <c:pt idx="40">
                  <c:v>8.1151956611899667</c:v>
                </c:pt>
              </c:numCache>
            </c:numRef>
          </c:val>
          <c:smooth val="0"/>
        </c:ser>
        <c:ser>
          <c:idx val="1"/>
          <c:order val="1"/>
          <c:tx>
            <c:strRef>
              <c:f>Sheet1!$C$1</c:f>
              <c:strCache>
                <c:ptCount val="1"/>
                <c:pt idx="0">
                  <c:v>Natural Gas</c:v>
                </c:pt>
              </c:strCache>
            </c:strRef>
          </c:tx>
          <c:spPr>
            <a:ln w="2857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4.5982230073293255</c:v>
                </c:pt>
                <c:pt idx="1">
                  <c:v>4.6676102699917807</c:v>
                </c:pt>
                <c:pt idx="2">
                  <c:v>4.8703989162453212</c:v>
                </c:pt>
                <c:pt idx="3">
                  <c:v>4.8038164733242406</c:v>
                </c:pt>
                <c:pt idx="4">
                  <c:v>4.894845322282956</c:v>
                </c:pt>
                <c:pt idx="5">
                  <c:v>5.2597930091818403</c:v>
                </c:pt>
                <c:pt idx="6">
                  <c:v>5.5194607266144233</c:v>
                </c:pt>
                <c:pt idx="7">
                  <c:v>5.6548001585631011</c:v>
                </c:pt>
                <c:pt idx="8">
                  <c:v>5.901392110726313</c:v>
                </c:pt>
                <c:pt idx="9">
                  <c:v>6.1721407339089831</c:v>
                </c:pt>
                <c:pt idx="10">
                  <c:v>6.4577196626769666</c:v>
                </c:pt>
                <c:pt idx="11">
                  <c:v>6.4008249296429289</c:v>
                </c:pt>
                <c:pt idx="12">
                  <c:v>6.4846072505705807</c:v>
                </c:pt>
                <c:pt idx="13">
                  <c:v>6.6261394494982362</c:v>
                </c:pt>
                <c:pt idx="14">
                  <c:v>6.69554335242589</c:v>
                </c:pt>
                <c:pt idx="15">
                  <c:v>6.8410112193535424</c:v>
                </c:pt>
                <c:pt idx="16">
                  <c:v>6.9352883481120173</c:v>
                </c:pt>
                <c:pt idx="17">
                  <c:v>7.0036232148704896</c:v>
                </c:pt>
                <c:pt idx="18">
                  <c:v>7.0427757086289606</c:v>
                </c:pt>
                <c:pt idx="19">
                  <c:v>7.0990886033874308</c:v>
                </c:pt>
                <c:pt idx="20">
                  <c:v>7.1340937591459026</c:v>
                </c:pt>
                <c:pt idx="21">
                  <c:v>7.1092096787310588</c:v>
                </c:pt>
                <c:pt idx="22">
                  <c:v>7.0776035533162123</c:v>
                </c:pt>
                <c:pt idx="23">
                  <c:v>7.0451436679013648</c:v>
                </c:pt>
                <c:pt idx="24">
                  <c:v>7.0159815114865189</c:v>
                </c:pt>
                <c:pt idx="25">
                  <c:v>6.9699720660716737</c:v>
                </c:pt>
                <c:pt idx="26">
                  <c:v>6.9550774718045751</c:v>
                </c:pt>
                <c:pt idx="27">
                  <c:v>6.95251002653748</c:v>
                </c:pt>
                <c:pt idx="28">
                  <c:v>6.9598428492703848</c:v>
                </c:pt>
                <c:pt idx="29">
                  <c:v>6.963094496003289</c:v>
                </c:pt>
                <c:pt idx="30">
                  <c:v>6.968111644736191</c:v>
                </c:pt>
                <c:pt idx="31">
                  <c:v>6.9767100947540346</c:v>
                </c:pt>
                <c:pt idx="32">
                  <c:v>6.9954356197718761</c:v>
                </c:pt>
                <c:pt idx="33">
                  <c:v>7.0231565067897233</c:v>
                </c:pt>
                <c:pt idx="34">
                  <c:v>7.0426967288075639</c:v>
                </c:pt>
                <c:pt idx="35">
                  <c:v>7.0611921518254066</c:v>
                </c:pt>
                <c:pt idx="36">
                  <c:v>7.1004237476699279</c:v>
                </c:pt>
                <c:pt idx="37">
                  <c:v>7.1438538305144492</c:v>
                </c:pt>
                <c:pt idx="38">
                  <c:v>7.1948539813589711</c:v>
                </c:pt>
                <c:pt idx="39">
                  <c:v>7.2482399962034938</c:v>
                </c:pt>
                <c:pt idx="40">
                  <c:v>7.3056379750480156</c:v>
                </c:pt>
              </c:numCache>
            </c:numRef>
          </c:val>
          <c:smooth val="0"/>
        </c:ser>
        <c:ser>
          <c:idx val="2"/>
          <c:order val="2"/>
          <c:tx>
            <c:strRef>
              <c:f>Sheet1!$D$1</c:f>
              <c:strCache>
                <c:ptCount val="1"/>
                <c:pt idx="0">
                  <c:v>Nuclear</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2.6297097229999995</c:v>
                </c:pt>
                <c:pt idx="1">
                  <c:v>2.5177449559999996</c:v>
                </c:pt>
                <c:pt idx="2">
                  <c:v>2.3448067490000009</c:v>
                </c:pt>
                <c:pt idx="3">
                  <c:v>2.3641651490000002</c:v>
                </c:pt>
                <c:pt idx="4">
                  <c:v>2.4089249549999998</c:v>
                </c:pt>
                <c:pt idx="5">
                  <c:v>2.4404978559999999</c:v>
                </c:pt>
                <c:pt idx="6">
                  <c:v>2.4687655200000007</c:v>
                </c:pt>
                <c:pt idx="7">
                  <c:v>2.4695399414686818</c:v>
                </c:pt>
                <c:pt idx="8">
                  <c:v>2.5286243030545665</c:v>
                </c:pt>
                <c:pt idx="9">
                  <c:v>2.661707550628281</c:v>
                </c:pt>
                <c:pt idx="10">
                  <c:v>2.6299646088717936</c:v>
                </c:pt>
                <c:pt idx="11">
                  <c:v>2.694380974875219</c:v>
                </c:pt>
                <c:pt idx="12">
                  <c:v>2.7099014452281516</c:v>
                </c:pt>
                <c:pt idx="13">
                  <c:v>2.7624340005810861</c:v>
                </c:pt>
                <c:pt idx="14">
                  <c:v>2.8049809609340204</c:v>
                </c:pt>
                <c:pt idx="15">
                  <c:v>2.8364109772869552</c:v>
                </c:pt>
                <c:pt idx="16">
                  <c:v>2.78892917592432</c:v>
                </c:pt>
                <c:pt idx="17">
                  <c:v>2.8133235955616858</c:v>
                </c:pt>
                <c:pt idx="18">
                  <c:v>2.8521783421990521</c:v>
                </c:pt>
                <c:pt idx="19">
                  <c:v>2.8750216138364171</c:v>
                </c:pt>
                <c:pt idx="20">
                  <c:v>2.9142782154737836</c:v>
                </c:pt>
                <c:pt idx="21">
                  <c:v>2.9473787293691607</c:v>
                </c:pt>
                <c:pt idx="22">
                  <c:v>2.9801635682645391</c:v>
                </c:pt>
                <c:pt idx="23">
                  <c:v>3.0043816361599167</c:v>
                </c:pt>
                <c:pt idx="24">
                  <c:v>3.0195827350552937</c:v>
                </c:pt>
                <c:pt idx="25">
                  <c:v>3.0529259239506716</c:v>
                </c:pt>
                <c:pt idx="26">
                  <c:v>3.0555962169324351</c:v>
                </c:pt>
                <c:pt idx="27">
                  <c:v>3.0649650559141981</c:v>
                </c:pt>
                <c:pt idx="28">
                  <c:v>3.0743334078959621</c:v>
                </c:pt>
                <c:pt idx="29">
                  <c:v>3.0834911268777252</c:v>
                </c:pt>
                <c:pt idx="30">
                  <c:v>3.0842996018594881</c:v>
                </c:pt>
                <c:pt idx="31">
                  <c:v>3.0716735646146982</c:v>
                </c:pt>
                <c:pt idx="32">
                  <c:v>3.0587010293699093</c:v>
                </c:pt>
                <c:pt idx="33">
                  <c:v>3.045696451125119</c:v>
                </c:pt>
                <c:pt idx="34">
                  <c:v>3.0325736478803296</c:v>
                </c:pt>
                <c:pt idx="35">
                  <c:v>3.0195141386355409</c:v>
                </c:pt>
                <c:pt idx="36">
                  <c:v>3.0222816470839948</c:v>
                </c:pt>
                <c:pt idx="37">
                  <c:v>3.0173146595324507</c:v>
                </c:pt>
                <c:pt idx="38">
                  <c:v>3.0199215229809058</c:v>
                </c:pt>
                <c:pt idx="39">
                  <c:v>3.022583563429361</c:v>
                </c:pt>
                <c:pt idx="40">
                  <c:v>3.0253884868778163</c:v>
                </c:pt>
              </c:numCache>
            </c:numRef>
          </c:val>
          <c:smooth val="0"/>
        </c:ser>
        <c:ser>
          <c:idx val="3"/>
          <c:order val="3"/>
          <c:tx>
            <c:strRef>
              <c:f>Sheet1!$E$1</c:f>
              <c:strCache>
                <c:ptCount val="1"/>
                <c:pt idx="0">
                  <c:v>Hydroelectric</c:v>
                </c:pt>
              </c:strCache>
            </c:strRef>
          </c:tx>
          <c:spPr>
            <a:ln w="2857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3.4058483390000003</c:v>
                </c:pt>
                <c:pt idx="1">
                  <c:v>3.4663137730000009</c:v>
                </c:pt>
                <c:pt idx="2">
                  <c:v>3.6268111119999999</c:v>
                </c:pt>
                <c:pt idx="3">
                  <c:v>3.7573214730000002</c:v>
                </c:pt>
                <c:pt idx="4">
                  <c:v>3.8282546399999999</c:v>
                </c:pt>
                <c:pt idx="5">
                  <c:v>3.8426530740000011</c:v>
                </c:pt>
                <c:pt idx="6">
                  <c:v>3.9898015149999999</c:v>
                </c:pt>
                <c:pt idx="7">
                  <c:v>4.1675541693999998</c:v>
                </c:pt>
                <c:pt idx="8">
                  <c:v>4.3098198952800004</c:v>
                </c:pt>
                <c:pt idx="9">
                  <c:v>4.0881756204225885</c:v>
                </c:pt>
                <c:pt idx="10">
                  <c:v>4.0342812482482273</c:v>
                </c:pt>
                <c:pt idx="11">
                  <c:v>4.1743358637097359</c:v>
                </c:pt>
                <c:pt idx="12">
                  <c:v>4.2888369136244977</c:v>
                </c:pt>
                <c:pt idx="13">
                  <c:v>4.4040465805392586</c:v>
                </c:pt>
                <c:pt idx="14">
                  <c:v>4.5121591714540203</c:v>
                </c:pt>
                <c:pt idx="15">
                  <c:v>4.6195503273687821</c:v>
                </c:pt>
                <c:pt idx="16">
                  <c:v>4.6800214294592912</c:v>
                </c:pt>
                <c:pt idx="17">
                  <c:v>4.7404166035498019</c:v>
                </c:pt>
                <c:pt idx="18">
                  <c:v>4.8007646286403114</c:v>
                </c:pt>
                <c:pt idx="19">
                  <c:v>4.8611241277308217</c:v>
                </c:pt>
                <c:pt idx="20">
                  <c:v>4.9214235378213314</c:v>
                </c:pt>
                <c:pt idx="21">
                  <c:v>4.9500856863724252</c:v>
                </c:pt>
                <c:pt idx="22">
                  <c:v>4.9787214069235173</c:v>
                </c:pt>
                <c:pt idx="23">
                  <c:v>5.0075421244746101</c:v>
                </c:pt>
                <c:pt idx="24">
                  <c:v>5.0363318670257033</c:v>
                </c:pt>
                <c:pt idx="25">
                  <c:v>5.065185237576797</c:v>
                </c:pt>
                <c:pt idx="26">
                  <c:v>5.0944266089374963</c:v>
                </c:pt>
                <c:pt idx="27">
                  <c:v>5.1236288252981952</c:v>
                </c:pt>
                <c:pt idx="28">
                  <c:v>5.1527143726588953</c:v>
                </c:pt>
                <c:pt idx="29">
                  <c:v>5.1818856750195934</c:v>
                </c:pt>
                <c:pt idx="30">
                  <c:v>5.2109483653802942</c:v>
                </c:pt>
                <c:pt idx="31">
                  <c:v>5.2361956372590654</c:v>
                </c:pt>
                <c:pt idx="32">
                  <c:v>5.2614026571378396</c:v>
                </c:pt>
                <c:pt idx="33">
                  <c:v>5.2866966210166133</c:v>
                </c:pt>
                <c:pt idx="34">
                  <c:v>5.3115091088953852</c:v>
                </c:pt>
                <c:pt idx="35">
                  <c:v>5.3369832187741588</c:v>
                </c:pt>
                <c:pt idx="36">
                  <c:v>5.3792523070133704</c:v>
                </c:pt>
                <c:pt idx="37">
                  <c:v>5.4214968602525815</c:v>
                </c:pt>
                <c:pt idx="38">
                  <c:v>5.4639173164917967</c:v>
                </c:pt>
                <c:pt idx="39">
                  <c:v>5.5060007967310085</c:v>
                </c:pt>
                <c:pt idx="40">
                  <c:v>5.5481525149702211</c:v>
                </c:pt>
              </c:numCache>
            </c:numRef>
          </c:val>
          <c:smooth val="0"/>
        </c:ser>
        <c:ser>
          <c:idx val="4"/>
          <c:order val="4"/>
          <c:tx>
            <c:strRef>
              <c:f>Sheet1!$F$1</c:f>
              <c:strCache>
                <c:ptCount val="1"/>
                <c:pt idx="0">
                  <c:v>Solar</c:v>
                </c:pt>
              </c:strCache>
            </c:strRef>
          </c:tx>
          <c:spPr>
            <a:ln w="28575" cap="rnd">
              <a:solidFill>
                <a:schemeClr val="accent4"/>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3.3506436000000001E-2</c:v>
                </c:pt>
                <c:pt idx="1">
                  <c:v>6.6189061999999993E-2</c:v>
                </c:pt>
                <c:pt idx="2">
                  <c:v>0.103719431</c:v>
                </c:pt>
                <c:pt idx="3">
                  <c:v>0.14668123700000002</c:v>
                </c:pt>
                <c:pt idx="4">
                  <c:v>0.20158957570000002</c:v>
                </c:pt>
                <c:pt idx="5">
                  <c:v>0.26465968000000001</c:v>
                </c:pt>
                <c:pt idx="6">
                  <c:v>0.34770433300000003</c:v>
                </c:pt>
                <c:pt idx="7">
                  <c:v>0.48089370867999998</c:v>
                </c:pt>
                <c:pt idx="8">
                  <c:v>0.59833780079999999</c:v>
                </c:pt>
                <c:pt idx="9">
                  <c:v>0.81538692485870412</c:v>
                </c:pt>
                <c:pt idx="10">
                  <c:v>0.83189830476425897</c:v>
                </c:pt>
                <c:pt idx="11">
                  <c:v>1.3805463894913681</c:v>
                </c:pt>
                <c:pt idx="12">
                  <c:v>1.6079298766166243</c:v>
                </c:pt>
                <c:pt idx="13">
                  <c:v>1.8169172147418811</c:v>
                </c:pt>
                <c:pt idx="14">
                  <c:v>2.0366081048671374</c:v>
                </c:pt>
                <c:pt idx="15">
                  <c:v>2.2747809289923944</c:v>
                </c:pt>
                <c:pt idx="16">
                  <c:v>2.5682697049363878</c:v>
                </c:pt>
                <c:pt idx="17">
                  <c:v>2.8522439548803806</c:v>
                </c:pt>
                <c:pt idx="18">
                  <c:v>3.1159555698243731</c:v>
                </c:pt>
                <c:pt idx="19">
                  <c:v>3.3905618077683672</c:v>
                </c:pt>
                <c:pt idx="20">
                  <c:v>3.6556134197123602</c:v>
                </c:pt>
                <c:pt idx="21">
                  <c:v>3.9107099131403333</c:v>
                </c:pt>
                <c:pt idx="22">
                  <c:v>4.171565683568307</c:v>
                </c:pt>
                <c:pt idx="23">
                  <c:v>4.4338196469962794</c:v>
                </c:pt>
                <c:pt idx="24">
                  <c:v>4.6882586084242535</c:v>
                </c:pt>
                <c:pt idx="25">
                  <c:v>4.9487778308522277</c:v>
                </c:pt>
                <c:pt idx="26">
                  <c:v>5.2401467116191212</c:v>
                </c:pt>
                <c:pt idx="27">
                  <c:v>5.5304729903860137</c:v>
                </c:pt>
                <c:pt idx="28">
                  <c:v>5.8221734141529087</c:v>
                </c:pt>
                <c:pt idx="29">
                  <c:v>6.1071688819198</c:v>
                </c:pt>
                <c:pt idx="30">
                  <c:v>6.3913978706866947</c:v>
                </c:pt>
                <c:pt idx="31">
                  <c:v>6.7448285481190098</c:v>
                </c:pt>
                <c:pt idx="32">
                  <c:v>7.0920473735513312</c:v>
                </c:pt>
                <c:pt idx="33">
                  <c:v>7.4388481689836494</c:v>
                </c:pt>
                <c:pt idx="34">
                  <c:v>7.7880418474159665</c:v>
                </c:pt>
                <c:pt idx="35">
                  <c:v>8.1451516018482835</c:v>
                </c:pt>
                <c:pt idx="36">
                  <c:v>8.5533563184833969</c:v>
                </c:pt>
                <c:pt idx="37">
                  <c:v>8.962820251118508</c:v>
                </c:pt>
                <c:pt idx="38">
                  <c:v>9.3590204517536204</c:v>
                </c:pt>
                <c:pt idx="39">
                  <c:v>9.7554748623887289</c:v>
                </c:pt>
                <c:pt idx="40">
                  <c:v>10.151999586023839</c:v>
                </c:pt>
              </c:numCache>
            </c:numRef>
          </c:val>
          <c:smooth val="0"/>
        </c:ser>
        <c:ser>
          <c:idx val="5"/>
          <c:order val="5"/>
          <c:tx>
            <c:strRef>
              <c:f>Sheet1!$G$1</c:f>
              <c:strCache>
                <c:ptCount val="1"/>
                <c:pt idx="0">
                  <c:v>Wind</c:v>
                </c:pt>
              </c:strCache>
            </c:strRef>
          </c:tx>
          <c:spPr>
            <a:ln w="28575" cap="rnd">
              <a:solidFill>
                <a:schemeClr val="accent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0.33964128700000001</c:v>
                </c:pt>
                <c:pt idx="1">
                  <c:v>0.43449828499999998</c:v>
                </c:pt>
                <c:pt idx="2">
                  <c:v>0.52134978600000004</c:v>
                </c:pt>
                <c:pt idx="3">
                  <c:v>0.64418416700000003</c:v>
                </c:pt>
                <c:pt idx="4">
                  <c:v>0.71458740099999962</c:v>
                </c:pt>
                <c:pt idx="5">
                  <c:v>0.82817727100000016</c:v>
                </c:pt>
                <c:pt idx="6">
                  <c:v>0.95670240200000001</c:v>
                </c:pt>
                <c:pt idx="7">
                  <c:v>1.1600894229999998</c:v>
                </c:pt>
                <c:pt idx="8">
                  <c:v>1.3056496777999997</c:v>
                </c:pt>
                <c:pt idx="9">
                  <c:v>1.7034546409997227</c:v>
                </c:pt>
                <c:pt idx="10">
                  <c:v>1.741365949404607</c:v>
                </c:pt>
                <c:pt idx="11">
                  <c:v>1.9660178345118164</c:v>
                </c:pt>
                <c:pt idx="12">
                  <c:v>2.1335994233998332</c:v>
                </c:pt>
                <c:pt idx="13">
                  <c:v>2.3622194342878493</c:v>
                </c:pt>
                <c:pt idx="14">
                  <c:v>2.6337212201758655</c:v>
                </c:pt>
                <c:pt idx="15">
                  <c:v>2.8141636490638828</c:v>
                </c:pt>
                <c:pt idx="16">
                  <c:v>2.9619419860058764</c:v>
                </c:pt>
                <c:pt idx="17">
                  <c:v>3.1105301379478694</c:v>
                </c:pt>
                <c:pt idx="18">
                  <c:v>3.2645190458898634</c:v>
                </c:pt>
                <c:pt idx="19">
                  <c:v>3.4131895948318567</c:v>
                </c:pt>
                <c:pt idx="20">
                  <c:v>3.5834454707738508</c:v>
                </c:pt>
                <c:pt idx="21">
                  <c:v>3.7695141753222554</c:v>
                </c:pt>
                <c:pt idx="22">
                  <c:v>3.9498625438706583</c:v>
                </c:pt>
                <c:pt idx="23">
                  <c:v>4.1302214704190625</c:v>
                </c:pt>
                <c:pt idx="24">
                  <c:v>4.3267037489674669</c:v>
                </c:pt>
                <c:pt idx="25">
                  <c:v>4.5327423025158691</c:v>
                </c:pt>
                <c:pt idx="26">
                  <c:v>4.7384515171415114</c:v>
                </c:pt>
                <c:pt idx="27">
                  <c:v>4.9356932627671561</c:v>
                </c:pt>
                <c:pt idx="28">
                  <c:v>5.1327708853927989</c:v>
                </c:pt>
                <c:pt idx="29">
                  <c:v>5.32894750701844</c:v>
                </c:pt>
                <c:pt idx="30">
                  <c:v>5.5255596146440853</c:v>
                </c:pt>
                <c:pt idx="31">
                  <c:v>5.7012925380579782</c:v>
                </c:pt>
                <c:pt idx="32">
                  <c:v>5.8745482284718751</c:v>
                </c:pt>
                <c:pt idx="33">
                  <c:v>6.0511983278857686</c:v>
                </c:pt>
                <c:pt idx="34">
                  <c:v>6.230250343299665</c:v>
                </c:pt>
                <c:pt idx="35">
                  <c:v>6.4096021637135578</c:v>
                </c:pt>
                <c:pt idx="36">
                  <c:v>6.4929297526927758</c:v>
                </c:pt>
                <c:pt idx="37">
                  <c:v>6.577838762671993</c:v>
                </c:pt>
                <c:pt idx="38">
                  <c:v>6.6597588196512127</c:v>
                </c:pt>
                <c:pt idx="39">
                  <c:v>6.7454082466304284</c:v>
                </c:pt>
                <c:pt idx="40">
                  <c:v>6.8334749716096459</c:v>
                </c:pt>
              </c:numCache>
            </c:numRef>
          </c:val>
          <c:smooth val="0"/>
        </c:ser>
        <c:ser>
          <c:idx val="6"/>
          <c:order val="6"/>
          <c:tx>
            <c:strRef>
              <c:f>Sheet1!$H$1</c:f>
              <c:strCache>
                <c:ptCount val="1"/>
                <c:pt idx="0">
                  <c:v>Others</c:v>
                </c:pt>
              </c:strCache>
            </c:strRef>
          </c:tx>
          <c:spPr>
            <a:ln w="28575" cap="rnd">
              <a:solidFill>
                <a:schemeClr val="bg1">
                  <a:lumMod val="6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1.3663773007241402</c:v>
                </c:pt>
                <c:pt idx="1">
                  <c:v>1.4801753704460485</c:v>
                </c:pt>
                <c:pt idx="2">
                  <c:v>1.5865596617842681</c:v>
                </c:pt>
                <c:pt idx="3">
                  <c:v>1.5796431625590062</c:v>
                </c:pt>
                <c:pt idx="4">
                  <c:v>1.5857630845571564</c:v>
                </c:pt>
                <c:pt idx="5">
                  <c:v>1.5808683143189708</c:v>
                </c:pt>
                <c:pt idx="6">
                  <c:v>1.5647353268895083</c:v>
                </c:pt>
                <c:pt idx="7">
                  <c:v>1.4716625930671272</c:v>
                </c:pt>
                <c:pt idx="8">
                  <c:v>1.4516692855390403</c:v>
                </c:pt>
                <c:pt idx="9">
                  <c:v>1.0993429365432656</c:v>
                </c:pt>
                <c:pt idx="10">
                  <c:v>1.0736042660174594</c:v>
                </c:pt>
                <c:pt idx="11">
                  <c:v>1.0800425140206249</c:v>
                </c:pt>
                <c:pt idx="12">
                  <c:v>1.0981110441779625</c:v>
                </c:pt>
                <c:pt idx="13">
                  <c:v>1.1143365033352997</c:v>
                </c:pt>
                <c:pt idx="14">
                  <c:v>1.1320876344926369</c:v>
                </c:pt>
                <c:pt idx="15">
                  <c:v>1.1500863876499741</c:v>
                </c:pt>
                <c:pt idx="16">
                  <c:v>1.1028672352945268</c:v>
                </c:pt>
                <c:pt idx="17">
                  <c:v>1.0555511129390791</c:v>
                </c:pt>
                <c:pt idx="18">
                  <c:v>1.0082082455836312</c:v>
                </c:pt>
                <c:pt idx="19">
                  <c:v>0.9609700062281834</c:v>
                </c:pt>
                <c:pt idx="20">
                  <c:v>0.9145654018727355</c:v>
                </c:pt>
                <c:pt idx="21">
                  <c:v>0.90305008531155573</c:v>
                </c:pt>
                <c:pt idx="22">
                  <c:v>0.89117193975037623</c:v>
                </c:pt>
                <c:pt idx="23">
                  <c:v>0.88041250018919615</c:v>
                </c:pt>
                <c:pt idx="24">
                  <c:v>0.86922361662801662</c:v>
                </c:pt>
                <c:pt idx="25">
                  <c:v>0.85822993606683673</c:v>
                </c:pt>
                <c:pt idx="26">
                  <c:v>0.86197451573736328</c:v>
                </c:pt>
                <c:pt idx="27">
                  <c:v>0.86587734040788977</c:v>
                </c:pt>
                <c:pt idx="28">
                  <c:v>0.86904507207841586</c:v>
                </c:pt>
                <c:pt idx="29">
                  <c:v>0.87234320074894234</c:v>
                </c:pt>
                <c:pt idx="30">
                  <c:v>0.87562756041946888</c:v>
                </c:pt>
                <c:pt idx="31">
                  <c:v>0.88357804210699442</c:v>
                </c:pt>
                <c:pt idx="32">
                  <c:v>0.89138546979452005</c:v>
                </c:pt>
                <c:pt idx="33">
                  <c:v>0.89900567648204577</c:v>
                </c:pt>
                <c:pt idx="34">
                  <c:v>0.90674020816957113</c:v>
                </c:pt>
                <c:pt idx="35">
                  <c:v>0.91418307885709682</c:v>
                </c:pt>
                <c:pt idx="36">
                  <c:v>0.92601509079748567</c:v>
                </c:pt>
                <c:pt idx="37">
                  <c:v>0.93841092473787491</c:v>
                </c:pt>
                <c:pt idx="38">
                  <c:v>0.9506038286782641</c:v>
                </c:pt>
                <c:pt idx="39">
                  <c:v>0.96216986261865334</c:v>
                </c:pt>
                <c:pt idx="40">
                  <c:v>0.9731070365590424</c:v>
                </c:pt>
              </c:numCache>
            </c:numRef>
          </c:val>
          <c:smooth val="0"/>
        </c:ser>
        <c:dLbls>
          <c:showLegendKey val="0"/>
          <c:showVal val="0"/>
          <c:showCatName val="0"/>
          <c:showSerName val="0"/>
          <c:showPercent val="0"/>
          <c:showBubbleSize val="0"/>
        </c:dLbls>
        <c:smooth val="0"/>
        <c:axId val="-1642614848"/>
        <c:axId val="-1642624096"/>
      </c:lineChart>
      <c:catAx>
        <c:axId val="-164261484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2624096"/>
        <c:crosses val="autoZero"/>
        <c:auto val="1"/>
        <c:lblAlgn val="ctr"/>
        <c:lblOffset val="100"/>
        <c:tickLblSkip val="10"/>
        <c:tickMarkSkip val="10"/>
        <c:noMultiLvlLbl val="0"/>
      </c:catAx>
      <c:valAx>
        <c:axId val="-1642624096"/>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chemeClr val="bg1">
                <a:lumMod val="65000"/>
              </a:schemeClr>
            </a:solidFill>
            <a:prstDash val="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42614848"/>
        <c:crossesAt val="11"/>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9680314365509"/>
          <c:y val="2.9331961931898621E-2"/>
          <c:w val="0.88539300011850752"/>
          <c:h val="0.82040329216733232"/>
        </c:manualLayout>
      </c:layout>
      <c:barChart>
        <c:barDir val="col"/>
        <c:grouping val="stacked"/>
        <c:varyColors val="0"/>
        <c:ser>
          <c:idx val="0"/>
          <c:order val="0"/>
          <c:tx>
            <c:strRef>
              <c:f>Sheet1!$B$1</c:f>
              <c:strCache>
                <c:ptCount val="1"/>
                <c:pt idx="0">
                  <c:v>Renewables</c:v>
                </c:pt>
              </c:strCache>
            </c:strRef>
          </c:tx>
          <c:spPr>
            <a:solidFill>
              <a:schemeClr val="accent3"/>
            </a:solidFill>
            <a:ln>
              <a:noFill/>
            </a:ln>
            <a:effectLst/>
          </c:spPr>
          <c:invertIfNegative val="0"/>
          <c:cat>
            <c:strRef>
              <c:f>Sheet1!$A$2:$A$7</c:f>
              <c:strCache>
                <c:ptCount val="6"/>
                <c:pt idx="0">
                  <c:v>2025</c:v>
                </c:pt>
                <c:pt idx="1">
                  <c:v>2030</c:v>
                </c:pt>
                <c:pt idx="2">
                  <c:v>2035</c:v>
                </c:pt>
                <c:pt idx="3">
                  <c:v>2040</c:v>
                </c:pt>
                <c:pt idx="4">
                  <c:v>2045</c:v>
                </c:pt>
                <c:pt idx="5">
                  <c:v>2050</c:v>
                </c:pt>
              </c:strCache>
            </c:strRef>
          </c:cat>
          <c:val>
            <c:numRef>
              <c:f>Sheet1!$B$2:$B$7</c:f>
              <c:numCache>
                <c:formatCode>General</c:formatCode>
                <c:ptCount val="6"/>
                <c:pt idx="0">
                  <c:v>1.1087583446652878</c:v>
                </c:pt>
                <c:pt idx="1">
                  <c:v>1.8914039605449093</c:v>
                </c:pt>
                <c:pt idx="2">
                  <c:v>2.6665462585202642</c:v>
                </c:pt>
                <c:pt idx="3">
                  <c:v>3.3803773623646696</c:v>
                </c:pt>
                <c:pt idx="4">
                  <c:v>4.2888973269067057</c:v>
                </c:pt>
                <c:pt idx="5">
                  <c:v>5.1019187764828207</c:v>
                </c:pt>
              </c:numCache>
            </c:numRef>
          </c:val>
        </c:ser>
        <c:ser>
          <c:idx val="1"/>
          <c:order val="1"/>
          <c:tx>
            <c:strRef>
              <c:f>Sheet1!$C$1</c:f>
              <c:strCache>
                <c:ptCount val="1"/>
                <c:pt idx="0">
                  <c:v>Non-Renewables</c:v>
                </c:pt>
              </c:strCache>
            </c:strRef>
          </c:tx>
          <c:spPr>
            <a:solidFill>
              <a:schemeClr val="accent4"/>
            </a:solidFill>
            <a:ln>
              <a:noFill/>
            </a:ln>
            <a:effectLst/>
          </c:spPr>
          <c:invertIfNegative val="0"/>
          <c:cat>
            <c:strRef>
              <c:f>Sheet1!$A$2:$A$7</c:f>
              <c:strCache>
                <c:ptCount val="6"/>
                <c:pt idx="0">
                  <c:v>2025</c:v>
                </c:pt>
                <c:pt idx="1">
                  <c:v>2030</c:v>
                </c:pt>
                <c:pt idx="2">
                  <c:v>2035</c:v>
                </c:pt>
                <c:pt idx="3">
                  <c:v>2040</c:v>
                </c:pt>
                <c:pt idx="4">
                  <c:v>2045</c:v>
                </c:pt>
                <c:pt idx="5">
                  <c:v>2050</c:v>
                </c:pt>
              </c:strCache>
            </c:strRef>
          </c:cat>
          <c:val>
            <c:numRef>
              <c:f>Sheet1!$C$2:$C$7</c:f>
              <c:numCache>
                <c:formatCode>General</c:formatCode>
                <c:ptCount val="6"/>
                <c:pt idx="0">
                  <c:v>-0.32596567912602575</c:v>
                </c:pt>
                <c:pt idx="1">
                  <c:v>-0.61901835452099807</c:v>
                </c:pt>
                <c:pt idx="2">
                  <c:v>-0.75361721034941676</c:v>
                </c:pt>
                <c:pt idx="3">
                  <c:v>-0.8703182156052186</c:v>
                </c:pt>
                <c:pt idx="4">
                  <c:v>-1.0770822970358893</c:v>
                </c:pt>
                <c:pt idx="5">
                  <c:v>-1.1438052218282129</c:v>
                </c:pt>
              </c:numCache>
            </c:numRef>
          </c:val>
        </c:ser>
        <c:dLbls>
          <c:showLegendKey val="0"/>
          <c:showVal val="0"/>
          <c:showCatName val="0"/>
          <c:showSerName val="0"/>
          <c:showPercent val="0"/>
          <c:showBubbleSize val="0"/>
        </c:dLbls>
        <c:gapWidth val="150"/>
        <c:overlap val="100"/>
        <c:axId val="-1642612128"/>
        <c:axId val="-1642613216"/>
      </c:barChart>
      <c:catAx>
        <c:axId val="-1642612128"/>
        <c:scaling>
          <c:orientation val="minMax"/>
        </c:scaling>
        <c:delete val="0"/>
        <c:axPos val="b"/>
        <c:numFmt formatCode="General" sourceLinked="1"/>
        <c:majorTickMark val="out"/>
        <c:minorTickMark val="none"/>
        <c:tickLblPos val="low"/>
        <c:spPr>
          <a:noFill/>
          <a:ln w="12700" cap="flat" cmpd="sng" algn="ctr">
            <a:solidFill>
              <a:schemeClr val="tx1"/>
            </a:solidFill>
            <a:round/>
          </a:ln>
          <a:effectLst/>
        </c:spPr>
        <c:txPr>
          <a:bodyPr rot="-5400000" spcFirstLastPara="1" vertOverflow="ellipsis" wrap="square" anchor="b" anchorCtr="0"/>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2613216"/>
        <c:crosses val="autoZero"/>
        <c:auto val="0"/>
        <c:lblAlgn val="ctr"/>
        <c:lblOffset val="100"/>
        <c:tickLblSkip val="1"/>
        <c:tickMarkSkip val="1"/>
        <c:noMultiLvlLbl val="0"/>
      </c:catAx>
      <c:valAx>
        <c:axId val="-1642613216"/>
        <c:scaling>
          <c:orientation val="minMax"/>
          <c:max val="14"/>
          <c:min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spPr>
          <a:noFill/>
          <a:ln w="12700">
            <a:noFill/>
            <a:prstDash val="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426121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220661618143"/>
          <c:y val="3.2065741486730137E-2"/>
          <c:w val="0.6023813919706793"/>
          <c:h val="0.84658530104322827"/>
        </c:manualLayout>
      </c:layout>
      <c:areaChart>
        <c:grouping val="stacked"/>
        <c:varyColors val="0"/>
        <c:ser>
          <c:idx val="3"/>
          <c:order val="0"/>
          <c:tx>
            <c:strRef>
              <c:f>Sheet1!$E$1</c:f>
              <c:strCache>
                <c:ptCount val="1"/>
                <c:pt idx="0">
                  <c:v>Residential</c:v>
                </c:pt>
              </c:strCache>
            </c:strRef>
          </c:tx>
          <c:spPr>
            <a:solidFill>
              <a:schemeClr val="accent5">
                <a:lumMod val="75000"/>
              </a:schemeClr>
            </a:solidFill>
            <a:ln>
              <a:noFill/>
            </a:ln>
            <a:effectLst/>
          </c:spPr>
          <c:cat>
            <c:strRef>
              <c:f>Sheet1!$A$2:$A$42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Sheet1!$E$2:$E$42</c:f>
              <c:numCache>
                <c:formatCode>General</c:formatCode>
                <c:ptCount val="21"/>
                <c:pt idx="0">
                  <c:v>29.219324967906889</c:v>
                </c:pt>
                <c:pt idx="1">
                  <c:v>27.7306882439891</c:v>
                </c:pt>
                <c:pt idx="2">
                  <c:v>27.041121028022729</c:v>
                </c:pt>
                <c:pt idx="3">
                  <c:v>28.24565447700477</c:v>
                </c:pt>
                <c:pt idx="4">
                  <c:v>27.13917315607085</c:v>
                </c:pt>
                <c:pt idx="5">
                  <c:v>26.97200040026889</c:v>
                </c:pt>
                <c:pt idx="6">
                  <c:v>26.70483760088964</c:v>
                </c:pt>
                <c:pt idx="7">
                  <c:v>26.78069618070657</c:v>
                </c:pt>
                <c:pt idx="8">
                  <c:v>27.780820323912661</c:v>
                </c:pt>
                <c:pt idx="9">
                  <c:v>27.92020976854548</c:v>
                </c:pt>
                <c:pt idx="10">
                  <c:v>27.774496353529258</c:v>
                </c:pt>
                <c:pt idx="11">
                  <c:v>27.411381401488789</c:v>
                </c:pt>
                <c:pt idx="12">
                  <c:v>27.348054910940949</c:v>
                </c:pt>
                <c:pt idx="13">
                  <c:v>27.261804239568971</c:v>
                </c:pt>
                <c:pt idx="14">
                  <c:v>27.262766360727689</c:v>
                </c:pt>
                <c:pt idx="15">
                  <c:v>27.201155927204208</c:v>
                </c:pt>
                <c:pt idx="16">
                  <c:v>27.245147127541699</c:v>
                </c:pt>
                <c:pt idx="17">
                  <c:v>27.22412875099791</c:v>
                </c:pt>
                <c:pt idx="18">
                  <c:v>27.196487327341838</c:v>
                </c:pt>
                <c:pt idx="19">
                  <c:v>27.326553466681091</c:v>
                </c:pt>
                <c:pt idx="20">
                  <c:v>27.34061800968923</c:v>
                </c:pt>
              </c:numCache>
            </c:numRef>
          </c:val>
        </c:ser>
        <c:ser>
          <c:idx val="2"/>
          <c:order val="1"/>
          <c:tx>
            <c:strRef>
              <c:f>Sheet1!$D$1</c:f>
              <c:strCache>
                <c:ptCount val="1"/>
                <c:pt idx="0">
                  <c:v>Commercial</c:v>
                </c:pt>
              </c:strCache>
            </c:strRef>
          </c:tx>
          <c:spPr>
            <a:solidFill>
              <a:schemeClr val="accent5">
                <a:lumMod val="40000"/>
                <a:lumOff val="60000"/>
              </a:schemeClr>
            </a:solidFill>
            <a:ln>
              <a:noFill/>
            </a:ln>
            <a:effectLst/>
          </c:spPr>
          <c:cat>
            <c:strRef>
              <c:f>Sheet1!$A$2:$A$42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Sheet1!$D$2:$D$42</c:f>
              <c:numCache>
                <c:formatCode>General</c:formatCode>
                <c:ptCount val="21"/>
                <c:pt idx="0">
                  <c:v>20.040991945686219</c:v>
                </c:pt>
                <c:pt idx="1">
                  <c:v>19.683877978670552</c:v>
                </c:pt>
                <c:pt idx="2">
                  <c:v>19.357025122683769</c:v>
                </c:pt>
                <c:pt idx="3">
                  <c:v>20.062277271425241</c:v>
                </c:pt>
                <c:pt idx="4">
                  <c:v>19.886139025433991</c:v>
                </c:pt>
                <c:pt idx="5">
                  <c:v>20.30788922390963</c:v>
                </c:pt>
                <c:pt idx="6">
                  <c:v>20.20118431663284</c:v>
                </c:pt>
                <c:pt idx="7">
                  <c:v>20.352612918878041</c:v>
                </c:pt>
                <c:pt idx="8">
                  <c:v>20.748671490561112</c:v>
                </c:pt>
                <c:pt idx="9">
                  <c:v>20.780142759534311</c:v>
                </c:pt>
                <c:pt idx="10">
                  <c:v>19.938162093161299</c:v>
                </c:pt>
                <c:pt idx="11">
                  <c:v>20.174547008493569</c:v>
                </c:pt>
                <c:pt idx="12">
                  <c:v>20.368661997303999</c:v>
                </c:pt>
                <c:pt idx="13">
                  <c:v>20.620988488986232</c:v>
                </c:pt>
                <c:pt idx="14">
                  <c:v>20.83752156679008</c:v>
                </c:pt>
                <c:pt idx="15">
                  <c:v>20.996308337410099</c:v>
                </c:pt>
                <c:pt idx="16">
                  <c:v>21.094919750563079</c:v>
                </c:pt>
                <c:pt idx="17">
                  <c:v>21.157593752651639</c:v>
                </c:pt>
                <c:pt idx="18">
                  <c:v>21.21534291239314</c:v>
                </c:pt>
                <c:pt idx="19">
                  <c:v>21.31523776838424</c:v>
                </c:pt>
                <c:pt idx="20">
                  <c:v>21.38440484234243</c:v>
                </c:pt>
              </c:numCache>
            </c:numRef>
          </c:val>
        </c:ser>
        <c:ser>
          <c:idx val="0"/>
          <c:order val="2"/>
          <c:tx>
            <c:strRef>
              <c:f>Sheet1!$C$1</c:f>
              <c:strCache>
                <c:ptCount val="1"/>
                <c:pt idx="0">
                  <c:v>Transportation</c:v>
                </c:pt>
              </c:strCache>
            </c:strRef>
          </c:tx>
          <c:spPr>
            <a:solidFill>
              <a:schemeClr val="accent1"/>
            </a:solidFill>
            <a:ln>
              <a:noFill/>
            </a:ln>
            <a:effectLst/>
          </c:spPr>
          <c:cat>
            <c:strRef>
              <c:f>Sheet1!$A$2:$A$42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Sheet1!$C$2:$C$42</c:f>
              <c:numCache>
                <c:formatCode>General</c:formatCode>
                <c:ptCount val="21"/>
                <c:pt idx="0">
                  <c:v>58.506794797472097</c:v>
                </c:pt>
                <c:pt idx="1">
                  <c:v>58.139728778773922</c:v>
                </c:pt>
                <c:pt idx="2">
                  <c:v>57.354965982110762</c:v>
                </c:pt>
                <c:pt idx="3">
                  <c:v>57.494813773150241</c:v>
                </c:pt>
                <c:pt idx="4">
                  <c:v>58.069601359600327</c:v>
                </c:pt>
                <c:pt idx="5">
                  <c:v>58.893907036755152</c:v>
                </c:pt>
                <c:pt idx="6">
                  <c:v>60.139070290605417</c:v>
                </c:pt>
                <c:pt idx="7">
                  <c:v>60.714951277337882</c:v>
                </c:pt>
                <c:pt idx="8">
                  <c:v>61.69235043184797</c:v>
                </c:pt>
                <c:pt idx="9">
                  <c:v>62.464317973931792</c:v>
                </c:pt>
                <c:pt idx="10">
                  <c:v>52.028409771527173</c:v>
                </c:pt>
                <c:pt idx="11">
                  <c:v>55.965572021585189</c:v>
                </c:pt>
                <c:pt idx="12">
                  <c:v>58.61635175194499</c:v>
                </c:pt>
                <c:pt idx="13">
                  <c:v>59.537566376782493</c:v>
                </c:pt>
                <c:pt idx="14">
                  <c:v>59.711234477125352</c:v>
                </c:pt>
                <c:pt idx="15">
                  <c:v>59.739248667151202</c:v>
                </c:pt>
                <c:pt idx="16">
                  <c:v>59.546202011729576</c:v>
                </c:pt>
                <c:pt idx="17">
                  <c:v>59.292630038569222</c:v>
                </c:pt>
                <c:pt idx="18">
                  <c:v>59.093498139811452</c:v>
                </c:pt>
                <c:pt idx="19">
                  <c:v>58.87013745782361</c:v>
                </c:pt>
                <c:pt idx="20">
                  <c:v>58.691747084497699</c:v>
                </c:pt>
              </c:numCache>
            </c:numRef>
          </c:val>
        </c:ser>
        <c:ser>
          <c:idx val="1"/>
          <c:order val="3"/>
          <c:tx>
            <c:strRef>
              <c:f>Sheet1!$B$1</c:f>
              <c:strCache>
                <c:ptCount val="1"/>
                <c:pt idx="0">
                  <c:v>Industrial</c:v>
                </c:pt>
              </c:strCache>
            </c:strRef>
          </c:tx>
          <c:spPr>
            <a:solidFill>
              <a:schemeClr val="accent3"/>
            </a:solidFill>
            <a:ln>
              <a:noFill/>
            </a:ln>
            <a:effectLst/>
          </c:spPr>
          <c:cat>
            <c:strRef>
              <c:f>Sheet1!$A$2:$A$42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Sheet1!$B$2:$B$42</c:f>
              <c:numCache>
                <c:formatCode>General</c:formatCode>
                <c:ptCount val="21"/>
                <c:pt idx="0">
                  <c:v>74.67641696258984</c:v>
                </c:pt>
                <c:pt idx="1">
                  <c:v>75.247358089323697</c:v>
                </c:pt>
                <c:pt idx="2">
                  <c:v>75.918080900158373</c:v>
                </c:pt>
                <c:pt idx="3">
                  <c:v>76.257628326030442</c:v>
                </c:pt>
                <c:pt idx="4">
                  <c:v>75.947127977407632</c:v>
                </c:pt>
                <c:pt idx="5">
                  <c:v>76.139250166074149</c:v>
                </c:pt>
                <c:pt idx="6">
                  <c:v>76.031011648606992</c:v>
                </c:pt>
                <c:pt idx="7">
                  <c:v>77.546994557773459</c:v>
                </c:pt>
                <c:pt idx="8">
                  <c:v>78.356601202022517</c:v>
                </c:pt>
                <c:pt idx="9">
                  <c:v>77.895482839410462</c:v>
                </c:pt>
                <c:pt idx="10">
                  <c:v>73.383314837292204</c:v>
                </c:pt>
                <c:pt idx="11">
                  <c:v>76.16456798262854</c:v>
                </c:pt>
                <c:pt idx="12">
                  <c:v>77.824563206902639</c:v>
                </c:pt>
                <c:pt idx="13">
                  <c:v>79.078888788657977</c:v>
                </c:pt>
                <c:pt idx="14">
                  <c:v>79.956354120605653</c:v>
                </c:pt>
                <c:pt idx="15">
                  <c:v>80.829006633414352</c:v>
                </c:pt>
                <c:pt idx="16">
                  <c:v>81.564147629088538</c:v>
                </c:pt>
                <c:pt idx="17">
                  <c:v>82.005540727786709</c:v>
                </c:pt>
                <c:pt idx="18">
                  <c:v>82.555344083545165</c:v>
                </c:pt>
                <c:pt idx="19">
                  <c:v>83.145106806306146</c:v>
                </c:pt>
                <c:pt idx="20">
                  <c:v>83.716305674327742</c:v>
                </c:pt>
              </c:numCache>
            </c:numRef>
          </c:val>
        </c:ser>
        <c:dLbls>
          <c:showLegendKey val="0"/>
          <c:showVal val="0"/>
          <c:showCatName val="0"/>
          <c:showSerName val="0"/>
          <c:showPercent val="0"/>
          <c:showBubbleSize val="0"/>
        </c:dLbls>
        <c:axId val="-1555919216"/>
        <c:axId val="-1555918672"/>
      </c:areaChart>
      <c:catAx>
        <c:axId val="-15559192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18672"/>
        <c:crosses val="autoZero"/>
        <c:auto val="1"/>
        <c:lblAlgn val="ctr"/>
        <c:lblOffset val="100"/>
        <c:tickLblSkip val="10"/>
        <c:tickMarkSkip val="10"/>
        <c:noMultiLvlLbl val="0"/>
      </c:catAx>
      <c:valAx>
        <c:axId val="-1555918672"/>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chemeClr val="bg1">
                <a:lumMod val="65000"/>
              </a:scheme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19216"/>
        <c:crossesAt val="11"/>
        <c:crossBetween val="midCat"/>
        <c:majorUnit val="100"/>
      </c:valAx>
      <c:spPr>
        <a:noFill/>
        <a:ln>
          <a:noFill/>
        </a:ln>
        <a:effectLst/>
      </c:spPr>
    </c:plotArea>
    <c:plotVisOnly val="1"/>
    <c:dispBlanksAs val="gap"/>
    <c:showDLblsOverMax val="0"/>
  </c:chart>
  <c:spPr>
    <a:noFill/>
    <a:ln>
      <a:noFill/>
    </a:ln>
    <a:effectLst/>
  </c:spPr>
  <c:txPr>
    <a:bodyPr/>
    <a:lstStyle/>
    <a:p>
      <a:pPr>
        <a:defRPr sz="1200" baseline="0">
          <a:solidFill>
            <a:schemeClr val="tx1"/>
          </a:solidFill>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9901932147985"/>
          <c:y val="2.7226583919644585E-2"/>
          <c:w val="0.88935783579538741"/>
          <c:h val="0.82885114968162543"/>
        </c:manualLayout>
      </c:layout>
      <c:barChart>
        <c:barDir val="col"/>
        <c:grouping val="stacked"/>
        <c:varyColors val="0"/>
        <c:ser>
          <c:idx val="0"/>
          <c:order val="0"/>
          <c:tx>
            <c:strRef>
              <c:f>Sheet1!$B$1</c:f>
              <c:strCache>
                <c:ptCount val="1"/>
                <c:pt idx="0">
                  <c:v>Renewables</c:v>
                </c:pt>
              </c:strCache>
            </c:strRef>
          </c:tx>
          <c:spPr>
            <a:solidFill>
              <a:schemeClr val="accent3"/>
            </a:solidFill>
            <a:ln>
              <a:noFill/>
            </a:ln>
            <a:effectLst/>
          </c:spPr>
          <c:invertIfNegative val="0"/>
          <c:cat>
            <c:strRef>
              <c:f>Sheet1!$A$2:$A$7</c:f>
              <c:strCache>
                <c:ptCount val="6"/>
                <c:pt idx="0">
                  <c:v>2025</c:v>
                </c:pt>
                <c:pt idx="1">
                  <c:v>2030</c:v>
                </c:pt>
                <c:pt idx="2">
                  <c:v>2035</c:v>
                </c:pt>
                <c:pt idx="3">
                  <c:v>2040</c:v>
                </c:pt>
                <c:pt idx="4">
                  <c:v>2045</c:v>
                </c:pt>
                <c:pt idx="5">
                  <c:v>2050</c:v>
                </c:pt>
              </c:strCache>
            </c:strRef>
          </c:cat>
          <c:val>
            <c:numRef>
              <c:f>Sheet1!$B$2:$B$7</c:f>
              <c:numCache>
                <c:formatCode>General</c:formatCode>
                <c:ptCount val="6"/>
                <c:pt idx="0">
                  <c:v>2.0727942460027182</c:v>
                </c:pt>
                <c:pt idx="1">
                  <c:v>3.868167541025834</c:v>
                </c:pt>
                <c:pt idx="2">
                  <c:v>5.5936708402037327</c:v>
                </c:pt>
                <c:pt idx="3">
                  <c:v>7.5537699847495219</c:v>
                </c:pt>
                <c:pt idx="4">
                  <c:v>9.4841423460125363</c:v>
                </c:pt>
                <c:pt idx="5">
                  <c:v>11.386122135398541</c:v>
                </c:pt>
              </c:numCache>
            </c:numRef>
          </c:val>
        </c:ser>
        <c:ser>
          <c:idx val="1"/>
          <c:order val="1"/>
          <c:tx>
            <c:strRef>
              <c:f>Sheet1!$C$1</c:f>
              <c:strCache>
                <c:ptCount val="1"/>
                <c:pt idx="0">
                  <c:v>Non-Renewables</c:v>
                </c:pt>
              </c:strCache>
            </c:strRef>
          </c:tx>
          <c:spPr>
            <a:solidFill>
              <a:schemeClr val="accent4"/>
            </a:solidFill>
            <a:ln>
              <a:noFill/>
            </a:ln>
            <a:effectLst/>
          </c:spPr>
          <c:invertIfNegative val="0"/>
          <c:cat>
            <c:strRef>
              <c:f>Sheet1!$A$2:$A$7</c:f>
              <c:strCache>
                <c:ptCount val="6"/>
                <c:pt idx="0">
                  <c:v>2025</c:v>
                </c:pt>
                <c:pt idx="1">
                  <c:v>2030</c:v>
                </c:pt>
                <c:pt idx="2">
                  <c:v>2035</c:v>
                </c:pt>
                <c:pt idx="3">
                  <c:v>2040</c:v>
                </c:pt>
                <c:pt idx="4">
                  <c:v>2045</c:v>
                </c:pt>
                <c:pt idx="5">
                  <c:v>2050</c:v>
                </c:pt>
              </c:strCache>
            </c:strRef>
          </c:cat>
          <c:val>
            <c:numRef>
              <c:f>Sheet1!$C$2:$C$7</c:f>
              <c:numCache>
                <c:formatCode>General</c:formatCode>
                <c:ptCount val="6"/>
                <c:pt idx="0">
                  <c:v>0.31570509271802771</c:v>
                </c:pt>
                <c:pt idx="1">
                  <c:v>0.16527441057437381</c:v>
                </c:pt>
                <c:pt idx="2">
                  <c:v>0.41898568985767848</c:v>
                </c:pt>
                <c:pt idx="3">
                  <c:v>0.80096553650471414</c:v>
                </c:pt>
                <c:pt idx="4">
                  <c:v>1.317312782620607</c:v>
                </c:pt>
                <c:pt idx="5">
                  <c:v>1.6155450183521001</c:v>
                </c:pt>
              </c:numCache>
            </c:numRef>
          </c:val>
        </c:ser>
        <c:dLbls>
          <c:showLegendKey val="0"/>
          <c:showVal val="0"/>
          <c:showCatName val="0"/>
          <c:showSerName val="0"/>
          <c:showPercent val="0"/>
          <c:showBubbleSize val="0"/>
        </c:dLbls>
        <c:gapWidth val="150"/>
        <c:overlap val="100"/>
        <c:axId val="-1642615936"/>
        <c:axId val="-1642612672"/>
      </c:barChart>
      <c:catAx>
        <c:axId val="-1642615936"/>
        <c:scaling>
          <c:orientation val="minMax"/>
        </c:scaling>
        <c:delete val="0"/>
        <c:axPos val="b"/>
        <c:numFmt formatCode="General" sourceLinked="1"/>
        <c:majorTickMark val="out"/>
        <c:minorTickMark val="none"/>
        <c:tickLblPos val="low"/>
        <c:spPr>
          <a:noFill/>
          <a:ln w="12700"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2612672"/>
        <c:crosses val="autoZero"/>
        <c:auto val="0"/>
        <c:lblAlgn val="ctr"/>
        <c:lblOffset val="100"/>
        <c:noMultiLvlLbl val="0"/>
      </c:catAx>
      <c:valAx>
        <c:axId val="-1642612672"/>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spPr>
          <a:noFill/>
          <a:ln w="12700">
            <a:noFill/>
            <a:prstDash val="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42615936"/>
        <c:crosses val="autoZero"/>
        <c:crossBetween val="between"/>
        <c:min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942535944068938E-2"/>
          <c:y val="8.7268134287180124E-2"/>
          <c:w val="0.59547539949857253"/>
          <c:h val="0.79784599896745878"/>
        </c:manualLayout>
      </c:layout>
      <c:barChart>
        <c:barDir val="col"/>
        <c:grouping val="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10.02296019546143</c:v>
                </c:pt>
                <c:pt idx="1">
                  <c:v>8.4542670141464988</c:v>
                </c:pt>
                <c:pt idx="2">
                  <c:v>2.72512039351068</c:v>
                </c:pt>
                <c:pt idx="3">
                  <c:v>8.9511173687606399E-6</c:v>
                </c:pt>
                <c:pt idx="4">
                  <c:v>8.9511173688134795E-6</c:v>
                </c:pt>
              </c:numCache>
            </c:numRef>
          </c:val>
        </c:ser>
        <c:ser>
          <c:idx val="1"/>
          <c:order val="1"/>
          <c:tx>
            <c:strRef>
              <c:f>Sheet1!$C$1</c:f>
              <c:strCache>
                <c:ptCount val="1"/>
                <c:pt idx="0">
                  <c:v>Natural 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24.32570764552333</c:v>
                </c:pt>
                <c:pt idx="1">
                  <c:v>24.258086890628348</c:v>
                </c:pt>
                <c:pt idx="2">
                  <c:v>33.850721824805838</c:v>
                </c:pt>
                <c:pt idx="3">
                  <c:v>47.699439153593467</c:v>
                </c:pt>
                <c:pt idx="4">
                  <c:v>62.102592880950311</c:v>
                </c:pt>
              </c:numCache>
            </c:numRef>
          </c:val>
        </c:ser>
        <c:ser>
          <c:idx val="5"/>
          <c:order val="2"/>
          <c:tx>
            <c:strRef>
              <c:f>Sheet1!$G$1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12.603999999999999</c:v>
                </c:pt>
                <c:pt idx="1">
                  <c:v>13.554</c:v>
                </c:pt>
                <c:pt idx="2">
                  <c:v>10.8499</c:v>
                </c:pt>
                <c:pt idx="3">
                  <c:v>7.1798999999999999</c:v>
                </c:pt>
                <c:pt idx="4">
                  <c:v>3.9199000000000002</c:v>
                </c:pt>
              </c:numCache>
            </c:numRef>
          </c:val>
        </c:ser>
        <c:ser>
          <c:idx val="2"/>
          <c:order val="3"/>
          <c:tx>
            <c:strRef>
              <c:f>Sheet1!$D$1</c:f>
              <c:strCache>
                <c:ptCount val="1"/>
                <c:pt idx="0">
                  <c:v>Hydroelectrics</c:v>
                </c:pt>
              </c:strCache>
            </c:strRef>
          </c:tx>
          <c:spPr>
            <a:solidFill>
              <a:schemeClr val="tx2"/>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74.901000000000025</c:v>
                </c:pt>
                <c:pt idx="1">
                  <c:v>80.730362607702901</c:v>
                </c:pt>
                <c:pt idx="2">
                  <c:v>89.171413010983002</c:v>
                </c:pt>
                <c:pt idx="3">
                  <c:v>89.171413010983002</c:v>
                </c:pt>
                <c:pt idx="4">
                  <c:v>89.171413010983002</c:v>
                </c:pt>
              </c:numCache>
            </c:numRef>
          </c:val>
        </c:ser>
        <c:ser>
          <c:idx val="3"/>
          <c:order val="4"/>
          <c:tx>
            <c:strRef>
              <c:f>Sheet1!$E$1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3.9670000000000001</c:v>
                </c:pt>
                <c:pt idx="1">
                  <c:v>12.816000000000001</c:v>
                </c:pt>
                <c:pt idx="2">
                  <c:v>26.133794877761002</c:v>
                </c:pt>
                <c:pt idx="3">
                  <c:v>44.133794877760998</c:v>
                </c:pt>
                <c:pt idx="4">
                  <c:v>62.133794877760998</c:v>
                </c:pt>
              </c:numCache>
            </c:numRef>
          </c:val>
        </c:ser>
        <c:ser>
          <c:idx val="4"/>
          <c:order val="5"/>
          <c:tx>
            <c:strRef>
              <c:f>Sheet1!$F$1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0.221</c:v>
                </c:pt>
                <c:pt idx="1">
                  <c:v>3.0547715471894499</c:v>
                </c:pt>
                <c:pt idx="2">
                  <c:v>3.0547715471894499</c:v>
                </c:pt>
                <c:pt idx="3">
                  <c:v>3.0547715471894499</c:v>
                </c:pt>
                <c:pt idx="4">
                  <c:v>3.0547715471894499</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6.0953321590152472</c:v>
                </c:pt>
                <c:pt idx="1">
                  <c:v>6.6784058266640969</c:v>
                </c:pt>
                <c:pt idx="2">
                  <c:v>4.7431107119731841</c:v>
                </c:pt>
                <c:pt idx="3">
                  <c:v>4.320204791940685</c:v>
                </c:pt>
                <c:pt idx="4">
                  <c:v>4.3207918826615312</c:v>
                </c:pt>
              </c:numCache>
            </c:numRef>
          </c:val>
        </c:ser>
        <c:dLbls>
          <c:showLegendKey val="0"/>
          <c:showVal val="0"/>
          <c:showCatName val="0"/>
          <c:showSerName val="0"/>
          <c:showPercent val="0"/>
          <c:showBubbleSize val="0"/>
        </c:dLbls>
        <c:gapWidth val="100"/>
        <c:overlap val="100"/>
        <c:axId val="-1642611584"/>
        <c:axId val="-1642622464"/>
      </c:barChart>
      <c:catAx>
        <c:axId val="-1642611584"/>
        <c:scaling>
          <c:orientation val="minMax"/>
        </c:scaling>
        <c:delete val="0"/>
        <c:axPos val="b"/>
        <c:numFmt formatCode="General" sourceLinked="1"/>
        <c:majorTickMark val="out"/>
        <c:minorTickMark val="none"/>
        <c:tickLblPos val="nextTo"/>
        <c:spPr>
          <a:solidFill>
            <a:schemeClr val="bg1"/>
          </a:solid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2622464"/>
        <c:crosses val="autoZero"/>
        <c:auto val="1"/>
        <c:lblAlgn val="ctr"/>
        <c:lblOffset val="100"/>
        <c:noMultiLvlLbl val="1"/>
      </c:catAx>
      <c:valAx>
        <c:axId val="-1642622464"/>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chemeClr val="bg1">
                <a:lumMod val="65000"/>
              </a:scheme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2611584"/>
        <c:crossesAt val="3"/>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baseline="0"/>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55284395298557E-2"/>
          <c:y val="4.7996053225916331E-2"/>
          <c:w val="0.84335332703666455"/>
          <c:h val="0.84066255695039382"/>
        </c:manualLayout>
      </c:layout>
      <c:barChart>
        <c:barDir val="col"/>
        <c:grouping val="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116.60686784116905</c:v>
                </c:pt>
                <c:pt idx="1">
                  <c:v>278.34719289887698</c:v>
                </c:pt>
                <c:pt idx="2">
                  <c:v>302.29712151916101</c:v>
                </c:pt>
                <c:pt idx="3">
                  <c:v>302.29712151916101</c:v>
                </c:pt>
                <c:pt idx="4">
                  <c:v>302.29712151916101</c:v>
                </c:pt>
              </c:numCache>
            </c:numRef>
          </c:val>
        </c:ser>
        <c:ser>
          <c:idx val="1"/>
          <c:order val="1"/>
          <c:tx>
            <c:strRef>
              <c:f>Sheet1!$C$1</c:f>
              <c:strCache>
                <c:ptCount val="1"/>
                <c:pt idx="0">
                  <c:v>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23.673062654613823</c:v>
                </c:pt>
                <c:pt idx="1">
                  <c:v>29.795413995090499</c:v>
                </c:pt>
                <c:pt idx="2">
                  <c:v>29.8096525745155</c:v>
                </c:pt>
                <c:pt idx="3">
                  <c:v>20.970460809276101</c:v>
                </c:pt>
                <c:pt idx="4">
                  <c:v>17.79869253113511</c:v>
                </c:pt>
              </c:numCache>
            </c:numRef>
          </c:val>
        </c:ser>
        <c:ser>
          <c:idx val="2"/>
          <c:order val="2"/>
          <c:tx>
            <c:strRef>
              <c:f>Sheet1!$D$1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4.1890000000000001</c:v>
                </c:pt>
                <c:pt idx="1">
                  <c:v>6.2549999999999999</c:v>
                </c:pt>
                <c:pt idx="2">
                  <c:v>11.959899999999999</c:v>
                </c:pt>
                <c:pt idx="3">
                  <c:v>18.3599</c:v>
                </c:pt>
                <c:pt idx="4">
                  <c:v>26.0199</c:v>
                </c:pt>
              </c:numCache>
            </c:numRef>
          </c:val>
        </c:ser>
        <c:ser>
          <c:idx val="3"/>
          <c:order val="3"/>
          <c:tx>
            <c:strRef>
              <c:f>Sheet1!$E$1</c:f>
              <c:strCache>
                <c:ptCount val="1"/>
                <c:pt idx="0">
                  <c:v>Hydro</c:v>
                </c:pt>
              </c:strCache>
            </c:strRef>
          </c:tx>
          <c:spPr>
            <a:solidFill>
              <a:schemeClr val="tx2">
                <a:lumMod val="90000"/>
                <a:lumOff val="1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32.838999999999999</c:v>
                </c:pt>
                <c:pt idx="1">
                  <c:v>44.954730478967896</c:v>
                </c:pt>
                <c:pt idx="2">
                  <c:v>93.187022892861989</c:v>
                </c:pt>
                <c:pt idx="3">
                  <c:v>97.781417435227411</c:v>
                </c:pt>
                <c:pt idx="4">
                  <c:v>101.0459915734</c:v>
                </c:pt>
              </c:numCache>
            </c:numRef>
          </c:val>
        </c:ser>
        <c:ser>
          <c:idx val="4"/>
          <c:order val="4"/>
          <c:tx>
            <c:strRef>
              <c:f>Sheet1!$F$1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13.065</c:v>
                </c:pt>
                <c:pt idx="1">
                  <c:v>35.299999999999997</c:v>
                </c:pt>
                <c:pt idx="2">
                  <c:v>139.277616267594</c:v>
                </c:pt>
                <c:pt idx="3">
                  <c:v>355.99100134950402</c:v>
                </c:pt>
                <c:pt idx="4">
                  <c:v>447.51499738603104</c:v>
                </c:pt>
              </c:numCache>
            </c:numRef>
          </c:val>
        </c:ser>
        <c:ser>
          <c:idx val="5"/>
          <c:order val="5"/>
          <c:tx>
            <c:strRef>
              <c:f>Sheet1!$G$1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0.06</c:v>
                </c:pt>
                <c:pt idx="1">
                  <c:v>27.246524307617197</c:v>
                </c:pt>
                <c:pt idx="2">
                  <c:v>333.589429843434</c:v>
                </c:pt>
                <c:pt idx="3">
                  <c:v>525.88159548299302</c:v>
                </c:pt>
                <c:pt idx="4">
                  <c:v>1139.9288942385301</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9.5650695042171492</c:v>
                </c:pt>
                <c:pt idx="1">
                  <c:v>17.5871955395464</c:v>
                </c:pt>
                <c:pt idx="2">
                  <c:v>18.275038391367275</c:v>
                </c:pt>
                <c:pt idx="3">
                  <c:v>22.487723926702124</c:v>
                </c:pt>
                <c:pt idx="4">
                  <c:v>32.052233442973225</c:v>
                </c:pt>
              </c:numCache>
            </c:numRef>
          </c:val>
        </c:ser>
        <c:ser>
          <c:idx val="7"/>
          <c:order val="7"/>
          <c:tx>
            <c:strRef>
              <c:f>Sheet1!$I$1</c:f>
              <c:strCache>
                <c:ptCount val="1"/>
                <c:pt idx="0">
                  <c:v>battery storage</c:v>
                </c:pt>
              </c:strCache>
            </c:strRef>
          </c:tx>
          <c:spPr>
            <a:solidFill>
              <a:schemeClr val="accent5">
                <a:lumMod val="40000"/>
                <a:lumOff val="6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Sheet1!$I$2:$I$6</c:f>
              <c:numCache>
                <c:formatCode>General</c:formatCode>
                <c:ptCount val="5"/>
                <c:pt idx="0">
                  <c:v>0</c:v>
                </c:pt>
                <c:pt idx="1">
                  <c:v>0</c:v>
                </c:pt>
                <c:pt idx="2">
                  <c:v>42.911951095620005</c:v>
                </c:pt>
                <c:pt idx="3">
                  <c:v>120.915943808666</c:v>
                </c:pt>
                <c:pt idx="4">
                  <c:v>327.58336180001703</c:v>
                </c:pt>
              </c:numCache>
            </c:numRef>
          </c:val>
        </c:ser>
        <c:dLbls>
          <c:showLegendKey val="0"/>
          <c:showVal val="0"/>
          <c:showCatName val="0"/>
          <c:showSerName val="0"/>
          <c:showPercent val="0"/>
          <c:showBubbleSize val="0"/>
        </c:dLbls>
        <c:gapWidth val="150"/>
        <c:overlap val="100"/>
        <c:axId val="-1642619744"/>
        <c:axId val="-1642618656"/>
      </c:barChart>
      <c:catAx>
        <c:axId val="-16426197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2618656"/>
        <c:crosses val="autoZero"/>
        <c:auto val="1"/>
        <c:lblAlgn val="ctr"/>
        <c:lblOffset val="100"/>
        <c:noMultiLvlLbl val="0"/>
      </c:catAx>
      <c:valAx>
        <c:axId val="-1642618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12700">
            <a:solidFill>
              <a:schemeClr val="bg1">
                <a:lumMod val="65000"/>
              </a:scheme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2619744"/>
        <c:crossesAt val="3"/>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89614348227904"/>
          <c:y val="7.6696245136466279E-2"/>
          <c:w val="0.31064692893132045"/>
          <c:h val="0.81837289246872258"/>
        </c:manualLayout>
      </c:layout>
      <c:barChart>
        <c:barDir val="bar"/>
        <c:grouping val="clustered"/>
        <c:varyColors val="0"/>
        <c:ser>
          <c:idx val="0"/>
          <c:order val="0"/>
          <c:tx>
            <c:strRef>
              <c:f>Sheet1!$B$1</c:f>
              <c:strCache>
                <c:ptCount val="1"/>
                <c:pt idx="0">
                  <c:v>growth rate</c:v>
                </c:pt>
              </c:strCache>
            </c:strRef>
          </c:tx>
          <c:spPr>
            <a:solidFill>
              <a:srgbClr val="A33340"/>
            </a:solidFill>
            <a:ln>
              <a:noFill/>
            </a:ln>
            <a:effectLst/>
          </c:spPr>
          <c:invertIfNegative val="0"/>
          <c:dPt>
            <c:idx val="0"/>
            <c:invertIfNegative val="0"/>
            <c:bubble3D val="0"/>
            <c:spPr>
              <a:solidFill>
                <a:srgbClr val="003953"/>
              </a:solidFill>
              <a:ln>
                <a:noFill/>
              </a:ln>
              <a:effectLst/>
            </c:spPr>
          </c:dPt>
          <c:cat>
            <c:strRef>
              <c:f>Sheet1!$A$2:$A$13</c:f>
              <c:strCache>
                <c:ptCount val="12"/>
                <c:pt idx="0">
                  <c:v>total OECD</c:v>
                </c:pt>
                <c:pt idx="1">
                  <c:v>total non-OECD</c:v>
                </c:pt>
                <c:pt idx="2">
                  <c:v> </c:v>
                </c:pt>
                <c:pt idx="3">
                  <c:v>Brazil</c:v>
                </c:pt>
                <c:pt idx="4">
                  <c:v>Russia</c:v>
                </c:pt>
                <c:pt idx="5">
                  <c:v>Middle East</c:v>
                </c:pt>
                <c:pt idx="6">
                  <c:v>Other Americas</c:v>
                </c:pt>
                <c:pt idx="7">
                  <c:v>Other Europe and Eurasia</c:v>
                </c:pt>
                <c:pt idx="8">
                  <c:v>China</c:v>
                </c:pt>
                <c:pt idx="9">
                  <c:v>Africa</c:v>
                </c:pt>
                <c:pt idx="10">
                  <c:v>Other Asia</c:v>
                </c:pt>
                <c:pt idx="11">
                  <c:v>India</c:v>
                </c:pt>
              </c:strCache>
            </c:strRef>
          </c:cat>
          <c:val>
            <c:numRef>
              <c:f>Sheet1!$B$2:$B$13</c:f>
              <c:numCache>
                <c:formatCode>General</c:formatCode>
                <c:ptCount val="12"/>
                <c:pt idx="0">
                  <c:v>1.7201999999999999E-2</c:v>
                </c:pt>
                <c:pt idx="1">
                  <c:v>3.5459705660914928E-2</c:v>
                </c:pt>
                <c:pt idx="2">
                  <c:v>0</c:v>
                </c:pt>
                <c:pt idx="3">
                  <c:v>1.2546810369280509E-2</c:v>
                </c:pt>
                <c:pt idx="4">
                  <c:v>1.4195329427109771E-2</c:v>
                </c:pt>
                <c:pt idx="5">
                  <c:v>2.2356810039109831E-2</c:v>
                </c:pt>
                <c:pt idx="6">
                  <c:v>3.136273018209379E-2</c:v>
                </c:pt>
                <c:pt idx="7">
                  <c:v>3.2675529990592311E-2</c:v>
                </c:pt>
                <c:pt idx="8">
                  <c:v>3.3089286385238344E-2</c:v>
                </c:pt>
                <c:pt idx="9">
                  <c:v>3.3230053191887432E-2</c:v>
                </c:pt>
                <c:pt idx="10">
                  <c:v>3.8552876682149025E-2</c:v>
                </c:pt>
                <c:pt idx="11">
                  <c:v>5.3661642365335549E-2</c:v>
                </c:pt>
              </c:numCache>
            </c:numRef>
          </c:val>
        </c:ser>
        <c:dLbls>
          <c:showLegendKey val="0"/>
          <c:showVal val="0"/>
          <c:showCatName val="0"/>
          <c:showSerName val="0"/>
          <c:showPercent val="0"/>
          <c:showBubbleSize val="0"/>
        </c:dLbls>
        <c:gapWidth val="182"/>
        <c:axId val="-1642626272"/>
        <c:axId val="-1642617568"/>
      </c:barChart>
      <c:catAx>
        <c:axId val="-1642626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en-US"/>
          </a:p>
        </c:txPr>
        <c:crossAx val="-1642617568"/>
        <c:crosses val="autoZero"/>
        <c:auto val="1"/>
        <c:lblAlgn val="ctr"/>
        <c:lblOffset val="0"/>
        <c:tickLblSkip val="1"/>
        <c:noMultiLvlLbl val="0"/>
      </c:catAx>
      <c:valAx>
        <c:axId val="-1642617568"/>
        <c:scaling>
          <c:orientation val="minMax"/>
          <c:max val="6.0000000000000012E-2"/>
          <c:min val="0"/>
        </c:scaling>
        <c:delete val="0"/>
        <c:axPos val="b"/>
        <c:majorGridlines>
          <c:spPr>
            <a:ln w="9525" cap="flat" cmpd="sng" algn="ctr">
              <a:solidFill>
                <a:srgbClr val="FFFFFF">
                  <a:lumMod val="75000"/>
                </a:srgb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2626272"/>
        <c:crosses val="autoZero"/>
        <c:crossBetween val="between"/>
        <c:majorUnit val="2.0000000000000004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279822654709305E-2"/>
          <c:y val="0.11660256323340429"/>
          <c:w val="0.56414015814332419"/>
          <c:h val="0.73972529682676691"/>
        </c:manualLayout>
      </c:layout>
      <c:barChart>
        <c:barDir val="col"/>
        <c:grouping val="stacked"/>
        <c:varyColors val="0"/>
        <c:ser>
          <c:idx val="0"/>
          <c:order val="0"/>
          <c:tx>
            <c:strRef>
              <c:f>Sheet1!$B$1</c:f>
              <c:strCache>
                <c:ptCount val="1"/>
                <c:pt idx="0">
                  <c:v>OECD Europe</c:v>
                </c:pt>
              </c:strCache>
            </c:strRef>
          </c:tx>
          <c:spPr>
            <a:solidFill>
              <a:srgbClr val="0096D7">
                <a:lumMod val="60000"/>
                <a:lumOff val="40000"/>
              </a:srgbClr>
            </a:solidFill>
            <a:ln>
              <a:noFill/>
            </a:ln>
            <a:effectLst/>
          </c:spPr>
          <c:invertIfNegative val="0"/>
          <c:dPt>
            <c:idx val="0"/>
            <c:invertIfNegative val="0"/>
            <c:bubble3D val="0"/>
            <c:spPr>
              <a:solidFill>
                <a:srgbClr val="0096D7">
                  <a:lumMod val="60000"/>
                  <a:lumOff val="40000"/>
                </a:srgbClr>
              </a:solidFill>
              <a:ln>
                <a:noFill/>
              </a:ln>
              <a:effectLst/>
            </c:spPr>
          </c:dPt>
          <c:dPt>
            <c:idx val="1"/>
            <c:invertIfNegative val="0"/>
            <c:bubble3D val="0"/>
            <c:spPr>
              <a:solidFill>
                <a:srgbClr val="0096D7">
                  <a:lumMod val="60000"/>
                  <a:lumOff val="40000"/>
                </a:srgbClr>
              </a:solidFill>
              <a:ln>
                <a:noFill/>
              </a:ln>
              <a:effectLst/>
            </c:spPr>
          </c:dPt>
          <c:dPt>
            <c:idx val="2"/>
            <c:invertIfNegative val="0"/>
            <c:bubble3D val="0"/>
            <c:spPr>
              <a:solidFill>
                <a:srgbClr val="0096D7">
                  <a:lumMod val="60000"/>
                  <a:lumOff val="40000"/>
                </a:srgbClr>
              </a:solidFill>
              <a:ln>
                <a:noFill/>
              </a:ln>
              <a:effectLst/>
            </c:spPr>
          </c:dPt>
          <c:dPt>
            <c:idx val="3"/>
            <c:invertIfNegative val="0"/>
            <c:bubble3D val="0"/>
            <c:spPr>
              <a:solidFill>
                <a:srgbClr val="0096D7">
                  <a:lumMod val="60000"/>
                  <a:lumOff val="40000"/>
                </a:srgbClr>
              </a:solidFill>
              <a:ln>
                <a:noFill/>
              </a:ln>
              <a:effectLst/>
            </c:spPr>
          </c:dPt>
          <c:dPt>
            <c:idx val="4"/>
            <c:invertIfNegative val="0"/>
            <c:bubble3D val="0"/>
            <c:spPr>
              <a:solidFill>
                <a:srgbClr val="0096D7">
                  <a:lumMod val="60000"/>
                  <a:lumOff val="40000"/>
                </a:srgbClr>
              </a:solidFill>
              <a:ln>
                <a:noFill/>
              </a:ln>
              <a:effectLst/>
            </c:spPr>
          </c:dPt>
          <c:cat>
            <c:strRef>
              <c:f>Sheet1!$A$2:$A$6</c:f>
              <c:strCache>
                <c:ptCount val="5"/>
                <c:pt idx="0">
                  <c:v>2010</c:v>
                </c:pt>
                <c:pt idx="1">
                  <c:v>2020</c:v>
                </c:pt>
                <c:pt idx="2">
                  <c:v>2030</c:v>
                </c:pt>
                <c:pt idx="3">
                  <c:v>2040</c:v>
                </c:pt>
                <c:pt idx="4">
                  <c:v>2050</c:v>
                </c:pt>
              </c:strCache>
            </c:strRef>
          </c:cat>
          <c:val>
            <c:numRef>
              <c:f>Sheet1!$B$2:$B$6</c:f>
              <c:numCache>
                <c:formatCode>General</c:formatCode>
                <c:ptCount val="5"/>
                <c:pt idx="0">
                  <c:v>83.530105785369869</c:v>
                </c:pt>
                <c:pt idx="1">
                  <c:v>77.573507116072946</c:v>
                </c:pt>
                <c:pt idx="2">
                  <c:v>83.291234880765089</c:v>
                </c:pt>
                <c:pt idx="3">
                  <c:v>88.026906974170345</c:v>
                </c:pt>
                <c:pt idx="4">
                  <c:v>94.07968142744221</c:v>
                </c:pt>
              </c:numCache>
            </c:numRef>
          </c:val>
        </c:ser>
        <c:ser>
          <c:idx val="1"/>
          <c:order val="1"/>
          <c:tx>
            <c:strRef>
              <c:f>Sheet1!$C$1</c:f>
              <c:strCache>
                <c:ptCount val="1"/>
                <c:pt idx="0">
                  <c:v>OECD Americas</c:v>
                </c:pt>
              </c:strCache>
            </c:strRef>
          </c:tx>
          <c:spPr>
            <a:solidFill>
              <a:srgbClr val="0096D7"/>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122.72120364805441</c:v>
                </c:pt>
                <c:pt idx="1">
                  <c:v>118.16402722542999</c:v>
                </c:pt>
                <c:pt idx="2">
                  <c:v>127.53366144054961</c:v>
                </c:pt>
                <c:pt idx="3">
                  <c:v>134.56312524937346</c:v>
                </c:pt>
                <c:pt idx="4">
                  <c:v>145.24074255074899</c:v>
                </c:pt>
              </c:numCache>
            </c:numRef>
          </c:val>
        </c:ser>
        <c:ser>
          <c:idx val="2"/>
          <c:order val="2"/>
          <c:tx>
            <c:strRef>
              <c:f>Sheet1!$D$1</c:f>
              <c:strCache>
                <c:ptCount val="1"/>
                <c:pt idx="0">
                  <c:v>OECD Asia</c:v>
                </c:pt>
              </c:strCache>
            </c:strRef>
          </c:tx>
          <c:spPr>
            <a:solidFill>
              <a:srgbClr val="0096D7">
                <a:lumMod val="50000"/>
              </a:srgbClr>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39.868216633602977</c:v>
                </c:pt>
                <c:pt idx="1">
                  <c:v>37.18113361994159</c:v>
                </c:pt>
                <c:pt idx="2">
                  <c:v>40.504018733584097</c:v>
                </c:pt>
                <c:pt idx="3">
                  <c:v>41.176652365483896</c:v>
                </c:pt>
                <c:pt idx="4">
                  <c:v>41.9541482755929</c:v>
                </c:pt>
              </c:numCache>
            </c:numRef>
          </c:val>
        </c:ser>
        <c:dLbls>
          <c:showLegendKey val="0"/>
          <c:showVal val="0"/>
          <c:showCatName val="0"/>
          <c:showSerName val="0"/>
          <c:showPercent val="0"/>
          <c:showBubbleSize val="0"/>
        </c:dLbls>
        <c:gapWidth val="150"/>
        <c:overlap val="100"/>
        <c:axId val="-1642623008"/>
        <c:axId val="-1642617024"/>
      </c:barChart>
      <c:catAx>
        <c:axId val="-1642623008"/>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2617024"/>
        <c:crosses val="autoZero"/>
        <c:auto val="1"/>
        <c:lblAlgn val="ctr"/>
        <c:lblOffset val="100"/>
        <c:noMultiLvlLbl val="0"/>
      </c:catAx>
      <c:valAx>
        <c:axId val="-1642617024"/>
        <c:scaling>
          <c:orientation val="minMax"/>
          <c:max val="7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rgbClr val="FFFFFF">
                <a:lumMod val="65000"/>
              </a:srgb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2623008"/>
        <c:crossesAt val="3"/>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defRPr>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279822654709305E-2"/>
          <c:y val="0.1151934516036258"/>
          <c:w val="0.52052997682332203"/>
          <c:h val="0.74493571970525452"/>
        </c:manualLayout>
      </c:layout>
      <c:barChart>
        <c:barDir val="col"/>
        <c:grouping val="stacked"/>
        <c:varyColors val="0"/>
        <c:ser>
          <c:idx val="4"/>
          <c:order val="0"/>
          <c:tx>
            <c:strRef>
              <c:f>Sheet1!$B$1</c:f>
              <c:strCache>
                <c:ptCount val="1"/>
                <c:pt idx="0">
                  <c:v>Europe and Eurasia</c:v>
                </c:pt>
              </c:strCache>
            </c:strRef>
          </c:tx>
          <c:spPr>
            <a:solidFill>
              <a:srgbClr val="5D9732"/>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49.035341105081137</c:v>
                </c:pt>
                <c:pt idx="1">
                  <c:v>52.62690445233013</c:v>
                </c:pt>
                <c:pt idx="2">
                  <c:v>56.889658613570873</c:v>
                </c:pt>
                <c:pt idx="3">
                  <c:v>61.93668605359143</c:v>
                </c:pt>
                <c:pt idx="4">
                  <c:v>65.953111045995513</c:v>
                </c:pt>
              </c:numCache>
            </c:numRef>
          </c:val>
        </c:ser>
        <c:ser>
          <c:idx val="3"/>
          <c:order val="1"/>
          <c:tx>
            <c:strRef>
              <c:f>Sheet1!$C$1</c:f>
              <c:strCache>
                <c:ptCount val="1"/>
                <c:pt idx="0">
                  <c:v>Americas</c:v>
                </c:pt>
              </c:strCache>
            </c:strRef>
          </c:tx>
          <c:spPr>
            <a:solidFill>
              <a:srgbClr val="675005"/>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27.111571612078691</c:v>
                </c:pt>
                <c:pt idx="1">
                  <c:v>27.607540964410319</c:v>
                </c:pt>
                <c:pt idx="2">
                  <c:v>32.88515476126603</c:v>
                </c:pt>
                <c:pt idx="3">
                  <c:v>37.233117821069968</c:v>
                </c:pt>
                <c:pt idx="4">
                  <c:v>42.008860729746573</c:v>
                </c:pt>
              </c:numCache>
            </c:numRef>
          </c:val>
        </c:ser>
        <c:ser>
          <c:idx val="2"/>
          <c:order val="2"/>
          <c:tx>
            <c:strRef>
              <c:f>Sheet1!$D$1</c:f>
              <c:strCache>
                <c:ptCount val="1"/>
                <c:pt idx="0">
                  <c:v>Africa</c:v>
                </c:pt>
              </c:strCache>
            </c:strRef>
          </c:tx>
          <c:spPr>
            <a:solidFill>
              <a:srgbClr val="FFC702"/>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19.623377348814159</c:v>
                </c:pt>
                <c:pt idx="1">
                  <c:v>22.872647218275446</c:v>
                </c:pt>
                <c:pt idx="2">
                  <c:v>29.645947356829492</c:v>
                </c:pt>
                <c:pt idx="3">
                  <c:v>37.032272812622253</c:v>
                </c:pt>
                <c:pt idx="4">
                  <c:v>46.017545176662367</c:v>
                </c:pt>
              </c:numCache>
            </c:numRef>
          </c:val>
        </c:ser>
        <c:ser>
          <c:idx val="1"/>
          <c:order val="3"/>
          <c:tx>
            <c:strRef>
              <c:f>Sheet1!$E$1</c:f>
              <c:strCache>
                <c:ptCount val="1"/>
                <c:pt idx="0">
                  <c:v>Middle East</c:v>
                </c:pt>
              </c:strCache>
            </c:strRef>
          </c:tx>
          <c:spPr>
            <a:solidFill>
              <a:srgbClr val="BD732A"/>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29.088054286930717</c:v>
                </c:pt>
                <c:pt idx="1">
                  <c:v>35.166969987471816</c:v>
                </c:pt>
                <c:pt idx="2">
                  <c:v>41.691349661323684</c:v>
                </c:pt>
                <c:pt idx="3">
                  <c:v>46.077046446910714</c:v>
                </c:pt>
                <c:pt idx="4">
                  <c:v>48.282989357824576</c:v>
                </c:pt>
              </c:numCache>
            </c:numRef>
          </c:val>
        </c:ser>
        <c:ser>
          <c:idx val="0"/>
          <c:order val="4"/>
          <c:tx>
            <c:strRef>
              <c:f>Sheet1!$F$1</c:f>
              <c:strCache>
                <c:ptCount val="1"/>
                <c:pt idx="0">
                  <c:v>Asia</c:v>
                </c:pt>
              </c:strCache>
            </c:strRef>
          </c:tx>
          <c:spPr>
            <a:solidFill>
              <a:srgbClr val="A33340"/>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170.59512014307825</c:v>
                </c:pt>
                <c:pt idx="1">
                  <c:v>230.33170638893279</c:v>
                </c:pt>
                <c:pt idx="2">
                  <c:v>292.80218919079067</c:v>
                </c:pt>
                <c:pt idx="3">
                  <c:v>349.37202018199235</c:v>
                </c:pt>
                <c:pt idx="4">
                  <c:v>402.78976836969116</c:v>
                </c:pt>
              </c:numCache>
            </c:numRef>
          </c:val>
        </c:ser>
        <c:dLbls>
          <c:showLegendKey val="0"/>
          <c:showVal val="0"/>
          <c:showCatName val="0"/>
          <c:showSerName val="0"/>
          <c:showPercent val="0"/>
          <c:showBubbleSize val="0"/>
        </c:dLbls>
        <c:gapWidth val="150"/>
        <c:overlap val="100"/>
        <c:axId val="-1642625728"/>
        <c:axId val="-1642614304"/>
      </c:barChart>
      <c:catAx>
        <c:axId val="-1642625728"/>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2614304"/>
        <c:crosses val="autoZero"/>
        <c:auto val="1"/>
        <c:lblAlgn val="ctr"/>
        <c:lblOffset val="100"/>
        <c:noMultiLvlLbl val="0"/>
      </c:catAx>
      <c:valAx>
        <c:axId val="-16426143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rgbClr val="FFFFFF">
                <a:lumMod val="65000"/>
              </a:srgb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2625728"/>
        <c:crossesAt val="3"/>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defRPr>
      </a:pPr>
      <a:endParaRPr lang="en-US"/>
    </a:p>
  </c:txPr>
  <c:externalData r:id="rId4">
    <c:autoUpdate val="0"/>
  </c:externalData>
  <c:userShapes r:id="rId5"/>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56727578863961E-2"/>
          <c:y val="3.2065602204304322E-2"/>
          <c:w val="0.79816445695269245"/>
          <c:h val="0.8630036100197177"/>
        </c:manualLayout>
      </c:layout>
      <c:lineChart>
        <c:grouping val="standard"/>
        <c:varyColors val="0"/>
        <c:ser>
          <c:idx val="0"/>
          <c:order val="0"/>
          <c:tx>
            <c:strRef>
              <c:f>Sheet1!$B$1</c:f>
              <c:strCache>
                <c:ptCount val="1"/>
                <c:pt idx="0">
                  <c:v>China</c:v>
                </c:pt>
              </c:strCache>
            </c:strRef>
          </c:tx>
          <c:spPr>
            <a:ln w="28575" cap="rnd">
              <a:solidFill>
                <a:schemeClr val="accent5">
                  <a:lumMod val="75000"/>
                </a:scheme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3.8889890710382495</c:v>
                </c:pt>
                <c:pt idx="1">
                  <c:v>3.9048664980000001</c:v>
                </c:pt>
                <c:pt idx="2">
                  <c:v>3.855944751</c:v>
                </c:pt>
                <c:pt idx="3">
                  <c:v>3.8168643586339681</c:v>
                </c:pt>
                <c:pt idx="4">
                  <c:v>3.759956397826187</c:v>
                </c:pt>
                <c:pt idx="5">
                  <c:v>3.7660803573161759</c:v>
                </c:pt>
                <c:pt idx="6">
                  <c:v>3.6957976057805357</c:v>
                </c:pt>
                <c:pt idx="7">
                  <c:v>3.704063339076439</c:v>
                </c:pt>
                <c:pt idx="8">
                  <c:v>3.7029801152026609</c:v>
                </c:pt>
                <c:pt idx="9">
                  <c:v>3.7130102724916103</c:v>
                </c:pt>
                <c:pt idx="10">
                  <c:v>3.7323644785435888</c:v>
                </c:pt>
                <c:pt idx="11">
                  <c:v>3.8439205906292182</c:v>
                </c:pt>
                <c:pt idx="12">
                  <c:v>3.8748573204844758</c:v>
                </c:pt>
                <c:pt idx="13">
                  <c:v>3.9833548479790628</c:v>
                </c:pt>
                <c:pt idx="14">
                  <c:v>4.1024596081174396</c:v>
                </c:pt>
                <c:pt idx="15">
                  <c:v>4.2209084036408591</c:v>
                </c:pt>
                <c:pt idx="16">
                  <c:v>4.2372017314391544</c:v>
                </c:pt>
                <c:pt idx="17">
                  <c:v>4.3385396115064063</c:v>
                </c:pt>
                <c:pt idx="18">
                  <c:v>4.3480889852669886</c:v>
                </c:pt>
                <c:pt idx="19">
                  <c:v>4.4546650251755473</c:v>
                </c:pt>
                <c:pt idx="20">
                  <c:v>4.4668690163426135</c:v>
                </c:pt>
                <c:pt idx="21">
                  <c:v>4.4788678716216648</c:v>
                </c:pt>
                <c:pt idx="22">
                  <c:v>4.4630609699352366</c:v>
                </c:pt>
                <c:pt idx="23">
                  <c:v>4.4507416075069983</c:v>
                </c:pt>
                <c:pt idx="24">
                  <c:v>4.3445884022916541</c:v>
                </c:pt>
                <c:pt idx="25">
                  <c:v>4.3678997182679113</c:v>
                </c:pt>
                <c:pt idx="26">
                  <c:v>4.3435697762187226</c:v>
                </c:pt>
                <c:pt idx="27">
                  <c:v>4.2341674978189161</c:v>
                </c:pt>
                <c:pt idx="28">
                  <c:v>4.2322223071508907</c:v>
                </c:pt>
                <c:pt idx="29">
                  <c:v>4.3244917799525942</c:v>
                </c:pt>
                <c:pt idx="30">
                  <c:v>4.3439700888266515</c:v>
                </c:pt>
              </c:numCache>
            </c:numRef>
          </c:val>
          <c:smooth val="0"/>
        </c:ser>
        <c:ser>
          <c:idx val="1"/>
          <c:order val="1"/>
          <c:tx>
            <c:strRef>
              <c:f>Sheet1!$C$1</c:f>
              <c:strCache>
                <c:ptCount val="1"/>
                <c:pt idx="0">
                  <c:v>ONES</c:v>
                </c:pt>
              </c:strCache>
            </c:strRef>
          </c:tx>
          <c:spPr>
            <a:ln w="28575" cap="rnd">
              <a:solidFill>
                <a:schemeClr val="accent4"/>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1.8077801912568268</c:v>
                </c:pt>
                <c:pt idx="1">
                  <c:v>1.829429331</c:v>
                </c:pt>
                <c:pt idx="2">
                  <c:v>1.7611623980000002</c:v>
                </c:pt>
                <c:pt idx="3">
                  <c:v>1.7433128379106615</c:v>
                </c:pt>
                <c:pt idx="4">
                  <c:v>1.7631629595157736</c:v>
                </c:pt>
                <c:pt idx="5">
                  <c:v>1.8596345165643506</c:v>
                </c:pt>
                <c:pt idx="6">
                  <c:v>1.8755703373651869</c:v>
                </c:pt>
                <c:pt idx="7">
                  <c:v>1.9737533466142587</c:v>
                </c:pt>
                <c:pt idx="8">
                  <c:v>1.9731761381406761</c:v>
                </c:pt>
                <c:pt idx="9">
                  <c:v>2.0734898239949962</c:v>
                </c:pt>
                <c:pt idx="10">
                  <c:v>2.084297967887728</c:v>
                </c:pt>
                <c:pt idx="11">
                  <c:v>2.1820934245238508</c:v>
                </c:pt>
                <c:pt idx="12">
                  <c:v>2.1050702167166393</c:v>
                </c:pt>
                <c:pt idx="13">
                  <c:v>2.107120749674253</c:v>
                </c:pt>
                <c:pt idx="14">
                  <c:v>2.0199506171175856</c:v>
                </c:pt>
                <c:pt idx="15">
                  <c:v>1.8331735592312068</c:v>
                </c:pt>
                <c:pt idx="16">
                  <c:v>1.7427166354427892</c:v>
                </c:pt>
                <c:pt idx="17">
                  <c:v>1.6433850493287046</c:v>
                </c:pt>
                <c:pt idx="18">
                  <c:v>1.4526559702030108</c:v>
                </c:pt>
                <c:pt idx="19">
                  <c:v>1.3560043700197024</c:v>
                </c:pt>
                <c:pt idx="20">
                  <c:v>1.2631792081572608</c:v>
                </c:pt>
                <c:pt idx="21">
                  <c:v>1.0715202051349924</c:v>
                </c:pt>
                <c:pt idx="22">
                  <c:v>0.97057436613146919</c:v>
                </c:pt>
                <c:pt idx="23">
                  <c:v>0.87110576558522135</c:v>
                </c:pt>
                <c:pt idx="24">
                  <c:v>0.77453150598868659</c:v>
                </c:pt>
                <c:pt idx="25">
                  <c:v>0.68135141452904546</c:v>
                </c:pt>
                <c:pt idx="26">
                  <c:v>0.58066563907884117</c:v>
                </c:pt>
                <c:pt idx="27">
                  <c:v>0.57995933247143083</c:v>
                </c:pt>
                <c:pt idx="28">
                  <c:v>0.57969289722012363</c:v>
                </c:pt>
                <c:pt idx="29">
                  <c:v>0.67439070178742011</c:v>
                </c:pt>
                <c:pt idx="30">
                  <c:v>0.77430052625489032</c:v>
                </c:pt>
              </c:numCache>
            </c:numRef>
          </c:val>
          <c:smooth val="0"/>
        </c:ser>
        <c:ser>
          <c:idx val="2"/>
          <c:order val="2"/>
          <c:tx>
            <c:strRef>
              <c:f>Sheet1!$D$1</c:f>
              <c:strCache>
                <c:ptCount val="1"/>
                <c:pt idx="0">
                  <c:v>India</c:v>
                </c:pt>
              </c:strCache>
            </c:strRef>
          </c:tx>
          <c:spPr>
            <a:ln w="28575" cap="rnd">
              <a:solidFill>
                <a:schemeClr val="accent5">
                  <a:lumMod val="60000"/>
                  <a:lumOff val="40000"/>
                </a:scheme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0.627418555191256</c:v>
                </c:pt>
                <c:pt idx="1">
                  <c:v>0.60866567799999993</c:v>
                </c:pt>
                <c:pt idx="2">
                  <c:v>0.593673016</c:v>
                </c:pt>
                <c:pt idx="3">
                  <c:v>0.50362126020081421</c:v>
                </c:pt>
                <c:pt idx="4">
                  <c:v>0.50935571189560425</c:v>
                </c:pt>
                <c:pt idx="5">
                  <c:v>0.51018531559724456</c:v>
                </c:pt>
                <c:pt idx="6">
                  <c:v>0.51455726163941429</c:v>
                </c:pt>
                <c:pt idx="7">
                  <c:v>0.51570808036485771</c:v>
                </c:pt>
                <c:pt idx="8">
                  <c:v>0.51555726563697268</c:v>
                </c:pt>
                <c:pt idx="9">
                  <c:v>0.51695374099058577</c:v>
                </c:pt>
                <c:pt idx="10">
                  <c:v>0.51964838185829298</c:v>
                </c:pt>
                <c:pt idx="11">
                  <c:v>0.60754392188875184</c:v>
                </c:pt>
                <c:pt idx="12">
                  <c:v>0.61243357081451166</c:v>
                </c:pt>
                <c:pt idx="13">
                  <c:v>0.613030137718234</c:v>
                </c:pt>
                <c:pt idx="14">
                  <c:v>0.61536073675854674</c:v>
                </c:pt>
                <c:pt idx="15">
                  <c:v>0.61708364444712893</c:v>
                </c:pt>
                <c:pt idx="16">
                  <c:v>0.61946567815562437</c:v>
                </c:pt>
                <c:pt idx="17">
                  <c:v>0.7073006219250092</c:v>
                </c:pt>
                <c:pt idx="18">
                  <c:v>0.70885743103698329</c:v>
                </c:pt>
                <c:pt idx="19">
                  <c:v>0.70921117241099008</c:v>
                </c:pt>
                <c:pt idx="20">
                  <c:v>0.7111541258844325</c:v>
                </c:pt>
                <c:pt idx="21">
                  <c:v>0.62393136786056036</c:v>
                </c:pt>
                <c:pt idx="22">
                  <c:v>0.62172937796634187</c:v>
                </c:pt>
                <c:pt idx="23">
                  <c:v>0.62001322181453355</c:v>
                </c:pt>
                <c:pt idx="24">
                  <c:v>0.62010807998687856</c:v>
                </c:pt>
                <c:pt idx="25">
                  <c:v>0.62343533082251112</c:v>
                </c:pt>
                <c:pt idx="26">
                  <c:v>0.61996269032051188</c:v>
                </c:pt>
                <c:pt idx="27">
                  <c:v>0.61920858380025012</c:v>
                </c:pt>
                <c:pt idx="28">
                  <c:v>0.61892411731199937</c:v>
                </c:pt>
                <c:pt idx="29">
                  <c:v>0.61699286890939653</c:v>
                </c:pt>
                <c:pt idx="30">
                  <c:v>0.61977191863020342</c:v>
                </c:pt>
              </c:numCache>
            </c:numRef>
          </c:val>
          <c:smooth val="0"/>
        </c:ser>
        <c:dLbls>
          <c:showLegendKey val="0"/>
          <c:showVal val="0"/>
          <c:showCatName val="0"/>
          <c:showSerName val="0"/>
          <c:showPercent val="0"/>
          <c:showBubbleSize val="0"/>
        </c:dLbls>
        <c:smooth val="0"/>
        <c:axId val="-1642620832"/>
        <c:axId val="-1642615392"/>
      </c:lineChart>
      <c:catAx>
        <c:axId val="-164262083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1642615392"/>
        <c:crosses val="autoZero"/>
        <c:auto val="0"/>
        <c:lblAlgn val="ctr"/>
        <c:lblOffset val="100"/>
        <c:tickLblSkip val="10"/>
        <c:tickMarkSkip val="10"/>
        <c:noMultiLvlLbl val="0"/>
      </c:catAx>
      <c:valAx>
        <c:axId val="-1642615392"/>
        <c:scaling>
          <c:orientation val="minMax"/>
          <c:max val="20"/>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12700">
            <a:noFill/>
            <a:prstDash val="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1642620832"/>
        <c:crossesAt val="11"/>
        <c:crossBetween val="midCat"/>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29864537836256"/>
          <c:y val="3.2065602204304322E-2"/>
          <c:w val="0.82509881577302835"/>
          <c:h val="0.8630036100197177"/>
        </c:manualLayout>
      </c:layout>
      <c:scatterChart>
        <c:scatterStyle val="smoothMarker"/>
        <c:varyColors val="0"/>
        <c:ser>
          <c:idx val="0"/>
          <c:order val="0"/>
          <c:tx>
            <c:strRef>
              <c:f>Sheet1!$B$1</c:f>
              <c:strCache>
                <c:ptCount val="1"/>
                <c:pt idx="0">
                  <c:v>China</c:v>
                </c:pt>
              </c:strCache>
            </c:strRef>
          </c:tx>
          <c:spPr>
            <a:ln w="28575" cap="rnd">
              <a:solidFill>
                <a:schemeClr val="accent5">
                  <a:lumMod val="75000"/>
                </a:schemeClr>
              </a:solidFill>
              <a:round/>
            </a:ln>
            <a:effectLst/>
          </c:spPr>
          <c:marker>
            <c:symbol val="none"/>
          </c:marker>
          <c:xVal>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Sheet1!$B$2:$B$42</c:f>
              <c:numCache>
                <c:formatCode>General</c:formatCode>
                <c:ptCount val="41"/>
                <c:pt idx="0">
                  <c:v>9.3391642192490156</c:v>
                </c:pt>
                <c:pt idx="1">
                  <c:v>10.053343638999669</c:v>
                </c:pt>
                <c:pt idx="2">
                  <c:v>10.54959193190815</c:v>
                </c:pt>
                <c:pt idx="3">
                  <c:v>11.159600631786024</c:v>
                </c:pt>
                <c:pt idx="4">
                  <c:v>11.552746442887413</c:v>
                </c:pt>
                <c:pt idx="5">
                  <c:v>12.173855347062526</c:v>
                </c:pt>
                <c:pt idx="6">
                  <c:v>12.830589911180704</c:v>
                </c:pt>
                <c:pt idx="7">
                  <c:v>13.340186579714596</c:v>
                </c:pt>
                <c:pt idx="8">
                  <c:v>13.887517228802171</c:v>
                </c:pt>
                <c:pt idx="9">
                  <c:v>14.758999694794333</c:v>
                </c:pt>
                <c:pt idx="10">
                  <c:v>14.332722661255325</c:v>
                </c:pt>
                <c:pt idx="11">
                  <c:v>15.188018508266795</c:v>
                </c:pt>
                <c:pt idx="12">
                  <c:v>15.82671118452806</c:v>
                </c:pt>
                <c:pt idx="13">
                  <c:v>16.166824731530319</c:v>
                </c:pt>
                <c:pt idx="14">
                  <c:v>16.475968540883155</c:v>
                </c:pt>
                <c:pt idx="15">
                  <c:v>16.732220217123903</c:v>
                </c:pt>
                <c:pt idx="16">
                  <c:v>16.981832223313347</c:v>
                </c:pt>
                <c:pt idx="17">
                  <c:v>17.178396002680348</c:v>
                </c:pt>
                <c:pt idx="18">
                  <c:v>17.366455579893589</c:v>
                </c:pt>
                <c:pt idx="19">
                  <c:v>17.514319657720318</c:v>
                </c:pt>
                <c:pt idx="20">
                  <c:v>17.639601938308644</c:v>
                </c:pt>
                <c:pt idx="21">
                  <c:v>17.729643554095357</c:v>
                </c:pt>
                <c:pt idx="22">
                  <c:v>17.792583619241753</c:v>
                </c:pt>
                <c:pt idx="23">
                  <c:v>17.820860588305163</c:v>
                </c:pt>
                <c:pt idx="24">
                  <c:v>17.839242559351742</c:v>
                </c:pt>
                <c:pt idx="25">
                  <c:v>17.837924375093234</c:v>
                </c:pt>
                <c:pt idx="26">
                  <c:v>17.811636074429764</c:v>
                </c:pt>
                <c:pt idx="27">
                  <c:v>17.789223248833025</c:v>
                </c:pt>
                <c:pt idx="28">
                  <c:v>17.740663753222986</c:v>
                </c:pt>
                <c:pt idx="29">
                  <c:v>17.699937467630079</c:v>
                </c:pt>
                <c:pt idx="30">
                  <c:v>17.643876952431988</c:v>
                </c:pt>
                <c:pt idx="31">
                  <c:v>17.581009497611383</c:v>
                </c:pt>
                <c:pt idx="32">
                  <c:v>17.509199737052747</c:v>
                </c:pt>
                <c:pt idx="33">
                  <c:v>17.445719343779022</c:v>
                </c:pt>
                <c:pt idx="34">
                  <c:v>17.363796533873231</c:v>
                </c:pt>
                <c:pt idx="35">
                  <c:v>17.289210565546306</c:v>
                </c:pt>
                <c:pt idx="36">
                  <c:v>17.191109568058778</c:v>
                </c:pt>
                <c:pt idx="37">
                  <c:v>17.110579950557</c:v>
                </c:pt>
                <c:pt idx="38">
                  <c:v>17.008034866511988</c:v>
                </c:pt>
                <c:pt idx="39">
                  <c:v>16.945930759396983</c:v>
                </c:pt>
                <c:pt idx="40">
                  <c:v>16.84715692496151</c:v>
                </c:pt>
              </c:numCache>
            </c:numRef>
          </c:yVal>
          <c:smooth val="1"/>
        </c:ser>
        <c:ser>
          <c:idx val="1"/>
          <c:order val="1"/>
          <c:tx>
            <c:strRef>
              <c:f>Sheet1!$B$44</c:f>
              <c:strCache>
                <c:ptCount val="1"/>
                <c:pt idx="0">
                  <c:v>ONES</c:v>
                </c:pt>
              </c:strCache>
            </c:strRef>
          </c:tx>
          <c:spPr>
            <a:ln w="28575" cap="rnd">
              <a:solidFill>
                <a:schemeClr val="accent4"/>
              </a:solidFill>
              <a:round/>
            </a:ln>
            <a:effectLst/>
          </c:spPr>
          <c:marker>
            <c:symbol val="none"/>
          </c:marker>
          <c:xVal>
            <c:numRef>
              <c:f>Sheet1!$A$45:$A$85</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Sheet1!$B$45:$B$85</c:f>
              <c:numCache>
                <c:formatCode>General</c:formatCode>
                <c:ptCount val="41"/>
                <c:pt idx="0">
                  <c:v>7.3226058211561202</c:v>
                </c:pt>
                <c:pt idx="1">
                  <c:v>7.4907395246292614</c:v>
                </c:pt>
                <c:pt idx="2">
                  <c:v>7.6161174368130622</c:v>
                </c:pt>
                <c:pt idx="3">
                  <c:v>7.8271114830228523</c:v>
                </c:pt>
                <c:pt idx="4">
                  <c:v>7.9521429084727266</c:v>
                </c:pt>
                <c:pt idx="5">
                  <c:v>8.0509242335248139</c:v>
                </c:pt>
                <c:pt idx="6">
                  <c:v>8.3912134894774066</c:v>
                </c:pt>
                <c:pt idx="7">
                  <c:v>8.7414719319742282</c:v>
                </c:pt>
                <c:pt idx="8">
                  <c:v>9.0290106211907748</c:v>
                </c:pt>
                <c:pt idx="9">
                  <c:v>9.0993516595119086</c:v>
                </c:pt>
                <c:pt idx="10">
                  <c:v>8.378016489076165</c:v>
                </c:pt>
                <c:pt idx="11">
                  <c:v>9.0610591143108472</c:v>
                </c:pt>
                <c:pt idx="12">
                  <c:v>9.5390687248571364</c:v>
                </c:pt>
                <c:pt idx="13">
                  <c:v>9.8468347053337357</c:v>
                </c:pt>
                <c:pt idx="14">
                  <c:v>10.104368681197313</c:v>
                </c:pt>
                <c:pt idx="15">
                  <c:v>10.341449320228623</c:v>
                </c:pt>
                <c:pt idx="16">
                  <c:v>10.517373899740349</c:v>
                </c:pt>
                <c:pt idx="17">
                  <c:v>10.690444717139284</c:v>
                </c:pt>
                <c:pt idx="18">
                  <c:v>10.870154558021953</c:v>
                </c:pt>
                <c:pt idx="19">
                  <c:v>11.052644879221072</c:v>
                </c:pt>
                <c:pt idx="20">
                  <c:v>11.2288316937325</c:v>
                </c:pt>
                <c:pt idx="21">
                  <c:v>11.432600018662296</c:v>
                </c:pt>
                <c:pt idx="22">
                  <c:v>11.634988562562713</c:v>
                </c:pt>
                <c:pt idx="23">
                  <c:v>11.834272921959622</c:v>
                </c:pt>
                <c:pt idx="24">
                  <c:v>12.037812277813591</c:v>
                </c:pt>
                <c:pt idx="25">
                  <c:v>12.247376126204744</c:v>
                </c:pt>
                <c:pt idx="26">
                  <c:v>12.451949550852305</c:v>
                </c:pt>
                <c:pt idx="27">
                  <c:v>12.65204707468256</c:v>
                </c:pt>
                <c:pt idx="28">
                  <c:v>12.855520371356766</c:v>
                </c:pt>
                <c:pt idx="29">
                  <c:v>13.070908534663086</c:v>
                </c:pt>
                <c:pt idx="30">
                  <c:v>13.273920308267648</c:v>
                </c:pt>
                <c:pt idx="31">
                  <c:v>13.518362856059847</c:v>
                </c:pt>
                <c:pt idx="32">
                  <c:v>13.722672451784925</c:v>
                </c:pt>
                <c:pt idx="33">
                  <c:v>13.924673017063601</c:v>
                </c:pt>
                <c:pt idx="34">
                  <c:v>14.119532644910249</c:v>
                </c:pt>
                <c:pt idx="35">
                  <c:v>14.316961022254189</c:v>
                </c:pt>
                <c:pt idx="36">
                  <c:v>14.499492165994546</c:v>
                </c:pt>
                <c:pt idx="37">
                  <c:v>14.677995987970922</c:v>
                </c:pt>
                <c:pt idx="38">
                  <c:v>14.852894540180616</c:v>
                </c:pt>
                <c:pt idx="39">
                  <c:v>15.027633830940076</c:v>
                </c:pt>
                <c:pt idx="40">
                  <c:v>15.200135136582775</c:v>
                </c:pt>
              </c:numCache>
            </c:numRef>
          </c:yVal>
          <c:smooth val="1"/>
        </c:ser>
        <c:ser>
          <c:idx val="2"/>
          <c:order val="2"/>
          <c:tx>
            <c:strRef>
              <c:f>Sheet1!$B$87</c:f>
              <c:strCache>
                <c:ptCount val="1"/>
                <c:pt idx="0">
                  <c:v>India</c:v>
                </c:pt>
              </c:strCache>
            </c:strRef>
          </c:tx>
          <c:spPr>
            <a:ln w="28575" cap="rnd">
              <a:solidFill>
                <a:schemeClr val="accent5">
                  <a:lumMod val="60000"/>
                  <a:lumOff val="40000"/>
                </a:schemeClr>
              </a:solidFill>
              <a:round/>
            </a:ln>
            <a:effectLst/>
          </c:spPr>
          <c:marker>
            <c:symbol val="none"/>
          </c:marker>
          <c:xVal>
            <c:numRef>
              <c:f>Sheet1!$A$88:$A$128</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Sheet1!$B$88:$B$128</c:f>
              <c:numCache>
                <c:formatCode>General</c:formatCode>
                <c:ptCount val="41"/>
                <c:pt idx="0">
                  <c:v>3.1419673573094666</c:v>
                </c:pt>
                <c:pt idx="1">
                  <c:v>3.2209999639821394</c:v>
                </c:pt>
                <c:pt idx="2">
                  <c:v>3.3979999226331272</c:v>
                </c:pt>
                <c:pt idx="3">
                  <c:v>3.4230000053737286</c:v>
                </c:pt>
                <c:pt idx="4">
                  <c:v>3.5499997537460324</c:v>
                </c:pt>
                <c:pt idx="5">
                  <c:v>3.8480000423724032</c:v>
                </c:pt>
                <c:pt idx="6">
                  <c:v>4.2330001307019893</c:v>
                </c:pt>
                <c:pt idx="7">
                  <c:v>4.5311969488591517</c:v>
                </c:pt>
                <c:pt idx="8">
                  <c:v>4.765461515135911</c:v>
                </c:pt>
                <c:pt idx="9">
                  <c:v>4.8782289788635484</c:v>
                </c:pt>
                <c:pt idx="10">
                  <c:v>4.3742211476146924</c:v>
                </c:pt>
                <c:pt idx="11">
                  <c:v>4.9391918042092975</c:v>
                </c:pt>
                <c:pt idx="12">
                  <c:v>5.2397258323129527</c:v>
                </c:pt>
                <c:pt idx="13">
                  <c:v>5.5507010254602731</c:v>
                </c:pt>
                <c:pt idx="14">
                  <c:v>5.8479546919862022</c:v>
                </c:pt>
                <c:pt idx="15">
                  <c:v>6.1295514909922506</c:v>
                </c:pt>
                <c:pt idx="16">
                  <c:v>6.4426231709084201</c:v>
                </c:pt>
                <c:pt idx="17">
                  <c:v>6.7712918638919994</c:v>
                </c:pt>
                <c:pt idx="18">
                  <c:v>7.1184669312463615</c:v>
                </c:pt>
                <c:pt idx="19">
                  <c:v>7.4798216384390841</c:v>
                </c:pt>
                <c:pt idx="20">
                  <c:v>7.8559909793871929</c:v>
                </c:pt>
                <c:pt idx="21">
                  <c:v>8.2293768338717914</c:v>
                </c:pt>
                <c:pt idx="22">
                  <c:v>8.5844802813911674</c:v>
                </c:pt>
                <c:pt idx="23">
                  <c:v>8.9383420452870546</c:v>
                </c:pt>
                <c:pt idx="24">
                  <c:v>9.275770895114551</c:v>
                </c:pt>
                <c:pt idx="25">
                  <c:v>9.609433107515283</c:v>
                </c:pt>
                <c:pt idx="26">
                  <c:v>9.9426572106584139</c:v>
                </c:pt>
                <c:pt idx="27">
                  <c:v>10.278878495687929</c:v>
                </c:pt>
                <c:pt idx="28">
                  <c:v>10.61539332838141</c:v>
                </c:pt>
                <c:pt idx="29">
                  <c:v>10.962905168648376</c:v>
                </c:pt>
                <c:pt idx="30">
                  <c:v>11.295798256298909</c:v>
                </c:pt>
                <c:pt idx="31">
                  <c:v>11.628414923782179</c:v>
                </c:pt>
                <c:pt idx="32">
                  <c:v>11.947119574864585</c:v>
                </c:pt>
                <c:pt idx="33">
                  <c:v>12.261058731416705</c:v>
                </c:pt>
                <c:pt idx="34">
                  <c:v>12.560964683489619</c:v>
                </c:pt>
                <c:pt idx="35">
                  <c:v>12.853213035591539</c:v>
                </c:pt>
                <c:pt idx="36">
                  <c:v>13.122153717367224</c:v>
                </c:pt>
                <c:pt idx="37">
                  <c:v>13.383911465087463</c:v>
                </c:pt>
                <c:pt idx="38">
                  <c:v>13.626361732781564</c:v>
                </c:pt>
                <c:pt idx="39">
                  <c:v>13.862874292717096</c:v>
                </c:pt>
                <c:pt idx="40">
                  <c:v>14.064209470340565</c:v>
                </c:pt>
              </c:numCache>
            </c:numRef>
          </c:yVal>
          <c:smooth val="1"/>
        </c:ser>
        <c:dLbls>
          <c:showLegendKey val="0"/>
          <c:showVal val="0"/>
          <c:showCatName val="0"/>
          <c:showSerName val="0"/>
          <c:showPercent val="0"/>
          <c:showBubbleSize val="0"/>
        </c:dLbls>
        <c:axId val="-1642620288"/>
        <c:axId val="-1481755648"/>
      </c:scatterChart>
      <c:valAx>
        <c:axId val="-1642620288"/>
        <c:scaling>
          <c:orientation val="minMax"/>
          <c:max val="2050"/>
          <c:min val="2020"/>
        </c:scaling>
        <c:delete val="0"/>
        <c:axPos val="b"/>
        <c:numFmt formatCode="General" sourceLinked="1"/>
        <c:majorTickMark val="out"/>
        <c:minorTickMark val="none"/>
        <c:tickLblPos val="nextTo"/>
        <c:spPr>
          <a:noFill/>
          <a:ln w="12700"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81755648"/>
        <c:crosses val="autoZero"/>
        <c:crossBetween val="midCat"/>
        <c:majorUnit val="10"/>
      </c:valAx>
      <c:valAx>
        <c:axId val="-1481755648"/>
        <c:scaling>
          <c:orientation val="minMax"/>
          <c:max val="20"/>
          <c:min val="0"/>
        </c:scaling>
        <c:delete val="0"/>
        <c:axPos val="l"/>
        <c:majorGridlines>
          <c:spPr>
            <a:ln w="9525" cap="flat" cmpd="sng" algn="ctr">
              <a:solidFill>
                <a:schemeClr val="bg1">
                  <a:lumMod val="75000"/>
                </a:schemeClr>
              </a:solidFill>
              <a:round/>
            </a:ln>
            <a:effectLst/>
          </c:spPr>
        </c:majorGridlines>
        <c:numFmt formatCode="General" sourceLinked="0"/>
        <c:majorTickMark val="none"/>
        <c:minorTickMark val="none"/>
        <c:tickLblPos val="low"/>
        <c:spPr>
          <a:noFill/>
          <a:ln w="12700" cap="flat" cmpd="sng" algn="ctr">
            <a:noFill/>
            <a:prstDash val="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2620288"/>
        <c:crossesAt val="2020"/>
        <c:crossBetween val="midCat"/>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5971905952349"/>
          <c:y val="0.10249191464934321"/>
          <c:w val="0.53351657441998745"/>
          <c:h val="0.78531460754781379"/>
        </c:manualLayout>
      </c:layout>
      <c:lineChart>
        <c:grouping val="standard"/>
        <c:varyColors val="0"/>
        <c:ser>
          <c:idx val="1"/>
          <c:order val="0"/>
          <c:tx>
            <c:strRef>
              <c:f>Sheet1!$C$1</c:f>
              <c:strCache>
                <c:ptCount val="1"/>
                <c:pt idx="0">
                  <c:v>series1</c:v>
                </c:pt>
              </c:strCache>
            </c:strRef>
          </c:tx>
          <c:spPr>
            <a:ln w="28575" cap="rnd">
              <a:solidFill>
                <a:schemeClr val="tx2">
                  <a:lumMod val="75000"/>
                  <a:lumOff val="2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48.671709000000007</c:v>
                </c:pt>
                <c:pt idx="1">
                  <c:v>49.696264000000014</c:v>
                </c:pt>
                <c:pt idx="2">
                  <c:v>50.373359999999991</c:v>
                </c:pt>
                <c:pt idx="3">
                  <c:v>51.196060000000003</c:v>
                </c:pt>
                <c:pt idx="4">
                  <c:v>52.320160000000001</c:v>
                </c:pt>
                <c:pt idx="5">
                  <c:v>53.695646999999987</c:v>
                </c:pt>
                <c:pt idx="6">
                  <c:v>54.684177000000012</c:v>
                </c:pt>
                <c:pt idx="7">
                  <c:v>56.143313000000013</c:v>
                </c:pt>
                <c:pt idx="8">
                  <c:v>57.474758000000008</c:v>
                </c:pt>
                <c:pt idx="9">
                  <c:v>58.407427000000013</c:v>
                </c:pt>
                <c:pt idx="10">
                  <c:v>55.406477000000002</c:v>
                </c:pt>
                <c:pt idx="11">
                  <c:v>57.798102</c:v>
                </c:pt>
                <c:pt idx="12">
                  <c:v>60.668841999999998</c:v>
                </c:pt>
                <c:pt idx="13">
                  <c:v>62.747303000000002</c:v>
                </c:pt>
                <c:pt idx="14">
                  <c:v>64.373342999999991</c:v>
                </c:pt>
                <c:pt idx="15">
                  <c:v>65.892392999999998</c:v>
                </c:pt>
                <c:pt idx="16">
                  <c:v>67.315908000000007</c:v>
                </c:pt>
                <c:pt idx="17">
                  <c:v>68.698668000000012</c:v>
                </c:pt>
                <c:pt idx="18">
                  <c:v>70.108734999999996</c:v>
                </c:pt>
                <c:pt idx="19">
                  <c:v>71.482595999999987</c:v>
                </c:pt>
                <c:pt idx="20">
                  <c:v>72.879220000000004</c:v>
                </c:pt>
                <c:pt idx="21">
                  <c:v>74.280169999999998</c:v>
                </c:pt>
                <c:pt idx="22">
                  <c:v>75.73065299999999</c:v>
                </c:pt>
                <c:pt idx="23">
                  <c:v>77.324107000000012</c:v>
                </c:pt>
                <c:pt idx="24">
                  <c:v>78.937585999999968</c:v>
                </c:pt>
                <c:pt idx="25">
                  <c:v>80.565841999999989</c:v>
                </c:pt>
                <c:pt idx="26">
                  <c:v>82.149291999999988</c:v>
                </c:pt>
                <c:pt idx="27">
                  <c:v>83.736724000000009</c:v>
                </c:pt>
                <c:pt idx="28">
                  <c:v>85.392494999999997</c:v>
                </c:pt>
                <c:pt idx="29">
                  <c:v>87.113151000000016</c:v>
                </c:pt>
                <c:pt idx="30">
                  <c:v>88.84852699999999</c:v>
                </c:pt>
                <c:pt idx="31">
                  <c:v>90.592210999999992</c:v>
                </c:pt>
                <c:pt idx="32">
                  <c:v>92.334365000000005</c:v>
                </c:pt>
                <c:pt idx="33">
                  <c:v>94.115696999999997</c:v>
                </c:pt>
                <c:pt idx="34">
                  <c:v>95.920720000000003</c:v>
                </c:pt>
                <c:pt idx="35">
                  <c:v>97.757536999999999</c:v>
                </c:pt>
                <c:pt idx="36">
                  <c:v>99.666775999999999</c:v>
                </c:pt>
                <c:pt idx="37">
                  <c:v>101.610572</c:v>
                </c:pt>
                <c:pt idx="38">
                  <c:v>103.60405799999999</c:v>
                </c:pt>
                <c:pt idx="39">
                  <c:v>105.61475799999999</c:v>
                </c:pt>
                <c:pt idx="40">
                  <c:v>107.69433100000001</c:v>
                </c:pt>
              </c:numCache>
            </c:numRef>
          </c:val>
          <c:smooth val="0"/>
        </c:ser>
        <c:ser>
          <c:idx val="2"/>
          <c:order val="1"/>
          <c:tx>
            <c:strRef>
              <c:f>Sheet1!$D$1</c:f>
              <c:strCache>
                <c:ptCount val="1"/>
                <c:pt idx="0">
                  <c:v>series2</c:v>
                </c:pt>
              </c:strCache>
            </c:strRef>
          </c:tx>
          <c:spPr>
            <a:ln w="28575" cap="rnd">
              <a:solidFill>
                <a:schemeClr val="tx2">
                  <a:lumMod val="25000"/>
                  <a:lumOff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48.671709000000007</c:v>
                </c:pt>
                <c:pt idx="1">
                  <c:v>49.696264000000014</c:v>
                </c:pt>
                <c:pt idx="2">
                  <c:v>50.373359999999991</c:v>
                </c:pt>
                <c:pt idx="3">
                  <c:v>51.196060000000003</c:v>
                </c:pt>
                <c:pt idx="4">
                  <c:v>52.320160000000001</c:v>
                </c:pt>
                <c:pt idx="5">
                  <c:v>53.695646999999987</c:v>
                </c:pt>
                <c:pt idx="6">
                  <c:v>54.684177000000012</c:v>
                </c:pt>
                <c:pt idx="7">
                  <c:v>56.143313000000013</c:v>
                </c:pt>
                <c:pt idx="8">
                  <c:v>57.474758000000008</c:v>
                </c:pt>
                <c:pt idx="9">
                  <c:v>58.407427000000013</c:v>
                </c:pt>
                <c:pt idx="10">
                  <c:v>55.179797000000008</c:v>
                </c:pt>
                <c:pt idx="11">
                  <c:v>56.777287999999992</c:v>
                </c:pt>
                <c:pt idx="12">
                  <c:v>58.81928400000001</c:v>
                </c:pt>
                <c:pt idx="13">
                  <c:v>60.03622</c:v>
                </c:pt>
                <c:pt idx="14">
                  <c:v>60.881987000000002</c:v>
                </c:pt>
                <c:pt idx="15">
                  <c:v>61.630276000000002</c:v>
                </c:pt>
                <c:pt idx="16">
                  <c:v>62.320407000000003</c:v>
                </c:pt>
                <c:pt idx="17">
                  <c:v>62.98973500000001</c:v>
                </c:pt>
                <c:pt idx="18">
                  <c:v>63.660860999999997</c:v>
                </c:pt>
                <c:pt idx="19">
                  <c:v>64.265042000000008</c:v>
                </c:pt>
                <c:pt idx="20">
                  <c:v>64.879264000000006</c:v>
                </c:pt>
                <c:pt idx="21">
                  <c:v>65.51446399999999</c:v>
                </c:pt>
                <c:pt idx="22">
                  <c:v>66.212093999999993</c:v>
                </c:pt>
                <c:pt idx="23">
                  <c:v>66.902985999999984</c:v>
                </c:pt>
                <c:pt idx="24">
                  <c:v>67.566348000000005</c:v>
                </c:pt>
                <c:pt idx="25">
                  <c:v>68.230819000000011</c:v>
                </c:pt>
                <c:pt idx="26">
                  <c:v>68.853992999999988</c:v>
                </c:pt>
                <c:pt idx="27">
                  <c:v>69.459949999999992</c:v>
                </c:pt>
                <c:pt idx="28">
                  <c:v>70.089022</c:v>
                </c:pt>
                <c:pt idx="29">
                  <c:v>70.766003999999981</c:v>
                </c:pt>
                <c:pt idx="30">
                  <c:v>71.501747000000009</c:v>
                </c:pt>
                <c:pt idx="31">
                  <c:v>72.178743999999995</c:v>
                </c:pt>
                <c:pt idx="32">
                  <c:v>72.832557000000008</c:v>
                </c:pt>
                <c:pt idx="33">
                  <c:v>73.521348000000003</c:v>
                </c:pt>
                <c:pt idx="34">
                  <c:v>74.25318</c:v>
                </c:pt>
                <c:pt idx="35">
                  <c:v>74.978048000000001</c:v>
                </c:pt>
                <c:pt idx="36">
                  <c:v>75.624651999999998</c:v>
                </c:pt>
                <c:pt idx="37">
                  <c:v>76.275840000000017</c:v>
                </c:pt>
                <c:pt idx="38">
                  <c:v>76.998877000000007</c:v>
                </c:pt>
                <c:pt idx="39">
                  <c:v>77.712607000000006</c:v>
                </c:pt>
                <c:pt idx="40">
                  <c:v>78.437436999999989</c:v>
                </c:pt>
              </c:numCache>
            </c:numRef>
          </c:val>
          <c:smooth val="0"/>
        </c:ser>
        <c:ser>
          <c:idx val="4"/>
          <c:order val="2"/>
          <c:tx>
            <c:strRef>
              <c:f>Sheet1!$F$1</c:f>
              <c:strCache>
                <c:ptCount val="1"/>
                <c:pt idx="0">
                  <c:v>series4</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45.516551999999997</c:v>
                </c:pt>
                <c:pt idx="1">
                  <c:v>48.255133000000001</c:v>
                </c:pt>
                <c:pt idx="2">
                  <c:v>50.704048999999998</c:v>
                </c:pt>
                <c:pt idx="3">
                  <c:v>53.224960000000003</c:v>
                </c:pt>
                <c:pt idx="4">
                  <c:v>55.665726999999997</c:v>
                </c:pt>
                <c:pt idx="5">
                  <c:v>57.888919999999978</c:v>
                </c:pt>
                <c:pt idx="6">
                  <c:v>60.517764000000007</c:v>
                </c:pt>
                <c:pt idx="7">
                  <c:v>63.362062999999999</c:v>
                </c:pt>
                <c:pt idx="8">
                  <c:v>66.263266999999999</c:v>
                </c:pt>
                <c:pt idx="9">
                  <c:v>68.748900000000006</c:v>
                </c:pt>
                <c:pt idx="10">
                  <c:v>67.149592999999996</c:v>
                </c:pt>
                <c:pt idx="11">
                  <c:v>72.341651999999996</c:v>
                </c:pt>
                <c:pt idx="12">
                  <c:v>76.90476000000001</c:v>
                </c:pt>
                <c:pt idx="13">
                  <c:v>81.311852999999985</c:v>
                </c:pt>
                <c:pt idx="14">
                  <c:v>85.855065999999994</c:v>
                </c:pt>
                <c:pt idx="15">
                  <c:v>90.517807000000005</c:v>
                </c:pt>
                <c:pt idx="16">
                  <c:v>95.247291000000004</c:v>
                </c:pt>
                <c:pt idx="17">
                  <c:v>100.12768800000001</c:v>
                </c:pt>
                <c:pt idx="18">
                  <c:v>105.196466</c:v>
                </c:pt>
                <c:pt idx="19">
                  <c:v>110.469435</c:v>
                </c:pt>
                <c:pt idx="20">
                  <c:v>115.92071199999999</c:v>
                </c:pt>
                <c:pt idx="21">
                  <c:v>121.51862</c:v>
                </c:pt>
                <c:pt idx="22">
                  <c:v>127.232786</c:v>
                </c:pt>
                <c:pt idx="23">
                  <c:v>133.07450700000001</c:v>
                </c:pt>
                <c:pt idx="24">
                  <c:v>139.205533</c:v>
                </c:pt>
                <c:pt idx="25">
                  <c:v>145.30475500000011</c:v>
                </c:pt>
                <c:pt idx="26">
                  <c:v>151.45434599999999</c:v>
                </c:pt>
                <c:pt idx="27">
                  <c:v>157.78338600000001</c:v>
                </c:pt>
                <c:pt idx="28">
                  <c:v>164.3142610000001</c:v>
                </c:pt>
                <c:pt idx="29">
                  <c:v>171.040325</c:v>
                </c:pt>
                <c:pt idx="30">
                  <c:v>177.91612000000001</c:v>
                </c:pt>
                <c:pt idx="31">
                  <c:v>184.88962799999999</c:v>
                </c:pt>
                <c:pt idx="32">
                  <c:v>192.056331</c:v>
                </c:pt>
                <c:pt idx="33">
                  <c:v>199.45520200000001</c:v>
                </c:pt>
                <c:pt idx="34">
                  <c:v>206.96986799999999</c:v>
                </c:pt>
                <c:pt idx="35">
                  <c:v>214.80056300000001</c:v>
                </c:pt>
                <c:pt idx="36">
                  <c:v>222.72850500000001</c:v>
                </c:pt>
                <c:pt idx="37">
                  <c:v>231.23045099999999</c:v>
                </c:pt>
                <c:pt idx="38">
                  <c:v>239.442981</c:v>
                </c:pt>
                <c:pt idx="39">
                  <c:v>247.27259000000001</c:v>
                </c:pt>
                <c:pt idx="40">
                  <c:v>255.43341699999999</c:v>
                </c:pt>
              </c:numCache>
            </c:numRef>
          </c:val>
          <c:smooth val="0"/>
        </c:ser>
        <c:ser>
          <c:idx val="5"/>
          <c:order val="3"/>
          <c:tx>
            <c:strRef>
              <c:f>Sheet1!$G$1</c:f>
              <c:strCache>
                <c:ptCount val="1"/>
                <c:pt idx="0">
                  <c:v>series5</c:v>
                </c:pt>
              </c:strCache>
            </c:strRef>
          </c:tx>
          <c:spPr>
            <a:ln w="28575" cap="rnd">
              <a:solidFill>
                <a:schemeClr val="accent5">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45.516551999999997</c:v>
                </c:pt>
                <c:pt idx="1">
                  <c:v>48.255133000000001</c:v>
                </c:pt>
                <c:pt idx="2">
                  <c:v>50.704048999999998</c:v>
                </c:pt>
                <c:pt idx="3">
                  <c:v>53.224960000000003</c:v>
                </c:pt>
                <c:pt idx="4">
                  <c:v>55.665726999999997</c:v>
                </c:pt>
                <c:pt idx="5">
                  <c:v>57.888919999999978</c:v>
                </c:pt>
                <c:pt idx="6">
                  <c:v>60.517764000000007</c:v>
                </c:pt>
                <c:pt idx="7">
                  <c:v>63.362062999999999</c:v>
                </c:pt>
                <c:pt idx="8">
                  <c:v>66.263266999999999</c:v>
                </c:pt>
                <c:pt idx="9">
                  <c:v>68.748900000000006</c:v>
                </c:pt>
                <c:pt idx="10">
                  <c:v>67.150707000000011</c:v>
                </c:pt>
                <c:pt idx="11">
                  <c:v>70.935163000000031</c:v>
                </c:pt>
                <c:pt idx="12">
                  <c:v>73.838377999999992</c:v>
                </c:pt>
                <c:pt idx="13">
                  <c:v>76.626297999999991</c:v>
                </c:pt>
                <c:pt idx="14">
                  <c:v>79.422713999999999</c:v>
                </c:pt>
                <c:pt idx="15">
                  <c:v>82.185537999999994</c:v>
                </c:pt>
                <c:pt idx="16">
                  <c:v>84.935821000000004</c:v>
                </c:pt>
                <c:pt idx="17">
                  <c:v>87.664406999999997</c:v>
                </c:pt>
                <c:pt idx="18">
                  <c:v>90.377870000000001</c:v>
                </c:pt>
                <c:pt idx="19">
                  <c:v>93.068731</c:v>
                </c:pt>
                <c:pt idx="20">
                  <c:v>95.746721000000008</c:v>
                </c:pt>
                <c:pt idx="21">
                  <c:v>98.431276999999994</c:v>
                </c:pt>
                <c:pt idx="22">
                  <c:v>101.077664</c:v>
                </c:pt>
                <c:pt idx="23">
                  <c:v>103.66513999999999</c:v>
                </c:pt>
                <c:pt idx="24">
                  <c:v>106.189797</c:v>
                </c:pt>
                <c:pt idx="25">
                  <c:v>108.68379</c:v>
                </c:pt>
                <c:pt idx="26">
                  <c:v>111.12261700000001</c:v>
                </c:pt>
                <c:pt idx="27">
                  <c:v>113.529918</c:v>
                </c:pt>
                <c:pt idx="28">
                  <c:v>115.92800699999999</c:v>
                </c:pt>
                <c:pt idx="29">
                  <c:v>118.32894</c:v>
                </c:pt>
                <c:pt idx="30">
                  <c:v>120.73540300000001</c:v>
                </c:pt>
                <c:pt idx="31">
                  <c:v>123.100534</c:v>
                </c:pt>
                <c:pt idx="32">
                  <c:v>125.44492099999999</c:v>
                </c:pt>
                <c:pt idx="33">
                  <c:v>127.782218</c:v>
                </c:pt>
                <c:pt idx="34">
                  <c:v>130.105637</c:v>
                </c:pt>
                <c:pt idx="35">
                  <c:v>132.38744500000001</c:v>
                </c:pt>
                <c:pt idx="36">
                  <c:v>134.55541700000001</c:v>
                </c:pt>
                <c:pt idx="37">
                  <c:v>136.68381400000001</c:v>
                </c:pt>
                <c:pt idx="38">
                  <c:v>138.79123200000001</c:v>
                </c:pt>
                <c:pt idx="39">
                  <c:v>140.84715</c:v>
                </c:pt>
                <c:pt idx="40">
                  <c:v>142.84869499999999</c:v>
                </c:pt>
              </c:numCache>
            </c:numRef>
          </c:val>
          <c:smooth val="0"/>
        </c:ser>
        <c:ser>
          <c:idx val="0"/>
          <c:order val="4"/>
          <c:tx>
            <c:strRef>
              <c:f>Sheet1!$B$1</c:f>
              <c:strCache>
                <c:ptCount val="1"/>
                <c:pt idx="0">
                  <c:v>series0</c:v>
                </c:pt>
              </c:strCache>
            </c:strRef>
          </c:tx>
          <c:spPr>
            <a:ln w="2857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48.671709000000007</c:v>
                </c:pt>
                <c:pt idx="1">
                  <c:v>49.696264000000014</c:v>
                </c:pt>
                <c:pt idx="2">
                  <c:v>50.373359999999991</c:v>
                </c:pt>
                <c:pt idx="3">
                  <c:v>51.196060000000003</c:v>
                </c:pt>
                <c:pt idx="4">
                  <c:v>52.320160000000001</c:v>
                </c:pt>
                <c:pt idx="5">
                  <c:v>53.695646999999987</c:v>
                </c:pt>
                <c:pt idx="6">
                  <c:v>54.684177000000012</c:v>
                </c:pt>
                <c:pt idx="7">
                  <c:v>56.143313000000013</c:v>
                </c:pt>
                <c:pt idx="8">
                  <c:v>57.474758000000008</c:v>
                </c:pt>
                <c:pt idx="9">
                  <c:v>58.407427000000013</c:v>
                </c:pt>
                <c:pt idx="10">
                  <c:v>55.289033000000003</c:v>
                </c:pt>
                <c:pt idx="11">
                  <c:v>57.314505999999987</c:v>
                </c:pt>
                <c:pt idx="12">
                  <c:v>59.744995999999993</c:v>
                </c:pt>
                <c:pt idx="13">
                  <c:v>61.345179999999992</c:v>
                </c:pt>
                <c:pt idx="14">
                  <c:v>62.580922000000022</c:v>
                </c:pt>
                <c:pt idx="15">
                  <c:v>63.753568000000001</c:v>
                </c:pt>
                <c:pt idx="16">
                  <c:v>64.841228000000001</c:v>
                </c:pt>
                <c:pt idx="17">
                  <c:v>65.860267999999991</c:v>
                </c:pt>
                <c:pt idx="18">
                  <c:v>66.843746999999993</c:v>
                </c:pt>
                <c:pt idx="19">
                  <c:v>67.798994000000008</c:v>
                </c:pt>
                <c:pt idx="20">
                  <c:v>68.803919000000008</c:v>
                </c:pt>
                <c:pt idx="21">
                  <c:v>69.844519000000005</c:v>
                </c:pt>
                <c:pt idx="22">
                  <c:v>70.905091000000013</c:v>
                </c:pt>
                <c:pt idx="23">
                  <c:v>71.990327999999991</c:v>
                </c:pt>
                <c:pt idx="24">
                  <c:v>73.115875999999986</c:v>
                </c:pt>
                <c:pt idx="25">
                  <c:v>74.234432999999996</c:v>
                </c:pt>
                <c:pt idx="26">
                  <c:v>75.303936000000007</c:v>
                </c:pt>
                <c:pt idx="27">
                  <c:v>76.359634999999997</c:v>
                </c:pt>
                <c:pt idx="28">
                  <c:v>77.445616999999999</c:v>
                </c:pt>
                <c:pt idx="29">
                  <c:v>78.565886000000006</c:v>
                </c:pt>
                <c:pt idx="30">
                  <c:v>79.719105000000013</c:v>
                </c:pt>
                <c:pt idx="31">
                  <c:v>80.887277999999995</c:v>
                </c:pt>
                <c:pt idx="32">
                  <c:v>82.100425000000001</c:v>
                </c:pt>
                <c:pt idx="33">
                  <c:v>83.342378000000011</c:v>
                </c:pt>
                <c:pt idx="34">
                  <c:v>84.589067999999969</c:v>
                </c:pt>
                <c:pt idx="35">
                  <c:v>85.835000999999977</c:v>
                </c:pt>
                <c:pt idx="36">
                  <c:v>87.076049999999995</c:v>
                </c:pt>
                <c:pt idx="37">
                  <c:v>88.321541999999994</c:v>
                </c:pt>
                <c:pt idx="38">
                  <c:v>89.609080999999975</c:v>
                </c:pt>
                <c:pt idx="39">
                  <c:v>90.917759000000004</c:v>
                </c:pt>
                <c:pt idx="40">
                  <c:v>92.227204</c:v>
                </c:pt>
              </c:numCache>
            </c:numRef>
          </c:val>
          <c:smooth val="0"/>
        </c:ser>
        <c:ser>
          <c:idx val="3"/>
          <c:order val="5"/>
          <c:tx>
            <c:strRef>
              <c:f>Sheet1!$E$1</c:f>
              <c:strCache>
                <c:ptCount val="1"/>
                <c:pt idx="0">
                  <c:v>series3</c:v>
                </c:pt>
              </c:strCache>
            </c:strRef>
          </c:tx>
          <c:spPr>
            <a:ln w="28575" cap="rnd">
              <a:solidFill>
                <a:schemeClr val="accent5">
                  <a:lumMod val="5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45.516551999999997</c:v>
                </c:pt>
                <c:pt idx="1">
                  <c:v>48.255133000000001</c:v>
                </c:pt>
                <c:pt idx="2">
                  <c:v>50.704048999999998</c:v>
                </c:pt>
                <c:pt idx="3">
                  <c:v>53.224960000000003</c:v>
                </c:pt>
                <c:pt idx="4">
                  <c:v>55.665726999999997</c:v>
                </c:pt>
                <c:pt idx="5">
                  <c:v>57.888919999999978</c:v>
                </c:pt>
                <c:pt idx="6">
                  <c:v>60.517764000000007</c:v>
                </c:pt>
                <c:pt idx="7">
                  <c:v>63.362062999999999</c:v>
                </c:pt>
                <c:pt idx="8">
                  <c:v>66.263266999999999</c:v>
                </c:pt>
                <c:pt idx="9">
                  <c:v>68.748900000000006</c:v>
                </c:pt>
                <c:pt idx="10">
                  <c:v>67.150712000000013</c:v>
                </c:pt>
                <c:pt idx="11">
                  <c:v>71.591562999999994</c:v>
                </c:pt>
                <c:pt idx="12">
                  <c:v>75.342345000000009</c:v>
                </c:pt>
                <c:pt idx="13">
                  <c:v>78.963101999999978</c:v>
                </c:pt>
                <c:pt idx="14">
                  <c:v>82.63012599999999</c:v>
                </c:pt>
                <c:pt idx="15">
                  <c:v>86.343613999999988</c:v>
                </c:pt>
                <c:pt idx="16">
                  <c:v>90.106540999999993</c:v>
                </c:pt>
                <c:pt idx="17">
                  <c:v>93.891649000000001</c:v>
                </c:pt>
                <c:pt idx="18">
                  <c:v>97.719037</c:v>
                </c:pt>
                <c:pt idx="19">
                  <c:v>101.600138</c:v>
                </c:pt>
                <c:pt idx="20">
                  <c:v>105.55081</c:v>
                </c:pt>
                <c:pt idx="21">
                  <c:v>109.574602</c:v>
                </c:pt>
                <c:pt idx="22">
                  <c:v>113.61555</c:v>
                </c:pt>
                <c:pt idx="23">
                  <c:v>117.677875</c:v>
                </c:pt>
                <c:pt idx="24">
                  <c:v>121.757926</c:v>
                </c:pt>
                <c:pt idx="25">
                  <c:v>125.8659</c:v>
                </c:pt>
                <c:pt idx="26">
                  <c:v>129.962547</c:v>
                </c:pt>
                <c:pt idx="27">
                  <c:v>134.07485700000001</c:v>
                </c:pt>
                <c:pt idx="28">
                  <c:v>138.23300299999991</c:v>
                </c:pt>
                <c:pt idx="29">
                  <c:v>142.45564200000001</c:v>
                </c:pt>
                <c:pt idx="30">
                  <c:v>146.73430400000009</c:v>
                </c:pt>
                <c:pt idx="31">
                  <c:v>151.04728900000001</c:v>
                </c:pt>
                <c:pt idx="32">
                  <c:v>155.4257660000001</c:v>
                </c:pt>
                <c:pt idx="33">
                  <c:v>159.86345099999991</c:v>
                </c:pt>
                <c:pt idx="34">
                  <c:v>164.33794599999999</c:v>
                </c:pt>
                <c:pt idx="35">
                  <c:v>168.82702399999999</c:v>
                </c:pt>
                <c:pt idx="36">
                  <c:v>173.26379700000001</c:v>
                </c:pt>
                <c:pt idx="37">
                  <c:v>177.69840500000001</c:v>
                </c:pt>
                <c:pt idx="38">
                  <c:v>182.141955</c:v>
                </c:pt>
                <c:pt idx="39">
                  <c:v>186.58598799999999</c:v>
                </c:pt>
                <c:pt idx="40">
                  <c:v>191.00587200000001</c:v>
                </c:pt>
              </c:numCache>
            </c:numRef>
          </c:val>
          <c:smooth val="0"/>
        </c:ser>
        <c:dLbls>
          <c:showLegendKey val="0"/>
          <c:showVal val="0"/>
          <c:showCatName val="0"/>
          <c:showSerName val="0"/>
          <c:showPercent val="0"/>
          <c:showBubbleSize val="0"/>
        </c:dLbls>
        <c:smooth val="0"/>
        <c:axId val="-1555915952"/>
        <c:axId val="-1555906704"/>
      </c:lineChart>
      <c:catAx>
        <c:axId val="-155591595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5906704"/>
        <c:crosses val="autoZero"/>
        <c:auto val="1"/>
        <c:lblAlgn val="ctr"/>
        <c:lblOffset val="100"/>
        <c:tickLblSkip val="10"/>
        <c:tickMarkSkip val="10"/>
        <c:noMultiLvlLbl val="0"/>
      </c:catAx>
      <c:valAx>
        <c:axId val="-1555906704"/>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12700">
            <a:solidFill>
              <a:schemeClr val="bg1">
                <a:lumMod val="65000"/>
              </a:schemeClr>
            </a:solidFill>
            <a:prstDash val="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5915952"/>
        <c:crossesAt val="1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10540869891263"/>
          <c:y val="2.768411100953342E-2"/>
          <c:w val="0.80035135207990971"/>
          <c:h val="0.89180498725789925"/>
        </c:manualLayout>
      </c:layout>
      <c:lineChart>
        <c:grouping val="standard"/>
        <c:varyColors val="0"/>
        <c:ser>
          <c:idx val="0"/>
          <c:order val="0"/>
          <c:tx>
            <c:strRef>
              <c:f>Sheet1!$B$1</c:f>
              <c:strCache>
                <c:ptCount val="1"/>
                <c:pt idx="0">
                  <c:v>High Oil Price</c:v>
                </c:pt>
              </c:strCache>
            </c:strRef>
          </c:tx>
          <c:spPr>
            <a:ln w="28575" cap="rnd">
              <a:solidFill>
                <a:srgbClr val="BD732A"/>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94</c:v>
                </c:pt>
                <c:pt idx="1">
                  <c:v>129</c:v>
                </c:pt>
                <c:pt idx="2">
                  <c:v>127</c:v>
                </c:pt>
                <c:pt idx="3">
                  <c:v>121</c:v>
                </c:pt>
                <c:pt idx="4">
                  <c:v>108</c:v>
                </c:pt>
                <c:pt idx="5">
                  <c:v>57</c:v>
                </c:pt>
                <c:pt idx="6">
                  <c:v>47</c:v>
                </c:pt>
                <c:pt idx="7">
                  <c:v>57</c:v>
                </c:pt>
                <c:pt idx="8">
                  <c:v>73</c:v>
                </c:pt>
                <c:pt idx="9">
                  <c:v>65</c:v>
                </c:pt>
                <c:pt idx="10">
                  <c:v>41</c:v>
                </c:pt>
                <c:pt idx="11">
                  <c:v>76</c:v>
                </c:pt>
                <c:pt idx="12">
                  <c:v>91</c:v>
                </c:pt>
                <c:pt idx="13">
                  <c:v>100</c:v>
                </c:pt>
                <c:pt idx="14">
                  <c:v>107</c:v>
                </c:pt>
                <c:pt idx="15">
                  <c:v>113</c:v>
                </c:pt>
                <c:pt idx="16">
                  <c:v>118</c:v>
                </c:pt>
                <c:pt idx="17">
                  <c:v>123</c:v>
                </c:pt>
                <c:pt idx="18">
                  <c:v>127</c:v>
                </c:pt>
                <c:pt idx="19">
                  <c:v>131</c:v>
                </c:pt>
                <c:pt idx="20">
                  <c:v>134</c:v>
                </c:pt>
                <c:pt idx="21">
                  <c:v>137</c:v>
                </c:pt>
                <c:pt idx="22">
                  <c:v>140</c:v>
                </c:pt>
                <c:pt idx="23">
                  <c:v>143</c:v>
                </c:pt>
                <c:pt idx="24">
                  <c:v>146</c:v>
                </c:pt>
                <c:pt idx="25">
                  <c:v>148</c:v>
                </c:pt>
                <c:pt idx="26">
                  <c:v>151</c:v>
                </c:pt>
                <c:pt idx="27">
                  <c:v>153</c:v>
                </c:pt>
                <c:pt idx="28">
                  <c:v>155</c:v>
                </c:pt>
                <c:pt idx="29">
                  <c:v>157</c:v>
                </c:pt>
                <c:pt idx="30">
                  <c:v>159</c:v>
                </c:pt>
                <c:pt idx="31">
                  <c:v>161</c:v>
                </c:pt>
                <c:pt idx="32">
                  <c:v>163</c:v>
                </c:pt>
                <c:pt idx="33">
                  <c:v>164</c:v>
                </c:pt>
                <c:pt idx="34">
                  <c:v>166</c:v>
                </c:pt>
                <c:pt idx="35">
                  <c:v>168</c:v>
                </c:pt>
                <c:pt idx="36">
                  <c:v>169</c:v>
                </c:pt>
                <c:pt idx="37">
                  <c:v>171</c:v>
                </c:pt>
                <c:pt idx="38">
                  <c:v>173</c:v>
                </c:pt>
                <c:pt idx="39">
                  <c:v>174</c:v>
                </c:pt>
                <c:pt idx="40">
                  <c:v>176</c:v>
                </c:pt>
              </c:numCache>
            </c:numRef>
          </c:val>
          <c:smooth val="0"/>
        </c:ser>
        <c:ser>
          <c:idx val="1"/>
          <c:order val="1"/>
          <c:tx>
            <c:strRef>
              <c:f>Sheet1!$C$1</c:f>
              <c:strCache>
                <c:ptCount val="1"/>
                <c:pt idx="0">
                  <c:v>Low Oil Price</c:v>
                </c:pt>
              </c:strCache>
            </c:strRef>
          </c:tx>
          <c:spPr>
            <a:ln w="28575" cap="rnd">
              <a:solidFill>
                <a:srgbClr val="FFC702">
                  <a:lumMod val="60000"/>
                  <a:lumOff val="4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94</c:v>
                </c:pt>
                <c:pt idx="1">
                  <c:v>129</c:v>
                </c:pt>
                <c:pt idx="2">
                  <c:v>127</c:v>
                </c:pt>
                <c:pt idx="3">
                  <c:v>121</c:v>
                </c:pt>
                <c:pt idx="4">
                  <c:v>108</c:v>
                </c:pt>
                <c:pt idx="5">
                  <c:v>57</c:v>
                </c:pt>
                <c:pt idx="6">
                  <c:v>47</c:v>
                </c:pt>
                <c:pt idx="7">
                  <c:v>57</c:v>
                </c:pt>
                <c:pt idx="8">
                  <c:v>73</c:v>
                </c:pt>
                <c:pt idx="9">
                  <c:v>65</c:v>
                </c:pt>
                <c:pt idx="10">
                  <c:v>41</c:v>
                </c:pt>
                <c:pt idx="11">
                  <c:v>30</c:v>
                </c:pt>
                <c:pt idx="12">
                  <c:v>28</c:v>
                </c:pt>
                <c:pt idx="13">
                  <c:v>30</c:v>
                </c:pt>
                <c:pt idx="14">
                  <c:v>32</c:v>
                </c:pt>
                <c:pt idx="15">
                  <c:v>33</c:v>
                </c:pt>
                <c:pt idx="16">
                  <c:v>34</c:v>
                </c:pt>
                <c:pt idx="17">
                  <c:v>35</c:v>
                </c:pt>
                <c:pt idx="18">
                  <c:v>36</c:v>
                </c:pt>
                <c:pt idx="19">
                  <c:v>37</c:v>
                </c:pt>
                <c:pt idx="20">
                  <c:v>37</c:v>
                </c:pt>
                <c:pt idx="21">
                  <c:v>38</c:v>
                </c:pt>
                <c:pt idx="22">
                  <c:v>38</c:v>
                </c:pt>
                <c:pt idx="23">
                  <c:v>39</c:v>
                </c:pt>
                <c:pt idx="24">
                  <c:v>39</c:v>
                </c:pt>
                <c:pt idx="25">
                  <c:v>40</c:v>
                </c:pt>
                <c:pt idx="26">
                  <c:v>40</c:v>
                </c:pt>
                <c:pt idx="27">
                  <c:v>41</c:v>
                </c:pt>
                <c:pt idx="28">
                  <c:v>41</c:v>
                </c:pt>
                <c:pt idx="29">
                  <c:v>41</c:v>
                </c:pt>
                <c:pt idx="30">
                  <c:v>42</c:v>
                </c:pt>
                <c:pt idx="31">
                  <c:v>42</c:v>
                </c:pt>
                <c:pt idx="32">
                  <c:v>42</c:v>
                </c:pt>
                <c:pt idx="33">
                  <c:v>43</c:v>
                </c:pt>
                <c:pt idx="34">
                  <c:v>43</c:v>
                </c:pt>
                <c:pt idx="35">
                  <c:v>43</c:v>
                </c:pt>
                <c:pt idx="36">
                  <c:v>44</c:v>
                </c:pt>
                <c:pt idx="37">
                  <c:v>44</c:v>
                </c:pt>
                <c:pt idx="38">
                  <c:v>44</c:v>
                </c:pt>
                <c:pt idx="39">
                  <c:v>45</c:v>
                </c:pt>
                <c:pt idx="40">
                  <c:v>45</c:v>
                </c:pt>
              </c:numCache>
            </c:numRef>
          </c:val>
          <c:smooth val="0"/>
        </c:ser>
        <c:ser>
          <c:idx val="2"/>
          <c:order val="2"/>
          <c:tx>
            <c:strRef>
              <c:f>Sheet1!$D$1</c:f>
              <c:strCache>
                <c:ptCount val="1"/>
                <c:pt idx="0">
                  <c:v>Reference </c:v>
                </c:pt>
              </c:strCache>
            </c:strRef>
          </c:tx>
          <c:spPr>
            <a:ln w="2857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94</c:v>
                </c:pt>
                <c:pt idx="1">
                  <c:v>129</c:v>
                </c:pt>
                <c:pt idx="2">
                  <c:v>127</c:v>
                </c:pt>
                <c:pt idx="3">
                  <c:v>121</c:v>
                </c:pt>
                <c:pt idx="4">
                  <c:v>108</c:v>
                </c:pt>
                <c:pt idx="5">
                  <c:v>57</c:v>
                </c:pt>
                <c:pt idx="6">
                  <c:v>47</c:v>
                </c:pt>
                <c:pt idx="7">
                  <c:v>57</c:v>
                </c:pt>
                <c:pt idx="8">
                  <c:v>73</c:v>
                </c:pt>
                <c:pt idx="9">
                  <c:v>65</c:v>
                </c:pt>
                <c:pt idx="10">
                  <c:v>41</c:v>
                </c:pt>
                <c:pt idx="11">
                  <c:v>47</c:v>
                </c:pt>
                <c:pt idx="12">
                  <c:v>51</c:v>
                </c:pt>
                <c:pt idx="13">
                  <c:v>56</c:v>
                </c:pt>
                <c:pt idx="14">
                  <c:v>60</c:v>
                </c:pt>
                <c:pt idx="15">
                  <c:v>63</c:v>
                </c:pt>
                <c:pt idx="16">
                  <c:v>65</c:v>
                </c:pt>
                <c:pt idx="17">
                  <c:v>68</c:v>
                </c:pt>
                <c:pt idx="18">
                  <c:v>70</c:v>
                </c:pt>
                <c:pt idx="19">
                  <c:v>72</c:v>
                </c:pt>
                <c:pt idx="20">
                  <c:v>74</c:v>
                </c:pt>
                <c:pt idx="21">
                  <c:v>75</c:v>
                </c:pt>
                <c:pt idx="22">
                  <c:v>77</c:v>
                </c:pt>
                <c:pt idx="23">
                  <c:v>78</c:v>
                </c:pt>
                <c:pt idx="24">
                  <c:v>80</c:v>
                </c:pt>
                <c:pt idx="25">
                  <c:v>81</c:v>
                </c:pt>
                <c:pt idx="26">
                  <c:v>82</c:v>
                </c:pt>
                <c:pt idx="27">
                  <c:v>83</c:v>
                </c:pt>
                <c:pt idx="28">
                  <c:v>85</c:v>
                </c:pt>
                <c:pt idx="29">
                  <c:v>86</c:v>
                </c:pt>
                <c:pt idx="30">
                  <c:v>87</c:v>
                </c:pt>
                <c:pt idx="31">
                  <c:v>88</c:v>
                </c:pt>
                <c:pt idx="32">
                  <c:v>89</c:v>
                </c:pt>
                <c:pt idx="33">
                  <c:v>90</c:v>
                </c:pt>
                <c:pt idx="34">
                  <c:v>90</c:v>
                </c:pt>
                <c:pt idx="35">
                  <c:v>91</c:v>
                </c:pt>
                <c:pt idx="36">
                  <c:v>92</c:v>
                </c:pt>
                <c:pt idx="37">
                  <c:v>93</c:v>
                </c:pt>
                <c:pt idx="38">
                  <c:v>94</c:v>
                </c:pt>
                <c:pt idx="39">
                  <c:v>95</c:v>
                </c:pt>
                <c:pt idx="40">
                  <c:v>95</c:v>
                </c:pt>
              </c:numCache>
            </c:numRef>
          </c:val>
          <c:smooth val="0"/>
        </c:ser>
        <c:dLbls>
          <c:showLegendKey val="0"/>
          <c:showVal val="0"/>
          <c:showCatName val="0"/>
          <c:showSerName val="0"/>
          <c:showPercent val="0"/>
          <c:showBubbleSize val="0"/>
        </c:dLbls>
        <c:smooth val="0"/>
        <c:axId val="-1555917040"/>
        <c:axId val="-1555915408"/>
      </c:lineChart>
      <c:catAx>
        <c:axId val="-1555917040"/>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5915408"/>
        <c:crossesAt val="0"/>
        <c:auto val="1"/>
        <c:lblAlgn val="ctr"/>
        <c:lblOffset val="0"/>
        <c:tickLblSkip val="10"/>
        <c:tickMarkSkip val="10"/>
        <c:noMultiLvlLbl val="0"/>
      </c:catAx>
      <c:valAx>
        <c:axId val="-1555915408"/>
        <c:scaling>
          <c:orientation val="minMax"/>
        </c:scaling>
        <c:delete val="0"/>
        <c:axPos val="l"/>
        <c:majorGridlines>
          <c:spPr>
            <a:ln w="9525" cap="flat" cmpd="sng" algn="ctr">
              <a:solidFill>
                <a:srgbClr val="FFFFFF">
                  <a:lumMod val="75000"/>
                </a:srgbClr>
              </a:solidFill>
              <a:round/>
            </a:ln>
            <a:effectLst/>
          </c:spPr>
        </c:majorGridlines>
        <c:numFmt formatCode="&quot;$&quot;#,##0" sourceLinked="0"/>
        <c:majorTickMark val="none"/>
        <c:minorTickMark val="none"/>
        <c:tickLblPos val="low"/>
        <c:spPr>
          <a:noFill/>
          <a:ln w="12700">
            <a:solidFill>
              <a:srgbClr val="FFFFFF">
                <a:lumMod val="65000"/>
              </a:srgbClr>
            </a:solidFill>
            <a:prstDash val="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5917040"/>
        <c:crossesAt val="11"/>
        <c:crossBetween val="midCat"/>
        <c:majorUnit val="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676519026282"/>
          <c:y val="2.5814208273133323E-2"/>
          <c:w val="0.73053499094957064"/>
          <c:h val="0.83365002125062826"/>
        </c:manualLayout>
      </c:layout>
      <c:lineChart>
        <c:grouping val="standard"/>
        <c:varyColors val="0"/>
        <c:ser>
          <c:idx val="1"/>
          <c:order val="0"/>
          <c:tx>
            <c:strRef>
              <c:f>Sheet1!$C$1</c:f>
              <c:strCache>
                <c:ptCount val="1"/>
                <c:pt idx="0">
                  <c:v>HM</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#,##0.00</c:formatCode>
                <c:ptCount val="41"/>
                <c:pt idx="0">
                  <c:v>541.57000000000005</c:v>
                </c:pt>
                <c:pt idx="1">
                  <c:v>556.1</c:v>
                </c:pt>
                <c:pt idx="2">
                  <c:v>568.34</c:v>
                </c:pt>
                <c:pt idx="3">
                  <c:v>578.26</c:v>
                </c:pt>
                <c:pt idx="4">
                  <c:v>583.66999999999996</c:v>
                </c:pt>
                <c:pt idx="5">
                  <c:v>584.63</c:v>
                </c:pt>
                <c:pt idx="6">
                  <c:v>586.34</c:v>
                </c:pt>
                <c:pt idx="7">
                  <c:v>602.41999999999996</c:v>
                </c:pt>
                <c:pt idx="8">
                  <c:v>619.46</c:v>
                </c:pt>
                <c:pt idx="9">
                  <c:v>632.91</c:v>
                </c:pt>
                <c:pt idx="10">
                  <c:v>601.57000000000005</c:v>
                </c:pt>
                <c:pt idx="11">
                  <c:v>627.70000000000005</c:v>
                </c:pt>
                <c:pt idx="12">
                  <c:v>646.51</c:v>
                </c:pt>
                <c:pt idx="13">
                  <c:v>662.25</c:v>
                </c:pt>
                <c:pt idx="14">
                  <c:v>676.57</c:v>
                </c:pt>
                <c:pt idx="15">
                  <c:v>689.41</c:v>
                </c:pt>
                <c:pt idx="16">
                  <c:v>701.55</c:v>
                </c:pt>
                <c:pt idx="17">
                  <c:v>713.05</c:v>
                </c:pt>
                <c:pt idx="18">
                  <c:v>725.42</c:v>
                </c:pt>
                <c:pt idx="19">
                  <c:v>737.77</c:v>
                </c:pt>
                <c:pt idx="20">
                  <c:v>750.44</c:v>
                </c:pt>
                <c:pt idx="21">
                  <c:v>764.25</c:v>
                </c:pt>
                <c:pt idx="22">
                  <c:v>778.4</c:v>
                </c:pt>
                <c:pt idx="23">
                  <c:v>792.39</c:v>
                </c:pt>
                <c:pt idx="24">
                  <c:v>807.38</c:v>
                </c:pt>
                <c:pt idx="25">
                  <c:v>822.19</c:v>
                </c:pt>
                <c:pt idx="26">
                  <c:v>837.5</c:v>
                </c:pt>
                <c:pt idx="27">
                  <c:v>852.89</c:v>
                </c:pt>
                <c:pt idx="28">
                  <c:v>868.64</c:v>
                </c:pt>
                <c:pt idx="29">
                  <c:v>884.25</c:v>
                </c:pt>
                <c:pt idx="30">
                  <c:v>900.48</c:v>
                </c:pt>
                <c:pt idx="31">
                  <c:v>916.74</c:v>
                </c:pt>
                <c:pt idx="32">
                  <c:v>933.29</c:v>
                </c:pt>
                <c:pt idx="33">
                  <c:v>950.33</c:v>
                </c:pt>
                <c:pt idx="34">
                  <c:v>966.91</c:v>
                </c:pt>
                <c:pt idx="35">
                  <c:v>983.82</c:v>
                </c:pt>
                <c:pt idx="36">
                  <c:v>1000.42</c:v>
                </c:pt>
                <c:pt idx="37">
                  <c:v>1018.18</c:v>
                </c:pt>
                <c:pt idx="38">
                  <c:v>1035.21</c:v>
                </c:pt>
                <c:pt idx="39">
                  <c:v>1051.74</c:v>
                </c:pt>
                <c:pt idx="40">
                  <c:v>1068.71</c:v>
                </c:pt>
              </c:numCache>
            </c:numRef>
          </c:val>
          <c:smooth val="0"/>
        </c:ser>
        <c:ser>
          <c:idx val="2"/>
          <c:order val="1"/>
          <c:tx>
            <c:strRef>
              <c:f>Sheet1!$D$1</c:f>
              <c:strCache>
                <c:ptCount val="1"/>
                <c:pt idx="0">
                  <c:v>LM</c:v>
                </c:pt>
              </c:strCache>
            </c:strRef>
          </c:tx>
          <c:spPr>
            <a:ln w="28575" cap="rnd">
              <a:solidFill>
                <a:schemeClr val="accent5">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#,##0.00</c:formatCode>
                <c:ptCount val="41"/>
                <c:pt idx="0">
                  <c:v>541.57000000000005</c:v>
                </c:pt>
                <c:pt idx="1">
                  <c:v>556.1</c:v>
                </c:pt>
                <c:pt idx="2">
                  <c:v>568.34</c:v>
                </c:pt>
                <c:pt idx="3">
                  <c:v>578.26</c:v>
                </c:pt>
                <c:pt idx="4">
                  <c:v>583.66999999999996</c:v>
                </c:pt>
                <c:pt idx="5">
                  <c:v>584.63</c:v>
                </c:pt>
                <c:pt idx="6">
                  <c:v>586.34</c:v>
                </c:pt>
                <c:pt idx="7">
                  <c:v>602.41999999999996</c:v>
                </c:pt>
                <c:pt idx="8">
                  <c:v>619.46</c:v>
                </c:pt>
                <c:pt idx="9">
                  <c:v>632.91</c:v>
                </c:pt>
                <c:pt idx="10">
                  <c:v>601.54999999999995</c:v>
                </c:pt>
                <c:pt idx="11">
                  <c:v>620.17999999999995</c:v>
                </c:pt>
                <c:pt idx="12">
                  <c:v>630.38</c:v>
                </c:pt>
                <c:pt idx="13">
                  <c:v>637.9</c:v>
                </c:pt>
                <c:pt idx="14">
                  <c:v>643.80999999999995</c:v>
                </c:pt>
                <c:pt idx="15">
                  <c:v>648.32000000000005</c:v>
                </c:pt>
                <c:pt idx="16">
                  <c:v>651.85</c:v>
                </c:pt>
                <c:pt idx="17">
                  <c:v>654.83000000000004</c:v>
                </c:pt>
                <c:pt idx="18">
                  <c:v>658.31</c:v>
                </c:pt>
                <c:pt idx="19">
                  <c:v>661.67</c:v>
                </c:pt>
                <c:pt idx="20">
                  <c:v>664.98</c:v>
                </c:pt>
                <c:pt idx="21">
                  <c:v>668.77</c:v>
                </c:pt>
                <c:pt idx="22">
                  <c:v>672.96</c:v>
                </c:pt>
                <c:pt idx="23">
                  <c:v>676.66</c:v>
                </c:pt>
                <c:pt idx="24">
                  <c:v>680.94</c:v>
                </c:pt>
                <c:pt idx="25">
                  <c:v>684.9</c:v>
                </c:pt>
                <c:pt idx="26">
                  <c:v>689.04</c:v>
                </c:pt>
                <c:pt idx="27">
                  <c:v>693.05</c:v>
                </c:pt>
                <c:pt idx="28">
                  <c:v>697.18</c:v>
                </c:pt>
                <c:pt idx="29">
                  <c:v>701.19</c:v>
                </c:pt>
                <c:pt idx="30">
                  <c:v>705.65</c:v>
                </c:pt>
                <c:pt idx="31">
                  <c:v>709.93</c:v>
                </c:pt>
                <c:pt idx="32">
                  <c:v>714.2</c:v>
                </c:pt>
                <c:pt idx="33">
                  <c:v>718.87</c:v>
                </c:pt>
                <c:pt idx="34">
                  <c:v>723.15</c:v>
                </c:pt>
                <c:pt idx="35">
                  <c:v>727.38</c:v>
                </c:pt>
                <c:pt idx="36">
                  <c:v>730.43</c:v>
                </c:pt>
                <c:pt idx="37">
                  <c:v>733.88</c:v>
                </c:pt>
                <c:pt idx="38">
                  <c:v>737.15</c:v>
                </c:pt>
                <c:pt idx="39">
                  <c:v>740.37</c:v>
                </c:pt>
                <c:pt idx="40">
                  <c:v>743.68</c:v>
                </c:pt>
              </c:numCache>
            </c:numRef>
          </c:val>
          <c:smooth val="0"/>
        </c:ser>
        <c:ser>
          <c:idx val="3"/>
          <c:order val="2"/>
          <c:tx>
            <c:strRef>
              <c:f>Sheet1!$E$1</c:f>
              <c:strCache>
                <c:ptCount val="1"/>
                <c:pt idx="0">
                  <c:v>HP</c:v>
                </c:pt>
              </c:strCache>
            </c:strRef>
          </c:tx>
          <c:spPr>
            <a:ln w="28575" cap="rnd">
              <a:solidFill>
                <a:schemeClr val="accent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#,##0.00</c:formatCode>
                <c:ptCount val="41"/>
                <c:pt idx="0">
                  <c:v>541.57000000000005</c:v>
                </c:pt>
                <c:pt idx="1">
                  <c:v>556.1</c:v>
                </c:pt>
                <c:pt idx="2">
                  <c:v>568.34</c:v>
                </c:pt>
                <c:pt idx="3">
                  <c:v>578.26</c:v>
                </c:pt>
                <c:pt idx="4">
                  <c:v>583.66999999999996</c:v>
                </c:pt>
                <c:pt idx="5">
                  <c:v>584.63</c:v>
                </c:pt>
                <c:pt idx="6">
                  <c:v>586.34</c:v>
                </c:pt>
                <c:pt idx="7">
                  <c:v>602.41999999999996</c:v>
                </c:pt>
                <c:pt idx="8">
                  <c:v>619.46</c:v>
                </c:pt>
                <c:pt idx="9">
                  <c:v>632.94000000000005</c:v>
                </c:pt>
                <c:pt idx="10">
                  <c:v>601.58000000000004</c:v>
                </c:pt>
                <c:pt idx="11">
                  <c:v>625.48</c:v>
                </c:pt>
                <c:pt idx="12">
                  <c:v>643.27</c:v>
                </c:pt>
                <c:pt idx="13">
                  <c:v>657.74</c:v>
                </c:pt>
                <c:pt idx="14">
                  <c:v>670.82</c:v>
                </c:pt>
                <c:pt idx="15">
                  <c:v>682.84</c:v>
                </c:pt>
                <c:pt idx="16">
                  <c:v>694.13</c:v>
                </c:pt>
                <c:pt idx="17">
                  <c:v>705.17</c:v>
                </c:pt>
                <c:pt idx="18">
                  <c:v>717.25</c:v>
                </c:pt>
                <c:pt idx="19">
                  <c:v>729.47</c:v>
                </c:pt>
                <c:pt idx="20">
                  <c:v>741.64</c:v>
                </c:pt>
                <c:pt idx="21">
                  <c:v>755.34</c:v>
                </c:pt>
                <c:pt idx="22">
                  <c:v>768.88</c:v>
                </c:pt>
                <c:pt idx="23">
                  <c:v>782.5</c:v>
                </c:pt>
                <c:pt idx="24">
                  <c:v>796.77</c:v>
                </c:pt>
                <c:pt idx="25">
                  <c:v>810.87</c:v>
                </c:pt>
                <c:pt idx="26">
                  <c:v>825.43</c:v>
                </c:pt>
                <c:pt idx="27">
                  <c:v>839.83</c:v>
                </c:pt>
                <c:pt idx="28">
                  <c:v>854.75</c:v>
                </c:pt>
                <c:pt idx="29">
                  <c:v>869.47</c:v>
                </c:pt>
                <c:pt idx="30">
                  <c:v>884.81</c:v>
                </c:pt>
                <c:pt idx="31">
                  <c:v>900.69</c:v>
                </c:pt>
                <c:pt idx="32">
                  <c:v>916.74</c:v>
                </c:pt>
                <c:pt idx="33">
                  <c:v>933.09</c:v>
                </c:pt>
                <c:pt idx="34">
                  <c:v>949.29</c:v>
                </c:pt>
                <c:pt idx="35">
                  <c:v>965.72</c:v>
                </c:pt>
                <c:pt idx="36">
                  <c:v>981.98</c:v>
                </c:pt>
                <c:pt idx="37">
                  <c:v>999.04</c:v>
                </c:pt>
                <c:pt idx="38">
                  <c:v>1015.66</c:v>
                </c:pt>
                <c:pt idx="39">
                  <c:v>1032.06</c:v>
                </c:pt>
                <c:pt idx="40">
                  <c:v>1048.82</c:v>
                </c:pt>
              </c:numCache>
            </c:numRef>
          </c:val>
          <c:smooth val="0"/>
        </c:ser>
        <c:ser>
          <c:idx val="4"/>
          <c:order val="3"/>
          <c:tx>
            <c:strRef>
              <c:f>Sheet1!$F$1</c:f>
              <c:strCache>
                <c:ptCount val="1"/>
                <c:pt idx="0">
                  <c:v>LP</c:v>
                </c:pt>
              </c:strCache>
            </c:strRef>
          </c:tx>
          <c:spPr>
            <a:ln w="28575" cap="rnd">
              <a:solidFill>
                <a:schemeClr val="accent4">
                  <a:lumMod val="60000"/>
                  <a:lumOff val="4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#,##0.00</c:formatCode>
                <c:ptCount val="41"/>
                <c:pt idx="0">
                  <c:v>541.57000000000005</c:v>
                </c:pt>
                <c:pt idx="1">
                  <c:v>556.1</c:v>
                </c:pt>
                <c:pt idx="2">
                  <c:v>568.34</c:v>
                </c:pt>
                <c:pt idx="3">
                  <c:v>578.26</c:v>
                </c:pt>
                <c:pt idx="4">
                  <c:v>583.66999999999996</c:v>
                </c:pt>
                <c:pt idx="5">
                  <c:v>584.63</c:v>
                </c:pt>
                <c:pt idx="6">
                  <c:v>586.34</c:v>
                </c:pt>
                <c:pt idx="7">
                  <c:v>602.41999999999996</c:v>
                </c:pt>
                <c:pt idx="8">
                  <c:v>619.46</c:v>
                </c:pt>
                <c:pt idx="9">
                  <c:v>632.9</c:v>
                </c:pt>
                <c:pt idx="10">
                  <c:v>601.54999999999995</c:v>
                </c:pt>
                <c:pt idx="11">
                  <c:v>620.01</c:v>
                </c:pt>
                <c:pt idx="12">
                  <c:v>631.59</c:v>
                </c:pt>
                <c:pt idx="13">
                  <c:v>640.27</c:v>
                </c:pt>
                <c:pt idx="14">
                  <c:v>647.6</c:v>
                </c:pt>
                <c:pt idx="15">
                  <c:v>653.82000000000005</c:v>
                </c:pt>
                <c:pt idx="16">
                  <c:v>658.2</c:v>
                </c:pt>
                <c:pt idx="17">
                  <c:v>661.68</c:v>
                </c:pt>
                <c:pt idx="18">
                  <c:v>665.44</c:v>
                </c:pt>
                <c:pt idx="19">
                  <c:v>669.1</c:v>
                </c:pt>
                <c:pt idx="20">
                  <c:v>672.85</c:v>
                </c:pt>
                <c:pt idx="21">
                  <c:v>677.05</c:v>
                </c:pt>
                <c:pt idx="22">
                  <c:v>681.38</c:v>
                </c:pt>
                <c:pt idx="23">
                  <c:v>685.17</c:v>
                </c:pt>
                <c:pt idx="24">
                  <c:v>689.75</c:v>
                </c:pt>
                <c:pt idx="25">
                  <c:v>694.11</c:v>
                </c:pt>
                <c:pt idx="26">
                  <c:v>698.72</c:v>
                </c:pt>
                <c:pt idx="27">
                  <c:v>703.1</c:v>
                </c:pt>
                <c:pt idx="28">
                  <c:v>707.59</c:v>
                </c:pt>
                <c:pt idx="29">
                  <c:v>711.73</c:v>
                </c:pt>
                <c:pt idx="30">
                  <c:v>716.43</c:v>
                </c:pt>
                <c:pt idx="31">
                  <c:v>721.07</c:v>
                </c:pt>
                <c:pt idx="32">
                  <c:v>725.63</c:v>
                </c:pt>
                <c:pt idx="33">
                  <c:v>730.46</c:v>
                </c:pt>
                <c:pt idx="34">
                  <c:v>734.85</c:v>
                </c:pt>
                <c:pt idx="35">
                  <c:v>739.15</c:v>
                </c:pt>
                <c:pt idx="36">
                  <c:v>742.4</c:v>
                </c:pt>
                <c:pt idx="37">
                  <c:v>745.97</c:v>
                </c:pt>
                <c:pt idx="38">
                  <c:v>749.22</c:v>
                </c:pt>
                <c:pt idx="39">
                  <c:v>752.54</c:v>
                </c:pt>
                <c:pt idx="40">
                  <c:v>756.07</c:v>
                </c:pt>
              </c:numCache>
            </c:numRef>
          </c:val>
          <c:smooth val="0"/>
        </c:ser>
        <c:ser>
          <c:idx val="0"/>
          <c:order val="4"/>
          <c:tx>
            <c:strRef>
              <c:f>Sheet1!$B$1</c:f>
              <c:strCache>
                <c:ptCount val="1"/>
                <c:pt idx="0">
                  <c:v>Ref</c:v>
                </c:pt>
              </c:strCache>
            </c:strRef>
          </c:tx>
          <c:spPr>
            <a:ln w="28575" cap="rnd">
              <a:solidFill>
                <a:schemeClr val="tx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#,##0.00</c:formatCode>
                <c:ptCount val="41"/>
                <c:pt idx="0">
                  <c:v>541.57000000000005</c:v>
                </c:pt>
                <c:pt idx="1">
                  <c:v>556.1</c:v>
                </c:pt>
                <c:pt idx="2">
                  <c:v>568.34</c:v>
                </c:pt>
                <c:pt idx="3">
                  <c:v>578.26</c:v>
                </c:pt>
                <c:pt idx="4">
                  <c:v>583.66999999999996</c:v>
                </c:pt>
                <c:pt idx="5">
                  <c:v>584.63</c:v>
                </c:pt>
                <c:pt idx="6">
                  <c:v>586.34</c:v>
                </c:pt>
                <c:pt idx="7">
                  <c:v>602.41999999999996</c:v>
                </c:pt>
                <c:pt idx="8">
                  <c:v>619.46</c:v>
                </c:pt>
                <c:pt idx="9">
                  <c:v>632.91</c:v>
                </c:pt>
                <c:pt idx="10">
                  <c:v>601.52</c:v>
                </c:pt>
                <c:pt idx="11">
                  <c:v>623.55999999999995</c:v>
                </c:pt>
                <c:pt idx="12">
                  <c:v>638.02</c:v>
                </c:pt>
                <c:pt idx="13">
                  <c:v>649.16999999999996</c:v>
                </c:pt>
                <c:pt idx="14">
                  <c:v>658.94</c:v>
                </c:pt>
                <c:pt idx="15">
                  <c:v>667.55</c:v>
                </c:pt>
                <c:pt idx="16">
                  <c:v>675.39</c:v>
                </c:pt>
                <c:pt idx="17">
                  <c:v>682.44</c:v>
                </c:pt>
                <c:pt idx="18">
                  <c:v>690.05</c:v>
                </c:pt>
                <c:pt idx="19">
                  <c:v>697.59</c:v>
                </c:pt>
                <c:pt idx="20">
                  <c:v>705.24</c:v>
                </c:pt>
                <c:pt idx="21">
                  <c:v>713.9</c:v>
                </c:pt>
                <c:pt idx="22">
                  <c:v>722.74</c:v>
                </c:pt>
                <c:pt idx="23">
                  <c:v>731.2</c:v>
                </c:pt>
                <c:pt idx="24">
                  <c:v>740.5</c:v>
                </c:pt>
                <c:pt idx="25">
                  <c:v>749.46</c:v>
                </c:pt>
                <c:pt idx="26">
                  <c:v>758.59</c:v>
                </c:pt>
                <c:pt idx="27">
                  <c:v>767.7</c:v>
                </c:pt>
                <c:pt idx="28">
                  <c:v>776.92</c:v>
                </c:pt>
                <c:pt idx="29">
                  <c:v>785.97</c:v>
                </c:pt>
                <c:pt idx="30">
                  <c:v>795.42</c:v>
                </c:pt>
                <c:pt idx="31">
                  <c:v>804.68</c:v>
                </c:pt>
                <c:pt idx="32">
                  <c:v>814.16</c:v>
                </c:pt>
                <c:pt idx="33">
                  <c:v>824.06</c:v>
                </c:pt>
                <c:pt idx="34">
                  <c:v>833.44</c:v>
                </c:pt>
                <c:pt idx="35">
                  <c:v>842.75</c:v>
                </c:pt>
                <c:pt idx="36">
                  <c:v>851.38</c:v>
                </c:pt>
                <c:pt idx="37">
                  <c:v>860.27</c:v>
                </c:pt>
                <c:pt idx="38">
                  <c:v>868.89</c:v>
                </c:pt>
                <c:pt idx="39">
                  <c:v>877.54</c:v>
                </c:pt>
                <c:pt idx="40">
                  <c:v>886.33</c:v>
                </c:pt>
              </c:numCache>
            </c:numRef>
          </c:val>
          <c:smooth val="0"/>
        </c:ser>
        <c:ser>
          <c:idx val="5"/>
          <c:order val="5"/>
          <c:tx>
            <c:strRef>
              <c:f>Sheet1!$G$1</c:f>
              <c:strCache>
                <c:ptCount val="1"/>
              </c:strCache>
            </c:strRef>
          </c:tx>
          <c:spPr>
            <a:ln w="28575" cap="rnd">
              <a:solidFill>
                <a:schemeClr val="accent5">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numCache>
            </c:numRef>
          </c:val>
          <c:smooth val="0"/>
        </c:ser>
        <c:dLbls>
          <c:showLegendKey val="0"/>
          <c:showVal val="0"/>
          <c:showCatName val="0"/>
          <c:showSerName val="0"/>
          <c:showPercent val="0"/>
          <c:showBubbleSize val="0"/>
        </c:dLbls>
        <c:smooth val="0"/>
        <c:axId val="-1555914320"/>
        <c:axId val="-1555905616"/>
      </c:lineChart>
      <c:catAx>
        <c:axId val="-1555914320"/>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05616"/>
        <c:crosses val="autoZero"/>
        <c:auto val="1"/>
        <c:lblAlgn val="ctr"/>
        <c:lblOffset val="100"/>
        <c:tickLblSkip val="10"/>
        <c:tickMarkSkip val="10"/>
        <c:noMultiLvlLbl val="0"/>
      </c:catAx>
      <c:valAx>
        <c:axId val="-1555905616"/>
        <c:scaling>
          <c:orientation val="minMax"/>
          <c:max val="14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12700">
            <a:solidFill>
              <a:schemeClr val="bg1">
                <a:lumMod val="65000"/>
              </a:scheme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14320"/>
        <c:crossesAt val="11"/>
        <c:crossBetween val="midCat"/>
      </c:valAx>
      <c:spPr>
        <a:noFill/>
        <a:ln>
          <a:noFill/>
        </a:ln>
        <a:effectLst/>
      </c:spPr>
    </c:plotArea>
    <c:plotVisOnly val="1"/>
    <c:dispBlanksAs val="gap"/>
    <c:showDLblsOverMax val="0"/>
  </c:chart>
  <c:spPr>
    <a:noFill/>
    <a:ln>
      <a:noFill/>
    </a:ln>
    <a:effectLst/>
  </c:spPr>
  <c:txPr>
    <a:bodyPr/>
    <a:lstStyle/>
    <a:p>
      <a:pPr>
        <a:defRPr sz="1200" baseline="0">
          <a:solidFill>
            <a:schemeClr val="tx1"/>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48797779587896"/>
          <c:y val="5.2073873717117206E-2"/>
          <c:w val="0.70683923130298365"/>
          <c:h val="0.82359403409109222"/>
        </c:manualLayout>
      </c:layout>
      <c:areaChart>
        <c:grouping val="stacked"/>
        <c:varyColors val="0"/>
        <c:ser>
          <c:idx val="0"/>
          <c:order val="0"/>
          <c:tx>
            <c:strRef>
              <c:f>Sheet1!$B$1</c:f>
              <c:strCache>
                <c:ptCount val="1"/>
                <c:pt idx="0">
                  <c:v>OECD</c:v>
                </c:pt>
              </c:strCache>
            </c:strRef>
          </c:tx>
          <c:spPr>
            <a:solidFill>
              <a:srgbClr val="00395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246.11952606702721</c:v>
                </c:pt>
                <c:pt idx="1">
                  <c:v>243.85059468959918</c:v>
                </c:pt>
                <c:pt idx="2">
                  <c:v>241.52478184024326</c:v>
                </c:pt>
                <c:pt idx="3">
                  <c:v>244.28719806018049</c:v>
                </c:pt>
                <c:pt idx="4">
                  <c:v>243.14316666336398</c:v>
                </c:pt>
                <c:pt idx="5">
                  <c:v>243.79328845232175</c:v>
                </c:pt>
                <c:pt idx="6">
                  <c:v>244.96502890076351</c:v>
                </c:pt>
                <c:pt idx="7">
                  <c:v>247.18934693771129</c:v>
                </c:pt>
                <c:pt idx="8">
                  <c:v>250.3148850828714</c:v>
                </c:pt>
                <c:pt idx="9">
                  <c:v>250.66174530265653</c:v>
                </c:pt>
                <c:pt idx="10">
                  <c:v>232.91866796144456</c:v>
                </c:pt>
                <c:pt idx="11">
                  <c:v>238.94087743556014</c:v>
                </c:pt>
                <c:pt idx="12">
                  <c:v>242.86072242760605</c:v>
                </c:pt>
                <c:pt idx="13">
                  <c:v>245.35237092193091</c:v>
                </c:pt>
                <c:pt idx="14">
                  <c:v>246.8812322615</c:v>
                </c:pt>
                <c:pt idx="15">
                  <c:v>247.96289605372826</c:v>
                </c:pt>
                <c:pt idx="16">
                  <c:v>248.47704603498804</c:v>
                </c:pt>
                <c:pt idx="17">
                  <c:v>248.87946597522634</c:v>
                </c:pt>
                <c:pt idx="18">
                  <c:v>249.56266333441982</c:v>
                </c:pt>
                <c:pt idx="19">
                  <c:v>250.49105958387676</c:v>
                </c:pt>
                <c:pt idx="20">
                  <c:v>251.32891505489877</c:v>
                </c:pt>
                <c:pt idx="21">
                  <c:v>252.48386342947722</c:v>
                </c:pt>
                <c:pt idx="22">
                  <c:v>253.62162266232224</c:v>
                </c:pt>
                <c:pt idx="23">
                  <c:v>254.76903737019921</c:v>
                </c:pt>
                <c:pt idx="24">
                  <c:v>256.26267315516412</c:v>
                </c:pt>
                <c:pt idx="25">
                  <c:v>257.72653793299963</c:v>
                </c:pt>
                <c:pt idx="26">
                  <c:v>258.88584140866482</c:v>
                </c:pt>
                <c:pt idx="27">
                  <c:v>260.07989467181744</c:v>
                </c:pt>
                <c:pt idx="28">
                  <c:v>261.24420396782995</c:v>
                </c:pt>
                <c:pt idx="29">
                  <c:v>262.5127984260958</c:v>
                </c:pt>
                <c:pt idx="30">
                  <c:v>263.76668458902765</c:v>
                </c:pt>
                <c:pt idx="31">
                  <c:v>265.25912941098875</c:v>
                </c:pt>
                <c:pt idx="32">
                  <c:v>266.87832092085847</c:v>
                </c:pt>
                <c:pt idx="33">
                  <c:v>268.62208597239794</c:v>
                </c:pt>
                <c:pt idx="34">
                  <c:v>270.27122184436809</c:v>
                </c:pt>
                <c:pt idx="35">
                  <c:v>271.9676480027606</c:v>
                </c:pt>
                <c:pt idx="36">
                  <c:v>273.63738368342274</c:v>
                </c:pt>
                <c:pt idx="37">
                  <c:v>275.4315925188107</c:v>
                </c:pt>
                <c:pt idx="38">
                  <c:v>277.33642040009681</c:v>
                </c:pt>
                <c:pt idx="39">
                  <c:v>279.17681251692022</c:v>
                </c:pt>
                <c:pt idx="40">
                  <c:v>281.27457225378402</c:v>
                </c:pt>
              </c:numCache>
            </c:numRef>
          </c:val>
        </c:ser>
        <c:ser>
          <c:idx val="1"/>
          <c:order val="1"/>
          <c:tx>
            <c:strRef>
              <c:f>Sheet1!$C$1</c:f>
              <c:strCache>
                <c:ptCount val="1"/>
                <c:pt idx="0">
                  <c:v>Non-OECD</c:v>
                </c:pt>
              </c:strCache>
            </c:strRef>
          </c:tx>
          <c:spPr>
            <a:solidFill>
              <a:srgbClr val="A33340"/>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295.45346449598321</c:v>
                </c:pt>
                <c:pt idx="1">
                  <c:v>312.24528788318463</c:v>
                </c:pt>
                <c:pt idx="2">
                  <c:v>326.81893609818246</c:v>
                </c:pt>
                <c:pt idx="3">
                  <c:v>333.97276898870706</c:v>
                </c:pt>
                <c:pt idx="4">
                  <c:v>340.52939781699706</c:v>
                </c:pt>
                <c:pt idx="5">
                  <c:v>340.84048540758164</c:v>
                </c:pt>
                <c:pt idx="6">
                  <c:v>341.37005549441295</c:v>
                </c:pt>
                <c:pt idx="7">
                  <c:v>355.23188395523658</c:v>
                </c:pt>
                <c:pt idx="8">
                  <c:v>369.14310320425773</c:v>
                </c:pt>
                <c:pt idx="9">
                  <c:v>382.24481355192324</c:v>
                </c:pt>
                <c:pt idx="10">
                  <c:v>368.60576901142053</c:v>
                </c:pt>
                <c:pt idx="11">
                  <c:v>384.62289256441312</c:v>
                </c:pt>
                <c:pt idx="12">
                  <c:v>395.16233253942534</c:v>
                </c:pt>
                <c:pt idx="13">
                  <c:v>403.81440799964258</c:v>
                </c:pt>
                <c:pt idx="14">
                  <c:v>412.0611330185755</c:v>
                </c:pt>
                <c:pt idx="15">
                  <c:v>419.58428634493163</c:v>
                </c:pt>
                <c:pt idx="16">
                  <c:v>426.9130292895141</c:v>
                </c:pt>
                <c:pt idx="17">
                  <c:v>433.56236041389917</c:v>
                </c:pt>
                <c:pt idx="18">
                  <c:v>440.48997826258636</c:v>
                </c:pt>
                <c:pt idx="19">
                  <c:v>447.09550219322767</c:v>
                </c:pt>
                <c:pt idx="20">
                  <c:v>453.91429958378069</c:v>
                </c:pt>
                <c:pt idx="21">
                  <c:v>461.41738013022047</c:v>
                </c:pt>
                <c:pt idx="22">
                  <c:v>469.12299674652667</c:v>
                </c:pt>
                <c:pt idx="23">
                  <c:v>476.43316120979591</c:v>
                </c:pt>
                <c:pt idx="24">
                  <c:v>484.23255865905548</c:v>
                </c:pt>
                <c:pt idx="25">
                  <c:v>491.73278671940665</c:v>
                </c:pt>
                <c:pt idx="26">
                  <c:v>499.70654825725171</c:v>
                </c:pt>
                <c:pt idx="27">
                  <c:v>507.62049250922735</c:v>
                </c:pt>
                <c:pt idx="28">
                  <c:v>515.67843166964997</c:v>
                </c:pt>
                <c:pt idx="29">
                  <c:v>523.45768302222291</c:v>
                </c:pt>
                <c:pt idx="30">
                  <c:v>531.65114331618656</c:v>
                </c:pt>
                <c:pt idx="31">
                  <c:v>539.41861174468966</c:v>
                </c:pt>
                <c:pt idx="32">
                  <c:v>547.28384547911332</c:v>
                </c:pt>
                <c:pt idx="33">
                  <c:v>555.4404578968057</c:v>
                </c:pt>
                <c:pt idx="34">
                  <c:v>563.16899187772424</c:v>
                </c:pt>
                <c:pt idx="35">
                  <c:v>570.78540019689513</c:v>
                </c:pt>
                <c:pt idx="36">
                  <c:v>577.73898663737339</c:v>
                </c:pt>
                <c:pt idx="37">
                  <c:v>584.84209838884829</c:v>
                </c:pt>
                <c:pt idx="38">
                  <c:v>591.5492526145207</c:v>
                </c:pt>
                <c:pt idx="39">
                  <c:v>598.36626818219906</c:v>
                </c:pt>
                <c:pt idx="40">
                  <c:v>605.05227467992017</c:v>
                </c:pt>
              </c:numCache>
            </c:numRef>
          </c:val>
        </c:ser>
        <c:dLbls>
          <c:showLegendKey val="0"/>
          <c:showVal val="0"/>
          <c:showCatName val="0"/>
          <c:showSerName val="0"/>
          <c:showPercent val="0"/>
          <c:showBubbleSize val="0"/>
        </c:dLbls>
        <c:axId val="-1555916496"/>
        <c:axId val="-1555913776"/>
      </c:areaChart>
      <c:catAx>
        <c:axId val="-1555916496"/>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5913776"/>
        <c:crosses val="autoZero"/>
        <c:auto val="1"/>
        <c:lblAlgn val="ctr"/>
        <c:lblOffset val="100"/>
        <c:tickLblSkip val="10"/>
        <c:tickMarkSkip val="10"/>
        <c:noMultiLvlLbl val="0"/>
      </c:catAx>
      <c:valAx>
        <c:axId val="-1555913776"/>
        <c:scaling>
          <c:orientation val="minMax"/>
        </c:scaling>
        <c:delete val="0"/>
        <c:axPos val="l"/>
        <c:majorGridlines>
          <c:spPr>
            <a:ln w="9525" cap="flat" cmpd="sng" algn="ctr">
              <a:solidFill>
                <a:srgbClr val="FFFFFF">
                  <a:lumMod val="75000"/>
                </a:srgbClr>
              </a:solidFill>
              <a:round/>
            </a:ln>
            <a:effectLst/>
          </c:spPr>
        </c:majorGridlines>
        <c:numFmt formatCode="#,##0" sourceLinked="0"/>
        <c:majorTickMark val="none"/>
        <c:minorTickMark val="none"/>
        <c:tickLblPos val="low"/>
        <c:spPr>
          <a:noFill/>
          <a:ln w="12700">
            <a:solidFill>
              <a:srgbClr val="FFFFFF">
                <a:lumMod val="65000"/>
              </a:srgb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5916496"/>
        <c:crossesAt val="11"/>
        <c:crossBetween val="midCat"/>
        <c:majorUnit val="2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7220661618142"/>
          <c:y val="2.7129346584618717E-2"/>
          <c:w val="0.76726413743736577"/>
          <c:h val="0.87586495437771827"/>
        </c:manualLayout>
      </c:layout>
      <c:lineChart>
        <c:grouping val="standard"/>
        <c:varyColors val="0"/>
        <c:ser>
          <c:idx val="0"/>
          <c:order val="0"/>
          <c:tx>
            <c:strRef>
              <c:f>Sheet1!$B$1</c:f>
              <c:strCache>
                <c:ptCount val="1"/>
                <c:pt idx="0">
                  <c:v>OECD</c:v>
                </c:pt>
              </c:strCache>
            </c:strRef>
          </c:tx>
          <c:spPr>
            <a:ln w="28575" cap="rnd">
              <a:solidFill>
                <a:srgbClr val="00395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48.671709000000007</c:v>
                </c:pt>
                <c:pt idx="1">
                  <c:v>49.696264000000014</c:v>
                </c:pt>
                <c:pt idx="2">
                  <c:v>50.373359999999991</c:v>
                </c:pt>
                <c:pt idx="3">
                  <c:v>51.196060000000003</c:v>
                </c:pt>
                <c:pt idx="4">
                  <c:v>52.320160000000001</c:v>
                </c:pt>
                <c:pt idx="5">
                  <c:v>53.695646999999987</c:v>
                </c:pt>
                <c:pt idx="6">
                  <c:v>54.684177000000012</c:v>
                </c:pt>
                <c:pt idx="7">
                  <c:v>56.143313000000013</c:v>
                </c:pt>
                <c:pt idx="8">
                  <c:v>57.474758000000008</c:v>
                </c:pt>
                <c:pt idx="9">
                  <c:v>58.407427000000013</c:v>
                </c:pt>
                <c:pt idx="10">
                  <c:v>55.289033000000003</c:v>
                </c:pt>
                <c:pt idx="11">
                  <c:v>57.314505999999987</c:v>
                </c:pt>
                <c:pt idx="12">
                  <c:v>59.744995999999993</c:v>
                </c:pt>
                <c:pt idx="13">
                  <c:v>61.345179999999992</c:v>
                </c:pt>
                <c:pt idx="14">
                  <c:v>62.580922000000022</c:v>
                </c:pt>
                <c:pt idx="15">
                  <c:v>63.753568000000001</c:v>
                </c:pt>
                <c:pt idx="16">
                  <c:v>64.841228000000001</c:v>
                </c:pt>
                <c:pt idx="17">
                  <c:v>65.860267999999991</c:v>
                </c:pt>
                <c:pt idx="18">
                  <c:v>66.843746999999993</c:v>
                </c:pt>
                <c:pt idx="19">
                  <c:v>67.798994000000008</c:v>
                </c:pt>
                <c:pt idx="20">
                  <c:v>68.803919000000008</c:v>
                </c:pt>
                <c:pt idx="21">
                  <c:v>69.844519000000005</c:v>
                </c:pt>
                <c:pt idx="22">
                  <c:v>70.905091000000013</c:v>
                </c:pt>
                <c:pt idx="23">
                  <c:v>71.990327999999991</c:v>
                </c:pt>
                <c:pt idx="24">
                  <c:v>73.115875999999986</c:v>
                </c:pt>
                <c:pt idx="25">
                  <c:v>74.234432999999996</c:v>
                </c:pt>
                <c:pt idx="26">
                  <c:v>75.303936000000007</c:v>
                </c:pt>
                <c:pt idx="27">
                  <c:v>76.359634999999997</c:v>
                </c:pt>
                <c:pt idx="28">
                  <c:v>77.445616999999999</c:v>
                </c:pt>
                <c:pt idx="29">
                  <c:v>78.565886000000006</c:v>
                </c:pt>
                <c:pt idx="30">
                  <c:v>79.719105000000013</c:v>
                </c:pt>
                <c:pt idx="31">
                  <c:v>80.887277999999995</c:v>
                </c:pt>
                <c:pt idx="32">
                  <c:v>82.100425000000001</c:v>
                </c:pt>
                <c:pt idx="33">
                  <c:v>83.342378000000011</c:v>
                </c:pt>
                <c:pt idx="34">
                  <c:v>84.589067999999969</c:v>
                </c:pt>
                <c:pt idx="35">
                  <c:v>85.835000999999977</c:v>
                </c:pt>
                <c:pt idx="36">
                  <c:v>87.076049999999995</c:v>
                </c:pt>
                <c:pt idx="37">
                  <c:v>88.321541999999994</c:v>
                </c:pt>
                <c:pt idx="38">
                  <c:v>89.609080999999975</c:v>
                </c:pt>
                <c:pt idx="39">
                  <c:v>90.917759000000004</c:v>
                </c:pt>
                <c:pt idx="40">
                  <c:v>92.227204</c:v>
                </c:pt>
              </c:numCache>
            </c:numRef>
          </c:val>
          <c:smooth val="0"/>
        </c:ser>
        <c:ser>
          <c:idx val="1"/>
          <c:order val="1"/>
          <c:tx>
            <c:strRef>
              <c:f>Sheet1!$C$1</c:f>
              <c:strCache>
                <c:ptCount val="1"/>
                <c:pt idx="0">
                  <c:v>Non-OECD</c:v>
                </c:pt>
              </c:strCache>
            </c:strRef>
          </c:tx>
          <c:spPr>
            <a:ln w="28575" cap="rnd">
              <a:solidFill>
                <a:srgbClr val="A3334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45.516551999999997</c:v>
                </c:pt>
                <c:pt idx="1">
                  <c:v>48.255133000000001</c:v>
                </c:pt>
                <c:pt idx="2">
                  <c:v>50.704048999999998</c:v>
                </c:pt>
                <c:pt idx="3">
                  <c:v>53.224960000000003</c:v>
                </c:pt>
                <c:pt idx="4">
                  <c:v>55.665726999999997</c:v>
                </c:pt>
                <c:pt idx="5">
                  <c:v>57.888919999999978</c:v>
                </c:pt>
                <c:pt idx="6">
                  <c:v>60.517764000000007</c:v>
                </c:pt>
                <c:pt idx="7">
                  <c:v>63.362062999999999</c:v>
                </c:pt>
                <c:pt idx="8">
                  <c:v>66.263266999999999</c:v>
                </c:pt>
                <c:pt idx="9">
                  <c:v>68.748900000000006</c:v>
                </c:pt>
                <c:pt idx="10">
                  <c:v>67.150712000000013</c:v>
                </c:pt>
                <c:pt idx="11">
                  <c:v>71.591562999999994</c:v>
                </c:pt>
                <c:pt idx="12">
                  <c:v>75.342345000000009</c:v>
                </c:pt>
                <c:pt idx="13">
                  <c:v>78.963101999999978</c:v>
                </c:pt>
                <c:pt idx="14">
                  <c:v>82.63012599999999</c:v>
                </c:pt>
                <c:pt idx="15">
                  <c:v>86.343613999999988</c:v>
                </c:pt>
                <c:pt idx="16">
                  <c:v>90.106540999999993</c:v>
                </c:pt>
                <c:pt idx="17">
                  <c:v>93.891649000000001</c:v>
                </c:pt>
                <c:pt idx="18">
                  <c:v>97.719037</c:v>
                </c:pt>
                <c:pt idx="19">
                  <c:v>101.600138</c:v>
                </c:pt>
                <c:pt idx="20">
                  <c:v>105.55081</c:v>
                </c:pt>
                <c:pt idx="21">
                  <c:v>109.574602</c:v>
                </c:pt>
                <c:pt idx="22">
                  <c:v>113.61555</c:v>
                </c:pt>
                <c:pt idx="23">
                  <c:v>117.677875</c:v>
                </c:pt>
                <c:pt idx="24">
                  <c:v>121.757926</c:v>
                </c:pt>
                <c:pt idx="25">
                  <c:v>125.8659</c:v>
                </c:pt>
                <c:pt idx="26">
                  <c:v>129.962547</c:v>
                </c:pt>
                <c:pt idx="27">
                  <c:v>134.07485700000001</c:v>
                </c:pt>
                <c:pt idx="28">
                  <c:v>138.23300299999991</c:v>
                </c:pt>
                <c:pt idx="29">
                  <c:v>142.45564200000001</c:v>
                </c:pt>
                <c:pt idx="30">
                  <c:v>146.73430400000009</c:v>
                </c:pt>
                <c:pt idx="31">
                  <c:v>151.04728900000001</c:v>
                </c:pt>
                <c:pt idx="32">
                  <c:v>155.4257660000001</c:v>
                </c:pt>
                <c:pt idx="33">
                  <c:v>159.86345099999991</c:v>
                </c:pt>
                <c:pt idx="34">
                  <c:v>164.33794599999999</c:v>
                </c:pt>
                <c:pt idx="35">
                  <c:v>168.82702399999999</c:v>
                </c:pt>
                <c:pt idx="36">
                  <c:v>173.26379700000001</c:v>
                </c:pt>
                <c:pt idx="37">
                  <c:v>177.69840500000001</c:v>
                </c:pt>
                <c:pt idx="38">
                  <c:v>182.141955</c:v>
                </c:pt>
                <c:pt idx="39">
                  <c:v>186.58598799999999</c:v>
                </c:pt>
                <c:pt idx="40">
                  <c:v>191.00587200000001</c:v>
                </c:pt>
              </c:numCache>
            </c:numRef>
          </c:val>
          <c:smooth val="0"/>
        </c:ser>
        <c:dLbls>
          <c:showLegendKey val="0"/>
          <c:showVal val="0"/>
          <c:showCatName val="0"/>
          <c:showSerName val="0"/>
          <c:showPercent val="0"/>
          <c:showBubbleSize val="0"/>
        </c:dLbls>
        <c:smooth val="0"/>
        <c:axId val="-1555920304"/>
        <c:axId val="-1555913232"/>
      </c:lineChart>
      <c:catAx>
        <c:axId val="-1555920304"/>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5913232"/>
        <c:crosses val="autoZero"/>
        <c:auto val="1"/>
        <c:lblAlgn val="ctr"/>
        <c:lblOffset val="100"/>
        <c:tickLblSkip val="10"/>
        <c:tickMarkSkip val="10"/>
        <c:noMultiLvlLbl val="0"/>
      </c:catAx>
      <c:valAx>
        <c:axId val="-1555913232"/>
        <c:scaling>
          <c:orientation val="minMax"/>
          <c:min val="0"/>
        </c:scaling>
        <c:delete val="0"/>
        <c:axPos val="l"/>
        <c:majorGridlines>
          <c:spPr>
            <a:ln w="9525" cap="flat" cmpd="sng" algn="ctr">
              <a:solidFill>
                <a:srgbClr val="FFFFFF">
                  <a:lumMod val="75000"/>
                </a:srgbClr>
              </a:solidFill>
              <a:round/>
            </a:ln>
            <a:effectLst/>
          </c:spPr>
        </c:majorGridlines>
        <c:numFmt formatCode="&quot;$&quot;#,##0" sourceLinked="0"/>
        <c:majorTickMark val="none"/>
        <c:minorTickMark val="none"/>
        <c:tickLblPos val="low"/>
        <c:spPr>
          <a:noFill/>
          <a:ln w="12700">
            <a:solidFill>
              <a:srgbClr val="FFFFFF">
                <a:lumMod val="65000"/>
              </a:srgbClr>
            </a:solidFill>
            <a:prstDash val="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5920304"/>
        <c:crossesAt val="11"/>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20321521367355"/>
          <c:y val="3.4603867700153237E-2"/>
          <c:w val="0.64653707249209014"/>
          <c:h val="0.87652819265722082"/>
        </c:manualLayout>
      </c:layout>
      <c:scatterChart>
        <c:scatterStyle val="lineMarker"/>
        <c:varyColors val="0"/>
        <c:ser>
          <c:idx val="0"/>
          <c:order val="0"/>
          <c:tx>
            <c:strRef>
              <c:f>Sheet1!$B$1</c:f>
              <c:strCache>
                <c:ptCount val="1"/>
                <c:pt idx="0">
                  <c:v>OECD population</c:v>
                </c:pt>
              </c:strCache>
            </c:strRef>
          </c:tx>
          <c:spPr>
            <a:ln w="28575" cap="rnd">
              <a:solidFill>
                <a:schemeClr val="tx2"/>
              </a:solidFill>
              <a:round/>
            </a:ln>
            <a:effectLst/>
          </c:spPr>
          <c:marker>
            <c:symbol val="none"/>
          </c:marker>
          <c:xVal>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Sheet1!$B$2:$B$42</c:f>
              <c:numCache>
                <c:formatCode>General</c:formatCode>
                <c:ptCount val="41"/>
                <c:pt idx="0">
                  <c:v>1289.70796</c:v>
                </c:pt>
                <c:pt idx="1">
                  <c:v>1297.7829099999999</c:v>
                </c:pt>
                <c:pt idx="2">
                  <c:v>1305.9319399999999</c:v>
                </c:pt>
                <c:pt idx="3">
                  <c:v>1314.6047900000001</c:v>
                </c:pt>
                <c:pt idx="4">
                  <c:v>1323.2024699999999</c:v>
                </c:pt>
                <c:pt idx="5">
                  <c:v>1331.5809999999999</c:v>
                </c:pt>
                <c:pt idx="6">
                  <c:v>1340.0274999999999</c:v>
                </c:pt>
                <c:pt idx="7">
                  <c:v>1347.9089799999999</c:v>
                </c:pt>
                <c:pt idx="8">
                  <c:v>1355.32493</c:v>
                </c:pt>
                <c:pt idx="9">
                  <c:v>1362.33313</c:v>
                </c:pt>
                <c:pt idx="10">
                  <c:v>1368.51891</c:v>
                </c:pt>
                <c:pt idx="11">
                  <c:v>1374.14273</c:v>
                </c:pt>
                <c:pt idx="12">
                  <c:v>1379.73513</c:v>
                </c:pt>
                <c:pt idx="13">
                  <c:v>1385.1487500000001</c:v>
                </c:pt>
                <c:pt idx="14">
                  <c:v>1390.4049500000001</c:v>
                </c:pt>
                <c:pt idx="15">
                  <c:v>1395.5886</c:v>
                </c:pt>
                <c:pt idx="16">
                  <c:v>1400.7423200000001</c:v>
                </c:pt>
                <c:pt idx="17">
                  <c:v>1405.75252</c:v>
                </c:pt>
                <c:pt idx="18">
                  <c:v>1410.6308799999999</c:v>
                </c:pt>
                <c:pt idx="19">
                  <c:v>1415.3952999999999</c:v>
                </c:pt>
                <c:pt idx="20">
                  <c:v>1420.0498299999999</c:v>
                </c:pt>
                <c:pt idx="21">
                  <c:v>1424.5220400000001</c:v>
                </c:pt>
                <c:pt idx="22">
                  <c:v>1428.87853</c:v>
                </c:pt>
                <c:pt idx="23">
                  <c:v>1433.0924399999999</c:v>
                </c:pt>
                <c:pt idx="24">
                  <c:v>1437.13499</c:v>
                </c:pt>
                <c:pt idx="25">
                  <c:v>1440.985279999999</c:v>
                </c:pt>
                <c:pt idx="26">
                  <c:v>1444.58457</c:v>
                </c:pt>
                <c:pt idx="27">
                  <c:v>1448.0208</c:v>
                </c:pt>
                <c:pt idx="28">
                  <c:v>1451.2953399999999</c:v>
                </c:pt>
                <c:pt idx="29">
                  <c:v>1454.4087199999999</c:v>
                </c:pt>
                <c:pt idx="30">
                  <c:v>1457.35869</c:v>
                </c:pt>
                <c:pt idx="31">
                  <c:v>1460.08251</c:v>
                </c:pt>
                <c:pt idx="32">
                  <c:v>1462.6472799999999</c:v>
                </c:pt>
                <c:pt idx="33">
                  <c:v>1465.05513</c:v>
                </c:pt>
                <c:pt idx="34">
                  <c:v>1467.31531</c:v>
                </c:pt>
                <c:pt idx="35">
                  <c:v>1469.4302199999991</c:v>
                </c:pt>
                <c:pt idx="36">
                  <c:v>1471.31619</c:v>
                </c:pt>
                <c:pt idx="37">
                  <c:v>1473.0429899999999</c:v>
                </c:pt>
                <c:pt idx="38">
                  <c:v>1474.6537699999999</c:v>
                </c:pt>
                <c:pt idx="39">
                  <c:v>1476.19173</c:v>
                </c:pt>
                <c:pt idx="40">
                  <c:v>1477.6887999999999</c:v>
                </c:pt>
              </c:numCache>
            </c:numRef>
          </c:yVal>
          <c:smooth val="0"/>
        </c:ser>
        <c:ser>
          <c:idx val="1"/>
          <c:order val="1"/>
          <c:tx>
            <c:strRef>
              <c:f>Sheet1!$B$44</c:f>
              <c:strCache>
                <c:ptCount val="1"/>
                <c:pt idx="0">
                  <c:v>non-OECD population</c:v>
                </c:pt>
              </c:strCache>
            </c:strRef>
          </c:tx>
          <c:spPr>
            <a:ln w="28575" cap="rnd">
              <a:solidFill>
                <a:schemeClr val="accent5"/>
              </a:solidFill>
              <a:round/>
            </a:ln>
            <a:effectLst/>
          </c:spPr>
          <c:marker>
            <c:symbol val="none"/>
          </c:marker>
          <c:xVal>
            <c:numRef>
              <c:f>Sheet1!$A$45:$A$85</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Sheet1!$B$45:$B$85</c:f>
              <c:numCache>
                <c:formatCode>General</c:formatCode>
                <c:ptCount val="41"/>
                <c:pt idx="0">
                  <c:v>5608.9691999999986</c:v>
                </c:pt>
                <c:pt idx="1">
                  <c:v>5683.5174999999999</c:v>
                </c:pt>
                <c:pt idx="2">
                  <c:v>5758.8019999999997</c:v>
                </c:pt>
                <c:pt idx="3">
                  <c:v>5833.6003000000001</c:v>
                </c:pt>
                <c:pt idx="4">
                  <c:v>5909.1348000000016</c:v>
                </c:pt>
                <c:pt idx="5">
                  <c:v>5982.3310000000001</c:v>
                </c:pt>
                <c:pt idx="6">
                  <c:v>6058.8263000000024</c:v>
                </c:pt>
                <c:pt idx="7">
                  <c:v>6136.3218000000024</c:v>
                </c:pt>
                <c:pt idx="8">
                  <c:v>6209.5591999999997</c:v>
                </c:pt>
                <c:pt idx="9">
                  <c:v>6283.1545999999998</c:v>
                </c:pt>
                <c:pt idx="10">
                  <c:v>6354.2635000000009</c:v>
                </c:pt>
                <c:pt idx="11">
                  <c:v>6428.0441999999985</c:v>
                </c:pt>
                <c:pt idx="12">
                  <c:v>6501.8449000000001</c:v>
                </c:pt>
                <c:pt idx="13">
                  <c:v>6574.4669000000004</c:v>
                </c:pt>
                <c:pt idx="14">
                  <c:v>6646.0142000000014</c:v>
                </c:pt>
                <c:pt idx="15">
                  <c:v>6716.4433000000008</c:v>
                </c:pt>
                <c:pt idx="16">
                  <c:v>6786.3679000000002</c:v>
                </c:pt>
                <c:pt idx="17">
                  <c:v>6855.1189000000004</c:v>
                </c:pt>
                <c:pt idx="18">
                  <c:v>6922.7849999999999</c:v>
                </c:pt>
                <c:pt idx="19">
                  <c:v>6989.4207999999999</c:v>
                </c:pt>
                <c:pt idx="20">
                  <c:v>7055.0888999999988</c:v>
                </c:pt>
                <c:pt idx="21">
                  <c:v>7120.3677000000016</c:v>
                </c:pt>
                <c:pt idx="22">
                  <c:v>7184.6896999999999</c:v>
                </c:pt>
                <c:pt idx="23">
                  <c:v>7247.9976000000024</c:v>
                </c:pt>
                <c:pt idx="24">
                  <c:v>7310.2438000000011</c:v>
                </c:pt>
                <c:pt idx="25">
                  <c:v>7371.3909999999996</c:v>
                </c:pt>
                <c:pt idx="26">
                  <c:v>7432.1201000000001</c:v>
                </c:pt>
                <c:pt idx="27">
                  <c:v>7491.7920000000013</c:v>
                </c:pt>
                <c:pt idx="28">
                  <c:v>7550.4228999999996</c:v>
                </c:pt>
                <c:pt idx="29">
                  <c:v>7608.0449999999992</c:v>
                </c:pt>
                <c:pt idx="30">
                  <c:v>7664.7371000000012</c:v>
                </c:pt>
                <c:pt idx="31">
                  <c:v>7720.5632999999989</c:v>
                </c:pt>
                <c:pt idx="32">
                  <c:v>7775.3527000000004</c:v>
                </c:pt>
                <c:pt idx="33">
                  <c:v>7829.1693999999998</c:v>
                </c:pt>
                <c:pt idx="34">
                  <c:v>7882.0514000000012</c:v>
                </c:pt>
                <c:pt idx="35">
                  <c:v>7934.0176000000001</c:v>
                </c:pt>
                <c:pt idx="36">
                  <c:v>7984.3381999999992</c:v>
                </c:pt>
                <c:pt idx="37">
                  <c:v>8033.6851999999999</c:v>
                </c:pt>
                <c:pt idx="38">
                  <c:v>8082.1628999999984</c:v>
                </c:pt>
                <c:pt idx="39">
                  <c:v>8129.89</c:v>
                </c:pt>
                <c:pt idx="40">
                  <c:v>8176.9195999999984</c:v>
                </c:pt>
              </c:numCache>
            </c:numRef>
          </c:yVal>
          <c:smooth val="0"/>
        </c:ser>
        <c:dLbls>
          <c:showLegendKey val="0"/>
          <c:showVal val="0"/>
          <c:showCatName val="0"/>
          <c:showSerName val="0"/>
          <c:showPercent val="0"/>
          <c:showBubbleSize val="0"/>
        </c:dLbls>
        <c:axId val="-1555919760"/>
        <c:axId val="-1555920848"/>
      </c:scatterChart>
      <c:valAx>
        <c:axId val="-1555919760"/>
        <c:scaling>
          <c:orientation val="minMax"/>
          <c:max val="2050"/>
          <c:min val="2010"/>
        </c:scaling>
        <c:delete val="0"/>
        <c:axPos val="b"/>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555920848"/>
        <c:crosses val="autoZero"/>
        <c:crossBetween val="midCat"/>
        <c:majorUnit val="10"/>
        <c:minorUnit val="10"/>
      </c:valAx>
      <c:valAx>
        <c:axId val="-1555920848"/>
        <c:scaling>
          <c:orientation val="minMax"/>
          <c:max val="9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55919760"/>
        <c:crosses val="autoZero"/>
        <c:crossBetween val="midCat"/>
        <c:majorUnit val="1000"/>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93998582995229"/>
          <c:y val="3.2065602204304322E-2"/>
          <c:w val="0.59922873437467405"/>
          <c:h val="0.8630036100197177"/>
        </c:manualLayout>
      </c:layout>
      <c:lineChart>
        <c:grouping val="standard"/>
        <c:varyColors val="0"/>
        <c:ser>
          <c:idx val="0"/>
          <c:order val="0"/>
          <c:tx>
            <c:strRef>
              <c:f>Sheet1!$B$1</c:f>
              <c:strCache>
                <c:ptCount val="1"/>
                <c:pt idx="0">
                  <c:v>petroleum and other liquids (including biofuels)</c:v>
                </c:pt>
              </c:strCache>
            </c:strRef>
          </c:tx>
          <c:spPr>
            <a:ln w="28575" cap="rnd">
              <a:solidFill>
                <a:srgbClr val="BD732A"/>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178.72507326035102</c:v>
                </c:pt>
                <c:pt idx="1">
                  <c:v>179.9196421590847</c:v>
                </c:pt>
                <c:pt idx="2">
                  <c:v>182.94126470304366</c:v>
                </c:pt>
                <c:pt idx="3">
                  <c:v>184.71734161494274</c:v>
                </c:pt>
                <c:pt idx="4">
                  <c:v>187.44710310300511</c:v>
                </c:pt>
                <c:pt idx="5">
                  <c:v>190.05620441584256</c:v>
                </c:pt>
                <c:pt idx="6">
                  <c:v>193.538711689161</c:v>
                </c:pt>
                <c:pt idx="7">
                  <c:v>196.89987273755156</c:v>
                </c:pt>
                <c:pt idx="8">
                  <c:v>198.19502870807102</c:v>
                </c:pt>
                <c:pt idx="9">
                  <c:v>200.39952962212539</c:v>
                </c:pt>
                <c:pt idx="10">
                  <c:v>182.38868200415868</c:v>
                </c:pt>
                <c:pt idx="11">
                  <c:v>192.79092377954399</c:v>
                </c:pt>
                <c:pt idx="12">
                  <c:v>199.08838668441609</c:v>
                </c:pt>
                <c:pt idx="13">
                  <c:v>203.22344067127781</c:v>
                </c:pt>
                <c:pt idx="14">
                  <c:v>206.40107525398761</c:v>
                </c:pt>
                <c:pt idx="15">
                  <c:v>208.78807415183826</c:v>
                </c:pt>
                <c:pt idx="16">
                  <c:v>210.50196980676446</c:v>
                </c:pt>
                <c:pt idx="17">
                  <c:v>211.69262788208098</c:v>
                </c:pt>
                <c:pt idx="18">
                  <c:v>213.14780888885571</c:v>
                </c:pt>
                <c:pt idx="19">
                  <c:v>214.24888491736772</c:v>
                </c:pt>
                <c:pt idx="20">
                  <c:v>215.61453160359193</c:v>
                </c:pt>
                <c:pt idx="21">
                  <c:v>217.19818413592046</c:v>
                </c:pt>
                <c:pt idx="22">
                  <c:v>218.81261680926673</c:v>
                </c:pt>
                <c:pt idx="23">
                  <c:v>220.05670065129317</c:v>
                </c:pt>
                <c:pt idx="24">
                  <c:v>221.83693656133821</c:v>
                </c:pt>
                <c:pt idx="25">
                  <c:v>223.41416795018142</c:v>
                </c:pt>
                <c:pt idx="26">
                  <c:v>225.02991343763225</c:v>
                </c:pt>
                <c:pt idx="27">
                  <c:v>226.68154733871387</c:v>
                </c:pt>
                <c:pt idx="28">
                  <c:v>228.21359015864638</c:v>
                </c:pt>
                <c:pt idx="29">
                  <c:v>230.00809894154827</c:v>
                </c:pt>
                <c:pt idx="30">
                  <c:v>231.60087158584531</c:v>
                </c:pt>
                <c:pt idx="31">
                  <c:v>233.43673901058341</c:v>
                </c:pt>
                <c:pt idx="32">
                  <c:v>235.18415819213791</c:v>
                </c:pt>
                <c:pt idx="33">
                  <c:v>237.02934277730759</c:v>
                </c:pt>
                <c:pt idx="34">
                  <c:v>238.63919589162637</c:v>
                </c:pt>
                <c:pt idx="35">
                  <c:v>240.52080946124138</c:v>
                </c:pt>
                <c:pt idx="36">
                  <c:v>241.91164722516947</c:v>
                </c:pt>
                <c:pt idx="37">
                  <c:v>243.76067819372162</c:v>
                </c:pt>
                <c:pt idx="38">
                  <c:v>245.29154149129249</c:v>
                </c:pt>
                <c:pt idx="39">
                  <c:v>247.045528902347</c:v>
                </c:pt>
                <c:pt idx="40">
                  <c:v>248.54494874148068</c:v>
                </c:pt>
              </c:numCache>
            </c:numRef>
          </c:val>
          <c:smooth val="0"/>
        </c:ser>
        <c:ser>
          <c:idx val="1"/>
          <c:order val="1"/>
          <c:tx>
            <c:strRef>
              <c:f>Sheet1!$C$1</c:f>
              <c:strCache>
                <c:ptCount val="1"/>
                <c:pt idx="0">
                  <c:v>natural gas</c:v>
                </c:pt>
              </c:strCache>
            </c:strRef>
          </c:tx>
          <c:spPr>
            <a:ln w="28575" cap="rnd">
              <a:solidFill>
                <a:srgbClr val="00B0F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119.47389965954879</c:v>
                </c:pt>
                <c:pt idx="1">
                  <c:v>123.04069874383923</c:v>
                </c:pt>
                <c:pt idx="2">
                  <c:v>125.80408639923547</c:v>
                </c:pt>
                <c:pt idx="3">
                  <c:v>127.50921053568813</c:v>
                </c:pt>
                <c:pt idx="4">
                  <c:v>128.24004897766778</c:v>
                </c:pt>
                <c:pt idx="5">
                  <c:v>130.14176678213192</c:v>
                </c:pt>
                <c:pt idx="6">
                  <c:v>132.78262257606909</c:v>
                </c:pt>
                <c:pt idx="7">
                  <c:v>137.1194909242835</c:v>
                </c:pt>
                <c:pt idx="8">
                  <c:v>143.73933118932678</c:v>
                </c:pt>
                <c:pt idx="9">
                  <c:v>147.76156380470198</c:v>
                </c:pt>
                <c:pt idx="10">
                  <c:v>147.28534378503718</c:v>
                </c:pt>
                <c:pt idx="11">
                  <c:v>148.84638143588703</c:v>
                </c:pt>
                <c:pt idx="12">
                  <c:v>151.2319973378647</c:v>
                </c:pt>
                <c:pt idx="13">
                  <c:v>153.87961592501412</c:v>
                </c:pt>
                <c:pt idx="14">
                  <c:v>155.87935007626294</c:v>
                </c:pt>
                <c:pt idx="15">
                  <c:v>158.43042949622048</c:v>
                </c:pt>
                <c:pt idx="16">
                  <c:v>160.59414783690218</c:v>
                </c:pt>
                <c:pt idx="17">
                  <c:v>162.08844839739211</c:v>
                </c:pt>
                <c:pt idx="18">
                  <c:v>163.41248896921527</c:v>
                </c:pt>
                <c:pt idx="19">
                  <c:v>165.22632292331332</c:v>
                </c:pt>
                <c:pt idx="20">
                  <c:v>166.46124525256658</c:v>
                </c:pt>
                <c:pt idx="21">
                  <c:v>167.31917617696277</c:v>
                </c:pt>
                <c:pt idx="22">
                  <c:v>168.16636712456639</c:v>
                </c:pt>
                <c:pt idx="23">
                  <c:v>169.28377423101082</c:v>
                </c:pt>
                <c:pt idx="24">
                  <c:v>170.41824936272982</c:v>
                </c:pt>
                <c:pt idx="25">
                  <c:v>171.36711124051286</c:v>
                </c:pt>
                <c:pt idx="26">
                  <c:v>172.6929186537046</c:v>
                </c:pt>
                <c:pt idx="27">
                  <c:v>173.9292657969109</c:v>
                </c:pt>
                <c:pt idx="28">
                  <c:v>175.48699512332425</c:v>
                </c:pt>
                <c:pt idx="29">
                  <c:v>176.46915902749691</c:v>
                </c:pt>
                <c:pt idx="30">
                  <c:v>178.13966625429003</c:v>
                </c:pt>
                <c:pt idx="31">
                  <c:v>179.2558580228266</c:v>
                </c:pt>
                <c:pt idx="32">
                  <c:v>180.68975233060149</c:v>
                </c:pt>
                <c:pt idx="33">
                  <c:v>182.4441320695247</c:v>
                </c:pt>
                <c:pt idx="34">
                  <c:v>183.96209379362406</c:v>
                </c:pt>
                <c:pt idx="35">
                  <c:v>185.05671361737012</c:v>
                </c:pt>
                <c:pt idx="36">
                  <c:v>186.73304738668116</c:v>
                </c:pt>
                <c:pt idx="37">
                  <c:v>188.27176311817109</c:v>
                </c:pt>
                <c:pt idx="38">
                  <c:v>189.97984662941491</c:v>
                </c:pt>
                <c:pt idx="39">
                  <c:v>191.33804040342733</c:v>
                </c:pt>
                <c:pt idx="40">
                  <c:v>193.20840273040267</c:v>
                </c:pt>
              </c:numCache>
            </c:numRef>
          </c:val>
          <c:smooth val="0"/>
        </c:ser>
        <c:ser>
          <c:idx val="2"/>
          <c:order val="2"/>
          <c:tx>
            <c:strRef>
              <c:f>Sheet1!$D$1</c:f>
              <c:strCache>
                <c:ptCount val="1"/>
                <c:pt idx="0">
                  <c:v>coal</c:v>
                </c:pt>
              </c:strCache>
            </c:strRef>
          </c:tx>
          <c:spPr>
            <a:ln w="2857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157.62256275489662</c:v>
                </c:pt>
                <c:pt idx="1">
                  <c:v>166.08988328542111</c:v>
                </c:pt>
                <c:pt idx="2">
                  <c:v>171.28103480553506</c:v>
                </c:pt>
                <c:pt idx="3">
                  <c:v>173.22982177685654</c:v>
                </c:pt>
                <c:pt idx="4">
                  <c:v>172.29058344561059</c:v>
                </c:pt>
                <c:pt idx="5">
                  <c:v>166.6122793464404</c:v>
                </c:pt>
                <c:pt idx="6">
                  <c:v>157.45915777322392</c:v>
                </c:pt>
                <c:pt idx="7">
                  <c:v>161.98210517332387</c:v>
                </c:pt>
                <c:pt idx="8">
                  <c:v>166.32818295065232</c:v>
                </c:pt>
                <c:pt idx="9">
                  <c:v>165.43273291851739</c:v>
                </c:pt>
                <c:pt idx="10">
                  <c:v>155.6165409130071</c:v>
                </c:pt>
                <c:pt idx="11">
                  <c:v>161.85757408967086</c:v>
                </c:pt>
                <c:pt idx="12">
                  <c:v>162.3788376633677</c:v>
                </c:pt>
                <c:pt idx="13">
                  <c:v>160.80338093711813</c:v>
                </c:pt>
                <c:pt idx="14">
                  <c:v>159.43627654179926</c:v>
                </c:pt>
                <c:pt idx="15">
                  <c:v>157.77921935741816</c:v>
                </c:pt>
                <c:pt idx="16">
                  <c:v>157.57996616626676</c:v>
                </c:pt>
                <c:pt idx="17">
                  <c:v>156.86361734028989</c:v>
                </c:pt>
                <c:pt idx="18">
                  <c:v>156.59042862750832</c:v>
                </c:pt>
                <c:pt idx="19">
                  <c:v>156.1460010567211</c:v>
                </c:pt>
                <c:pt idx="20">
                  <c:v>155.83026565727326</c:v>
                </c:pt>
                <c:pt idx="21">
                  <c:v>156.99728230998213</c:v>
                </c:pt>
                <c:pt idx="22">
                  <c:v>158.37839775211162</c:v>
                </c:pt>
                <c:pt idx="23">
                  <c:v>159.56045040109862</c:v>
                </c:pt>
                <c:pt idx="24">
                  <c:v>161.0299129305063</c:v>
                </c:pt>
                <c:pt idx="25">
                  <c:v>162.25639718661446</c:v>
                </c:pt>
                <c:pt idx="26">
                  <c:v>163.40975831786088</c:v>
                </c:pt>
                <c:pt idx="27">
                  <c:v>164.57917842617755</c:v>
                </c:pt>
                <c:pt idx="28">
                  <c:v>165.67037323026346</c:v>
                </c:pt>
                <c:pt idx="29">
                  <c:v>166.99270278563515</c:v>
                </c:pt>
                <c:pt idx="30">
                  <c:v>168.29535933456842</c:v>
                </c:pt>
                <c:pt idx="31">
                  <c:v>169.50653982119758</c:v>
                </c:pt>
                <c:pt idx="32">
                  <c:v>170.7884303881159</c:v>
                </c:pt>
                <c:pt idx="33">
                  <c:v>172.02096571653183</c:v>
                </c:pt>
                <c:pt idx="34">
                  <c:v>173.21529059873123</c:v>
                </c:pt>
                <c:pt idx="35">
                  <c:v>174.40454283701882</c:v>
                </c:pt>
                <c:pt idx="36">
                  <c:v>174.90557511089563</c:v>
                </c:pt>
                <c:pt idx="37">
                  <c:v>175.392560985057</c:v>
                </c:pt>
                <c:pt idx="38">
                  <c:v>175.78230090726208</c:v>
                </c:pt>
                <c:pt idx="39">
                  <c:v>176.29542705142299</c:v>
                </c:pt>
                <c:pt idx="40">
                  <c:v>176.68609681077808</c:v>
                </c:pt>
              </c:numCache>
            </c:numRef>
          </c:val>
          <c:smooth val="0"/>
        </c:ser>
        <c:ser>
          <c:idx val="3"/>
          <c:order val="3"/>
          <c:tx>
            <c:strRef>
              <c:f>Sheet1!$E$1</c:f>
              <c:strCache>
                <c:ptCount val="1"/>
                <c:pt idx="0">
                  <c:v>nuclear</c:v>
                </c:pt>
              </c:strCache>
            </c:strRef>
          </c:tx>
          <c:spPr>
            <a:ln w="28575" cap="rnd">
              <a:solidFill>
                <a:srgbClr val="A3334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27.381069976654054</c:v>
                </c:pt>
                <c:pt idx="1">
                  <c:v>26.248981300127035</c:v>
                </c:pt>
                <c:pt idx="2">
                  <c:v>24.478282608078004</c:v>
                </c:pt>
                <c:pt idx="3">
                  <c:v>24.653926565673839</c:v>
                </c:pt>
                <c:pt idx="4">
                  <c:v>25.139376490600586</c:v>
                </c:pt>
                <c:pt idx="5">
                  <c:v>25.438884058837889</c:v>
                </c:pt>
                <c:pt idx="6">
                  <c:v>25.714081974426268</c:v>
                </c:pt>
                <c:pt idx="7">
                  <c:v>25.899316950500499</c:v>
                </c:pt>
                <c:pt idx="8">
                  <c:v>26.511910940612783</c:v>
                </c:pt>
                <c:pt idx="9">
                  <c:v>27.74348237745469</c:v>
                </c:pt>
                <c:pt idx="10">
                  <c:v>27.499842502146503</c:v>
                </c:pt>
                <c:pt idx="11">
                  <c:v>29.361501998641966</c:v>
                </c:pt>
                <c:pt idx="12">
                  <c:v>29.524843516639859</c:v>
                </c:pt>
                <c:pt idx="13">
                  <c:v>30.075160034637751</c:v>
                </c:pt>
                <c:pt idx="14">
                  <c:v>30.521075552635626</c:v>
                </c:pt>
                <c:pt idx="15">
                  <c:v>30.850759070633522</c:v>
                </c:pt>
                <c:pt idx="16">
                  <c:v>30.360544450179219</c:v>
                </c:pt>
                <c:pt idx="17">
                  <c:v>30.621827829724932</c:v>
                </c:pt>
                <c:pt idx="18">
                  <c:v>31.034300209270629</c:v>
                </c:pt>
                <c:pt idx="19">
                  <c:v>31.279365588816344</c:v>
                </c:pt>
                <c:pt idx="20">
                  <c:v>31.696039968362044</c:v>
                </c:pt>
                <c:pt idx="21">
                  <c:v>32.046881217090984</c:v>
                </c:pt>
                <c:pt idx="22">
                  <c:v>32.394423465819933</c:v>
                </c:pt>
                <c:pt idx="23">
                  <c:v>32.652394714548869</c:v>
                </c:pt>
                <c:pt idx="24">
                  <c:v>32.816090963277816</c:v>
                </c:pt>
                <c:pt idx="25">
                  <c:v>33.169471212006755</c:v>
                </c:pt>
                <c:pt idx="26">
                  <c:v>33.191555268409239</c:v>
                </c:pt>
                <c:pt idx="27">
                  <c:v>33.283675324811732</c:v>
                </c:pt>
                <c:pt idx="28">
                  <c:v>33.375791381214206</c:v>
                </c:pt>
                <c:pt idx="29">
                  <c:v>33.465704437616694</c:v>
                </c:pt>
                <c:pt idx="30">
                  <c:v>33.468321494019172</c:v>
                </c:pt>
                <c:pt idx="31">
                  <c:v>33.318679233401362</c:v>
                </c:pt>
                <c:pt idx="32">
                  <c:v>33.165413972783554</c:v>
                </c:pt>
                <c:pt idx="33">
                  <c:v>33.011813712165754</c:v>
                </c:pt>
                <c:pt idx="34">
                  <c:v>32.856978451547945</c:v>
                </c:pt>
                <c:pt idx="35">
                  <c:v>32.702803190930126</c:v>
                </c:pt>
                <c:pt idx="36">
                  <c:v>32.723535867830876</c:v>
                </c:pt>
                <c:pt idx="37">
                  <c:v>32.663399544731625</c:v>
                </c:pt>
                <c:pt idx="38">
                  <c:v>32.682451221632355</c:v>
                </c:pt>
                <c:pt idx="39">
                  <c:v>32.702081898533095</c:v>
                </c:pt>
                <c:pt idx="40">
                  <c:v>32.72320457543384</c:v>
                </c:pt>
              </c:numCache>
            </c:numRef>
          </c:val>
          <c:smooth val="0"/>
        </c:ser>
        <c:ser>
          <c:idx val="4"/>
          <c:order val="4"/>
          <c:tx>
            <c:strRef>
              <c:f>Sheet1!$F$1</c:f>
              <c:strCache>
                <c:ptCount val="1"/>
                <c:pt idx="0">
                  <c:v>renewable energy (excluding biofuels)</c:v>
                </c:pt>
              </c:strCache>
            </c:strRef>
          </c:tx>
          <c:spPr>
            <a:ln w="2857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58.370384911559775</c:v>
                </c:pt>
                <c:pt idx="1">
                  <c:v>60.796677084312066</c:v>
                </c:pt>
                <c:pt idx="2">
                  <c:v>63.839049422533719</c:v>
                </c:pt>
                <c:pt idx="3">
                  <c:v>68.149666555726327</c:v>
                </c:pt>
                <c:pt idx="4">
                  <c:v>70.555452463476996</c:v>
                </c:pt>
                <c:pt idx="5">
                  <c:v>72.384639256650559</c:v>
                </c:pt>
                <c:pt idx="6">
                  <c:v>76.840510382296088</c:v>
                </c:pt>
                <c:pt idx="7">
                  <c:v>80.520445107288339</c:v>
                </c:pt>
                <c:pt idx="8">
                  <c:v>84.683534498466329</c:v>
                </c:pt>
                <c:pt idx="9">
                  <c:v>91.569250131780095</c:v>
                </c:pt>
                <c:pt idx="10">
                  <c:v>88.734027768515659</c:v>
                </c:pt>
                <c:pt idx="11">
                  <c:v>90.707388696229359</c:v>
                </c:pt>
                <c:pt idx="12">
                  <c:v>95.798989764743084</c:v>
                </c:pt>
                <c:pt idx="13">
                  <c:v>101.18518135352586</c:v>
                </c:pt>
                <c:pt idx="14">
                  <c:v>106.70458785539006</c:v>
                </c:pt>
                <c:pt idx="15">
                  <c:v>111.69870032254957</c:v>
                </c:pt>
                <c:pt idx="16">
                  <c:v>116.35344706438934</c:v>
                </c:pt>
                <c:pt idx="17">
                  <c:v>121.17530493963751</c:v>
                </c:pt>
                <c:pt idx="18">
                  <c:v>125.86761490215621</c:v>
                </c:pt>
                <c:pt idx="19">
                  <c:v>130.68598729088578</c:v>
                </c:pt>
                <c:pt idx="20">
                  <c:v>135.64113215688573</c:v>
                </c:pt>
                <c:pt idx="21">
                  <c:v>140.33971971974151</c:v>
                </c:pt>
                <c:pt idx="22">
                  <c:v>144.99281425708418</c:v>
                </c:pt>
                <c:pt idx="23">
                  <c:v>149.64887858204372</c:v>
                </c:pt>
                <c:pt idx="24">
                  <c:v>154.39404199636741</c:v>
                </c:pt>
                <c:pt idx="25">
                  <c:v>159.25217706309073</c:v>
                </c:pt>
                <c:pt idx="26">
                  <c:v>164.26824398830945</c:v>
                </c:pt>
                <c:pt idx="27">
                  <c:v>169.22672029443075</c:v>
                </c:pt>
                <c:pt idx="28">
                  <c:v>174.17588574403146</c:v>
                </c:pt>
                <c:pt idx="29">
                  <c:v>179.03481625602146</c:v>
                </c:pt>
                <c:pt idx="30">
                  <c:v>183.9136092364914</c:v>
                </c:pt>
                <c:pt idx="31">
                  <c:v>189.1599250676696</c:v>
                </c:pt>
                <c:pt idx="32">
                  <c:v>194.33441151633289</c:v>
                </c:pt>
                <c:pt idx="33">
                  <c:v>199.55628959367382</c:v>
                </c:pt>
                <c:pt idx="34">
                  <c:v>204.76665498656263</c:v>
                </c:pt>
                <c:pt idx="35">
                  <c:v>210.06817909309535</c:v>
                </c:pt>
                <c:pt idx="36">
                  <c:v>215.10256473021869</c:v>
                </c:pt>
                <c:pt idx="37">
                  <c:v>220.18528906597754</c:v>
                </c:pt>
                <c:pt idx="38">
                  <c:v>225.14953276501552</c:v>
                </c:pt>
                <c:pt idx="39">
                  <c:v>230.16200244338845</c:v>
                </c:pt>
                <c:pt idx="40">
                  <c:v>235.16419407560886</c:v>
                </c:pt>
              </c:numCache>
            </c:numRef>
          </c:val>
          <c:smooth val="0"/>
        </c:ser>
        <c:dLbls>
          <c:showLegendKey val="0"/>
          <c:showVal val="0"/>
          <c:showCatName val="0"/>
          <c:showSerName val="0"/>
          <c:showPercent val="0"/>
          <c:showBubbleSize val="0"/>
        </c:dLbls>
        <c:smooth val="0"/>
        <c:axId val="-1555918128"/>
        <c:axId val="-1555911056"/>
      </c:lineChart>
      <c:catAx>
        <c:axId val="-1555918128"/>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5911056"/>
        <c:crosses val="autoZero"/>
        <c:auto val="1"/>
        <c:lblAlgn val="ctr"/>
        <c:lblOffset val="100"/>
        <c:tickLblSkip val="10"/>
        <c:tickMarkSkip val="10"/>
        <c:noMultiLvlLbl val="0"/>
      </c:catAx>
      <c:valAx>
        <c:axId val="-155591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rgbClr val="FFFFFF">
                <a:lumMod val="65000"/>
              </a:srgbClr>
            </a:solidFill>
            <a:prstDash val="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5918128"/>
        <c:crossesAt val="11"/>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0.74303</cdr:x>
      <cdr:y>0.83494</cdr:y>
    </cdr:from>
    <cdr:to>
      <cdr:x>1</cdr:x>
      <cdr:y>0.88933</cdr:y>
    </cdr:to>
    <cdr:sp macro="" textlink="">
      <cdr:nvSpPr>
        <cdr:cNvPr id="3" name="TextBox 2"/>
        <cdr:cNvSpPr txBox="1"/>
      </cdr:nvSpPr>
      <cdr:spPr>
        <a:xfrm xmlns:a="http://schemas.openxmlformats.org/drawingml/2006/main">
          <a:off x="2989005" y="2504825"/>
          <a:ext cx="1033720" cy="163170"/>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nSpc>
              <a:spcPts val="1200"/>
            </a:lnSpc>
          </a:pPr>
          <a:r>
            <a:rPr lang="en-US" sz="1200" b="1" dirty="0" smtClean="0">
              <a:solidFill>
                <a:schemeClr val="accent5">
                  <a:lumMod val="75000"/>
                </a:schemeClr>
              </a:solidFill>
            </a:rPr>
            <a:t>residential</a:t>
          </a:r>
        </a:p>
        <a:p xmlns:a="http://schemas.openxmlformats.org/drawingml/2006/main">
          <a:pPr>
            <a:lnSpc>
              <a:spcPts val="1200"/>
            </a:lnSpc>
            <a:spcBef>
              <a:spcPts val="600"/>
            </a:spcBef>
          </a:pPr>
          <a:endParaRPr lang="en-US" sz="1200" b="1" dirty="0" smtClean="0">
            <a:solidFill>
              <a:schemeClr val="accent3"/>
            </a:solidFill>
          </a:endParaRPr>
        </a:p>
      </cdr:txBody>
    </cdr:sp>
  </cdr:relSizeAnchor>
  <cdr:relSizeAnchor xmlns:cdr="http://schemas.openxmlformats.org/drawingml/2006/chartDrawing">
    <cdr:from>
      <cdr:x>0.31778</cdr:x>
      <cdr:y>0.03594</cdr:y>
    </cdr:from>
    <cdr:to>
      <cdr:x>0.57297</cdr:x>
      <cdr:y>0.09649</cdr:y>
    </cdr:to>
    <cdr:sp macro="" textlink="">
      <cdr:nvSpPr>
        <cdr:cNvPr id="4" name="TextBox 1"/>
        <cdr:cNvSpPr txBox="1"/>
      </cdr:nvSpPr>
      <cdr:spPr>
        <a:xfrm xmlns:a="http://schemas.openxmlformats.org/drawingml/2006/main">
          <a:off x="1278328" y="111321"/>
          <a:ext cx="1026559" cy="1875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2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1</cdr:x>
      <cdr:y>0.13045</cdr:y>
    </cdr:to>
    <cdr:sp macro="" textlink="">
      <cdr:nvSpPr>
        <cdr:cNvPr id="2" name="TextBox 1"/>
        <cdr:cNvSpPr txBox="1"/>
      </cdr:nvSpPr>
      <cdr:spPr>
        <a:xfrm xmlns:a="http://schemas.openxmlformats.org/drawingml/2006/main">
          <a:off x="0" y="0"/>
          <a:ext cx="4105275" cy="5351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1</cdr:x>
      <cdr:y>0.13045</cdr:y>
    </cdr:to>
    <cdr:sp macro="" textlink="">
      <cdr:nvSpPr>
        <cdr:cNvPr id="2" name="TextBox 1"/>
        <cdr:cNvSpPr txBox="1"/>
      </cdr:nvSpPr>
      <cdr:spPr>
        <a:xfrm xmlns:a="http://schemas.openxmlformats.org/drawingml/2006/main">
          <a:off x="0" y="0"/>
          <a:ext cx="4105275" cy="5351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p>
      </cdr:txBody>
    </cdr:sp>
  </cdr:relSizeAnchor>
  <cdr:relSizeAnchor xmlns:cdr="http://schemas.openxmlformats.org/drawingml/2006/chartDrawing">
    <cdr:from>
      <cdr:x>0.2108</cdr:x>
      <cdr:y>0.00487</cdr:y>
    </cdr:from>
    <cdr:to>
      <cdr:x>0.89725</cdr:x>
      <cdr:y>0.08868</cdr:y>
    </cdr:to>
    <cdr:sp macro="" textlink="">
      <cdr:nvSpPr>
        <cdr:cNvPr id="3" name="TextBox 2"/>
        <cdr:cNvSpPr txBox="1"/>
      </cdr:nvSpPr>
      <cdr:spPr>
        <a:xfrm xmlns:a="http://schemas.openxmlformats.org/drawingml/2006/main">
          <a:off x="547814" y="15083"/>
          <a:ext cx="1783906" cy="2595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t</a:t>
          </a:r>
          <a:r>
            <a:rPr lang="en-US" sz="1200" b="1" dirty="0" smtClean="0"/>
            <a:t>otal passenger stock</a:t>
          </a:r>
          <a:endParaRPr lang="en-US" sz="12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1</cdr:x>
      <cdr:y>0.13045</cdr:y>
    </cdr:to>
    <cdr:sp macro="" textlink="">
      <cdr:nvSpPr>
        <cdr:cNvPr id="2" name="TextBox 1"/>
        <cdr:cNvSpPr txBox="1"/>
      </cdr:nvSpPr>
      <cdr:spPr>
        <a:xfrm xmlns:a="http://schemas.openxmlformats.org/drawingml/2006/main">
          <a:off x="0" y="0"/>
          <a:ext cx="4105275" cy="5351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p>
      </cdr:txBody>
    </cdr:sp>
  </cdr:relSizeAnchor>
</c:userShapes>
</file>

<file path=ppt/drawings/drawing13.xml><?xml version="1.0" encoding="utf-8"?>
<c:userShapes xmlns:c="http://schemas.openxmlformats.org/drawingml/2006/chart">
  <cdr:relSizeAnchor xmlns:cdr="http://schemas.openxmlformats.org/drawingml/2006/chartDrawing">
    <cdr:from>
      <cdr:x>0.55182</cdr:x>
      <cdr:y>0.4375</cdr:y>
    </cdr:from>
    <cdr:to>
      <cdr:x>0.67105</cdr:x>
      <cdr:y>0.5625</cdr:y>
    </cdr:to>
    <cdr:sp macro="" textlink="">
      <cdr:nvSpPr>
        <cdr:cNvPr id="3" name="TextBox 2"/>
        <cdr:cNvSpPr txBox="1"/>
      </cdr:nvSpPr>
      <cdr:spPr>
        <a:xfrm xmlns:a="http://schemas.openxmlformats.org/drawingml/2006/main">
          <a:off x="1463285" y="1362227"/>
          <a:ext cx="316169" cy="3892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bg1"/>
              </a:solidFill>
              <a:latin typeface="Arial" panose="020B0604020202020204" pitchFamily="34" charset="0"/>
              <a:cs typeface="Arial" panose="020B0604020202020204" pitchFamily="34" charset="0"/>
            </a:rPr>
            <a:t>non-OECD</a:t>
          </a:r>
        </a:p>
      </cdr:txBody>
    </cdr:sp>
  </cdr:relSizeAnchor>
  <cdr:relSizeAnchor xmlns:cdr="http://schemas.openxmlformats.org/drawingml/2006/chartDrawing">
    <cdr:from>
      <cdr:x>0.54947</cdr:x>
      <cdr:y>0.72028</cdr:y>
    </cdr:from>
    <cdr:to>
      <cdr:x>0.79018</cdr:x>
      <cdr:y>1</cdr:y>
    </cdr:to>
    <cdr:sp macro="" textlink="">
      <cdr:nvSpPr>
        <cdr:cNvPr id="5" name="TextBox 4"/>
        <cdr:cNvSpPr txBox="1"/>
      </cdr:nvSpPr>
      <cdr:spPr>
        <a:xfrm xmlns:a="http://schemas.openxmlformats.org/drawingml/2006/main">
          <a:off x="1457055" y="2254045"/>
          <a:ext cx="638305" cy="8753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bg1"/>
              </a:solidFill>
              <a:latin typeface="Arial" panose="020B0604020202020204" pitchFamily="34" charset="0"/>
              <a:cs typeface="Arial" panose="020B0604020202020204" pitchFamily="34" charset="0"/>
            </a:rPr>
            <a:t>OECD</a:t>
          </a:r>
        </a:p>
      </cdr:txBody>
    </cdr:sp>
  </cdr:relSizeAnchor>
</c:userShapes>
</file>

<file path=ppt/drawings/drawing14.xml><?xml version="1.0" encoding="utf-8"?>
<c:userShapes xmlns:c="http://schemas.openxmlformats.org/drawingml/2006/chart">
  <cdr:relSizeAnchor xmlns:cdr="http://schemas.openxmlformats.org/drawingml/2006/chartDrawing">
    <cdr:from>
      <cdr:x>0.61888</cdr:x>
      <cdr:y>0.24292</cdr:y>
    </cdr:from>
    <cdr:to>
      <cdr:x>0.93543</cdr:x>
      <cdr:y>0.53142</cdr:y>
    </cdr:to>
    <cdr:sp macro="" textlink="">
      <cdr:nvSpPr>
        <cdr:cNvPr id="2" name="TextBox 5"/>
        <cdr:cNvSpPr txBox="1"/>
      </cdr:nvSpPr>
      <cdr:spPr>
        <a:xfrm xmlns:a="http://schemas.openxmlformats.org/drawingml/2006/main">
          <a:off x="1622783" y="751563"/>
          <a:ext cx="830040" cy="892552"/>
        </a:xfrm>
        <a:prstGeom xmlns:a="http://schemas.openxmlformats.org/drawingml/2006/main" prst="rect">
          <a:avLst/>
        </a:prstGeom>
        <a:noFill xmlns:a="http://schemas.openxmlformats.org/drawingml/2006/main"/>
      </cdr:spPr>
      <cdr:txBody>
        <a:bodyPr xmlns:a="http://schemas.openxmlformats.org/drawingml/2006/main" wrap="square" lIns="0" rIns="0"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b="1" dirty="0" smtClean="0">
              <a:solidFill>
                <a:schemeClr val="accent5"/>
              </a:solidFill>
            </a:rPr>
            <a:t>non-OECD</a:t>
          </a:r>
        </a:p>
        <a:p xmlns:a="http://schemas.openxmlformats.org/drawingml/2006/main">
          <a:endParaRPr lang="en-US" sz="1600" b="1" dirty="0">
            <a:solidFill>
              <a:schemeClr val="accent5"/>
            </a:solidFill>
          </a:endParaRPr>
        </a:p>
        <a:p xmlns:a="http://schemas.openxmlformats.org/drawingml/2006/main">
          <a:r>
            <a:rPr lang="en-US" sz="1200" b="1" dirty="0" smtClean="0">
              <a:solidFill>
                <a:schemeClr val="tx2"/>
              </a:solidFill>
            </a:rPr>
            <a:t>OECD</a:t>
          </a:r>
          <a:endParaRPr lang="en-US" sz="1200" b="1" dirty="0">
            <a:solidFill>
              <a:schemeClr val="tx2"/>
            </a:solidFill>
          </a:endParaRPr>
        </a:p>
        <a:p xmlns:a="http://schemas.openxmlformats.org/drawingml/2006/main">
          <a:endParaRPr lang="en-US" sz="1200" b="1" dirty="0">
            <a:solidFill>
              <a:schemeClr val="accent5"/>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0.60014</cdr:x>
      <cdr:y>0.43717</cdr:y>
    </cdr:from>
    <cdr:to>
      <cdr:x>0.9537</cdr:x>
      <cdr:y>0.75252</cdr:y>
    </cdr:to>
    <cdr:sp macro="" textlink="">
      <cdr:nvSpPr>
        <cdr:cNvPr id="2" name="TextBox 5"/>
        <cdr:cNvSpPr txBox="1"/>
      </cdr:nvSpPr>
      <cdr:spPr>
        <a:xfrm xmlns:a="http://schemas.openxmlformats.org/drawingml/2006/main">
          <a:off x="1588743" y="1322677"/>
          <a:ext cx="935949" cy="954107"/>
        </a:xfrm>
        <a:prstGeom xmlns:a="http://schemas.openxmlformats.org/drawingml/2006/main" prst="rect">
          <a:avLst/>
        </a:prstGeom>
        <a:noFill xmlns:a="http://schemas.openxmlformats.org/drawingml/2006/main"/>
      </cdr:spPr>
      <cdr:txBody>
        <a:bodyPr xmlns:a="http://schemas.openxmlformats.org/drawingml/2006/main" wrap="square" lIns="0" rIns="0"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b="1" dirty="0" smtClean="0">
              <a:solidFill>
                <a:schemeClr val="accent5"/>
              </a:solidFill>
            </a:rPr>
            <a:t>non-OECD</a:t>
          </a:r>
        </a:p>
        <a:p xmlns:a="http://schemas.openxmlformats.org/drawingml/2006/main">
          <a:endParaRPr lang="en-US" sz="1200" b="1" dirty="0">
            <a:solidFill>
              <a:schemeClr val="accent5"/>
            </a:solidFill>
          </a:endParaRPr>
        </a:p>
        <a:p xmlns:a="http://schemas.openxmlformats.org/drawingml/2006/main">
          <a:endParaRPr lang="en-US" sz="800" b="1" dirty="0" smtClean="0">
            <a:solidFill>
              <a:schemeClr val="tx2"/>
            </a:solidFill>
          </a:endParaRPr>
        </a:p>
        <a:p xmlns:a="http://schemas.openxmlformats.org/drawingml/2006/main">
          <a:r>
            <a:rPr lang="en-US" sz="1200" b="1" dirty="0" smtClean="0">
              <a:solidFill>
                <a:schemeClr val="tx2"/>
              </a:solidFill>
            </a:rPr>
            <a:t>OECD</a:t>
          </a:r>
          <a:endParaRPr lang="en-US" sz="1200" b="1" dirty="0">
            <a:solidFill>
              <a:schemeClr val="tx2"/>
            </a:solidFill>
          </a:endParaRPr>
        </a:p>
        <a:p xmlns:a="http://schemas.openxmlformats.org/drawingml/2006/main">
          <a:endParaRPr lang="en-US" sz="1200" b="1" dirty="0">
            <a:solidFill>
              <a:schemeClr val="accent5"/>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0.22866</cdr:x>
      <cdr:y>0.25138</cdr:y>
    </cdr:from>
    <cdr:to>
      <cdr:x>0.64211</cdr:x>
      <cdr:y>0.32596</cdr:y>
    </cdr:to>
    <cdr:sp macro="" textlink="">
      <cdr:nvSpPr>
        <cdr:cNvPr id="3" name="TextBox 1"/>
        <cdr:cNvSpPr txBox="1"/>
      </cdr:nvSpPr>
      <cdr:spPr bwMode="auto">
        <a:xfrm xmlns:a="http://schemas.openxmlformats.org/drawingml/2006/main">
          <a:off x="899160" y="778586"/>
          <a:ext cx="1625787" cy="2309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dirty="0" smtClean="0">
            <a:solidFill>
              <a:srgbClr val="FF0000"/>
            </a:solidFill>
            <a:ea typeface="Times New Roman" charset="0"/>
            <a:cs typeface="Times New Roman" charset="0"/>
          </a:endParaRPr>
        </a:p>
      </cdr:txBody>
    </cdr:sp>
  </cdr:relSizeAnchor>
  <cdr:relSizeAnchor xmlns:cdr="http://schemas.openxmlformats.org/drawingml/2006/chartDrawing">
    <cdr:from>
      <cdr:x>0.10775</cdr:x>
      <cdr:y>0.0918</cdr:y>
    </cdr:from>
    <cdr:to>
      <cdr:x>0.52579</cdr:x>
      <cdr:y>0.17664</cdr:y>
    </cdr:to>
    <cdr:sp macro="" textlink="">
      <cdr:nvSpPr>
        <cdr:cNvPr id="7" name="TextBox 1"/>
        <cdr:cNvSpPr txBox="1"/>
      </cdr:nvSpPr>
      <cdr:spPr>
        <a:xfrm xmlns:a="http://schemas.openxmlformats.org/drawingml/2006/main">
          <a:off x="433442" y="284327"/>
          <a:ext cx="1681655" cy="2627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dirty="0"/>
        </a:p>
      </cdr:txBody>
    </cdr:sp>
  </cdr:relSizeAnchor>
  <cdr:relSizeAnchor xmlns:cdr="http://schemas.openxmlformats.org/drawingml/2006/chartDrawing">
    <cdr:from>
      <cdr:x>0.26229</cdr:x>
      <cdr:y>0.01737</cdr:y>
    </cdr:from>
    <cdr:to>
      <cdr:x>0.84364</cdr:x>
      <cdr:y>0.1499</cdr:y>
    </cdr:to>
    <cdr:sp macro="" textlink="">
      <cdr:nvSpPr>
        <cdr:cNvPr id="4" name="TextBox 3"/>
        <cdr:cNvSpPr txBox="1"/>
      </cdr:nvSpPr>
      <cdr:spPr>
        <a:xfrm xmlns:a="http://schemas.openxmlformats.org/drawingml/2006/main">
          <a:off x="1031401" y="53790"/>
          <a:ext cx="2286000" cy="4104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dirty="0"/>
        </a:p>
      </cdr:txBody>
    </cdr:sp>
  </cdr:relSizeAnchor>
</c:userShapes>
</file>

<file path=ppt/drawings/drawing17.xml><?xml version="1.0" encoding="utf-8"?>
<c:userShapes xmlns:c="http://schemas.openxmlformats.org/drawingml/2006/chart">
  <cdr:relSizeAnchor xmlns:cdr="http://schemas.openxmlformats.org/drawingml/2006/chartDrawing">
    <cdr:from>
      <cdr:x>0.56243</cdr:x>
      <cdr:y>0.09043</cdr:y>
    </cdr:from>
    <cdr:to>
      <cdr:x>1</cdr:x>
      <cdr:y>0.8276</cdr:y>
    </cdr:to>
    <cdr:sp macro="" textlink="">
      <cdr:nvSpPr>
        <cdr:cNvPr id="2" name="TextBox 1"/>
        <cdr:cNvSpPr txBox="1"/>
      </cdr:nvSpPr>
      <cdr:spPr bwMode="auto">
        <a:xfrm xmlns:a="http://schemas.openxmlformats.org/drawingml/2006/main">
          <a:off x="1948586" y="280083"/>
          <a:ext cx="1515979" cy="22831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endParaRPr lang="en-US" sz="1400" b="1"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0.71342</cdr:x>
      <cdr:y>0.5</cdr:y>
    </cdr:from>
    <cdr:to>
      <cdr:x>0.96754</cdr:x>
      <cdr:y>0.57458</cdr:y>
    </cdr:to>
    <cdr:sp macro="" textlink="">
      <cdr:nvSpPr>
        <cdr:cNvPr id="3" name="TextBox 1"/>
        <cdr:cNvSpPr txBox="1"/>
      </cdr:nvSpPr>
      <cdr:spPr bwMode="auto">
        <a:xfrm xmlns:a="http://schemas.openxmlformats.org/drawingml/2006/main">
          <a:off x="2869875" y="1548606"/>
          <a:ext cx="1022255" cy="2309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dirty="0" smtClean="0">
            <a:solidFill>
              <a:schemeClr val="accent4"/>
            </a:solidFill>
            <a:latin typeface="+mn-lt"/>
            <a:ea typeface="Times New Roman" charset="0"/>
            <a:cs typeface="Times New Roman" charset="0"/>
          </a:endParaRPr>
        </a:p>
      </cdr:txBody>
    </cdr:sp>
  </cdr:relSizeAnchor>
  <cdr:relSizeAnchor xmlns:cdr="http://schemas.openxmlformats.org/drawingml/2006/chartDrawing">
    <cdr:from>
      <cdr:x>0.10775</cdr:x>
      <cdr:y>0.0918</cdr:y>
    </cdr:from>
    <cdr:to>
      <cdr:x>0.52579</cdr:x>
      <cdr:y>0.17664</cdr:y>
    </cdr:to>
    <cdr:sp macro="" textlink="">
      <cdr:nvSpPr>
        <cdr:cNvPr id="7" name="TextBox 1"/>
        <cdr:cNvSpPr txBox="1"/>
      </cdr:nvSpPr>
      <cdr:spPr>
        <a:xfrm xmlns:a="http://schemas.openxmlformats.org/drawingml/2006/main">
          <a:off x="433442" y="284327"/>
          <a:ext cx="1681655" cy="2627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dirty="0"/>
        </a:p>
      </cdr:txBody>
    </cdr:sp>
  </cdr:relSizeAnchor>
</c:userShapes>
</file>

<file path=ppt/drawings/drawing18.xml><?xml version="1.0" encoding="utf-8"?>
<c:userShapes xmlns:c="http://schemas.openxmlformats.org/drawingml/2006/chart">
  <cdr:relSizeAnchor xmlns:cdr="http://schemas.openxmlformats.org/drawingml/2006/chartDrawing">
    <cdr:from>
      <cdr:x>0.69062</cdr:x>
      <cdr:y>0.08965</cdr:y>
    </cdr:from>
    <cdr:to>
      <cdr:x>0.98179</cdr:x>
      <cdr:y>0.95703</cdr:y>
    </cdr:to>
    <cdr:sp macro="" textlink="">
      <cdr:nvSpPr>
        <cdr:cNvPr id="2" name="TextBox 1"/>
        <cdr:cNvSpPr txBox="1"/>
      </cdr:nvSpPr>
      <cdr:spPr>
        <a:xfrm xmlns:a="http://schemas.openxmlformats.org/drawingml/2006/main">
          <a:off x="2996460" y="277651"/>
          <a:ext cx="1263332" cy="26864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800" b="1" dirty="0" smtClean="0">
            <a:solidFill>
              <a:schemeClr val="bg1">
                <a:lumMod val="65000"/>
              </a:schemeClr>
            </a:solidFill>
            <a:latin typeface="Arial" panose="020B0604020202020204" pitchFamily="34" charset="0"/>
            <a:cs typeface="Arial" panose="020B0604020202020204" pitchFamily="34" charset="0"/>
          </a:endParaRPr>
        </a:p>
        <a:p xmlns:a="http://schemas.openxmlformats.org/drawingml/2006/main">
          <a:r>
            <a:rPr lang="en-US" sz="1200" b="1" dirty="0" smtClean="0">
              <a:solidFill>
                <a:schemeClr val="bg1">
                  <a:lumMod val="65000"/>
                </a:schemeClr>
              </a:solidFill>
              <a:latin typeface="Arial" panose="020B0604020202020204" pitchFamily="34" charset="0"/>
              <a:cs typeface="Arial" panose="020B0604020202020204" pitchFamily="34" charset="0"/>
            </a:rPr>
            <a:t>other</a:t>
          </a:r>
        </a:p>
        <a:p xmlns:a="http://schemas.openxmlformats.org/drawingml/2006/main">
          <a:r>
            <a:rPr lang="en-US" sz="1200" b="1" dirty="0" smtClean="0">
              <a:solidFill>
                <a:schemeClr val="accent4"/>
              </a:solidFill>
              <a:latin typeface="Arial" panose="020B0604020202020204" pitchFamily="34" charset="0"/>
              <a:cs typeface="Arial" panose="020B0604020202020204" pitchFamily="34" charset="0"/>
            </a:rPr>
            <a:t>solar</a:t>
          </a:r>
        </a:p>
        <a:p xmlns:a="http://schemas.openxmlformats.org/drawingml/2006/main">
          <a:r>
            <a:rPr lang="en-US" sz="1200" b="1" dirty="0">
              <a:solidFill>
                <a:schemeClr val="accent3"/>
              </a:solidFill>
              <a:latin typeface="Arial" panose="020B0604020202020204" pitchFamily="34" charset="0"/>
              <a:cs typeface="Arial" panose="020B0604020202020204" pitchFamily="34" charset="0"/>
            </a:rPr>
            <a:t>w</a:t>
          </a:r>
          <a:r>
            <a:rPr lang="en-US" sz="1200" b="1" dirty="0" smtClean="0">
              <a:solidFill>
                <a:schemeClr val="accent3"/>
              </a:solidFill>
              <a:latin typeface="Arial" panose="020B0604020202020204" pitchFamily="34" charset="0"/>
              <a:cs typeface="Arial" panose="020B0604020202020204" pitchFamily="34" charset="0"/>
            </a:rPr>
            <a:t>ind </a:t>
          </a:r>
        </a:p>
        <a:p xmlns:a="http://schemas.openxmlformats.org/drawingml/2006/main">
          <a:endParaRPr lang="en-US" sz="1200" b="1" dirty="0" smtClean="0">
            <a:solidFill>
              <a:schemeClr val="accent3"/>
            </a:solidFill>
            <a:latin typeface="Arial" panose="020B0604020202020204" pitchFamily="34" charset="0"/>
            <a:cs typeface="Arial" panose="020B0604020202020204" pitchFamily="34" charset="0"/>
          </a:endParaRPr>
        </a:p>
        <a:p xmlns:a="http://schemas.openxmlformats.org/drawingml/2006/main">
          <a:endParaRPr lang="en-US" sz="1200" b="1" dirty="0" smtClean="0">
            <a:solidFill>
              <a:schemeClr val="accent3"/>
            </a:solidFill>
            <a:latin typeface="Arial" panose="020B0604020202020204" pitchFamily="34" charset="0"/>
            <a:cs typeface="Arial" panose="020B0604020202020204" pitchFamily="34" charset="0"/>
          </a:endParaRPr>
        </a:p>
        <a:p xmlns:a="http://schemas.openxmlformats.org/drawingml/2006/main">
          <a:endParaRPr lang="en-US" sz="1200" b="1" dirty="0" smtClean="0">
            <a:solidFill>
              <a:schemeClr val="accent3"/>
            </a:solidFill>
            <a:latin typeface="Arial" panose="020B0604020202020204" pitchFamily="34" charset="0"/>
            <a:cs typeface="Arial" panose="020B0604020202020204" pitchFamily="34" charset="0"/>
          </a:endParaRPr>
        </a:p>
        <a:p xmlns:a="http://schemas.openxmlformats.org/drawingml/2006/main">
          <a:r>
            <a:rPr lang="en-US" sz="1200" b="1" dirty="0" smtClean="0">
              <a:solidFill>
                <a:schemeClr val="tx2"/>
              </a:solidFill>
              <a:latin typeface="Arial" panose="020B0604020202020204" pitchFamily="34" charset="0"/>
              <a:cs typeface="Arial" panose="020B0604020202020204" pitchFamily="34" charset="0"/>
            </a:rPr>
            <a:t>hydroelectric</a:t>
          </a:r>
        </a:p>
        <a:p xmlns:a="http://schemas.openxmlformats.org/drawingml/2006/main">
          <a:endParaRPr lang="en-US" sz="1600" b="1" dirty="0">
            <a:solidFill>
              <a:schemeClr val="tx2"/>
            </a:solidFill>
            <a:latin typeface="Arial" panose="020B0604020202020204" pitchFamily="34" charset="0"/>
            <a:cs typeface="Arial" panose="020B0604020202020204" pitchFamily="34" charset="0"/>
          </a:endParaRPr>
        </a:p>
        <a:p xmlns:a="http://schemas.openxmlformats.org/drawingml/2006/main">
          <a:r>
            <a:rPr lang="en-US" sz="1200" b="1" dirty="0" smtClean="0">
              <a:solidFill>
                <a:schemeClr val="accent5"/>
              </a:solidFill>
              <a:latin typeface="Arial" panose="020B0604020202020204" pitchFamily="34" charset="0"/>
              <a:cs typeface="Arial" panose="020B0604020202020204" pitchFamily="34" charset="0"/>
            </a:rPr>
            <a:t>nuclear</a:t>
          </a:r>
        </a:p>
        <a:p xmlns:a="http://schemas.openxmlformats.org/drawingml/2006/main">
          <a:endParaRPr lang="en-US" sz="800" b="1" dirty="0" smtClean="0">
            <a:solidFill>
              <a:schemeClr val="tx2"/>
            </a:solidFill>
            <a:latin typeface="Arial" panose="020B0604020202020204" pitchFamily="34" charset="0"/>
            <a:cs typeface="Arial" panose="020B0604020202020204" pitchFamily="34" charset="0"/>
          </a:endParaRPr>
        </a:p>
        <a:p xmlns:a="http://schemas.openxmlformats.org/drawingml/2006/main">
          <a:r>
            <a:rPr lang="en-US" sz="1200" b="1" dirty="0">
              <a:solidFill>
                <a:schemeClr val="accent1"/>
              </a:solidFill>
              <a:latin typeface="Arial" panose="020B0604020202020204" pitchFamily="34" charset="0"/>
              <a:cs typeface="Arial" panose="020B0604020202020204" pitchFamily="34" charset="0"/>
            </a:rPr>
            <a:t>n</a:t>
          </a:r>
          <a:r>
            <a:rPr lang="en-US" sz="1200" b="1" dirty="0" smtClean="0">
              <a:solidFill>
                <a:schemeClr val="accent1"/>
              </a:solidFill>
              <a:latin typeface="Arial" panose="020B0604020202020204" pitchFamily="34" charset="0"/>
              <a:cs typeface="Arial" panose="020B0604020202020204" pitchFamily="34" charset="0"/>
            </a:rPr>
            <a:t>atural gas</a:t>
          </a:r>
        </a:p>
        <a:p xmlns:a="http://schemas.openxmlformats.org/drawingml/2006/main">
          <a:endParaRPr lang="en-US" sz="400" b="1" dirty="0" smtClean="0">
            <a:solidFill>
              <a:schemeClr val="accent1"/>
            </a:solidFill>
            <a:latin typeface="Arial" panose="020B0604020202020204" pitchFamily="34" charset="0"/>
            <a:cs typeface="Arial" panose="020B0604020202020204" pitchFamily="34" charset="0"/>
          </a:endParaRPr>
        </a:p>
        <a:p xmlns:a="http://schemas.openxmlformats.org/drawingml/2006/main">
          <a:r>
            <a:rPr lang="en-US" sz="1200" b="1" dirty="0" smtClean="0">
              <a:solidFill>
                <a:schemeClr val="tx1"/>
              </a:solidFill>
              <a:latin typeface="Arial" panose="020B0604020202020204" pitchFamily="34" charset="0"/>
              <a:cs typeface="Arial" panose="020B0604020202020204" pitchFamily="34" charset="0"/>
            </a:rPr>
            <a:t>coal</a:t>
          </a:r>
        </a:p>
        <a:p xmlns:a="http://schemas.openxmlformats.org/drawingml/2006/main">
          <a:endParaRPr lang="en-US" sz="1400" b="1" dirty="0" smtClean="0">
            <a:solidFill>
              <a:schemeClr val="accent4"/>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4"/>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0.16267</cdr:x>
      <cdr:y>0.03714</cdr:y>
    </cdr:from>
    <cdr:to>
      <cdr:x>0.24424</cdr:x>
      <cdr:y>0.1</cdr:y>
    </cdr:to>
    <cdr:sp macro="" textlink="">
      <cdr:nvSpPr>
        <cdr:cNvPr id="5" name="TextBox 4"/>
        <cdr:cNvSpPr txBox="1"/>
      </cdr:nvSpPr>
      <cdr:spPr>
        <a:xfrm xmlns:a="http://schemas.openxmlformats.org/drawingml/2006/main">
          <a:off x="1412529" y="123825"/>
          <a:ext cx="708371"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0.04693</cdr:x>
      <cdr:y>0.07921</cdr:y>
    </cdr:from>
    <cdr:to>
      <cdr:x>0.6401</cdr:x>
      <cdr:y>0.17306</cdr:y>
    </cdr:to>
    <cdr:sp macro="" textlink="">
      <cdr:nvSpPr>
        <cdr:cNvPr id="4" name="TextBox 1"/>
        <cdr:cNvSpPr txBox="1"/>
      </cdr:nvSpPr>
      <cdr:spPr>
        <a:xfrm xmlns:a="http://schemas.openxmlformats.org/drawingml/2006/main">
          <a:off x="188802" y="245327"/>
          <a:ext cx="2386159" cy="290673"/>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smtClean="0"/>
            <a:t>              history    projections</a:t>
          </a:r>
          <a:endParaRPr lang="en-US" sz="1200" dirty="0"/>
        </a:p>
      </cdr:txBody>
    </cdr:sp>
  </cdr:relSizeAnchor>
</c:userShapes>
</file>

<file path=ppt/drawings/drawing19.xml><?xml version="1.0" encoding="utf-8"?>
<c:userShapes xmlns:c="http://schemas.openxmlformats.org/drawingml/2006/chart">
  <cdr:relSizeAnchor xmlns:cdr="http://schemas.openxmlformats.org/drawingml/2006/chartDrawing">
    <cdr:from>
      <cdr:x>0.78413</cdr:x>
      <cdr:y>0.24147</cdr:y>
    </cdr:from>
    <cdr:to>
      <cdr:x>1</cdr:x>
      <cdr:y>0.92995</cdr:y>
    </cdr:to>
    <cdr:sp macro="" textlink="">
      <cdr:nvSpPr>
        <cdr:cNvPr id="6" name="TextBox 5"/>
        <cdr:cNvSpPr txBox="1"/>
      </cdr:nvSpPr>
      <cdr:spPr>
        <a:xfrm xmlns:a="http://schemas.openxmlformats.org/drawingml/2006/main">
          <a:off x="2896337" y="747841"/>
          <a:ext cx="797358" cy="21322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baseline="0" dirty="0" smtClean="0">
              <a:solidFill>
                <a:schemeClr val="accent1"/>
              </a:solidFill>
              <a:latin typeface="Arial" panose="020B0604020202020204" pitchFamily="34" charset="0"/>
              <a:cs typeface="Arial" panose="020B0604020202020204" pitchFamily="34" charset="0"/>
            </a:rPr>
            <a:t> </a:t>
          </a:r>
          <a:endParaRPr lang="en-US" sz="1400" b="1" dirty="0">
            <a:solidFill>
              <a:schemeClr val="accent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0.74388</cdr:x>
      <cdr:y>0.48543</cdr:y>
    </cdr:from>
    <cdr:to>
      <cdr:x>1</cdr:x>
      <cdr:y>0.82922</cdr:y>
    </cdr:to>
    <cdr:sp macro="" textlink="">
      <cdr:nvSpPr>
        <cdr:cNvPr id="2" name="TextBox 1"/>
        <cdr:cNvSpPr txBox="1"/>
      </cdr:nvSpPr>
      <cdr:spPr>
        <a:xfrm xmlns:a="http://schemas.openxmlformats.org/drawingml/2006/main">
          <a:off x="2747666" y="1503398"/>
          <a:ext cx="946029" cy="10647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b="1" dirty="0">
            <a:solidFill>
              <a:srgbClr val="169DD8"/>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0.13764</cdr:x>
      <cdr:y>0.09706</cdr:y>
    </cdr:from>
    <cdr:to>
      <cdr:x>0.73569</cdr:x>
      <cdr:y>0.2663</cdr:y>
    </cdr:to>
    <cdr:sp macro="" textlink="">
      <cdr:nvSpPr>
        <cdr:cNvPr id="3" name="TextBox 2"/>
        <cdr:cNvSpPr txBox="1"/>
      </cdr:nvSpPr>
      <cdr:spPr>
        <a:xfrm xmlns:a="http://schemas.openxmlformats.org/drawingml/2006/main">
          <a:off x="382832" y="322117"/>
          <a:ext cx="1663423" cy="5616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latin typeface="Arial" panose="020B0604020202020204" pitchFamily="34" charset="0"/>
              <a:cs typeface="Arial" panose="020B0604020202020204" pitchFamily="34" charset="0"/>
            </a:rPr>
            <a:t> history   projections</a:t>
          </a:r>
          <a:endParaRPr lang="en-US"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0.71851</cdr:x>
      <cdr:y>0.54933</cdr:y>
    </cdr:from>
    <cdr:to>
      <cdr:x>0.9728</cdr:x>
      <cdr:y>0.90094</cdr:y>
    </cdr:to>
    <cdr:sp macro="" textlink="">
      <cdr:nvSpPr>
        <cdr:cNvPr id="4" name="TextBox 3"/>
        <cdr:cNvSpPr txBox="1"/>
      </cdr:nvSpPr>
      <cdr:spPr>
        <a:xfrm xmlns:a="http://schemas.openxmlformats.org/drawingml/2006/main">
          <a:off x="2653945" y="1701306"/>
          <a:ext cx="939282" cy="10889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0.78503</cdr:x>
      <cdr:y>0.28212</cdr:y>
    </cdr:to>
    <cdr:sp macro="" textlink="">
      <cdr:nvSpPr>
        <cdr:cNvPr id="2" name="TextBox 1"/>
        <cdr:cNvSpPr txBox="1"/>
      </cdr:nvSpPr>
      <cdr:spPr>
        <a:xfrm xmlns:a="http://schemas.openxmlformats.org/drawingml/2006/main">
          <a:off x="0" y="0"/>
          <a:ext cx="3050784" cy="536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dirty="0"/>
        </a:p>
      </cdr:txBody>
    </cdr:sp>
  </cdr:relSizeAnchor>
  <cdr:relSizeAnchor xmlns:cdr="http://schemas.openxmlformats.org/drawingml/2006/chartDrawing">
    <cdr:from>
      <cdr:x>0.72066</cdr:x>
      <cdr:y>0.58713</cdr:y>
    </cdr:from>
    <cdr:to>
      <cdr:x>1</cdr:x>
      <cdr:y>0.68172</cdr:y>
    </cdr:to>
    <cdr:sp macro="" textlink="">
      <cdr:nvSpPr>
        <cdr:cNvPr id="3" name="TextBox 2"/>
        <cdr:cNvSpPr txBox="1"/>
      </cdr:nvSpPr>
      <cdr:spPr>
        <a:xfrm xmlns:a="http://schemas.openxmlformats.org/drawingml/2006/main">
          <a:off x="2833807" y="1761383"/>
          <a:ext cx="1098431" cy="283758"/>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nSpc>
              <a:spcPts val="1200"/>
            </a:lnSpc>
            <a:spcBef>
              <a:spcPts val="600"/>
            </a:spcBef>
          </a:pPr>
          <a:r>
            <a:rPr lang="en-US" sz="1200" b="1" dirty="0" smtClean="0">
              <a:solidFill>
                <a:schemeClr val="accent3"/>
              </a:solidFill>
            </a:rPr>
            <a:t>industrial</a:t>
          </a:r>
          <a:endParaRPr lang="en-US" sz="1200" b="1" dirty="0">
            <a:solidFill>
              <a:schemeClr val="accent3"/>
            </a:solidFill>
          </a:endParaRPr>
        </a:p>
      </cdr:txBody>
    </cdr:sp>
  </cdr:relSizeAnchor>
  <cdr:relSizeAnchor xmlns:cdr="http://schemas.openxmlformats.org/drawingml/2006/chartDrawing">
    <cdr:from>
      <cdr:x>0.52117</cdr:x>
      <cdr:y>0.03005</cdr:y>
    </cdr:from>
    <cdr:to>
      <cdr:x>0.69252</cdr:x>
      <cdr:y>0.10705</cdr:y>
    </cdr:to>
    <cdr:sp macro="" textlink="">
      <cdr:nvSpPr>
        <cdr:cNvPr id="4" name="TextBox 3"/>
        <cdr:cNvSpPr txBox="1"/>
      </cdr:nvSpPr>
      <cdr:spPr>
        <a:xfrm xmlns:a="http://schemas.openxmlformats.org/drawingml/2006/main">
          <a:off x="2049379" y="93071"/>
          <a:ext cx="673768" cy="2384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b="1" dirty="0"/>
        </a:p>
      </cdr:txBody>
    </cdr:sp>
  </cdr:relSizeAnchor>
</c:userShapes>
</file>

<file path=ppt/drawings/drawing20.xml><?xml version="1.0" encoding="utf-8"?>
<c:userShapes xmlns:c="http://schemas.openxmlformats.org/drawingml/2006/chart">
  <cdr:relSizeAnchor xmlns:cdr="http://schemas.openxmlformats.org/drawingml/2006/chartDrawing">
    <cdr:from>
      <cdr:x>0.78413</cdr:x>
      <cdr:y>0.24147</cdr:y>
    </cdr:from>
    <cdr:to>
      <cdr:x>1</cdr:x>
      <cdr:y>0.92995</cdr:y>
    </cdr:to>
    <cdr:sp macro="" textlink="">
      <cdr:nvSpPr>
        <cdr:cNvPr id="6" name="TextBox 5"/>
        <cdr:cNvSpPr txBox="1"/>
      </cdr:nvSpPr>
      <cdr:spPr>
        <a:xfrm xmlns:a="http://schemas.openxmlformats.org/drawingml/2006/main">
          <a:off x="5106818" y="623258"/>
          <a:ext cx="1405901" cy="17770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baseline="0" dirty="0" smtClean="0">
              <a:solidFill>
                <a:schemeClr val="accent1"/>
              </a:solidFill>
              <a:latin typeface="Arial" panose="020B0604020202020204" pitchFamily="34" charset="0"/>
              <a:cs typeface="Arial" panose="020B0604020202020204" pitchFamily="34" charset="0"/>
            </a:rPr>
            <a:t> </a:t>
          </a:r>
          <a:endParaRPr lang="en-US" sz="1400" b="1" dirty="0">
            <a:solidFill>
              <a:schemeClr val="accent1"/>
            </a:solidFill>
            <a:latin typeface="Arial" panose="020B0604020202020204" pitchFamily="34" charset="0"/>
            <a:cs typeface="Arial" panose="020B0604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0.34779</cdr:x>
      <cdr:y>0.25368</cdr:y>
    </cdr:from>
    <cdr:to>
      <cdr:x>0.75779</cdr:x>
      <cdr:y>0.77614</cdr:y>
    </cdr:to>
    <cdr:sp macro="" textlink="">
      <cdr:nvSpPr>
        <cdr:cNvPr id="7" name="TextBox 6"/>
        <cdr:cNvSpPr txBox="1"/>
      </cdr:nvSpPr>
      <cdr:spPr>
        <a:xfrm xmlns:a="http://schemas.openxmlformats.org/drawingml/2006/main">
          <a:off x="1367589" y="785701"/>
          <a:ext cx="1612232" cy="1618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b="1" dirty="0">
            <a:solidFill>
              <a:schemeClr val="tx2"/>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0.64758</cdr:x>
      <cdr:y>0.19073</cdr:y>
    </cdr:from>
    <cdr:to>
      <cdr:x>1</cdr:x>
      <cdr:y>0.92672</cdr:y>
    </cdr:to>
    <cdr:sp macro="" textlink="">
      <cdr:nvSpPr>
        <cdr:cNvPr id="2" name="TextBox 1"/>
        <cdr:cNvSpPr txBox="1"/>
      </cdr:nvSpPr>
      <cdr:spPr>
        <a:xfrm xmlns:a="http://schemas.openxmlformats.org/drawingml/2006/main" flipH="1">
          <a:off x="2605021" y="590731"/>
          <a:ext cx="1417704" cy="22795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b="1" baseline="0" dirty="0">
            <a:solidFill>
              <a:schemeClr val="tx2"/>
            </a:solidFill>
            <a:latin typeface="Arial" panose="020B0604020202020204" pitchFamily="34" charset="0"/>
            <a:cs typeface="Arial" panose="020B0604020202020204" pitchFamily="34" charset="0"/>
          </a:endParaRPr>
        </a:p>
        <a:p xmlns:a="http://schemas.openxmlformats.org/drawingml/2006/main">
          <a:endParaRPr lang="en-US" sz="1400" dirty="0">
            <a:solidFill>
              <a:schemeClr val="tx2"/>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0.39805</cdr:x>
      <cdr:y>0.77027</cdr:y>
    </cdr:from>
    <cdr:to>
      <cdr:x>0.67419</cdr:x>
      <cdr:y>0.84463</cdr:y>
    </cdr:to>
    <cdr:sp macro="" textlink="">
      <cdr:nvSpPr>
        <cdr:cNvPr id="3" name="TextBox 2"/>
        <cdr:cNvSpPr txBox="1"/>
      </cdr:nvSpPr>
      <cdr:spPr>
        <a:xfrm xmlns:a="http://schemas.openxmlformats.org/drawingml/2006/main">
          <a:off x="1601257" y="2385695"/>
          <a:ext cx="1110827" cy="2302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b="1" dirty="0">
            <a:solidFill>
              <a:srgbClr val="C00000"/>
            </a:solidFill>
          </a:endParaRPr>
        </a:p>
      </cdr:txBody>
    </cdr:sp>
  </cdr:relSizeAnchor>
  <cdr:relSizeAnchor xmlns:cdr="http://schemas.openxmlformats.org/drawingml/2006/chartDrawing">
    <cdr:from>
      <cdr:x>0.5277</cdr:x>
      <cdr:y>0.45317</cdr:y>
    </cdr:from>
    <cdr:to>
      <cdr:x>0.80384</cdr:x>
      <cdr:y>0.54065</cdr:y>
    </cdr:to>
    <cdr:sp macro="" textlink="">
      <cdr:nvSpPr>
        <cdr:cNvPr id="4" name="TextBox 3"/>
        <cdr:cNvSpPr txBox="1"/>
      </cdr:nvSpPr>
      <cdr:spPr>
        <a:xfrm xmlns:a="http://schemas.openxmlformats.org/drawingml/2006/main">
          <a:off x="2122804" y="1403562"/>
          <a:ext cx="1110827" cy="2709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0.33524</cdr:x>
      <cdr:y>0.23909</cdr:y>
    </cdr:from>
    <cdr:to>
      <cdr:x>0.9076</cdr:x>
      <cdr:y>0.3857</cdr:y>
    </cdr:to>
    <cdr:sp macro="" textlink="">
      <cdr:nvSpPr>
        <cdr:cNvPr id="5" name="TextBox 4"/>
        <cdr:cNvSpPr txBox="1"/>
      </cdr:nvSpPr>
      <cdr:spPr>
        <a:xfrm xmlns:a="http://schemas.openxmlformats.org/drawingml/2006/main">
          <a:off x="1348598" y="740506"/>
          <a:ext cx="2302446" cy="454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b="1" dirty="0">
            <a:solidFill>
              <a:schemeClr val="accent4"/>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0.72977</cdr:x>
      <cdr:y>0.1102</cdr:y>
    </cdr:from>
    <cdr:to>
      <cdr:x>1</cdr:x>
      <cdr:y>0.96768</cdr:y>
    </cdr:to>
    <cdr:sp macro="" textlink="">
      <cdr:nvSpPr>
        <cdr:cNvPr id="2" name="TextBox 1"/>
        <cdr:cNvSpPr txBox="1"/>
      </cdr:nvSpPr>
      <cdr:spPr bwMode="auto">
        <a:xfrm xmlns:a="http://schemas.openxmlformats.org/drawingml/2006/main">
          <a:off x="2020224" y="385495"/>
          <a:ext cx="748078" cy="29994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1200" b="1" i="0" dirty="0" smtClean="0">
            <a:solidFill>
              <a:schemeClr val="accent5"/>
            </a:solidFill>
            <a:ea typeface="Times New Roman" charset="0"/>
            <a:cs typeface="Times New Roman" charset="0"/>
          </a:endParaRPr>
        </a:p>
        <a:p xmlns:a="http://schemas.openxmlformats.org/drawingml/2006/main">
          <a:pPr eaLnBrk="0" hangingPunct="0"/>
          <a:r>
            <a:rPr lang="en-US" sz="1200" b="1" i="0" dirty="0" smtClean="0">
              <a:solidFill>
                <a:schemeClr val="accent5"/>
              </a:solidFill>
              <a:ea typeface="Times New Roman" charset="0"/>
              <a:cs typeface="Times New Roman" charset="0"/>
            </a:rPr>
            <a:t>High</a:t>
          </a:r>
          <a:r>
            <a:rPr lang="en-US" sz="1200" b="1" i="0" baseline="0" dirty="0" smtClean="0">
              <a:solidFill>
                <a:schemeClr val="accent5"/>
              </a:solidFill>
              <a:ea typeface="Times New Roman" charset="0"/>
              <a:cs typeface="Times New Roman" charset="0"/>
            </a:rPr>
            <a:t> </a:t>
          </a:r>
        </a:p>
        <a:p xmlns:a="http://schemas.openxmlformats.org/drawingml/2006/main">
          <a:pPr eaLnBrk="0" hangingPunct="0"/>
          <a:r>
            <a:rPr lang="en-US" sz="1200" b="1" i="0" baseline="0" dirty="0" smtClean="0">
              <a:solidFill>
                <a:schemeClr val="accent5"/>
              </a:solidFill>
              <a:ea typeface="Times New Roman" charset="0"/>
              <a:cs typeface="Times New Roman" charset="0"/>
            </a:rPr>
            <a:t>Economic</a:t>
          </a:r>
        </a:p>
        <a:p xmlns:a="http://schemas.openxmlformats.org/drawingml/2006/main">
          <a:pPr eaLnBrk="0" hangingPunct="0"/>
          <a:r>
            <a:rPr lang="en-US" sz="1200" b="1" i="0" baseline="0" dirty="0" smtClean="0">
              <a:solidFill>
                <a:schemeClr val="accent5"/>
              </a:solidFill>
              <a:ea typeface="Times New Roman" charset="0"/>
              <a:cs typeface="Times New Roman" charset="0"/>
            </a:rPr>
            <a:t>Growth</a:t>
          </a:r>
          <a:endParaRPr lang="en-US" sz="1200" b="1" i="0" dirty="0" smtClean="0">
            <a:solidFill>
              <a:schemeClr val="accent5"/>
            </a:solidFill>
            <a:ea typeface="Times New Roman" charset="0"/>
            <a:cs typeface="Times New Roman" charset="0"/>
          </a:endParaRPr>
        </a:p>
        <a:p xmlns:a="http://schemas.openxmlformats.org/drawingml/2006/main">
          <a:pPr eaLnBrk="0" hangingPunct="0"/>
          <a:r>
            <a:rPr lang="en-US" sz="1200" b="1" i="0" dirty="0" smtClean="0">
              <a:solidFill>
                <a:schemeClr val="accent5">
                  <a:lumMod val="50000"/>
                </a:schemeClr>
              </a:solidFill>
              <a:ea typeface="Times New Roman" charset="0"/>
              <a:cs typeface="Times New Roman" charset="0"/>
            </a:rPr>
            <a:t>Reference</a:t>
          </a:r>
        </a:p>
        <a:p xmlns:a="http://schemas.openxmlformats.org/drawingml/2006/main">
          <a:pPr eaLnBrk="0" hangingPunct="0"/>
          <a:r>
            <a:rPr lang="en-US" sz="1200" b="1" i="0" dirty="0" smtClean="0">
              <a:solidFill>
                <a:schemeClr val="accent5">
                  <a:lumMod val="40000"/>
                  <a:lumOff val="60000"/>
                </a:schemeClr>
              </a:solidFill>
              <a:ea typeface="Times New Roman" charset="0"/>
              <a:cs typeface="Times New Roman" charset="0"/>
            </a:rPr>
            <a:t>Low</a:t>
          </a:r>
          <a:r>
            <a:rPr lang="en-US" sz="1200" b="1" i="0" baseline="0" dirty="0" smtClean="0">
              <a:solidFill>
                <a:schemeClr val="accent5">
                  <a:lumMod val="40000"/>
                  <a:lumOff val="60000"/>
                </a:schemeClr>
              </a:solidFill>
              <a:ea typeface="Times New Roman" charset="0"/>
              <a:cs typeface="Times New Roman" charset="0"/>
            </a:rPr>
            <a:t> </a:t>
          </a:r>
        </a:p>
        <a:p xmlns:a="http://schemas.openxmlformats.org/drawingml/2006/main">
          <a:pPr eaLnBrk="0" hangingPunct="0"/>
          <a:r>
            <a:rPr lang="en-US" sz="1200" b="1" i="0" baseline="0" dirty="0" smtClean="0">
              <a:solidFill>
                <a:schemeClr val="accent5">
                  <a:lumMod val="40000"/>
                  <a:lumOff val="60000"/>
                </a:schemeClr>
              </a:solidFill>
              <a:effectLst/>
            </a:rPr>
            <a:t>Economic</a:t>
          </a:r>
          <a:endParaRPr lang="en-US" sz="1200" b="1" dirty="0">
            <a:solidFill>
              <a:schemeClr val="accent5">
                <a:lumMod val="40000"/>
                <a:lumOff val="60000"/>
              </a:schemeClr>
            </a:solidFill>
            <a:effectLst/>
          </a:endParaRPr>
        </a:p>
        <a:p xmlns:a="http://schemas.openxmlformats.org/drawingml/2006/main">
          <a:pPr eaLnBrk="0" hangingPunct="0"/>
          <a:r>
            <a:rPr lang="en-US" sz="1200" b="1" i="0" baseline="0" dirty="0" smtClean="0">
              <a:solidFill>
                <a:schemeClr val="accent5">
                  <a:lumMod val="40000"/>
                  <a:lumOff val="60000"/>
                </a:schemeClr>
              </a:solidFill>
              <a:effectLst/>
            </a:rPr>
            <a:t>Growth</a:t>
          </a:r>
        </a:p>
        <a:p xmlns:a="http://schemas.openxmlformats.org/drawingml/2006/main">
          <a:pPr eaLnBrk="0" hangingPunct="0"/>
          <a:r>
            <a:rPr lang="en-US" sz="1200" b="1" i="0" dirty="0" smtClean="0">
              <a:solidFill>
                <a:schemeClr val="tx2">
                  <a:lumMod val="75000"/>
                  <a:lumOff val="25000"/>
                </a:schemeClr>
              </a:solidFill>
              <a:effectLst/>
            </a:rPr>
            <a:t>High</a:t>
          </a:r>
          <a:r>
            <a:rPr lang="en-US" sz="1200" b="1" i="0" baseline="0" dirty="0" smtClean="0">
              <a:solidFill>
                <a:schemeClr val="tx2">
                  <a:lumMod val="75000"/>
                  <a:lumOff val="25000"/>
                </a:schemeClr>
              </a:solidFill>
              <a:effectLst/>
            </a:rPr>
            <a:t> </a:t>
          </a:r>
          <a:endParaRPr lang="en-US" sz="1200" b="1" dirty="0">
            <a:solidFill>
              <a:schemeClr val="tx2">
                <a:lumMod val="75000"/>
                <a:lumOff val="25000"/>
              </a:schemeClr>
            </a:solidFill>
            <a:effectLst/>
          </a:endParaRPr>
        </a:p>
        <a:p xmlns:a="http://schemas.openxmlformats.org/drawingml/2006/main">
          <a:pPr eaLnBrk="0" hangingPunct="0"/>
          <a:r>
            <a:rPr lang="en-US" sz="1200" b="1" i="0" baseline="0" dirty="0" smtClean="0">
              <a:solidFill>
                <a:schemeClr val="tx2">
                  <a:lumMod val="75000"/>
                  <a:lumOff val="25000"/>
                </a:schemeClr>
              </a:solidFill>
              <a:effectLst/>
            </a:rPr>
            <a:t>Economic</a:t>
          </a:r>
          <a:endParaRPr lang="en-US" sz="1200" b="1" dirty="0">
            <a:solidFill>
              <a:schemeClr val="tx2">
                <a:lumMod val="75000"/>
                <a:lumOff val="25000"/>
              </a:schemeClr>
            </a:solidFill>
            <a:effectLst/>
          </a:endParaRPr>
        </a:p>
        <a:p xmlns:a="http://schemas.openxmlformats.org/drawingml/2006/main">
          <a:pPr eaLnBrk="0" hangingPunct="0"/>
          <a:r>
            <a:rPr lang="en-US" sz="1200" b="1" i="0" baseline="0" dirty="0">
              <a:solidFill>
                <a:schemeClr val="tx2">
                  <a:lumMod val="75000"/>
                  <a:lumOff val="25000"/>
                </a:schemeClr>
              </a:solidFill>
              <a:effectLst/>
            </a:rPr>
            <a:t>Growth</a:t>
          </a:r>
          <a:endParaRPr lang="en-US" sz="1200" b="1" dirty="0">
            <a:solidFill>
              <a:schemeClr val="tx2">
                <a:lumMod val="75000"/>
                <a:lumOff val="25000"/>
              </a:schemeClr>
            </a:solidFill>
            <a:effectLst/>
          </a:endParaRPr>
        </a:p>
        <a:p xmlns:a="http://schemas.openxmlformats.org/drawingml/2006/main">
          <a:pPr eaLnBrk="0" hangingPunct="0"/>
          <a:r>
            <a:rPr lang="en-US" sz="1200" b="1" i="0" dirty="0">
              <a:effectLst/>
            </a:rPr>
            <a:t>Reference</a:t>
          </a:r>
          <a:endParaRPr lang="en-US" sz="1200" b="1" dirty="0">
            <a:effectLst/>
          </a:endParaRPr>
        </a:p>
        <a:p xmlns:a="http://schemas.openxmlformats.org/drawingml/2006/main">
          <a:pPr eaLnBrk="0" hangingPunct="0"/>
          <a:r>
            <a:rPr lang="en-US" sz="1200" b="1" i="0" dirty="0">
              <a:solidFill>
                <a:schemeClr val="tx2">
                  <a:lumMod val="25000"/>
                  <a:lumOff val="75000"/>
                </a:schemeClr>
              </a:solidFill>
              <a:effectLst/>
            </a:rPr>
            <a:t>Low</a:t>
          </a:r>
          <a:r>
            <a:rPr lang="en-US" sz="1200" b="1" i="0" baseline="0" dirty="0">
              <a:solidFill>
                <a:schemeClr val="tx2">
                  <a:lumMod val="25000"/>
                  <a:lumOff val="75000"/>
                </a:schemeClr>
              </a:solidFill>
              <a:effectLst/>
            </a:rPr>
            <a:t> </a:t>
          </a:r>
          <a:endParaRPr lang="en-US" sz="1200" b="1" dirty="0">
            <a:solidFill>
              <a:schemeClr val="tx2">
                <a:lumMod val="25000"/>
                <a:lumOff val="75000"/>
              </a:schemeClr>
            </a:solidFill>
            <a:effectLst/>
          </a:endParaRPr>
        </a:p>
        <a:p xmlns:a="http://schemas.openxmlformats.org/drawingml/2006/main">
          <a:pPr eaLnBrk="0" hangingPunct="0"/>
          <a:r>
            <a:rPr lang="en-US" sz="1200" b="1" i="0" baseline="0" dirty="0" smtClean="0">
              <a:solidFill>
                <a:schemeClr val="tx2">
                  <a:lumMod val="25000"/>
                  <a:lumOff val="75000"/>
                </a:schemeClr>
              </a:solidFill>
              <a:effectLst/>
            </a:rPr>
            <a:t>Economic</a:t>
          </a:r>
          <a:endParaRPr lang="en-US" sz="1200" b="1" dirty="0">
            <a:solidFill>
              <a:schemeClr val="tx2">
                <a:lumMod val="25000"/>
                <a:lumOff val="75000"/>
              </a:schemeClr>
            </a:solidFill>
            <a:effectLst/>
          </a:endParaRPr>
        </a:p>
        <a:p xmlns:a="http://schemas.openxmlformats.org/drawingml/2006/main">
          <a:pPr eaLnBrk="0" hangingPunct="0"/>
          <a:r>
            <a:rPr lang="en-US" sz="1200" b="1" i="0" baseline="0" dirty="0">
              <a:solidFill>
                <a:schemeClr val="tx2">
                  <a:lumMod val="25000"/>
                  <a:lumOff val="75000"/>
                </a:schemeClr>
              </a:solidFill>
              <a:effectLst/>
            </a:rPr>
            <a:t>Growth</a:t>
          </a:r>
          <a:endParaRPr lang="en-US" sz="1200" b="1" dirty="0">
            <a:solidFill>
              <a:schemeClr val="tx2">
                <a:lumMod val="25000"/>
                <a:lumOff val="75000"/>
              </a:schemeClr>
            </a:solidFill>
            <a:effectLst/>
          </a:endParaRPr>
        </a:p>
      </cdr:txBody>
    </cdr:sp>
  </cdr:relSizeAnchor>
  <cdr:relSizeAnchor xmlns:cdr="http://schemas.openxmlformats.org/drawingml/2006/chartDrawing">
    <cdr:from>
      <cdr:x>0.33141</cdr:x>
      <cdr:y>0.78578</cdr:y>
    </cdr:from>
    <cdr:to>
      <cdr:x>0.52137</cdr:x>
      <cdr:y>0.85613</cdr:y>
    </cdr:to>
    <cdr:sp macro="" textlink="">
      <cdr:nvSpPr>
        <cdr:cNvPr id="3" name="TextBox 2"/>
        <cdr:cNvSpPr txBox="1"/>
      </cdr:nvSpPr>
      <cdr:spPr bwMode="auto">
        <a:xfrm xmlns:a="http://schemas.openxmlformats.org/drawingml/2006/main">
          <a:off x="1303183" y="2433740"/>
          <a:ext cx="746968" cy="2178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tx2"/>
              </a:solidFill>
              <a:latin typeface="+mn-lt"/>
              <a:ea typeface="Times New Roman" charset="0"/>
              <a:cs typeface="Times New Roman" charset="0"/>
            </a:rPr>
            <a:t>OECD</a:t>
          </a:r>
        </a:p>
      </cdr:txBody>
    </cdr:sp>
  </cdr:relSizeAnchor>
  <cdr:relSizeAnchor xmlns:cdr="http://schemas.openxmlformats.org/drawingml/2006/chartDrawing">
    <cdr:from>
      <cdr:x>0.33182</cdr:x>
      <cdr:y>0.40035</cdr:y>
    </cdr:from>
    <cdr:to>
      <cdr:x>0.57242</cdr:x>
      <cdr:y>0.46035</cdr:y>
    </cdr:to>
    <cdr:sp macro="" textlink="">
      <cdr:nvSpPr>
        <cdr:cNvPr id="4" name="TextBox 1"/>
        <cdr:cNvSpPr txBox="1"/>
      </cdr:nvSpPr>
      <cdr:spPr bwMode="auto">
        <a:xfrm xmlns:a="http://schemas.openxmlformats.org/drawingml/2006/main">
          <a:off x="929374" y="1400134"/>
          <a:ext cx="673891" cy="2098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non-OECD</a:t>
          </a:r>
        </a:p>
      </cdr:txBody>
    </cdr:sp>
  </cdr:relSizeAnchor>
  <cdr:relSizeAnchor xmlns:cdr="http://schemas.openxmlformats.org/drawingml/2006/chartDrawing">
    <cdr:from>
      <cdr:x>0.10464</cdr:x>
      <cdr:y>0.0944</cdr:y>
    </cdr:from>
    <cdr:to>
      <cdr:x>0.52316</cdr:x>
      <cdr:y>0.158</cdr:y>
    </cdr:to>
    <cdr:sp macro="" textlink="">
      <cdr:nvSpPr>
        <cdr:cNvPr id="5" name="TextBox 1"/>
        <cdr:cNvSpPr txBox="1"/>
      </cdr:nvSpPr>
      <cdr:spPr>
        <a:xfrm xmlns:a="http://schemas.openxmlformats.org/drawingml/2006/main">
          <a:off x="289682" y="330204"/>
          <a:ext cx="1158590" cy="22247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a:t>h</a:t>
          </a:r>
          <a:r>
            <a:rPr lang="en-US" sz="1200" dirty="0" smtClean="0"/>
            <a:t>istory  projections</a:t>
          </a:r>
          <a:endParaRPr lang="en-US" sz="1200" dirty="0"/>
        </a:p>
      </cdr:txBody>
    </cdr:sp>
  </cdr:relSizeAnchor>
  <cdr:relSizeAnchor xmlns:cdr="http://schemas.openxmlformats.org/drawingml/2006/chartDrawing">
    <cdr:from>
      <cdr:x>0</cdr:x>
      <cdr:y>0</cdr:y>
    </cdr:from>
    <cdr:to>
      <cdr:x>0.65068</cdr:x>
      <cdr:y>0.08447</cdr:y>
    </cdr:to>
    <cdr:sp macro="" textlink="">
      <cdr:nvSpPr>
        <cdr:cNvPr id="6" name="TextBox 14"/>
        <cdr:cNvSpPr txBox="1"/>
      </cdr:nvSpPr>
      <cdr:spPr>
        <a:xfrm xmlns:a="http://schemas.openxmlformats.org/drawingml/2006/main">
          <a:off x="0" y="0"/>
          <a:ext cx="2558629"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3.22871E-7</cdr:y>
    </cdr:from>
    <cdr:to>
      <cdr:x>0.65399</cdr:x>
      <cdr:y>0.08447</cdr:y>
    </cdr:to>
    <cdr:sp macro="" textlink="">
      <cdr:nvSpPr>
        <cdr:cNvPr id="5" name="TextBox 15"/>
        <cdr:cNvSpPr txBox="1"/>
      </cdr:nvSpPr>
      <cdr:spPr>
        <a:xfrm xmlns:a="http://schemas.openxmlformats.org/drawingml/2006/main">
          <a:off x="0" y="1"/>
          <a:ext cx="263082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endParaRPr lang="en-US" dirty="0"/>
        </a:p>
      </cdr:txBody>
    </cdr:sp>
  </cdr:relSizeAnchor>
  <cdr:relSizeAnchor xmlns:cdr="http://schemas.openxmlformats.org/drawingml/2006/chartDrawing">
    <cdr:from>
      <cdr:x>0.15681</cdr:x>
      <cdr:y>0.01352</cdr:y>
    </cdr:from>
    <cdr:to>
      <cdr:x>0.72086</cdr:x>
      <cdr:y>0.10436</cdr:y>
    </cdr:to>
    <cdr:sp macro="" textlink="">
      <cdr:nvSpPr>
        <cdr:cNvPr id="6" name="TextBox 5"/>
        <cdr:cNvSpPr txBox="1"/>
      </cdr:nvSpPr>
      <cdr:spPr>
        <a:xfrm xmlns:a="http://schemas.openxmlformats.org/drawingml/2006/main">
          <a:off x="460808" y="44585"/>
          <a:ext cx="1657510" cy="299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history  projections</a:t>
          </a:r>
          <a:endParaRPr lang="en-US" sz="1200" dirty="0"/>
        </a:p>
      </cdr:txBody>
    </cdr:sp>
  </cdr:relSizeAnchor>
  <cdr:relSizeAnchor xmlns:cdr="http://schemas.openxmlformats.org/drawingml/2006/chartDrawing">
    <cdr:from>
      <cdr:x>0.36327</cdr:x>
      <cdr:y>0.1271</cdr:y>
    </cdr:from>
    <cdr:to>
      <cdr:x>0.85269</cdr:x>
      <cdr:y>0.74075</cdr:y>
    </cdr:to>
    <cdr:sp macro="" textlink="">
      <cdr:nvSpPr>
        <cdr:cNvPr id="2" name="TextBox 1"/>
        <cdr:cNvSpPr txBox="1"/>
      </cdr:nvSpPr>
      <cdr:spPr bwMode="auto">
        <a:xfrm xmlns:a="http://schemas.openxmlformats.org/drawingml/2006/main">
          <a:off x="1104644" y="419272"/>
          <a:ext cx="1488259" cy="20242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600" b="1" i="0" dirty="0" smtClean="0">
            <a:solidFill>
              <a:schemeClr val="accent5"/>
            </a:solidFill>
            <a:ea typeface="Times New Roman" charset="0"/>
            <a:cs typeface="Times New Roman" charset="0"/>
          </a:endParaRPr>
        </a:p>
        <a:p xmlns:a="http://schemas.openxmlformats.org/drawingml/2006/main">
          <a:pPr eaLnBrk="0" hangingPunct="0"/>
          <a:r>
            <a:rPr lang="en-US" sz="1200" b="1" i="0" dirty="0" smtClean="0">
              <a:solidFill>
                <a:schemeClr val="accent5"/>
              </a:solidFill>
              <a:ea typeface="Times New Roman" charset="0"/>
              <a:cs typeface="Times New Roman" charset="0"/>
            </a:rPr>
            <a:t>High</a:t>
          </a:r>
          <a:r>
            <a:rPr lang="en-US" sz="1200" b="1" i="0" baseline="0" dirty="0" smtClean="0">
              <a:solidFill>
                <a:schemeClr val="accent5"/>
              </a:solidFill>
              <a:ea typeface="Times New Roman" charset="0"/>
              <a:cs typeface="Times New Roman" charset="0"/>
            </a:rPr>
            <a:t> </a:t>
          </a:r>
          <a:r>
            <a:rPr lang="en-US" sz="1200" b="1" i="0" dirty="0" smtClean="0">
              <a:solidFill>
                <a:schemeClr val="accent5"/>
              </a:solidFill>
              <a:ea typeface="Times New Roman" charset="0"/>
              <a:cs typeface="Times New Roman" charset="0"/>
            </a:rPr>
            <a:t>Economic </a:t>
          </a:r>
          <a:r>
            <a:rPr lang="en-US" sz="1200" b="1" i="0" baseline="0" dirty="0" smtClean="0">
              <a:solidFill>
                <a:schemeClr val="accent5"/>
              </a:solidFill>
              <a:ea typeface="Times New Roman" charset="0"/>
              <a:cs typeface="Times New Roman" charset="0"/>
            </a:rPr>
            <a:t>Growth</a:t>
          </a:r>
          <a:endParaRPr lang="en-US" sz="1200" b="1" i="0" dirty="0" smtClean="0">
            <a:solidFill>
              <a:schemeClr val="accent5"/>
            </a:solidFill>
            <a:ea typeface="Times New Roman" charset="0"/>
            <a:cs typeface="Times New Roman" charset="0"/>
          </a:endParaRPr>
        </a:p>
        <a:p xmlns:a="http://schemas.openxmlformats.org/drawingml/2006/main">
          <a:pPr eaLnBrk="0" hangingPunct="0"/>
          <a:r>
            <a:rPr lang="en-US" sz="1200" b="1" i="0" dirty="0" smtClean="0">
              <a:solidFill>
                <a:schemeClr val="accent2"/>
              </a:solidFill>
              <a:ea typeface="Times New Roman" charset="0"/>
              <a:cs typeface="Times New Roman" charset="0"/>
            </a:rPr>
            <a:t>High Oil </a:t>
          </a:r>
          <a:r>
            <a:rPr lang="en-US" sz="1200" b="1" dirty="0" smtClean="0">
              <a:solidFill>
                <a:schemeClr val="accent2"/>
              </a:solidFill>
              <a:effectLst/>
              <a:cs typeface="Times New Roman" charset="0"/>
            </a:rPr>
            <a:t>Price</a:t>
          </a:r>
          <a:endParaRPr lang="en-US" sz="1200" b="1" dirty="0">
            <a:solidFill>
              <a:schemeClr val="accent2"/>
            </a:solidFill>
            <a:effectLst/>
          </a:endParaRPr>
        </a:p>
        <a:p xmlns:a="http://schemas.openxmlformats.org/drawingml/2006/main">
          <a:pPr eaLnBrk="0" hangingPunct="0"/>
          <a:r>
            <a:rPr lang="en-US" sz="1200" b="1" i="0" dirty="0" smtClean="0">
              <a:solidFill>
                <a:schemeClr val="tx1"/>
              </a:solidFill>
              <a:effectLst/>
            </a:rPr>
            <a:t>Reference</a:t>
          </a:r>
        </a:p>
        <a:p xmlns:a="http://schemas.openxmlformats.org/drawingml/2006/main">
          <a:pPr eaLnBrk="0" hangingPunct="0"/>
          <a:endParaRPr lang="en-US" b="1" dirty="0" smtClean="0">
            <a:solidFill>
              <a:schemeClr val="tx1"/>
            </a:solidFill>
            <a:effectLst/>
          </a:endParaRPr>
        </a:p>
        <a:p xmlns:a="http://schemas.openxmlformats.org/drawingml/2006/main">
          <a:pPr eaLnBrk="0" hangingPunct="0"/>
          <a:endParaRPr lang="en-US" b="1" dirty="0">
            <a:solidFill>
              <a:schemeClr val="tx1"/>
            </a:solidFill>
          </a:endParaRPr>
        </a:p>
        <a:p xmlns:a="http://schemas.openxmlformats.org/drawingml/2006/main">
          <a:pPr eaLnBrk="0" hangingPunct="0"/>
          <a:endParaRPr lang="en-US" b="1" dirty="0" smtClean="0">
            <a:solidFill>
              <a:schemeClr val="tx1"/>
            </a:solidFill>
            <a:effectLst/>
          </a:endParaRPr>
        </a:p>
        <a:p xmlns:a="http://schemas.openxmlformats.org/drawingml/2006/main">
          <a:pPr eaLnBrk="0" hangingPunct="0"/>
          <a:endParaRPr lang="en-US" sz="500" b="1" dirty="0">
            <a:solidFill>
              <a:schemeClr val="tx1"/>
            </a:solidFill>
            <a:effectLst/>
          </a:endParaRPr>
        </a:p>
        <a:p xmlns:a="http://schemas.openxmlformats.org/drawingml/2006/main">
          <a:pPr eaLnBrk="0" hangingPunct="0"/>
          <a:r>
            <a:rPr lang="en-US" sz="1200" b="1" i="0" dirty="0" smtClean="0">
              <a:solidFill>
                <a:schemeClr val="accent4">
                  <a:lumMod val="60000"/>
                  <a:lumOff val="40000"/>
                </a:schemeClr>
              </a:solidFill>
              <a:effectLst/>
            </a:rPr>
            <a:t>Low Oil </a:t>
          </a:r>
          <a:r>
            <a:rPr lang="en-US" sz="1200" b="1" dirty="0" smtClean="0">
              <a:solidFill>
                <a:schemeClr val="accent4">
                  <a:lumMod val="60000"/>
                  <a:lumOff val="40000"/>
                </a:schemeClr>
              </a:solidFill>
            </a:rPr>
            <a:t>Price</a:t>
          </a:r>
          <a:endParaRPr lang="en-US" sz="1200" b="1" i="0" dirty="0" smtClean="0">
            <a:solidFill>
              <a:schemeClr val="accent4">
                <a:lumMod val="60000"/>
                <a:lumOff val="40000"/>
              </a:schemeClr>
            </a:solidFill>
            <a:effectLst/>
          </a:endParaRPr>
        </a:p>
        <a:p xmlns:a="http://schemas.openxmlformats.org/drawingml/2006/main">
          <a:pPr eaLnBrk="0" hangingPunct="0"/>
          <a:r>
            <a:rPr lang="en-US" sz="1200" b="1" i="0" dirty="0" smtClean="0">
              <a:solidFill>
                <a:schemeClr val="accent5">
                  <a:lumMod val="40000"/>
                  <a:lumOff val="60000"/>
                </a:schemeClr>
              </a:solidFill>
              <a:effectLst/>
            </a:rPr>
            <a:t>Low</a:t>
          </a:r>
          <a:r>
            <a:rPr lang="en-US" sz="1200" b="1" i="0" baseline="0" dirty="0" smtClean="0">
              <a:solidFill>
                <a:schemeClr val="accent5">
                  <a:lumMod val="40000"/>
                  <a:lumOff val="60000"/>
                </a:schemeClr>
              </a:solidFill>
              <a:effectLst/>
            </a:rPr>
            <a:t> Economic Growth</a:t>
          </a:r>
          <a:endParaRPr lang="en-US" sz="1200" b="1" dirty="0">
            <a:solidFill>
              <a:schemeClr val="accent5">
                <a:lumMod val="40000"/>
                <a:lumOff val="60000"/>
              </a:schemeClr>
            </a:solidFill>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0.56295</cdr:x>
      <cdr:y>0.70329</cdr:y>
    </cdr:from>
    <cdr:to>
      <cdr:x>0.68378</cdr:x>
      <cdr:y>0.80745</cdr:y>
    </cdr:to>
    <cdr:sp macro="" textlink="">
      <cdr:nvSpPr>
        <cdr:cNvPr id="3" name="TextBox 1"/>
        <cdr:cNvSpPr txBox="1"/>
      </cdr:nvSpPr>
      <cdr:spPr>
        <a:xfrm xmlns:a="http://schemas.openxmlformats.org/drawingml/2006/main">
          <a:off x="1492796" y="2353312"/>
          <a:ext cx="320413" cy="34853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chemeClr val="bg1"/>
              </a:solidFill>
              <a:latin typeface="Arial" panose="020B0604020202020204" pitchFamily="34" charset="0"/>
              <a:cs typeface="Arial" panose="020B0604020202020204" pitchFamily="34" charset="0"/>
            </a:rPr>
            <a:t>OECD</a:t>
          </a:r>
        </a:p>
      </cdr:txBody>
    </cdr:sp>
  </cdr:relSizeAnchor>
  <cdr:relSizeAnchor xmlns:cdr="http://schemas.openxmlformats.org/drawingml/2006/chartDrawing">
    <cdr:from>
      <cdr:x>0.56295</cdr:x>
      <cdr:y>0.38807</cdr:y>
    </cdr:from>
    <cdr:to>
      <cdr:x>0.90906</cdr:x>
      <cdr:y>0.47934</cdr:y>
    </cdr:to>
    <cdr:sp macro="" textlink="">
      <cdr:nvSpPr>
        <cdr:cNvPr id="4" name="TextBox 1"/>
        <cdr:cNvSpPr txBox="1"/>
      </cdr:nvSpPr>
      <cdr:spPr>
        <a:xfrm xmlns:a="http://schemas.openxmlformats.org/drawingml/2006/main">
          <a:off x="1492796" y="1298552"/>
          <a:ext cx="917823" cy="3053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chemeClr val="bg1"/>
              </a:solidFill>
              <a:latin typeface="Arial" panose="020B0604020202020204" pitchFamily="34" charset="0"/>
              <a:cs typeface="Arial" panose="020B0604020202020204" pitchFamily="34" charset="0"/>
            </a:rPr>
            <a:t>n</a:t>
          </a:r>
          <a:r>
            <a:rPr lang="en-US" sz="1200" b="1" dirty="0" smtClean="0">
              <a:solidFill>
                <a:schemeClr val="bg1"/>
              </a:solidFill>
              <a:latin typeface="Arial" panose="020B0604020202020204" pitchFamily="34" charset="0"/>
              <a:cs typeface="Arial" panose="020B0604020202020204" pitchFamily="34" charset="0"/>
            </a:rPr>
            <a:t>on-OECD</a:t>
          </a:r>
          <a:endParaRPr lang="en-US" sz="12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0.11686</cdr:x>
      <cdr:y>0.03752</cdr:y>
    </cdr:from>
    <cdr:to>
      <cdr:x>0.30332</cdr:x>
      <cdr:y>0.13654</cdr:y>
    </cdr:to>
    <cdr:sp macro="" textlink="">
      <cdr:nvSpPr>
        <cdr:cNvPr id="2" name="TextBox 1"/>
        <cdr:cNvSpPr txBox="1"/>
      </cdr:nvSpPr>
      <cdr:spPr>
        <a:xfrm xmlns:a="http://schemas.openxmlformats.org/drawingml/2006/main">
          <a:off x="309897" y="125564"/>
          <a:ext cx="494447" cy="3313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solidFill>
                <a:schemeClr val="tx1"/>
              </a:solidFill>
              <a:latin typeface="Arial" panose="020B0604020202020204" pitchFamily="34" charset="0"/>
              <a:cs typeface="Arial" panose="020B0604020202020204" pitchFamily="34" charset="0"/>
            </a:rPr>
            <a:t>  history   projections</a:t>
          </a:r>
          <a:endParaRPr lang="en-US" sz="120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0.53852</cdr:x>
      <cdr:y>0.26387</cdr:y>
    </cdr:from>
    <cdr:to>
      <cdr:x>0.81276</cdr:x>
      <cdr:y>0.58276</cdr:y>
    </cdr:to>
    <cdr:sp macro="" textlink="">
      <cdr:nvSpPr>
        <cdr:cNvPr id="2" name="TextBox 1"/>
        <cdr:cNvSpPr txBox="1"/>
      </cdr:nvSpPr>
      <cdr:spPr>
        <a:xfrm xmlns:a="http://schemas.openxmlformats.org/drawingml/2006/main">
          <a:off x="2117589" y="817262"/>
          <a:ext cx="1078386" cy="9876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b="1" dirty="0">
            <a:solidFill>
              <a:srgbClr val="A33340"/>
            </a:solidFill>
            <a:latin typeface="Arial" panose="020B0604020202020204" pitchFamily="34" charset="0"/>
            <a:cs typeface="Arial" panose="020B0604020202020204" pitchFamily="34" charset="0"/>
          </a:endParaRPr>
        </a:p>
        <a:p xmlns:a="http://schemas.openxmlformats.org/drawingml/2006/main">
          <a:endParaRPr lang="en-US" sz="1200" b="1" dirty="0" smtClean="0">
            <a:solidFill>
              <a:srgbClr val="A33340"/>
            </a:solidFill>
            <a:latin typeface="Arial" panose="020B0604020202020204" pitchFamily="34" charset="0"/>
            <a:cs typeface="Arial" panose="020B0604020202020204" pitchFamily="34" charset="0"/>
          </a:endParaRPr>
        </a:p>
        <a:p xmlns:a="http://schemas.openxmlformats.org/drawingml/2006/main">
          <a:endParaRPr lang="en-US" sz="1200" b="1" dirty="0" smtClean="0">
            <a:solidFill>
              <a:srgbClr val="A33340"/>
            </a:solidFill>
            <a:latin typeface="Arial" panose="020B0604020202020204" pitchFamily="34" charset="0"/>
            <a:cs typeface="Arial" panose="020B0604020202020204" pitchFamily="34" charset="0"/>
          </a:endParaRPr>
        </a:p>
        <a:p xmlns:a="http://schemas.openxmlformats.org/drawingml/2006/main">
          <a:endParaRPr lang="en-US" sz="1200" b="1" dirty="0">
            <a:solidFill>
              <a:srgbClr val="A33340"/>
            </a:solidFill>
            <a:latin typeface="Arial" panose="020B0604020202020204" pitchFamily="34" charset="0"/>
            <a:cs typeface="Arial" panose="020B0604020202020204" pitchFamily="34" charset="0"/>
          </a:endParaRPr>
        </a:p>
        <a:p xmlns:a="http://schemas.openxmlformats.org/drawingml/2006/main">
          <a:endParaRPr lang="en-US" sz="1200" b="1" dirty="0">
            <a:solidFill>
              <a:srgbClr val="A3334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0.53766</cdr:x>
      <cdr:y>0.66304</cdr:y>
    </cdr:from>
    <cdr:to>
      <cdr:x>0.73766</cdr:x>
      <cdr:y>0.75331</cdr:y>
    </cdr:to>
    <cdr:sp macro="" textlink="">
      <cdr:nvSpPr>
        <cdr:cNvPr id="3" name="TextBox 1"/>
        <cdr:cNvSpPr txBox="1"/>
      </cdr:nvSpPr>
      <cdr:spPr>
        <a:xfrm xmlns:a="http://schemas.openxmlformats.org/drawingml/2006/main">
          <a:off x="2114193" y="2053577"/>
          <a:ext cx="786447" cy="2795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200" b="1" dirty="0">
            <a:solidFill>
              <a:schemeClr val="tx2"/>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0.02885</cdr:x>
      <cdr:y>0.04315</cdr:y>
    </cdr:from>
    <cdr:to>
      <cdr:x>0.7747</cdr:x>
      <cdr:y>0.17292</cdr:y>
    </cdr:to>
    <cdr:sp macro="" textlink="">
      <cdr:nvSpPr>
        <cdr:cNvPr id="4" name="TextBox 3"/>
        <cdr:cNvSpPr txBox="1"/>
      </cdr:nvSpPr>
      <cdr:spPr>
        <a:xfrm xmlns:a="http://schemas.openxmlformats.org/drawingml/2006/main">
          <a:off x="113453" y="150918"/>
          <a:ext cx="2932854" cy="4538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0.33001</cdr:x>
      <cdr:y>0.2632</cdr:y>
    </cdr:from>
    <cdr:to>
      <cdr:x>0.56255</cdr:x>
      <cdr:y>0.55843</cdr:y>
    </cdr:to>
    <cdr:sp macro="" textlink="">
      <cdr:nvSpPr>
        <cdr:cNvPr id="5" name="TextBox 4"/>
        <cdr:cNvSpPr txBox="1"/>
      </cdr:nvSpPr>
      <cdr:spPr>
        <a:xfrm xmlns:a="http://schemas.openxmlformats.org/drawingml/2006/main">
          <a:off x="1297693" y="81518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0.41239</cdr:x>
      <cdr:y>0.39467</cdr:y>
    </cdr:from>
    <cdr:to>
      <cdr:x>0.64493</cdr:x>
      <cdr:y>0.6899</cdr:y>
    </cdr:to>
    <cdr:sp macro="" textlink="">
      <cdr:nvSpPr>
        <cdr:cNvPr id="6" name="TextBox 5"/>
        <cdr:cNvSpPr txBox="1"/>
      </cdr:nvSpPr>
      <cdr:spPr>
        <a:xfrm xmlns:a="http://schemas.openxmlformats.org/drawingml/2006/main">
          <a:off x="1621631" y="12223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0.97967</cdr:x>
      <cdr:y>0.08198</cdr:y>
    </cdr:to>
    <cdr:sp macro="" textlink="">
      <cdr:nvSpPr>
        <cdr:cNvPr id="2" name="Rectangle 1"/>
        <cdr:cNvSpPr/>
      </cdr:nvSpPr>
      <cdr:spPr>
        <a:xfrm xmlns:a="http://schemas.openxmlformats.org/drawingml/2006/main">
          <a:off x="0" y="0"/>
          <a:ext cx="3852296" cy="25391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defRPr sz="1400" b="0" i="0" u="none" strike="noStrike" kern="1200" spc="0" baseline="0">
              <a:solidFill>
                <a:prstClr val="black">
                  <a:lumMod val="65000"/>
                  <a:lumOff val="35000"/>
                </a:prstClr>
              </a:solidFill>
              <a:latin typeface="+mn-lt"/>
              <a:ea typeface="+mn-ea"/>
              <a:cs typeface="+mn-cs"/>
            </a:defRPr>
          </a:pPr>
          <a:endParaRPr lang="en-US" sz="1050"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0.75034</cdr:x>
      <cdr:y>0.08641</cdr:y>
    </cdr:from>
    <cdr:to>
      <cdr:x>0.99043</cdr:x>
      <cdr:y>0.93839</cdr:y>
    </cdr:to>
    <cdr:sp macro="" textlink="">
      <cdr:nvSpPr>
        <cdr:cNvPr id="2" name="TextBox 1"/>
        <cdr:cNvSpPr txBox="1"/>
      </cdr:nvSpPr>
      <cdr:spPr bwMode="auto">
        <a:xfrm xmlns:a="http://schemas.openxmlformats.org/drawingml/2006/main">
          <a:off x="3018409" y="267630"/>
          <a:ext cx="965819" cy="26387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dirty="0">
              <a:solidFill>
                <a:schemeClr val="accent3"/>
              </a:solidFill>
              <a:ea typeface="Times New Roman" charset="0"/>
              <a:cs typeface="Times New Roman" charset="0"/>
            </a:rPr>
            <a:t>r</a:t>
          </a:r>
          <a:r>
            <a:rPr lang="en-US" sz="1200" b="1" i="0" dirty="0" smtClean="0">
              <a:solidFill>
                <a:schemeClr val="accent3"/>
              </a:solidFill>
              <a:ea typeface="Times New Roman" charset="0"/>
              <a:cs typeface="Times New Roman" charset="0"/>
            </a:rPr>
            <a:t>enewables</a:t>
          </a:r>
          <a:endParaRPr lang="en-US" sz="1200" b="1" dirty="0" smtClean="0">
            <a:solidFill>
              <a:schemeClr val="accent2"/>
            </a:solidFill>
            <a:ea typeface="Times New Roman" charset="0"/>
            <a:cs typeface="Times New Roman" charset="0"/>
          </a:endParaRPr>
        </a:p>
        <a:p xmlns:a="http://schemas.openxmlformats.org/drawingml/2006/main">
          <a:pPr eaLnBrk="0" hangingPunct="0"/>
          <a:endParaRPr lang="en-US" sz="1200" b="1" dirty="0" smtClean="0">
            <a:solidFill>
              <a:schemeClr val="accent2"/>
            </a:solidFill>
            <a:ea typeface="Times New Roman" charset="0"/>
            <a:cs typeface="Times New Roman" charset="0"/>
          </a:endParaRPr>
        </a:p>
        <a:p xmlns:a="http://schemas.openxmlformats.org/drawingml/2006/main">
          <a:pPr eaLnBrk="0" hangingPunct="0"/>
          <a:endParaRPr lang="en-US" sz="1200" b="1" dirty="0" smtClean="0">
            <a:solidFill>
              <a:schemeClr val="accent2"/>
            </a:solidFill>
            <a:ea typeface="Times New Roman" charset="0"/>
            <a:cs typeface="Times New Roman" charset="0"/>
          </a:endParaRPr>
        </a:p>
        <a:p xmlns:a="http://schemas.openxmlformats.org/drawingml/2006/main">
          <a:pPr eaLnBrk="0" hangingPunct="0"/>
          <a:endParaRPr lang="en-US" sz="1200" b="1" dirty="0" smtClean="0">
            <a:solidFill>
              <a:schemeClr val="accent2"/>
            </a:solidFill>
            <a:ea typeface="Times New Roman" charset="0"/>
            <a:cs typeface="Times New Roman" charset="0"/>
          </a:endParaRPr>
        </a:p>
        <a:p xmlns:a="http://schemas.openxmlformats.org/drawingml/2006/main">
          <a:pPr eaLnBrk="0" hangingPunct="0"/>
          <a:r>
            <a:rPr lang="en-US" sz="1200" b="1" dirty="0">
              <a:solidFill>
                <a:schemeClr val="tx1"/>
              </a:solidFill>
              <a:ea typeface="Times New Roman" charset="0"/>
              <a:cs typeface="Times New Roman" charset="0"/>
            </a:rPr>
            <a:t>c</a:t>
          </a:r>
          <a:r>
            <a:rPr lang="en-US" sz="1200" b="1" dirty="0" smtClean="0">
              <a:solidFill>
                <a:schemeClr val="tx1"/>
              </a:solidFill>
              <a:ea typeface="Times New Roman" charset="0"/>
              <a:cs typeface="Times New Roman" charset="0"/>
            </a:rPr>
            <a:t>oal</a:t>
          </a:r>
        </a:p>
        <a:p xmlns:a="http://schemas.openxmlformats.org/drawingml/2006/main">
          <a:pPr eaLnBrk="0" hangingPunct="0"/>
          <a:endParaRPr lang="en-US" sz="1200" b="1" dirty="0">
            <a:solidFill>
              <a:schemeClr val="accent2"/>
            </a:solidFill>
            <a:ea typeface="Times New Roman" charset="0"/>
            <a:cs typeface="Times New Roman" charset="0"/>
          </a:endParaRPr>
        </a:p>
        <a:p xmlns:a="http://schemas.openxmlformats.org/drawingml/2006/main">
          <a:pPr eaLnBrk="0" hangingPunct="0"/>
          <a:r>
            <a:rPr lang="en-US" sz="1200" b="1" dirty="0">
              <a:solidFill>
                <a:schemeClr val="accent2"/>
              </a:solidFill>
              <a:ea typeface="Times New Roman" charset="0"/>
              <a:cs typeface="Times New Roman" charset="0"/>
            </a:rPr>
            <a:t>p</a:t>
          </a:r>
          <a:r>
            <a:rPr lang="en-US" sz="1200" b="1" i="0" dirty="0" smtClean="0">
              <a:solidFill>
                <a:schemeClr val="accent2"/>
              </a:solidFill>
              <a:ea typeface="Times New Roman" charset="0"/>
              <a:cs typeface="Times New Roman" charset="0"/>
            </a:rPr>
            <a:t>etroleum</a:t>
          </a:r>
        </a:p>
        <a:p xmlns:a="http://schemas.openxmlformats.org/drawingml/2006/main">
          <a:pPr eaLnBrk="0" hangingPunct="0"/>
          <a:r>
            <a:rPr lang="en-US" sz="1200" b="1" dirty="0" smtClean="0">
              <a:solidFill>
                <a:schemeClr val="accent2"/>
              </a:solidFill>
              <a:ea typeface="Times New Roman" charset="0"/>
              <a:cs typeface="Times New Roman" charset="0"/>
            </a:rPr>
            <a:t>and other</a:t>
          </a:r>
          <a:endParaRPr lang="en-US" sz="1200" b="1" i="0" dirty="0" smtClean="0">
            <a:solidFill>
              <a:schemeClr val="accent2"/>
            </a:solidFill>
            <a:ea typeface="Times New Roman" charset="0"/>
            <a:cs typeface="Times New Roman" charset="0"/>
          </a:endParaRPr>
        </a:p>
        <a:p xmlns:a="http://schemas.openxmlformats.org/drawingml/2006/main">
          <a:pPr eaLnBrk="0" hangingPunct="0"/>
          <a:r>
            <a:rPr lang="en-US" sz="1200" b="1" i="0" dirty="0" smtClean="0">
              <a:solidFill>
                <a:schemeClr val="accent2"/>
              </a:solidFill>
              <a:ea typeface="Times New Roman" charset="0"/>
              <a:cs typeface="Times New Roman" charset="0"/>
            </a:rPr>
            <a:t>liquids</a:t>
          </a:r>
        </a:p>
        <a:p xmlns:a="http://schemas.openxmlformats.org/drawingml/2006/main">
          <a:pPr eaLnBrk="0" hangingPunct="0"/>
          <a:endParaRPr lang="en-US" sz="1200" b="1" i="0" dirty="0" smtClean="0">
            <a:solidFill>
              <a:schemeClr val="accent1"/>
            </a:solidFill>
            <a:ea typeface="Times New Roman" charset="0"/>
            <a:cs typeface="Times New Roman" charset="0"/>
          </a:endParaRPr>
        </a:p>
        <a:p xmlns:a="http://schemas.openxmlformats.org/drawingml/2006/main">
          <a:pPr eaLnBrk="0" hangingPunct="0"/>
          <a:endParaRPr lang="en-US" sz="1200" b="1" dirty="0">
            <a:solidFill>
              <a:schemeClr val="accent1"/>
            </a:solidFill>
            <a:ea typeface="Times New Roman" charset="0"/>
            <a:cs typeface="Times New Roman" charset="0"/>
          </a:endParaRPr>
        </a:p>
        <a:p xmlns:a="http://schemas.openxmlformats.org/drawingml/2006/main">
          <a:pPr eaLnBrk="0" hangingPunct="0"/>
          <a:r>
            <a:rPr lang="en-US" sz="1200" b="1" dirty="0">
              <a:solidFill>
                <a:schemeClr val="accent1"/>
              </a:solidFill>
              <a:ea typeface="Times New Roman" charset="0"/>
              <a:cs typeface="Times New Roman" charset="0"/>
            </a:rPr>
            <a:t>n</a:t>
          </a:r>
          <a:r>
            <a:rPr lang="en-US" sz="1200" b="1" i="0" dirty="0" smtClean="0">
              <a:solidFill>
                <a:schemeClr val="accent1"/>
              </a:solidFill>
              <a:ea typeface="Times New Roman" charset="0"/>
              <a:cs typeface="Times New Roman" charset="0"/>
            </a:rPr>
            <a:t>atural</a:t>
          </a:r>
          <a:r>
            <a:rPr lang="en-US" sz="1200" b="1" i="0" baseline="0" dirty="0" smtClean="0">
              <a:solidFill>
                <a:schemeClr val="accent1"/>
              </a:solidFill>
              <a:ea typeface="Times New Roman" charset="0"/>
              <a:cs typeface="Times New Roman" charset="0"/>
            </a:rPr>
            <a:t> gas</a:t>
          </a:r>
          <a:endParaRPr lang="en-US" sz="1200" b="1" i="0" baseline="0" dirty="0" smtClean="0">
            <a:solidFill>
              <a:schemeClr val="accent5"/>
            </a:solidFill>
            <a:ea typeface="Times New Roman" charset="0"/>
            <a:cs typeface="Times New Roman" charset="0"/>
          </a:endParaRPr>
        </a:p>
        <a:p xmlns:a="http://schemas.openxmlformats.org/drawingml/2006/main">
          <a:pPr eaLnBrk="0" hangingPunct="0"/>
          <a:endParaRPr lang="en-US" sz="1200" b="1" dirty="0" smtClean="0">
            <a:solidFill>
              <a:schemeClr val="accent5"/>
            </a:solidFill>
            <a:ea typeface="Times New Roman" charset="0"/>
            <a:cs typeface="Times New Roman" charset="0"/>
          </a:endParaRPr>
        </a:p>
        <a:p xmlns:a="http://schemas.openxmlformats.org/drawingml/2006/main">
          <a:pPr eaLnBrk="0" hangingPunct="0"/>
          <a:r>
            <a:rPr lang="en-US" sz="1200" b="1" dirty="0" smtClean="0">
              <a:solidFill>
                <a:schemeClr val="accent5"/>
              </a:solidFill>
              <a:ea typeface="Times New Roman" charset="0"/>
              <a:cs typeface="Times New Roman" charset="0"/>
            </a:rPr>
            <a:t>n</a:t>
          </a:r>
          <a:r>
            <a:rPr lang="en-US" sz="1200" b="1" i="0" baseline="0" dirty="0" smtClean="0">
              <a:solidFill>
                <a:schemeClr val="accent5"/>
              </a:solidFill>
              <a:ea typeface="Times New Roman" charset="0"/>
              <a:cs typeface="Times New Roman" charset="0"/>
            </a:rPr>
            <a:t>uclear</a:t>
          </a:r>
          <a:endParaRPr lang="en-US" sz="1200" b="1" i="0" dirty="0" smtClean="0">
            <a:solidFill>
              <a:schemeClr val="accent5"/>
            </a:solidFill>
            <a:ea typeface="Times New Roman" charset="0"/>
            <a:cs typeface="Times New Roman" charset="0"/>
          </a:endParaRPr>
        </a:p>
        <a:p xmlns:a="http://schemas.openxmlformats.org/drawingml/2006/main">
          <a:pPr eaLnBrk="0" hangingPunct="0"/>
          <a:endParaRPr lang="en-US" sz="1600" i="0" dirty="0" smtClean="0">
            <a:solidFill>
              <a:srgbClr val="333333"/>
            </a:solidFill>
            <a:latin typeface="Times New Roman" charset="0"/>
            <a:ea typeface="Times New Roman" charset="0"/>
            <a:cs typeface="Times New Roman" charset="0"/>
          </a:endParaRPr>
        </a:p>
      </cdr:txBody>
    </cdr:sp>
  </cdr:relSizeAnchor>
  <cdr:relSizeAnchor xmlns:cdr="http://schemas.openxmlformats.org/drawingml/2006/chartDrawing">
    <cdr:from>
      <cdr:x>0.31601</cdr:x>
      <cdr:y>0.05515</cdr:y>
    </cdr:from>
    <cdr:to>
      <cdr:x>0.54332</cdr:x>
      <cdr:y>0.35038</cdr:y>
    </cdr:to>
    <cdr:sp macro="" textlink="">
      <cdr:nvSpPr>
        <cdr:cNvPr id="4" name="TextBox 3"/>
        <cdr:cNvSpPr txBox="1"/>
      </cdr:nvSpPr>
      <cdr:spPr>
        <a:xfrm xmlns:a="http://schemas.openxmlformats.org/drawingml/2006/main">
          <a:off x="1271212" y="17081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0.60704</cdr:x>
      <cdr:y>0.0663</cdr:y>
    </cdr:from>
    <cdr:to>
      <cdr:x>0.93619</cdr:x>
      <cdr:y>0.63286</cdr:y>
    </cdr:to>
    <cdr:sp macro="" textlink="">
      <cdr:nvSpPr>
        <cdr:cNvPr id="2" name="TextBox 1"/>
        <cdr:cNvSpPr txBox="1"/>
      </cdr:nvSpPr>
      <cdr:spPr>
        <a:xfrm xmlns:a="http://schemas.openxmlformats.org/drawingml/2006/main">
          <a:off x="4030990" y="184260"/>
          <a:ext cx="2185639" cy="15745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accent1"/>
              </a:solidFill>
            </a:rPr>
            <a:t>	</a:t>
          </a:r>
        </a:p>
        <a:p xmlns:a="http://schemas.openxmlformats.org/drawingml/2006/main">
          <a:endParaRPr lang="en-US" sz="1400" b="1" dirty="0">
            <a:solidFill>
              <a:schemeClr val="accent1"/>
            </a:solidFill>
          </a:endParaRPr>
        </a:p>
        <a:p xmlns:a="http://schemas.openxmlformats.org/drawingml/2006/main">
          <a:r>
            <a:rPr lang="en-US" sz="1400" b="1" dirty="0" smtClean="0">
              <a:solidFill>
                <a:schemeClr val="accent1"/>
              </a:solidFill>
            </a:rPr>
            <a:t>	</a:t>
          </a:r>
        </a:p>
        <a:p xmlns:a="http://schemas.openxmlformats.org/drawingml/2006/main">
          <a:r>
            <a:rPr lang="en-US" sz="1400" b="1" dirty="0">
              <a:solidFill>
                <a:schemeClr val="tx2"/>
              </a:solidFill>
            </a:rPr>
            <a:t>	</a:t>
          </a:r>
          <a:endParaRPr lang="en-US" sz="1200" b="1" dirty="0">
            <a:solidFill>
              <a:schemeClr val="accent2"/>
            </a:solidFill>
          </a:endParaRPr>
        </a:p>
      </cdr:txBody>
    </cdr:sp>
  </cdr:relSizeAnchor>
  <cdr:relSizeAnchor xmlns:cdr="http://schemas.openxmlformats.org/drawingml/2006/chartDrawing">
    <cdr:from>
      <cdr:x>0.15203</cdr:x>
      <cdr:y>0.02699</cdr:y>
    </cdr:from>
    <cdr:to>
      <cdr:x>0.46584</cdr:x>
      <cdr:y>0.11187</cdr:y>
    </cdr:to>
    <cdr:sp macro="" textlink="">
      <cdr:nvSpPr>
        <cdr:cNvPr id="3" name="TextBox 2"/>
        <cdr:cNvSpPr txBox="1"/>
      </cdr:nvSpPr>
      <cdr:spPr>
        <a:xfrm xmlns:a="http://schemas.openxmlformats.org/drawingml/2006/main">
          <a:off x="1242652" y="83088"/>
          <a:ext cx="2564935" cy="261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h</a:t>
          </a:r>
          <a:r>
            <a:rPr lang="en-US" sz="1200" dirty="0" smtClean="0"/>
            <a:t>istory            projections</a:t>
          </a:r>
          <a:endParaRPr lang="en-US" sz="1200" dirty="0"/>
        </a:p>
      </cdr:txBody>
    </cdr:sp>
  </cdr:relSizeAnchor>
  <cdr:relSizeAnchor xmlns:cdr="http://schemas.openxmlformats.org/drawingml/2006/chartDrawing">
    <cdr:from>
      <cdr:x>0.83438</cdr:x>
      <cdr:y>0</cdr:y>
    </cdr:from>
    <cdr:to>
      <cdr:x>0.99949</cdr:x>
      <cdr:y>0.80065</cdr:y>
    </cdr:to>
    <cdr:sp macro="" textlink="">
      <cdr:nvSpPr>
        <cdr:cNvPr id="4" name="TextBox 3"/>
        <cdr:cNvSpPr txBox="1"/>
      </cdr:nvSpPr>
      <cdr:spPr>
        <a:xfrm xmlns:a="http://schemas.openxmlformats.org/drawingml/2006/main">
          <a:off x="6819800" y="0"/>
          <a:ext cx="1349538" cy="2464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accent2"/>
              </a:solidFill>
            </a:rPr>
            <a:t>High Economic Growth</a:t>
          </a:r>
          <a:endParaRPr lang="en-US" sz="1200" b="1" dirty="0">
            <a:solidFill>
              <a:schemeClr val="accent2"/>
            </a:solidFill>
          </a:endParaRPr>
        </a:p>
        <a:p xmlns:a="http://schemas.openxmlformats.org/drawingml/2006/main">
          <a:r>
            <a:rPr lang="en-US" sz="1200" b="1" dirty="0" smtClean="0">
              <a:solidFill>
                <a:schemeClr val="accent3"/>
              </a:solidFill>
            </a:rPr>
            <a:t>High Oil Price</a:t>
          </a:r>
        </a:p>
        <a:p xmlns:a="http://schemas.openxmlformats.org/drawingml/2006/main">
          <a:r>
            <a:rPr lang="en-US" sz="1200" b="1" dirty="0" smtClean="0">
              <a:solidFill>
                <a:schemeClr val="accent3">
                  <a:lumMod val="50000"/>
                </a:schemeClr>
              </a:solidFill>
            </a:rPr>
            <a:t>Reference</a:t>
          </a:r>
        </a:p>
        <a:p xmlns:a="http://schemas.openxmlformats.org/drawingml/2006/main">
          <a:r>
            <a:rPr lang="en-US" sz="1200" b="1" dirty="0" smtClean="0">
              <a:solidFill>
                <a:schemeClr val="accent3">
                  <a:lumMod val="60000"/>
                  <a:lumOff val="40000"/>
                </a:schemeClr>
              </a:solidFill>
            </a:rPr>
            <a:t>Low Oil Price</a:t>
          </a:r>
        </a:p>
        <a:p xmlns:a="http://schemas.openxmlformats.org/drawingml/2006/main">
          <a:r>
            <a:rPr lang="en-US" sz="1200" b="1" dirty="0" smtClean="0">
              <a:solidFill>
                <a:schemeClr val="accent4"/>
              </a:solidFill>
            </a:rPr>
            <a:t>Low Economic Growth</a:t>
          </a:r>
          <a:endParaRPr lang="en-US" sz="1200" b="1" dirty="0">
            <a:solidFill>
              <a:schemeClr val="accent4"/>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19" tIns="45709" rIns="91419" bIns="457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1"/>
            <a:ext cx="3038475" cy="465138"/>
          </a:xfrm>
          <a:prstGeom prst="rect">
            <a:avLst/>
          </a:prstGeom>
        </p:spPr>
        <p:txBody>
          <a:bodyPr vert="horz" lIns="91419" tIns="45709" rIns="91419" bIns="4570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10/5/2021</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19" tIns="45709" rIns="91419" bIns="4570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19" tIns="45709" rIns="91419" bIns="4570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10/5/2021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a:t>
            </a:fld>
            <a:endParaRPr lang="en-US" dirty="0"/>
          </a:p>
        </p:txBody>
      </p:sp>
    </p:spTree>
    <p:extLst>
      <p:ext uri="{BB962C8B-B14F-4D97-AF65-F5344CB8AC3E}">
        <p14:creationId xmlns:p14="http://schemas.microsoft.com/office/powerpoint/2010/main" val="196063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10</a:t>
            </a:fld>
            <a:endParaRPr lang="en-US" dirty="0"/>
          </a:p>
        </p:txBody>
      </p:sp>
    </p:spTree>
    <p:extLst>
      <p:ext uri="{BB962C8B-B14F-4D97-AF65-F5344CB8AC3E}">
        <p14:creationId xmlns:p14="http://schemas.microsoft.com/office/powerpoint/2010/main" val="313067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11</a:t>
            </a:fld>
            <a:endParaRPr lang="en-US" dirty="0"/>
          </a:p>
        </p:txBody>
      </p:sp>
    </p:spTree>
    <p:extLst>
      <p:ext uri="{BB962C8B-B14F-4D97-AF65-F5344CB8AC3E}">
        <p14:creationId xmlns:p14="http://schemas.microsoft.com/office/powerpoint/2010/main" val="119443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12</a:t>
            </a:fld>
            <a:endParaRPr lang="en-US" dirty="0"/>
          </a:p>
        </p:txBody>
      </p:sp>
    </p:spTree>
    <p:extLst>
      <p:ext uri="{BB962C8B-B14F-4D97-AF65-F5344CB8AC3E}">
        <p14:creationId xmlns:p14="http://schemas.microsoft.com/office/powerpoint/2010/main" val="2688611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13</a:t>
            </a:fld>
            <a:endParaRPr lang="en-US" dirty="0"/>
          </a:p>
        </p:txBody>
      </p:sp>
    </p:spTree>
    <p:extLst>
      <p:ext uri="{BB962C8B-B14F-4D97-AF65-F5344CB8AC3E}">
        <p14:creationId xmlns:p14="http://schemas.microsoft.com/office/powerpoint/2010/main" val="248056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14</a:t>
            </a:fld>
            <a:endParaRPr lang="en-US" dirty="0"/>
          </a:p>
        </p:txBody>
      </p:sp>
    </p:spTree>
    <p:extLst>
      <p:ext uri="{BB962C8B-B14F-4D97-AF65-F5344CB8AC3E}">
        <p14:creationId xmlns:p14="http://schemas.microsoft.com/office/powerpoint/2010/main" val="426110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15</a:t>
            </a:fld>
            <a:endParaRPr lang="en-US" dirty="0"/>
          </a:p>
        </p:txBody>
      </p:sp>
    </p:spTree>
    <p:extLst>
      <p:ext uri="{BB962C8B-B14F-4D97-AF65-F5344CB8AC3E}">
        <p14:creationId xmlns:p14="http://schemas.microsoft.com/office/powerpoint/2010/main" val="194938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16</a:t>
            </a:fld>
            <a:endParaRPr lang="en-US" dirty="0"/>
          </a:p>
        </p:txBody>
      </p:sp>
    </p:spTree>
    <p:extLst>
      <p:ext uri="{BB962C8B-B14F-4D97-AF65-F5344CB8AC3E}">
        <p14:creationId xmlns:p14="http://schemas.microsoft.com/office/powerpoint/2010/main" val="3104994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17</a:t>
            </a:fld>
            <a:endParaRPr lang="en-US" dirty="0"/>
          </a:p>
        </p:txBody>
      </p:sp>
    </p:spTree>
    <p:extLst>
      <p:ext uri="{BB962C8B-B14F-4D97-AF65-F5344CB8AC3E}">
        <p14:creationId xmlns:p14="http://schemas.microsoft.com/office/powerpoint/2010/main" val="3501423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18</a:t>
            </a:fld>
            <a:endParaRPr lang="en-US" dirty="0"/>
          </a:p>
        </p:txBody>
      </p:sp>
    </p:spTree>
    <p:extLst>
      <p:ext uri="{BB962C8B-B14F-4D97-AF65-F5344CB8AC3E}">
        <p14:creationId xmlns:p14="http://schemas.microsoft.com/office/powerpoint/2010/main" val="2196211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19</a:t>
            </a:fld>
            <a:endParaRPr lang="en-US" dirty="0"/>
          </a:p>
        </p:txBody>
      </p:sp>
    </p:spTree>
    <p:extLst>
      <p:ext uri="{BB962C8B-B14F-4D97-AF65-F5344CB8AC3E}">
        <p14:creationId xmlns:p14="http://schemas.microsoft.com/office/powerpoint/2010/main" val="353168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a:t>
            </a:fld>
            <a:endParaRPr lang="en-US" dirty="0"/>
          </a:p>
        </p:txBody>
      </p:sp>
    </p:spTree>
    <p:extLst>
      <p:ext uri="{BB962C8B-B14F-4D97-AF65-F5344CB8AC3E}">
        <p14:creationId xmlns:p14="http://schemas.microsoft.com/office/powerpoint/2010/main" val="3029172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20</a:t>
            </a:fld>
            <a:endParaRPr lang="en-US" dirty="0"/>
          </a:p>
        </p:txBody>
      </p:sp>
    </p:spTree>
    <p:extLst>
      <p:ext uri="{BB962C8B-B14F-4D97-AF65-F5344CB8AC3E}">
        <p14:creationId xmlns:p14="http://schemas.microsoft.com/office/powerpoint/2010/main" val="352732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3</a:t>
            </a:fld>
            <a:endParaRPr lang="en-US" dirty="0"/>
          </a:p>
        </p:txBody>
      </p:sp>
    </p:spTree>
    <p:extLst>
      <p:ext uri="{BB962C8B-B14F-4D97-AF65-F5344CB8AC3E}">
        <p14:creationId xmlns:p14="http://schemas.microsoft.com/office/powerpoint/2010/main" val="183085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4</a:t>
            </a:fld>
            <a:endParaRPr lang="en-US" dirty="0"/>
          </a:p>
        </p:txBody>
      </p:sp>
    </p:spTree>
    <p:extLst>
      <p:ext uri="{BB962C8B-B14F-4D97-AF65-F5344CB8AC3E}">
        <p14:creationId xmlns:p14="http://schemas.microsoft.com/office/powerpoint/2010/main" val="2494431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5</a:t>
            </a:fld>
            <a:endParaRPr lang="en-US" dirty="0"/>
          </a:p>
        </p:txBody>
      </p:sp>
    </p:spTree>
    <p:extLst>
      <p:ext uri="{BB962C8B-B14F-4D97-AF65-F5344CB8AC3E}">
        <p14:creationId xmlns:p14="http://schemas.microsoft.com/office/powerpoint/2010/main" val="411323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6</a:t>
            </a:fld>
            <a:endParaRPr lang="en-US" dirty="0"/>
          </a:p>
        </p:txBody>
      </p:sp>
    </p:spTree>
    <p:extLst>
      <p:ext uri="{BB962C8B-B14F-4D97-AF65-F5344CB8AC3E}">
        <p14:creationId xmlns:p14="http://schemas.microsoft.com/office/powerpoint/2010/main" val="684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7</a:t>
            </a:fld>
            <a:endParaRPr lang="en-US" dirty="0"/>
          </a:p>
        </p:txBody>
      </p:sp>
    </p:spTree>
    <p:extLst>
      <p:ext uri="{BB962C8B-B14F-4D97-AF65-F5344CB8AC3E}">
        <p14:creationId xmlns:p14="http://schemas.microsoft.com/office/powerpoint/2010/main" val="5113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8</a:t>
            </a:fld>
            <a:endParaRPr lang="en-US" dirty="0"/>
          </a:p>
        </p:txBody>
      </p:sp>
    </p:spTree>
    <p:extLst>
      <p:ext uri="{BB962C8B-B14F-4D97-AF65-F5344CB8AC3E}">
        <p14:creationId xmlns:p14="http://schemas.microsoft.com/office/powerpoint/2010/main" val="3963916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9</a:t>
            </a:fld>
            <a:endParaRPr lang="en-US" dirty="0"/>
          </a:p>
        </p:txBody>
      </p:sp>
    </p:spTree>
    <p:extLst>
      <p:ext uri="{BB962C8B-B14F-4D97-AF65-F5344CB8AC3E}">
        <p14:creationId xmlns:p14="http://schemas.microsoft.com/office/powerpoint/2010/main" val="171014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57914" y="4904385"/>
            <a:ext cx="13692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399" y="1873863"/>
            <a:ext cx="7164449" cy="363309"/>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181513" y="4772025"/>
            <a:ext cx="391148" cy="270213"/>
          </a:xfrm>
          <a:prstGeom prst="rect">
            <a:avLst/>
          </a:prstGeom>
          <a:noFill/>
          <a:ln>
            <a:noFill/>
          </a:ln>
        </p:spPr>
      </p:pic>
      <p:sp>
        <p:nvSpPr>
          <p:cNvPr id="9"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hasCustomPrompt="1"/>
          </p:nvPr>
        </p:nvSpPr>
        <p:spPr>
          <a:xfrm>
            <a:off x="914400" y="387963"/>
            <a:ext cx="7772400" cy="10287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dirty="0" smtClean="0"/>
              <a:t>Title – Click to edit</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0"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2"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13" name="Title 1"/>
          <p:cNvSpPr>
            <a:spLocks noGrp="1"/>
          </p:cNvSpPr>
          <p:nvPr>
            <p:ph type="title" hasCustomPrompt="1"/>
          </p:nvPr>
        </p:nvSpPr>
        <p:spPr>
          <a:xfrm>
            <a:off x="685800" y="68579"/>
            <a:ext cx="8001000" cy="776247"/>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a:t>
            </a:r>
            <a:br>
              <a:rPr lang="en-US" dirty="0" smtClean="0"/>
            </a:br>
            <a:r>
              <a:rPr lang="en-US" dirty="0" smtClean="0"/>
              <a:t>text.</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cxnSp>
        <p:nvCxnSpPr>
          <p:cNvPr id="8"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21"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cxnSp>
        <p:nvCxnSpPr>
          <p:cNvPr id="7"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6"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8"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19" name="Title 1"/>
          <p:cNvSpPr>
            <a:spLocks noGrp="1"/>
          </p:cNvSpPr>
          <p:nvPr>
            <p:ph type="title"/>
          </p:nvPr>
        </p:nvSpPr>
        <p:spPr>
          <a:xfrm>
            <a:off x="685800" y="68579"/>
            <a:ext cx="8001000" cy="776247"/>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5"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3"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pic>
        <p:nvPicPr>
          <p:cNvPr id="1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18"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0"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3"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0"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11"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edits">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685800" y="68579"/>
            <a:ext cx="8001000" cy="766307"/>
          </a:xfrm>
          <a:prstGeom prst="rect">
            <a:avLst/>
          </a:prstGeom>
        </p:spPr>
        <p:txBody>
          <a:bodyPr lIns="0" tIns="0" rIns="0" bIns="0" anchor="b" anchorCtr="0"/>
          <a:lstStyle>
            <a:lvl1pPr algn="l">
              <a:defRPr sz="2400" baseline="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685800" y="834887"/>
            <a:ext cx="8001000" cy="3417072"/>
          </a:xfrm>
          <a:prstGeom prst="rect">
            <a:avLst/>
          </a:prstGeom>
        </p:spPr>
        <p:txBody>
          <a:bodyPr lIns="0" tIns="0" rIns="0" bIns="0"/>
          <a:lstStyle>
            <a:lvl1pPr marL="0" indent="0">
              <a:lnSpc>
                <a:spcPts val="1500"/>
              </a:lnSpc>
              <a:spcBef>
                <a:spcPts val="0"/>
              </a:spcBef>
              <a:spcAft>
                <a:spcPts val="0"/>
              </a:spcAft>
              <a:buNone/>
              <a:defRPr sz="14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smtClean="0"/>
              <a:t>Click to edit Master text styles</a:t>
            </a:r>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cxnSp>
        <p:nvCxnSpPr>
          <p:cNvPr id="7"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sp>
        <p:nvSpPr>
          <p:cNvPr id="10"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914400" y="387963"/>
            <a:ext cx="7772400" cy="54864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991467"/>
            <a:ext cx="7388352" cy="630936"/>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0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pic>
        <p:nvPicPr>
          <p:cNvPr id="16" name="Picture 11" descr="icon_row-01.png"/>
          <p:cNvPicPr>
            <a:picLocks noChangeAspect="1"/>
          </p:cNvPicPr>
          <p:nvPr userDrawn="1"/>
        </p:nvPicPr>
        <p:blipFill>
          <a:blip r:embed="rId3" cstate="print"/>
          <a:srcRect/>
          <a:stretch>
            <a:fillRect/>
          </a:stretch>
        </p:blipFill>
        <p:spPr bwMode="auto">
          <a:xfrm>
            <a:off x="1041399" y="1873863"/>
            <a:ext cx="7164449" cy="363309"/>
          </a:xfrm>
          <a:prstGeom prst="rect">
            <a:avLst/>
          </a:prstGeom>
          <a:noFill/>
          <a:ln w="9525">
            <a:noFill/>
            <a:miter lim="800000"/>
            <a:headEnd/>
            <a:tailEnd/>
          </a:ln>
        </p:spPr>
      </p:pic>
      <p:sp>
        <p:nvSpPr>
          <p:cNvPr id="20" name="TextBox 19"/>
          <p:cNvSpPr txBox="1">
            <a:spLocks noChangeArrowheads="1"/>
          </p:cNvSpPr>
          <p:nvPr userDrawn="1"/>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21" name="Straight Connector 12"/>
          <p:cNvCxnSpPr>
            <a:cxnSpLocks noChangeShapeType="1"/>
          </p:cNvCxnSpPr>
          <p:nvPr userDrawn="1"/>
        </p:nvCxnSpPr>
        <p:spPr bwMode="auto">
          <a:xfrm rot="5400000">
            <a:off x="7757914" y="4904385"/>
            <a:ext cx="136922" cy="0"/>
          </a:xfrm>
          <a:prstGeom prst="line">
            <a:avLst/>
          </a:prstGeom>
          <a:noFill/>
          <a:ln w="9525">
            <a:solidFill>
              <a:schemeClr val="bg1">
                <a:alpha val="39999"/>
              </a:schemeClr>
            </a:solidFill>
            <a:round/>
            <a:headEnd/>
            <a:tailEnd/>
          </a:ln>
        </p:spPr>
      </p:cxnSp>
      <p:sp>
        <p:nvSpPr>
          <p:cNvPr id="22" name="TextBox 14"/>
          <p:cNvSpPr txBox="1">
            <a:spLocks noChangeArrowheads="1"/>
          </p:cNvSpPr>
          <p:nvPr userDrawn="1"/>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600" baseline="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12"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4"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sz="1000"/>
            </a:lvl1pPr>
          </a:lstStyle>
          <a:p>
            <a:pPr>
              <a:defRPr/>
            </a:pPr>
            <a:r>
              <a:rPr lang="en-US" dirty="0" smtClean="0"/>
              <a:t>IEO2021 Release, CSIS                                                 October 6, 2021</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Title 1"/>
          <p:cNvSpPr>
            <a:spLocks noGrp="1"/>
          </p:cNvSpPr>
          <p:nvPr>
            <p:ph type="title" hasCustomPrompt="1"/>
          </p:nvPr>
        </p:nvSpPr>
        <p:spPr>
          <a:xfrm>
            <a:off x="685800" y="79513"/>
            <a:ext cx="8001000" cy="755374"/>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18"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2"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3"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18"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9"/>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21" name="Title 1"/>
          <p:cNvSpPr>
            <a:spLocks noGrp="1"/>
          </p:cNvSpPr>
          <p:nvPr>
            <p:ph type="title"/>
          </p:nvPr>
        </p:nvSpPr>
        <p:spPr>
          <a:xfrm>
            <a:off x="685800" y="91440"/>
            <a:ext cx="8001000" cy="743448"/>
          </a:xfrm>
          <a:prstGeom prst="rect">
            <a:avLst/>
          </a:prstGeom>
        </p:spPr>
        <p:txBody>
          <a:bodyPr lIns="0" tIns="0" rIns="0" bIns="0" anchor="b" anchorCtr="0"/>
          <a:lstStyle>
            <a:lvl1pPr algn="l">
              <a:defRPr sz="2200">
                <a:solidFill>
                  <a:schemeClr val="accent1"/>
                </a:solidFill>
              </a:defRPr>
            </a:lvl1pPr>
          </a:lstStyle>
          <a:p>
            <a:r>
              <a:rPr lang="en-US" smtClean="0"/>
              <a:t>Click to edit Master title style</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9"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chemeClr val="accent1"/>
                </a:solidFill>
              </a:defRPr>
            </a:lvl1pPr>
          </a:lstStyle>
          <a:p>
            <a:r>
              <a:rPr lang="en-US" dirty="0" smtClean="0"/>
              <a:t>Section Title — click to edit</a:t>
            </a:r>
            <a:endParaRPr lang="en-US" dirty="0"/>
          </a:p>
        </p:txBody>
      </p: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9"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10"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8" name="Title 1"/>
          <p:cNvSpPr>
            <a:spLocks noGrp="1"/>
          </p:cNvSpPr>
          <p:nvPr>
            <p:ph type="title" hasCustomPrompt="1"/>
          </p:nvPr>
        </p:nvSpPr>
        <p:spPr>
          <a:xfrm>
            <a:off x="685800" y="68580"/>
            <a:ext cx="8001000" cy="766307"/>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IEO2021 Release, CSIS                                                 October 6, 2021</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8" cstate="print"/>
          <a:srcRect t="10667" b="10667"/>
          <a:stretch>
            <a:fillRect/>
          </a:stretch>
        </p:blipFill>
        <p:spPr bwMode="auto">
          <a:xfrm>
            <a:off x="0" y="4669632"/>
            <a:ext cx="9144000" cy="473869"/>
          </a:xfrm>
          <a:prstGeom prst="rect">
            <a:avLst/>
          </a:prstGeom>
          <a:noFill/>
          <a:ln w="9525">
            <a:noFill/>
            <a:miter lim="800000"/>
            <a:headEnd/>
            <a:tailEnd/>
          </a:ln>
        </p:spPr>
      </p:pic>
      <p:sp>
        <p:nvSpPr>
          <p:cNvPr id="1027" name="Rectangle 7"/>
          <p:cNvSpPr>
            <a:spLocks noChangeArrowheads="1"/>
          </p:cNvSpPr>
          <p:nvPr/>
        </p:nvSpPr>
        <p:spPr bwMode="auto">
          <a:xfrm>
            <a:off x="0" y="1"/>
            <a:ext cx="9144000" cy="69056"/>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479345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IEO2021 Release, CSIS                                                 October 6, 2021</a:t>
            </a:r>
            <a:endParaRPr lang="en-US" dirty="0"/>
          </a:p>
        </p:txBody>
      </p:sp>
      <p:sp>
        <p:nvSpPr>
          <p:cNvPr id="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73" r:id="rId7"/>
    <p:sldLayoutId id="2147485262" r:id="rId8"/>
    <p:sldLayoutId id="2147485263" r:id="rId9"/>
    <p:sldLayoutId id="2147485264" r:id="rId10"/>
    <p:sldLayoutId id="2147485265" r:id="rId11"/>
    <p:sldLayoutId id="2147485266" r:id="rId12"/>
    <p:sldLayoutId id="2147485267" r:id="rId13"/>
    <p:sldLayoutId id="2147485268" r:id="rId14"/>
    <p:sldLayoutId id="2147485269" r:id="rId15"/>
    <p:sldLayoutId id="2147485274" r:id="rId16"/>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17.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chart" Target="../charts/chart25.xml"/><Relationship Id="rId4" Type="http://schemas.openxmlformats.org/officeDocument/2006/relationships/chart" Target="../charts/char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ia.gov/outlooks/ieo/climate.ph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International Energy Outlook 2021</a:t>
            </a:r>
            <a:r>
              <a:rPr lang="en-US" dirty="0" smtClean="0"/>
              <a:t> (IEO2021)</a:t>
            </a:r>
            <a:endParaRPr lang="en-US" dirty="0"/>
          </a:p>
        </p:txBody>
      </p:sp>
      <p:sp>
        <p:nvSpPr>
          <p:cNvPr id="3" name="Text Placeholder 2"/>
          <p:cNvSpPr>
            <a:spLocks noGrp="1"/>
          </p:cNvSpPr>
          <p:nvPr>
            <p:ph type="body" sz="quarter" idx="10"/>
          </p:nvPr>
        </p:nvSpPr>
        <p:spPr>
          <a:xfrm>
            <a:off x="914400" y="2507085"/>
            <a:ext cx="7388352" cy="2465748"/>
          </a:xfrm>
        </p:spPr>
        <p:txBody>
          <a:bodyPr/>
          <a:lstStyle/>
          <a:p>
            <a:r>
              <a:rPr lang="en-US" dirty="0" smtClean="0"/>
              <a:t>For</a:t>
            </a:r>
          </a:p>
          <a:p>
            <a:r>
              <a:rPr lang="en-US" dirty="0" smtClean="0"/>
              <a:t>Center for Strategic and International Studies</a:t>
            </a:r>
          </a:p>
          <a:p>
            <a:r>
              <a:rPr lang="en-US" dirty="0" smtClean="0"/>
              <a:t>October 6, 2021 | Washington, DC</a:t>
            </a:r>
          </a:p>
          <a:p>
            <a:endParaRPr lang="en-US" sz="400" dirty="0" smtClean="0"/>
          </a:p>
          <a:p>
            <a:r>
              <a:rPr lang="en-US" dirty="0" smtClean="0"/>
              <a:t>By</a:t>
            </a:r>
          </a:p>
          <a:p>
            <a:r>
              <a:rPr lang="en-US" dirty="0" smtClean="0"/>
              <a:t>Stephen Nalley, Acting Administrator</a:t>
            </a:r>
          </a:p>
          <a:p>
            <a:r>
              <a:rPr lang="en-US" dirty="0" smtClean="0"/>
              <a:t>Angelina LaRose, Assistant Administrator for Energy Analysis</a:t>
            </a:r>
          </a:p>
          <a:p>
            <a:r>
              <a:rPr lang="en-US" dirty="0" smtClean="0"/>
              <a:t>U.S. Energy Information Administration</a:t>
            </a:r>
            <a:endParaRPr lang="en-US" dirty="0"/>
          </a:p>
        </p:txBody>
      </p:sp>
    </p:spTree>
    <p:extLst>
      <p:ext uri="{BB962C8B-B14F-4D97-AF65-F5344CB8AC3E}">
        <p14:creationId xmlns:p14="http://schemas.microsoft.com/office/powerpoint/2010/main" val="3658452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rod_chart_11"/>
          <p:cNvGraphicFramePr>
            <a:graphicFrameLocks noGrp="1"/>
          </p:cNvGraphicFramePr>
          <p:nvPr>
            <p:ph type="chart" sz="quarter" idx="12"/>
            <p:extLst>
              <p:ext uri="{D42A27DB-BD31-4B8C-83A1-F6EECF244321}">
                <p14:modId xmlns:p14="http://schemas.microsoft.com/office/powerpoint/2010/main" val="3127330096"/>
              </p:ext>
            </p:extLst>
          </p:nvPr>
        </p:nvGraphicFramePr>
        <p:xfrm>
          <a:off x="685800" y="1311275"/>
          <a:ext cx="8173528"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a:xfrm>
            <a:off x="685800" y="840140"/>
            <a:ext cx="4527884" cy="411480"/>
          </a:xfrm>
        </p:spPr>
        <p:txBody>
          <a:bodyPr/>
          <a:lstStyle/>
          <a:p>
            <a:pPr marL="0" indent="0">
              <a:spcBef>
                <a:spcPts val="0"/>
              </a:spcBef>
              <a:spcAft>
                <a:spcPts val="0"/>
              </a:spcAft>
            </a:pPr>
            <a:r>
              <a:rPr lang="en-US" b="1" dirty="0" smtClean="0"/>
              <a:t>World liquid fuels consumption</a:t>
            </a:r>
          </a:p>
          <a:p>
            <a:pPr marL="0" indent="0">
              <a:spcBef>
                <a:spcPts val="0"/>
              </a:spcBef>
              <a:spcAft>
                <a:spcPts val="0"/>
              </a:spcAft>
            </a:pPr>
            <a:r>
              <a:rPr lang="en-US" sz="1100" dirty="0" smtClean="0"/>
              <a:t>million barrels per day</a:t>
            </a:r>
            <a:endParaRPr lang="en-US" sz="1100" dirty="0"/>
          </a:p>
        </p:txBody>
      </p:sp>
      <p:sp>
        <p:nvSpPr>
          <p:cNvPr id="2" name="Title 1"/>
          <p:cNvSpPr>
            <a:spLocks noGrp="1"/>
          </p:cNvSpPr>
          <p:nvPr>
            <p:ph type="title"/>
          </p:nvPr>
        </p:nvSpPr>
        <p:spPr/>
        <p:txBody>
          <a:bodyPr/>
          <a:lstStyle/>
          <a:p>
            <a:r>
              <a:rPr lang="en-US" sz="2400" dirty="0" smtClean="0"/>
              <a:t>Liquid fuels consumption rises from 2020 in all IEO cases</a:t>
            </a:r>
            <a:endParaRPr lang="en-US" sz="2400" dirty="0"/>
          </a:p>
        </p:txBody>
      </p:sp>
      <p:sp>
        <p:nvSpPr>
          <p:cNvPr id="10" name="Text Placeholder 9"/>
          <p:cNvSpPr>
            <a:spLocks noGrp="1"/>
          </p:cNvSpPr>
          <p:nvPr>
            <p:ph type="body" sz="quarter" idx="18"/>
          </p:nvPr>
        </p:nvSpPr>
        <p:spPr/>
        <p:txBody>
          <a:bodyPr/>
          <a:lstStyle/>
          <a:p>
            <a:endParaRPr lang="en-US" dirty="0"/>
          </a:p>
        </p:txBody>
      </p:sp>
      <p:sp>
        <p:nvSpPr>
          <p:cNvPr id="5" name="Slide Number Placeholder 4"/>
          <p:cNvSpPr>
            <a:spLocks noGrp="1"/>
          </p:cNvSpPr>
          <p:nvPr>
            <p:ph type="sldNum" sz="quarter" idx="4"/>
          </p:nvPr>
        </p:nvSpPr>
        <p:spPr/>
        <p:txBody>
          <a:bodyPr/>
          <a:lstStyle/>
          <a:p>
            <a:fld id="{2D80C5C9-96E0-47EC-B500-37C5FE284639}" type="slidenum">
              <a:rPr lang="en-US" smtClean="0"/>
              <a:pPr/>
              <a:t>10</a:t>
            </a:fld>
            <a:endParaRPr lang="en-US" dirty="0"/>
          </a:p>
        </p:txBody>
      </p:sp>
      <p:sp>
        <p:nvSpPr>
          <p:cNvPr id="7" name="Text Placeholder 7"/>
          <p:cNvSpPr txBox="1">
            <a:spLocks/>
          </p:cNvSpPr>
          <p:nvPr/>
        </p:nvSpPr>
        <p:spPr>
          <a:xfrm>
            <a:off x="1284906" y="1152734"/>
            <a:ext cx="3115645" cy="683210"/>
          </a:xfrm>
          <a:prstGeom prst="rect">
            <a:avLst/>
          </a:prstGeom>
        </p:spPr>
        <p:txBody>
          <a:bodyPr/>
          <a:lstStyle>
            <a:lvl1pPr marL="237744" indent="-237744" algn="l" defTabSz="914400" rtl="0" eaLnBrk="1" latinLnBrk="0" hangingPunct="1">
              <a:lnSpc>
                <a:spcPct val="125000"/>
              </a:lnSpc>
              <a:spcBef>
                <a:spcPts val="1600"/>
              </a:spcBef>
              <a:spcAft>
                <a:spcPts val="600"/>
              </a:spcAft>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0"/>
              </a:spcAft>
              <a:buNone/>
            </a:pPr>
            <a:endParaRPr lang="en-US" sz="1050" dirty="0"/>
          </a:p>
        </p:txBody>
      </p:sp>
      <p:sp>
        <p:nvSpPr>
          <p:cNvPr id="4" name="Footer Placeholder 3"/>
          <p:cNvSpPr>
            <a:spLocks noGrp="1"/>
          </p:cNvSpPr>
          <p:nvPr>
            <p:ph type="ftr" sz="quarter" idx="17"/>
          </p:nvPr>
        </p:nvSpPr>
        <p:spPr/>
        <p:txBody>
          <a:bodyPr/>
          <a:lstStyle/>
          <a:p>
            <a:pPr>
              <a:defRPr/>
            </a:pPr>
            <a:r>
              <a:rPr lang="en-US" dirty="0" smtClean="0"/>
              <a:t>IEO2021 Release, CSIS                                                 October 6, 2021</a:t>
            </a:r>
            <a:endParaRPr lang="en-US" dirty="0"/>
          </a:p>
        </p:txBody>
      </p:sp>
    </p:spTree>
    <p:extLst>
      <p:ext uri="{BB962C8B-B14F-4D97-AF65-F5344CB8AC3E}">
        <p14:creationId xmlns:p14="http://schemas.microsoft.com/office/powerpoint/2010/main" val="792818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LDV_ICE_veh_Non"/>
          <p:cNvGraphicFramePr>
            <a:graphicFrameLocks/>
          </p:cNvGraphicFramePr>
          <p:nvPr>
            <p:extLst>
              <p:ext uri="{D42A27DB-BD31-4B8C-83A1-F6EECF244321}">
                <p14:modId xmlns:p14="http://schemas.microsoft.com/office/powerpoint/2010/main" val="216430605"/>
              </p:ext>
            </p:extLst>
          </p:nvPr>
        </p:nvGraphicFramePr>
        <p:xfrm>
          <a:off x="3386138" y="1292225"/>
          <a:ext cx="2600325"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Electric vehicle stock contributes to reduced emissions and represents 31% of total passenger vehicle stock by 2050</a:t>
            </a:r>
            <a:endParaRPr lang="en-US" dirty="0"/>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5" name="Text Placeholder 4"/>
          <p:cNvSpPr>
            <a:spLocks noGrp="1"/>
          </p:cNvSpPr>
          <p:nvPr>
            <p:ph type="body" sz="quarter" idx="16"/>
          </p:nvPr>
        </p:nvSpPr>
        <p:spPr>
          <a:xfrm>
            <a:off x="685800" y="4474952"/>
            <a:ext cx="8001000" cy="205740"/>
          </a:xfrm>
        </p:spPr>
        <p:txBody>
          <a:bodyPr/>
          <a:lstStyle/>
          <a:p>
            <a:r>
              <a:rPr lang="en-US" baseline="30000" dirty="0" smtClean="0"/>
              <a:t>1 </a:t>
            </a:r>
            <a:r>
              <a:rPr lang="en-US" dirty="0"/>
              <a:t>E</a:t>
            </a:r>
            <a:r>
              <a:rPr lang="en-US" dirty="0" smtClean="0"/>
              <a:t>lectric stock includes full </a:t>
            </a:r>
            <a:r>
              <a:rPr lang="en-US" dirty="0"/>
              <a:t>battery electric vehicles (BEVs) or all-electric vehicles and plug-in hybrid electric vehicles (PHEVs) that run on liquid fuels when batteries become depleted</a:t>
            </a:r>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11</a:t>
            </a:fld>
            <a:endParaRPr lang="en-US" dirty="0"/>
          </a:p>
        </p:txBody>
      </p:sp>
      <p:graphicFrame>
        <p:nvGraphicFramePr>
          <p:cNvPr id="8" name="LDV_all_veh_Non"/>
          <p:cNvGraphicFramePr>
            <a:graphicFrameLocks/>
          </p:cNvGraphicFramePr>
          <p:nvPr>
            <p:extLst>
              <p:ext uri="{D42A27DB-BD31-4B8C-83A1-F6EECF244321}">
                <p14:modId xmlns:p14="http://schemas.microsoft.com/office/powerpoint/2010/main" val="2080279019"/>
              </p:ext>
            </p:extLst>
          </p:nvPr>
        </p:nvGraphicFramePr>
        <p:xfrm>
          <a:off x="685800" y="1292225"/>
          <a:ext cx="2598738"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7"/>
          <p:cNvSpPr>
            <a:spLocks noGrp="1"/>
          </p:cNvSpPr>
          <p:nvPr>
            <p:ph type="body" sz="quarter" idx="4294967295"/>
          </p:nvPr>
        </p:nvSpPr>
        <p:spPr>
          <a:xfrm>
            <a:off x="666750" y="827602"/>
            <a:ext cx="3931920" cy="466709"/>
          </a:xfrm>
          <a:prstGeom prst="rect">
            <a:avLst/>
          </a:prstGeom>
        </p:spPr>
        <p:txBody>
          <a:bodyPr/>
          <a:lstStyle/>
          <a:p>
            <a:pPr marL="0" indent="0">
              <a:buNone/>
            </a:pPr>
            <a:r>
              <a:rPr lang="en-US" sz="1200" b="1" dirty="0"/>
              <a:t>Light-duty passenger vehicle stock</a:t>
            </a:r>
          </a:p>
          <a:p>
            <a:pPr marL="0" indent="0">
              <a:buNone/>
            </a:pPr>
            <a:r>
              <a:rPr lang="en-US" sz="1200" dirty="0"/>
              <a:t>billions of passenger </a:t>
            </a:r>
            <a:r>
              <a:rPr lang="en-US" sz="1200" dirty="0" smtClean="0"/>
              <a:t>vehicles</a:t>
            </a:r>
            <a:endParaRPr lang="en-US" sz="1200" dirty="0"/>
          </a:p>
        </p:txBody>
      </p:sp>
      <p:graphicFrame>
        <p:nvGraphicFramePr>
          <p:cNvPr id="12" name="LDV_EL_veh_Non"/>
          <p:cNvGraphicFramePr>
            <a:graphicFrameLocks/>
          </p:cNvGraphicFramePr>
          <p:nvPr>
            <p:extLst>
              <p:ext uri="{D42A27DB-BD31-4B8C-83A1-F6EECF244321}">
                <p14:modId xmlns:p14="http://schemas.microsoft.com/office/powerpoint/2010/main" val="1076574338"/>
              </p:ext>
            </p:extLst>
          </p:nvPr>
        </p:nvGraphicFramePr>
        <p:xfrm>
          <a:off x="6088063" y="1292225"/>
          <a:ext cx="2598737"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
          <p:cNvSpPr txBox="1"/>
          <p:nvPr/>
        </p:nvSpPr>
        <p:spPr>
          <a:xfrm>
            <a:off x="977038" y="1527525"/>
            <a:ext cx="1599040" cy="2288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history  projections</a:t>
            </a:r>
            <a:endParaRPr lang="en-US" sz="1200" dirty="0"/>
          </a:p>
        </p:txBody>
      </p:sp>
      <p:sp>
        <p:nvSpPr>
          <p:cNvPr id="14" name="TextBox 1"/>
          <p:cNvSpPr txBox="1"/>
          <p:nvPr/>
        </p:nvSpPr>
        <p:spPr>
          <a:xfrm>
            <a:off x="3672506" y="1527525"/>
            <a:ext cx="1563587" cy="2288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history  projections</a:t>
            </a:r>
            <a:endParaRPr lang="en-US" sz="1200" dirty="0"/>
          </a:p>
        </p:txBody>
      </p:sp>
      <p:sp>
        <p:nvSpPr>
          <p:cNvPr id="15" name="TextBox 1"/>
          <p:cNvSpPr txBox="1"/>
          <p:nvPr/>
        </p:nvSpPr>
        <p:spPr>
          <a:xfrm>
            <a:off x="6357231" y="1532609"/>
            <a:ext cx="1519509" cy="2288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history  projections</a:t>
            </a:r>
            <a:endParaRPr lang="en-US" sz="1200" dirty="0"/>
          </a:p>
        </p:txBody>
      </p:sp>
      <p:sp>
        <p:nvSpPr>
          <p:cNvPr id="16" name="TextBox 15"/>
          <p:cNvSpPr txBox="1"/>
          <p:nvPr/>
        </p:nvSpPr>
        <p:spPr>
          <a:xfrm>
            <a:off x="2195611" y="2293259"/>
            <a:ext cx="1162307" cy="538609"/>
          </a:xfrm>
          <a:prstGeom prst="rect">
            <a:avLst/>
          </a:prstGeom>
          <a:noFill/>
        </p:spPr>
        <p:txBody>
          <a:bodyPr wrap="square" rtlCol="0">
            <a:spAutoFit/>
          </a:bodyPr>
          <a:lstStyle/>
          <a:p>
            <a:r>
              <a:rPr lang="en-US" sz="1200" b="1" dirty="0" smtClean="0">
                <a:solidFill>
                  <a:schemeClr val="accent5"/>
                </a:solidFill>
              </a:rPr>
              <a:t>non-OECD</a:t>
            </a:r>
          </a:p>
          <a:p>
            <a:endParaRPr lang="en-US" sz="500" b="1" dirty="0">
              <a:solidFill>
                <a:schemeClr val="accent5"/>
              </a:solidFill>
            </a:endParaRPr>
          </a:p>
          <a:p>
            <a:r>
              <a:rPr lang="en-US" sz="1200" b="1" dirty="0">
                <a:solidFill>
                  <a:schemeClr val="tx2"/>
                </a:solidFill>
              </a:rPr>
              <a:t>OECD</a:t>
            </a:r>
          </a:p>
        </p:txBody>
      </p:sp>
      <p:sp>
        <p:nvSpPr>
          <p:cNvPr id="17" name="TextBox 16"/>
          <p:cNvSpPr txBox="1"/>
          <p:nvPr/>
        </p:nvSpPr>
        <p:spPr>
          <a:xfrm>
            <a:off x="4884346" y="2138804"/>
            <a:ext cx="972029" cy="892552"/>
          </a:xfrm>
          <a:prstGeom prst="rect">
            <a:avLst/>
          </a:prstGeom>
          <a:noFill/>
        </p:spPr>
        <p:txBody>
          <a:bodyPr wrap="square" rtlCol="0">
            <a:spAutoFit/>
          </a:bodyPr>
          <a:lstStyle/>
          <a:p>
            <a:r>
              <a:rPr lang="en-US" sz="1200" b="1" dirty="0" smtClean="0">
                <a:solidFill>
                  <a:schemeClr val="accent5"/>
                </a:solidFill>
              </a:rPr>
              <a:t>non-OECD</a:t>
            </a:r>
          </a:p>
          <a:p>
            <a:endParaRPr lang="en-US" sz="1200" b="1" dirty="0">
              <a:solidFill>
                <a:schemeClr val="accent5"/>
              </a:solidFill>
            </a:endParaRPr>
          </a:p>
          <a:p>
            <a:endParaRPr lang="en-US" sz="1600" b="1" dirty="0" smtClean="0">
              <a:solidFill>
                <a:schemeClr val="accent5"/>
              </a:solidFill>
            </a:endParaRPr>
          </a:p>
          <a:p>
            <a:r>
              <a:rPr lang="en-US" sz="1200" b="1" dirty="0" smtClean="0">
                <a:solidFill>
                  <a:schemeClr val="tx2"/>
                </a:solidFill>
              </a:rPr>
              <a:t>OECD</a:t>
            </a:r>
            <a:endParaRPr lang="en-US" sz="1200" b="1" dirty="0">
              <a:solidFill>
                <a:schemeClr val="tx2"/>
              </a:solidFill>
            </a:endParaRPr>
          </a:p>
        </p:txBody>
      </p:sp>
      <p:sp>
        <p:nvSpPr>
          <p:cNvPr id="18" name="TextBox 17"/>
          <p:cNvSpPr txBox="1"/>
          <p:nvPr/>
        </p:nvSpPr>
        <p:spPr>
          <a:xfrm>
            <a:off x="7573878" y="3098481"/>
            <a:ext cx="1014413" cy="1015663"/>
          </a:xfrm>
          <a:prstGeom prst="rect">
            <a:avLst/>
          </a:prstGeom>
          <a:noFill/>
        </p:spPr>
        <p:txBody>
          <a:bodyPr wrap="square" rtlCol="0">
            <a:spAutoFit/>
          </a:bodyPr>
          <a:lstStyle/>
          <a:p>
            <a:r>
              <a:rPr lang="en-US" sz="1200" b="1" dirty="0" smtClean="0">
                <a:solidFill>
                  <a:schemeClr val="accent5"/>
                </a:solidFill>
              </a:rPr>
              <a:t>non-OECD</a:t>
            </a:r>
          </a:p>
          <a:p>
            <a:endParaRPr lang="en-US" sz="1200" b="1" dirty="0">
              <a:solidFill>
                <a:schemeClr val="accent5"/>
              </a:solidFill>
            </a:endParaRPr>
          </a:p>
          <a:p>
            <a:endParaRPr lang="en-US" sz="1200" b="1" dirty="0" smtClean="0">
              <a:solidFill>
                <a:schemeClr val="accent5"/>
              </a:solidFill>
            </a:endParaRPr>
          </a:p>
          <a:p>
            <a:endParaRPr lang="en-US" sz="1200" b="1" dirty="0">
              <a:solidFill>
                <a:schemeClr val="accent5"/>
              </a:solidFill>
            </a:endParaRPr>
          </a:p>
          <a:p>
            <a:r>
              <a:rPr lang="en-US" sz="1200" b="1" dirty="0">
                <a:solidFill>
                  <a:schemeClr val="tx2"/>
                </a:solidFill>
              </a:rPr>
              <a:t>OECD</a:t>
            </a:r>
          </a:p>
        </p:txBody>
      </p:sp>
      <p:sp>
        <p:nvSpPr>
          <p:cNvPr id="19" name="TextBox 18"/>
          <p:cNvSpPr txBox="1"/>
          <p:nvPr/>
        </p:nvSpPr>
        <p:spPr>
          <a:xfrm>
            <a:off x="3756906" y="1305003"/>
            <a:ext cx="2026273" cy="276999"/>
          </a:xfrm>
          <a:prstGeom prst="rect">
            <a:avLst/>
          </a:prstGeom>
          <a:noFill/>
        </p:spPr>
        <p:txBody>
          <a:bodyPr wrap="square" rtlCol="0">
            <a:spAutoFit/>
          </a:bodyPr>
          <a:lstStyle/>
          <a:p>
            <a:pPr algn="ctr"/>
            <a:r>
              <a:rPr lang="en-US" sz="1200" b="1" dirty="0"/>
              <a:t>c</a:t>
            </a:r>
            <a:r>
              <a:rPr lang="en-US" sz="1200" b="1" dirty="0" smtClean="0"/>
              <a:t>onventional stock</a:t>
            </a:r>
            <a:endParaRPr lang="en-US" sz="1200" b="1" dirty="0"/>
          </a:p>
        </p:txBody>
      </p:sp>
      <p:sp>
        <p:nvSpPr>
          <p:cNvPr id="20" name="TextBox 19"/>
          <p:cNvSpPr txBox="1"/>
          <p:nvPr/>
        </p:nvSpPr>
        <p:spPr>
          <a:xfrm>
            <a:off x="6464968" y="1305003"/>
            <a:ext cx="1989221" cy="276999"/>
          </a:xfrm>
          <a:prstGeom prst="rect">
            <a:avLst/>
          </a:prstGeom>
          <a:noFill/>
        </p:spPr>
        <p:txBody>
          <a:bodyPr wrap="square" rtlCol="0">
            <a:spAutoFit/>
          </a:bodyPr>
          <a:lstStyle/>
          <a:p>
            <a:pPr algn="ctr"/>
            <a:r>
              <a:rPr lang="en-US" sz="1200" b="1" dirty="0"/>
              <a:t>e</a:t>
            </a:r>
            <a:r>
              <a:rPr lang="en-US" sz="1200" b="1" dirty="0" smtClean="0"/>
              <a:t>lectric stock</a:t>
            </a:r>
            <a:r>
              <a:rPr lang="en-US" sz="1200" baseline="30000" dirty="0" smtClean="0"/>
              <a:t>1</a:t>
            </a:r>
            <a:endParaRPr lang="en-US" sz="1200" baseline="30000" dirty="0"/>
          </a:p>
        </p:txBody>
      </p:sp>
    </p:spTree>
    <p:extLst>
      <p:ext uri="{BB962C8B-B14F-4D97-AF65-F5344CB8AC3E}">
        <p14:creationId xmlns:p14="http://schemas.microsoft.com/office/powerpoint/2010/main" val="1265263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smtClean="0"/>
              <a:t>Energy related carbon dioxide (CO</a:t>
            </a:r>
            <a:r>
              <a:rPr lang="en-US" sz="2400" baseline="-25000" dirty="0" smtClean="0"/>
              <a:t>2</a:t>
            </a:r>
            <a:r>
              <a:rPr lang="en-US" sz="2400" dirty="0" smtClean="0"/>
              <a:t>) emissions rise, even as carbon and energy intensity fall</a:t>
            </a:r>
            <a:endParaRPr lang="en-US" sz="2400" dirty="0"/>
          </a:p>
        </p:txBody>
      </p:sp>
      <p:sp>
        <p:nvSpPr>
          <p:cNvPr id="3" name="Footer Placeholder 2"/>
          <p:cNvSpPr>
            <a:spLocks noGrp="1"/>
          </p:cNvSpPr>
          <p:nvPr>
            <p:ph type="ftr" sz="quarter" idx="13"/>
          </p:nvPr>
        </p:nvSpPr>
        <p:spPr/>
        <p:txBody>
          <a:bodyPr/>
          <a:lstStyle/>
          <a:p>
            <a:pPr>
              <a:defRPr/>
            </a:pPr>
            <a:r>
              <a:rPr lang="en-US" dirty="0" smtClean="0"/>
              <a:t>IEO2021 Release, CSIS                                                 October 6, 2021</a:t>
            </a:r>
            <a:endParaRPr lang="en-US" dirty="0"/>
          </a:p>
        </p:txBody>
      </p:sp>
      <p:sp>
        <p:nvSpPr>
          <p:cNvPr id="7" name="Text Placeholder 6"/>
          <p:cNvSpPr>
            <a:spLocks noGrp="1"/>
          </p:cNvSpPr>
          <p:nvPr>
            <p:ph type="body" sz="quarter" idx="16"/>
          </p:nvPr>
        </p:nvSpPr>
        <p:spPr/>
        <p:txBody>
          <a:bodyPr/>
          <a:lstStyle/>
          <a:p>
            <a:endParaRPr lang="en-US" dirty="0"/>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12</a:t>
            </a:fld>
            <a:endParaRPr lang="en-US" dirty="0"/>
          </a:p>
        </p:txBody>
      </p:sp>
      <p:graphicFrame>
        <p:nvGraphicFramePr>
          <p:cNvPr id="12" name="s132sh4"/>
          <p:cNvGraphicFramePr>
            <a:graphicFrameLocks/>
          </p:cNvGraphicFramePr>
          <p:nvPr>
            <p:extLst>
              <p:ext uri="{D42A27DB-BD31-4B8C-83A1-F6EECF244321}">
                <p14:modId xmlns:p14="http://schemas.microsoft.com/office/powerpoint/2010/main" val="2394226158"/>
              </p:ext>
            </p:extLst>
          </p:nvPr>
        </p:nvGraphicFramePr>
        <p:xfrm>
          <a:off x="685800" y="1275773"/>
          <a:ext cx="2651760" cy="312940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6"/>
          <p:cNvSpPr>
            <a:spLocks noGrp="1"/>
          </p:cNvSpPr>
          <p:nvPr>
            <p:ph type="body" sz="quarter" idx="13"/>
          </p:nvPr>
        </p:nvSpPr>
        <p:spPr>
          <a:xfrm>
            <a:off x="716972" y="841810"/>
            <a:ext cx="2589416" cy="388282"/>
          </a:xfrm>
        </p:spPr>
        <p:txBody>
          <a:bodyPr lIns="0" tIns="0" rIns="0" bIns="0" anchor="b" anchorCtr="0"/>
          <a:lstStyle/>
          <a:p>
            <a:pPr marL="342900" indent="-342900" fontAlgn="base">
              <a:spcBef>
                <a:spcPct val="20000"/>
              </a:spcBef>
              <a:spcAft>
                <a:spcPct val="0"/>
              </a:spcAft>
            </a:pPr>
            <a:r>
              <a:rPr lang="en-US" sz="1200" b="1" i="0" dirty="0">
                <a:solidFill>
                  <a:schemeClr val="tx1"/>
                </a:solidFill>
              </a:rPr>
              <a:t>Energy-related </a:t>
            </a:r>
            <a:r>
              <a:rPr lang="en-US" sz="1200" b="1" i="0" dirty="0" smtClean="0">
                <a:solidFill>
                  <a:schemeClr val="tx1"/>
                </a:solidFill>
              </a:rPr>
              <a:t>CO</a:t>
            </a:r>
            <a:r>
              <a:rPr lang="en-US" sz="1200" b="1" i="0" baseline="-25000" dirty="0" smtClean="0">
                <a:solidFill>
                  <a:schemeClr val="tx1"/>
                </a:solidFill>
              </a:rPr>
              <a:t>2</a:t>
            </a:r>
            <a:r>
              <a:rPr lang="en-US" sz="1200" b="1" i="0" dirty="0" smtClean="0">
                <a:solidFill>
                  <a:schemeClr val="tx1"/>
                </a:solidFill>
              </a:rPr>
              <a:t> emissions</a:t>
            </a:r>
            <a:endParaRPr lang="en-US" sz="1200" b="1" i="0" dirty="0">
              <a:solidFill>
                <a:schemeClr val="tx1"/>
              </a:solidFill>
            </a:endParaRPr>
          </a:p>
          <a:p>
            <a:pPr marL="342900" indent="-342900" fontAlgn="base">
              <a:spcBef>
                <a:spcPct val="20000"/>
              </a:spcBef>
              <a:spcAft>
                <a:spcPct val="0"/>
              </a:spcAft>
            </a:pPr>
            <a:r>
              <a:rPr lang="en-US" sz="1100" i="0" dirty="0">
                <a:solidFill>
                  <a:schemeClr val="tx1"/>
                </a:solidFill>
              </a:rPr>
              <a:t>billion metric tons</a:t>
            </a:r>
          </a:p>
        </p:txBody>
      </p:sp>
      <p:sp>
        <p:nvSpPr>
          <p:cNvPr id="14" name="TextBox 1"/>
          <p:cNvSpPr txBox="1"/>
          <p:nvPr/>
        </p:nvSpPr>
        <p:spPr>
          <a:xfrm>
            <a:off x="901490" y="1453363"/>
            <a:ext cx="1323473" cy="37698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history   projections</a:t>
            </a:r>
            <a:endParaRPr lang="en-US" sz="1200" dirty="0"/>
          </a:p>
        </p:txBody>
      </p:sp>
      <p:graphicFrame>
        <p:nvGraphicFramePr>
          <p:cNvPr id="19" name="s26sh6"/>
          <p:cNvGraphicFramePr>
            <a:graphicFrameLocks/>
          </p:cNvGraphicFramePr>
          <p:nvPr>
            <p:extLst>
              <p:ext uri="{D42A27DB-BD31-4B8C-83A1-F6EECF244321}">
                <p14:modId xmlns:p14="http://schemas.microsoft.com/office/powerpoint/2010/main" val="2336808565"/>
              </p:ext>
            </p:extLst>
          </p:nvPr>
        </p:nvGraphicFramePr>
        <p:xfrm>
          <a:off x="3421323" y="1372971"/>
          <a:ext cx="2622143" cy="3093818"/>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3471435" y="829994"/>
            <a:ext cx="1953691" cy="569387"/>
          </a:xfrm>
          <a:prstGeom prst="rect">
            <a:avLst/>
          </a:prstGeom>
          <a:noFill/>
        </p:spPr>
        <p:txBody>
          <a:bodyPr wrap="square" tIns="0" rtlCol="0">
            <a:spAutoFit/>
          </a:bodyPr>
          <a:lstStyle/>
          <a:p>
            <a:r>
              <a:rPr lang="en-US" sz="1200" b="1" dirty="0"/>
              <a:t>Carbon intensity</a:t>
            </a:r>
          </a:p>
          <a:p>
            <a:r>
              <a:rPr lang="en-US" sz="1100" dirty="0"/>
              <a:t>metric tons CO</a:t>
            </a:r>
            <a:r>
              <a:rPr lang="en-US" sz="1100" baseline="-25000" dirty="0"/>
              <a:t>2</a:t>
            </a:r>
            <a:r>
              <a:rPr lang="en-US" sz="1100" dirty="0"/>
              <a:t> per billion British thermal units</a:t>
            </a:r>
          </a:p>
        </p:txBody>
      </p:sp>
      <p:graphicFrame>
        <p:nvGraphicFramePr>
          <p:cNvPr id="21" name="s26sh5"/>
          <p:cNvGraphicFramePr>
            <a:graphicFrameLocks/>
          </p:cNvGraphicFramePr>
          <p:nvPr>
            <p:extLst>
              <p:ext uri="{D42A27DB-BD31-4B8C-83A1-F6EECF244321}">
                <p14:modId xmlns:p14="http://schemas.microsoft.com/office/powerpoint/2010/main" val="2350639090"/>
              </p:ext>
            </p:extLst>
          </p:nvPr>
        </p:nvGraphicFramePr>
        <p:xfrm>
          <a:off x="5916027" y="1363881"/>
          <a:ext cx="2647272" cy="3025557"/>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6194468" y="829994"/>
            <a:ext cx="2122194" cy="569387"/>
          </a:xfrm>
          <a:prstGeom prst="rect">
            <a:avLst/>
          </a:prstGeom>
          <a:noFill/>
        </p:spPr>
        <p:txBody>
          <a:bodyPr wrap="square" tIns="0" rtlCol="0">
            <a:spAutoFit/>
          </a:bodyPr>
          <a:lstStyle/>
          <a:p>
            <a:r>
              <a:rPr lang="en-US" sz="1200" b="1" dirty="0">
                <a:latin typeface="Arial" panose="020B0604020202020204" pitchFamily="34" charset="0"/>
                <a:cs typeface="Arial" panose="020B0604020202020204" pitchFamily="34" charset="0"/>
              </a:rPr>
              <a:t>Energy intensity</a:t>
            </a:r>
          </a:p>
          <a:p>
            <a:r>
              <a:rPr lang="en-US" sz="1100" dirty="0">
                <a:latin typeface="Arial" panose="020B0604020202020204" pitchFamily="34" charset="0"/>
                <a:cs typeface="Arial" panose="020B0604020202020204" pitchFamily="34" charset="0"/>
              </a:rPr>
              <a:t>thousand British thermal units per </a:t>
            </a:r>
            <a:r>
              <a:rPr lang="en-US" sz="1100" dirty="0" smtClean="0">
                <a:latin typeface="Arial" panose="020B0604020202020204" pitchFamily="34" charset="0"/>
                <a:cs typeface="Arial" panose="020B0604020202020204" pitchFamily="34" charset="0"/>
              </a:rPr>
              <a:t>2015 dollar of GDP</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4085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2373"/>
            <a:ext cx="8001000" cy="395772"/>
          </a:xfrm>
        </p:spPr>
        <p:txBody>
          <a:bodyPr/>
          <a:lstStyle/>
          <a:p>
            <a:r>
              <a:rPr lang="en-US" sz="3200" dirty="0"/>
              <a:t>I</a:t>
            </a:r>
            <a:r>
              <a:rPr lang="en-US" sz="3200" dirty="0" smtClean="0"/>
              <a:t>EO2021 Highlights</a:t>
            </a:r>
            <a:endParaRPr lang="en-US" sz="3200" dirty="0"/>
          </a:p>
        </p:txBody>
      </p:sp>
      <p:sp>
        <p:nvSpPr>
          <p:cNvPr id="3" name="Text Placeholder 2"/>
          <p:cNvSpPr>
            <a:spLocks noGrp="1"/>
          </p:cNvSpPr>
          <p:nvPr>
            <p:ph type="body" sz="quarter" idx="12"/>
          </p:nvPr>
        </p:nvSpPr>
        <p:spPr>
          <a:xfrm>
            <a:off x="685800" y="1137732"/>
            <a:ext cx="8072120" cy="3152915"/>
          </a:xfrm>
        </p:spPr>
        <p:txBody>
          <a:bodyPr>
            <a:noAutofit/>
          </a:bodyPr>
          <a:lstStyle/>
          <a:p>
            <a:r>
              <a:rPr lang="en-US" dirty="0">
                <a:solidFill>
                  <a:schemeClr val="bg1">
                    <a:lumMod val="75000"/>
                  </a:schemeClr>
                </a:solidFill>
              </a:rPr>
              <a:t>If current policy and technology trends continue, global energy consumption and energy-related carbon dioxide emissions will increase through 2050 as a result of population and economic growth.</a:t>
            </a:r>
          </a:p>
          <a:p>
            <a:r>
              <a:rPr lang="en-US" dirty="0"/>
              <a:t>Renewables will be the primary source for new electricity generation, but natural gas, coal, and increasingly batteries will be used to help meet load and support grid reliability.</a:t>
            </a:r>
          </a:p>
          <a:p>
            <a:pPr lvl="0"/>
            <a:r>
              <a:rPr lang="en-US" dirty="0" smtClean="0">
                <a:solidFill>
                  <a:schemeClr val="bg1">
                    <a:lumMod val="75000"/>
                  </a:schemeClr>
                </a:solidFill>
              </a:rPr>
              <a:t>Oil </a:t>
            </a:r>
            <a:r>
              <a:rPr lang="en-US" dirty="0">
                <a:solidFill>
                  <a:schemeClr val="bg1">
                    <a:lumMod val="75000"/>
                  </a:schemeClr>
                </a:solidFill>
              </a:rPr>
              <a:t>and natural gas production will continue to grow, mainly to support increasing energy consumption in developing Asian economies.</a:t>
            </a:r>
          </a:p>
          <a:p>
            <a:endParaRPr lang="en-US" dirty="0" smtClean="0"/>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13</a:t>
            </a:fld>
            <a:endParaRPr lang="en-US" dirty="0"/>
          </a:p>
        </p:txBody>
      </p:sp>
    </p:spTree>
    <p:extLst>
      <p:ext uri="{BB962C8B-B14F-4D97-AF65-F5344CB8AC3E}">
        <p14:creationId xmlns:p14="http://schemas.microsoft.com/office/powerpoint/2010/main" val="2432659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World net electricity generation by fuel (line)"/>
          <p:cNvGraphicFramePr>
            <a:graphicFrameLocks/>
          </p:cNvGraphicFramePr>
          <p:nvPr>
            <p:extLst>
              <p:ext uri="{D42A27DB-BD31-4B8C-83A1-F6EECF244321}">
                <p14:modId xmlns:p14="http://schemas.microsoft.com/office/powerpoint/2010/main" val="895576204"/>
              </p:ext>
            </p:extLst>
          </p:nvPr>
        </p:nvGraphicFramePr>
        <p:xfrm>
          <a:off x="695499" y="1516466"/>
          <a:ext cx="3395749" cy="304646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85800" y="68579"/>
            <a:ext cx="8001000" cy="810195"/>
          </a:xfrm>
        </p:spPr>
        <p:txBody>
          <a:bodyPr>
            <a:normAutofit/>
          </a:bodyPr>
          <a:lstStyle/>
          <a:p>
            <a:r>
              <a:rPr lang="en-US" sz="2200" dirty="0" smtClean="0"/>
              <a:t>In the electric power sector, renewable </a:t>
            </a:r>
            <a:r>
              <a:rPr lang="en-US" sz="2200" dirty="0"/>
              <a:t>energy </a:t>
            </a:r>
            <a:r>
              <a:rPr lang="en-US" sz="2200" dirty="0" smtClean="0"/>
              <a:t>generation grows significantly, with support from non-intermittent sources</a:t>
            </a:r>
            <a:endParaRPr lang="en-US" sz="2200" dirty="0"/>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14</a:t>
            </a:fld>
            <a:endParaRPr lang="en-US" dirty="0"/>
          </a:p>
        </p:txBody>
      </p:sp>
      <p:sp>
        <p:nvSpPr>
          <p:cNvPr id="13" name="Text Placeholder 12"/>
          <p:cNvSpPr>
            <a:spLocks noGrp="1"/>
          </p:cNvSpPr>
          <p:nvPr>
            <p:ph type="body" sz="quarter" idx="4294967295"/>
          </p:nvPr>
        </p:nvSpPr>
        <p:spPr>
          <a:xfrm>
            <a:off x="740502" y="871349"/>
            <a:ext cx="4023360" cy="410483"/>
          </a:xfrm>
          <a:prstGeom prst="rect">
            <a:avLst/>
          </a:prstGeom>
        </p:spPr>
        <p:txBody>
          <a:bodyPr lIns="0"/>
          <a:lstStyle/>
          <a:p>
            <a:pPr marL="0" indent="0">
              <a:buNone/>
            </a:pPr>
            <a:r>
              <a:rPr lang="en-US" sz="1200" b="1" dirty="0"/>
              <a:t>World net </a:t>
            </a:r>
            <a:r>
              <a:rPr lang="en-US" sz="1200" b="1" dirty="0" smtClean="0"/>
              <a:t>electricity generation by source</a:t>
            </a:r>
            <a:endParaRPr lang="en-US" sz="1200" b="1" dirty="0"/>
          </a:p>
          <a:p>
            <a:pPr marL="0" indent="0">
              <a:buNone/>
            </a:pPr>
            <a:r>
              <a:rPr lang="en-US" sz="1100" dirty="0"/>
              <a:t>trillion </a:t>
            </a:r>
            <a:r>
              <a:rPr lang="en-US" sz="1100" dirty="0" smtClean="0"/>
              <a:t>kilowatthours</a:t>
            </a:r>
            <a:endParaRPr lang="en-US" sz="1100" dirty="0"/>
          </a:p>
        </p:txBody>
      </p:sp>
      <p:sp>
        <p:nvSpPr>
          <p:cNvPr id="15" name="TextBox 14"/>
          <p:cNvSpPr txBox="1"/>
          <p:nvPr/>
        </p:nvSpPr>
        <p:spPr>
          <a:xfrm>
            <a:off x="939817" y="1533720"/>
            <a:ext cx="2134184" cy="276999"/>
          </a:xfrm>
          <a:prstGeom prst="rect">
            <a:avLst/>
          </a:prstGeom>
          <a:noFill/>
        </p:spPr>
        <p:txBody>
          <a:bodyPr wrap="square" rtlCol="0">
            <a:spAutoFit/>
          </a:bodyPr>
          <a:lstStyle/>
          <a:p>
            <a:r>
              <a:rPr lang="en-US" sz="1200" dirty="0" smtClean="0"/>
              <a:t>   history    projections</a:t>
            </a:r>
            <a:endParaRPr lang="en-US" sz="1200" dirty="0"/>
          </a:p>
        </p:txBody>
      </p:sp>
      <p:sp>
        <p:nvSpPr>
          <p:cNvPr id="16" name="TextBox 15"/>
          <p:cNvSpPr txBox="1"/>
          <p:nvPr/>
        </p:nvSpPr>
        <p:spPr>
          <a:xfrm>
            <a:off x="3560875" y="1618329"/>
            <a:ext cx="1186055" cy="2631490"/>
          </a:xfrm>
          <a:prstGeom prst="rect">
            <a:avLst/>
          </a:prstGeom>
          <a:noFill/>
        </p:spPr>
        <p:txBody>
          <a:bodyPr wrap="square" rtlCol="0">
            <a:spAutoFit/>
          </a:bodyPr>
          <a:lstStyle/>
          <a:p>
            <a:endParaRPr lang="en-US" sz="1200" b="1" dirty="0" smtClean="0"/>
          </a:p>
          <a:p>
            <a:r>
              <a:rPr lang="en-US" sz="1200" b="1" dirty="0" smtClean="0">
                <a:solidFill>
                  <a:schemeClr val="accent4"/>
                </a:solidFill>
              </a:rPr>
              <a:t>solar</a:t>
            </a:r>
          </a:p>
          <a:p>
            <a:endParaRPr lang="en-US" sz="1100" b="1" dirty="0" smtClean="0"/>
          </a:p>
          <a:p>
            <a:r>
              <a:rPr lang="en-US" sz="1200" b="1" dirty="0" smtClean="0"/>
              <a:t>coal</a:t>
            </a:r>
          </a:p>
          <a:p>
            <a:r>
              <a:rPr lang="en-US" sz="1200" b="1" dirty="0" smtClean="0">
                <a:solidFill>
                  <a:schemeClr val="accent1"/>
                </a:solidFill>
              </a:rPr>
              <a:t>natural </a:t>
            </a:r>
          </a:p>
          <a:p>
            <a:r>
              <a:rPr lang="en-US" sz="1200" b="1" dirty="0" smtClean="0">
                <a:solidFill>
                  <a:schemeClr val="accent1"/>
                </a:solidFill>
              </a:rPr>
              <a:t>gas</a:t>
            </a:r>
          </a:p>
          <a:p>
            <a:r>
              <a:rPr lang="en-US" sz="1200" b="1" dirty="0">
                <a:solidFill>
                  <a:schemeClr val="accent3"/>
                </a:solidFill>
              </a:rPr>
              <a:t>w</a:t>
            </a:r>
            <a:r>
              <a:rPr lang="en-US" sz="1200" b="1" dirty="0" smtClean="0">
                <a:solidFill>
                  <a:schemeClr val="accent3"/>
                </a:solidFill>
              </a:rPr>
              <a:t>ind</a:t>
            </a:r>
          </a:p>
          <a:p>
            <a:endParaRPr lang="en-US" sz="200" b="1" dirty="0" smtClean="0"/>
          </a:p>
          <a:p>
            <a:r>
              <a:rPr lang="en-US" sz="1200" b="1" dirty="0" smtClean="0">
                <a:solidFill>
                  <a:schemeClr val="tx2"/>
                </a:solidFill>
              </a:rPr>
              <a:t>hydro-electric</a:t>
            </a:r>
          </a:p>
          <a:p>
            <a:endParaRPr lang="en-US" sz="1200" b="1" dirty="0"/>
          </a:p>
          <a:p>
            <a:r>
              <a:rPr lang="en-US" sz="1200" b="1" dirty="0" smtClean="0">
                <a:solidFill>
                  <a:schemeClr val="accent5"/>
                </a:solidFill>
              </a:rPr>
              <a:t>nuclear</a:t>
            </a:r>
          </a:p>
          <a:p>
            <a:endParaRPr lang="en-US" sz="1600" b="1" dirty="0" smtClean="0"/>
          </a:p>
          <a:p>
            <a:r>
              <a:rPr lang="en-US" sz="1200" b="1" dirty="0" smtClean="0">
                <a:solidFill>
                  <a:schemeClr val="bg1">
                    <a:lumMod val="65000"/>
                  </a:schemeClr>
                </a:solidFill>
              </a:rPr>
              <a:t>other</a:t>
            </a:r>
            <a:endParaRPr lang="en-US" sz="1200" b="1" dirty="0">
              <a:solidFill>
                <a:schemeClr val="bg1">
                  <a:lumMod val="65000"/>
                </a:schemeClr>
              </a:solidFill>
            </a:endParaRPr>
          </a:p>
        </p:txBody>
      </p:sp>
      <p:graphicFrame>
        <p:nvGraphicFramePr>
          <p:cNvPr id="17" name="OECDelectchart"/>
          <p:cNvGraphicFramePr>
            <a:graphicFrameLocks/>
          </p:cNvGraphicFramePr>
          <p:nvPr>
            <p:extLst>
              <p:ext uri="{D42A27DB-BD31-4B8C-83A1-F6EECF244321}">
                <p14:modId xmlns:p14="http://schemas.microsoft.com/office/powerpoint/2010/main" val="1911985293"/>
              </p:ext>
            </p:extLst>
          </p:nvPr>
        </p:nvGraphicFramePr>
        <p:xfrm>
          <a:off x="4467966" y="1516466"/>
          <a:ext cx="2142171" cy="31276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nonOECDelectchart"/>
          <p:cNvGraphicFramePr>
            <a:graphicFrameLocks/>
          </p:cNvGraphicFramePr>
          <p:nvPr>
            <p:extLst>
              <p:ext uri="{D42A27DB-BD31-4B8C-83A1-F6EECF244321}">
                <p14:modId xmlns:p14="http://schemas.microsoft.com/office/powerpoint/2010/main" val="3657763185"/>
              </p:ext>
            </p:extLst>
          </p:nvPr>
        </p:nvGraphicFramePr>
        <p:xfrm>
          <a:off x="6709827" y="1516466"/>
          <a:ext cx="2145311" cy="3127605"/>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7285134" y="1672219"/>
            <a:ext cx="1570004" cy="553998"/>
          </a:xfrm>
          <a:prstGeom prst="rect">
            <a:avLst/>
          </a:prstGeom>
          <a:noFill/>
        </p:spPr>
        <p:txBody>
          <a:bodyPr wrap="square" rtlCol="0">
            <a:spAutoFit/>
          </a:bodyPr>
          <a:lstStyle/>
          <a:p>
            <a:r>
              <a:rPr lang="en-US" sz="1200" b="1" dirty="0" smtClean="0">
                <a:solidFill>
                  <a:schemeClr val="accent4"/>
                </a:solidFill>
              </a:rPr>
              <a:t>non-renewables</a:t>
            </a:r>
            <a:endParaRPr lang="en-US" sz="1200" b="1" dirty="0">
              <a:solidFill>
                <a:schemeClr val="accent4"/>
              </a:solidFill>
            </a:endParaRPr>
          </a:p>
          <a:p>
            <a:endParaRPr lang="en-US" sz="600" b="1" dirty="0"/>
          </a:p>
          <a:p>
            <a:r>
              <a:rPr lang="en-US" sz="1200" b="1" dirty="0">
                <a:solidFill>
                  <a:schemeClr val="accent3"/>
                </a:solidFill>
              </a:rPr>
              <a:t>renewables</a:t>
            </a:r>
          </a:p>
        </p:txBody>
      </p:sp>
      <p:sp>
        <p:nvSpPr>
          <p:cNvPr id="24" name="Text Placeholder 11"/>
          <p:cNvSpPr>
            <a:spLocks noGrp="1"/>
          </p:cNvSpPr>
          <p:nvPr>
            <p:ph type="body" sz="quarter" idx="4294967295"/>
          </p:nvPr>
        </p:nvSpPr>
        <p:spPr>
          <a:xfrm>
            <a:off x="4395357" y="871349"/>
            <a:ext cx="2563633" cy="583175"/>
          </a:xfrm>
          <a:prstGeom prst="rect">
            <a:avLst/>
          </a:prstGeom>
        </p:spPr>
        <p:txBody>
          <a:bodyPr/>
          <a:lstStyle/>
          <a:p>
            <a:pPr marL="0" indent="0">
              <a:buNone/>
            </a:pPr>
            <a:r>
              <a:rPr lang="en-US" sz="1200" b="1" dirty="0" smtClean="0"/>
              <a:t>OECD electricity generation change from 2020</a:t>
            </a:r>
          </a:p>
          <a:p>
            <a:pPr marL="0" indent="0">
              <a:buNone/>
            </a:pPr>
            <a:r>
              <a:rPr lang="en-US" sz="1100" dirty="0"/>
              <a:t>trillion kilowatthours</a:t>
            </a:r>
          </a:p>
        </p:txBody>
      </p:sp>
      <p:sp>
        <p:nvSpPr>
          <p:cNvPr id="25" name="Text Placeholder 7"/>
          <p:cNvSpPr>
            <a:spLocks noGrp="1"/>
          </p:cNvSpPr>
          <p:nvPr>
            <p:ph type="body" sz="quarter" idx="4294967295"/>
          </p:nvPr>
        </p:nvSpPr>
        <p:spPr>
          <a:xfrm>
            <a:off x="6732551" y="883849"/>
            <a:ext cx="2333927" cy="645117"/>
          </a:xfrm>
          <a:prstGeom prst="rect">
            <a:avLst/>
          </a:prstGeom>
        </p:spPr>
        <p:txBody>
          <a:bodyPr lIns="0" tIns="45720" rIns="0" bIns="45720" anchor="b" anchorCtr="0"/>
          <a:lstStyle/>
          <a:p>
            <a:pPr marL="0" indent="0">
              <a:buNone/>
            </a:pPr>
            <a:r>
              <a:rPr lang="en-US" sz="1200" b="1" dirty="0" smtClean="0"/>
              <a:t>Non-OECD electricity generation change from 2020</a:t>
            </a:r>
          </a:p>
          <a:p>
            <a:pPr marL="0" indent="0">
              <a:buNone/>
            </a:pPr>
            <a:r>
              <a:rPr lang="en-US" sz="1100" dirty="0"/>
              <a:t>trillion kilowatthours</a:t>
            </a:r>
          </a:p>
        </p:txBody>
      </p:sp>
    </p:spTree>
    <p:extLst>
      <p:ext uri="{BB962C8B-B14F-4D97-AF65-F5344CB8AC3E}">
        <p14:creationId xmlns:p14="http://schemas.microsoft.com/office/powerpoint/2010/main" val="1391758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anada Electricity Installed Generating Capacity"/>
          <p:cNvGraphicFramePr>
            <a:graphicFrameLocks noGrp="1"/>
          </p:cNvGraphicFramePr>
          <p:nvPr>
            <p:ph sz="quarter" idx="13"/>
            <p:extLst>
              <p:ext uri="{D42A27DB-BD31-4B8C-83A1-F6EECF244321}">
                <p14:modId xmlns:p14="http://schemas.microsoft.com/office/powerpoint/2010/main" val="734784015"/>
              </p:ext>
            </p:extLst>
          </p:nvPr>
        </p:nvGraphicFramePr>
        <p:xfrm>
          <a:off x="4664075" y="1292225"/>
          <a:ext cx="4338814"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p:cNvSpPr>
            <a:spLocks noGrp="1"/>
          </p:cNvSpPr>
          <p:nvPr>
            <p:ph type="body" sz="quarter" idx="17"/>
          </p:nvPr>
        </p:nvSpPr>
        <p:spPr>
          <a:xfrm>
            <a:off x="708502" y="1051792"/>
            <a:ext cx="3955573" cy="350851"/>
          </a:xfrm>
        </p:spPr>
        <p:txBody>
          <a:bodyPr/>
          <a:lstStyle/>
          <a:p>
            <a:pPr marL="0" indent="1588"/>
            <a:r>
              <a:rPr lang="en-US" b="1" dirty="0" smtClean="0"/>
              <a:t>Installed electricity generating capacity, India</a:t>
            </a:r>
          </a:p>
          <a:p>
            <a:r>
              <a:rPr lang="en-US" sz="1100" dirty="0" smtClean="0"/>
              <a:t>gigawatts</a:t>
            </a:r>
            <a:endParaRPr lang="en-US" dirty="0"/>
          </a:p>
        </p:txBody>
      </p:sp>
      <p:sp>
        <p:nvSpPr>
          <p:cNvPr id="13" name="Text Placeholder 12"/>
          <p:cNvSpPr>
            <a:spLocks noGrp="1"/>
          </p:cNvSpPr>
          <p:nvPr>
            <p:ph type="body" sz="quarter" idx="18"/>
          </p:nvPr>
        </p:nvSpPr>
        <p:spPr>
          <a:xfrm>
            <a:off x="4664593" y="1051792"/>
            <a:ext cx="4023360" cy="350851"/>
          </a:xfrm>
        </p:spPr>
        <p:txBody>
          <a:bodyPr lIns="0"/>
          <a:lstStyle/>
          <a:p>
            <a:pPr marL="0" indent="0" algn="l"/>
            <a:r>
              <a:rPr lang="en-US" b="1" dirty="0" smtClean="0"/>
              <a:t>Installed </a:t>
            </a:r>
            <a:r>
              <a:rPr lang="en-US" b="1" dirty="0"/>
              <a:t>e</a:t>
            </a:r>
            <a:r>
              <a:rPr lang="en-US" b="1" dirty="0" smtClean="0"/>
              <a:t>lectricity generating capacity, Canada</a:t>
            </a:r>
          </a:p>
          <a:p>
            <a:pPr algn="l"/>
            <a:r>
              <a:rPr lang="en-US" sz="1100" dirty="0" smtClean="0"/>
              <a:t>gigawatts</a:t>
            </a:r>
            <a:endParaRPr lang="en-US" dirty="0"/>
          </a:p>
        </p:txBody>
      </p:sp>
      <p:sp>
        <p:nvSpPr>
          <p:cNvPr id="8" name="Title 7"/>
          <p:cNvSpPr>
            <a:spLocks noGrp="1"/>
          </p:cNvSpPr>
          <p:nvPr>
            <p:ph type="title"/>
          </p:nvPr>
        </p:nvSpPr>
        <p:spPr/>
        <p:txBody>
          <a:bodyPr/>
          <a:lstStyle/>
          <a:p>
            <a:r>
              <a:rPr lang="en-US" dirty="0" smtClean="0"/>
              <a:t>Growing intermittent generating capacity is supported by different technologies, depending on each region’s respective resources</a:t>
            </a:r>
            <a:endParaRPr lang="en-US" dirty="0"/>
          </a:p>
        </p:txBody>
      </p:sp>
      <p:sp>
        <p:nvSpPr>
          <p:cNvPr id="16" name="Text Placeholder 15"/>
          <p:cNvSpPr>
            <a:spLocks noGrp="1"/>
          </p:cNvSpPr>
          <p:nvPr>
            <p:ph type="body" sz="quarter" idx="16"/>
          </p:nvPr>
        </p:nvSpPr>
        <p:spPr/>
        <p:txBody>
          <a:bodyPr/>
          <a:lstStyle/>
          <a:p>
            <a:endParaRPr lang="en-US" dirty="0"/>
          </a:p>
        </p:txBody>
      </p:sp>
      <p:sp>
        <p:nvSpPr>
          <p:cNvPr id="7" name="Slide Number Placeholder 6"/>
          <p:cNvSpPr>
            <a:spLocks noGrp="1"/>
          </p:cNvSpPr>
          <p:nvPr>
            <p:ph type="sldNum" sz="quarter" idx="4"/>
          </p:nvPr>
        </p:nvSpPr>
        <p:spPr/>
        <p:txBody>
          <a:bodyPr/>
          <a:lstStyle/>
          <a:p>
            <a:fld id="{84948DD1-5963-4816-BE5A-05BCCCAC15E0}" type="slidenum">
              <a:rPr lang="en-US" smtClean="0"/>
              <a:pPr/>
              <a:t>15</a:t>
            </a:fld>
            <a:endParaRPr lang="en-US" dirty="0"/>
          </a:p>
        </p:txBody>
      </p:sp>
      <p:sp>
        <p:nvSpPr>
          <p:cNvPr id="17" name="Footer Placeholder 16"/>
          <p:cNvSpPr>
            <a:spLocks noGrp="1"/>
          </p:cNvSpPr>
          <p:nvPr>
            <p:ph type="ftr" sz="quarter" idx="19"/>
          </p:nvPr>
        </p:nvSpPr>
        <p:spPr/>
        <p:txBody>
          <a:bodyPr/>
          <a:lstStyle/>
          <a:p>
            <a:pPr>
              <a:defRPr/>
            </a:pPr>
            <a:r>
              <a:rPr lang="en-US" dirty="0" smtClean="0"/>
              <a:t>IEO2021 Release, CSIS                                                 October 6, 2021</a:t>
            </a:r>
            <a:endParaRPr lang="en-US" dirty="0"/>
          </a:p>
        </p:txBody>
      </p:sp>
      <p:graphicFrame>
        <p:nvGraphicFramePr>
          <p:cNvPr id="11" name="INDCap1"/>
          <p:cNvGraphicFramePr>
            <a:graphicFrameLocks/>
          </p:cNvGraphicFramePr>
          <p:nvPr>
            <p:extLst>
              <p:ext uri="{D42A27DB-BD31-4B8C-83A1-F6EECF244321}">
                <p14:modId xmlns:p14="http://schemas.microsoft.com/office/powerpoint/2010/main" val="4146231665"/>
              </p:ext>
            </p:extLst>
          </p:nvPr>
        </p:nvGraphicFramePr>
        <p:xfrm>
          <a:off x="685801" y="1436775"/>
          <a:ext cx="2789238" cy="295266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p:cNvSpPr txBox="1"/>
          <p:nvPr/>
        </p:nvSpPr>
        <p:spPr>
          <a:xfrm>
            <a:off x="3475038" y="1619547"/>
            <a:ext cx="1243956" cy="275121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fontAlgn="auto">
              <a:spcBef>
                <a:spcPts val="0"/>
              </a:spcBef>
              <a:spcAft>
                <a:spcPts val="0"/>
              </a:spcAft>
              <a:defRPr/>
            </a:pPr>
            <a:endParaRPr lang="en-US" sz="1200" b="1" dirty="0" smtClean="0">
              <a:solidFill>
                <a:schemeClr val="accent5">
                  <a:lumMod val="40000"/>
                  <a:lumOff val="60000"/>
                </a:schemeClr>
              </a:solidFill>
              <a:latin typeface="Arial" panose="020B0604020202020204" pitchFamily="34" charset="0"/>
              <a:cs typeface="Arial" panose="020B0604020202020204" pitchFamily="34" charset="0"/>
            </a:endParaRPr>
          </a:p>
          <a:p>
            <a:pPr defTabSz="685800" fontAlgn="auto">
              <a:spcBef>
                <a:spcPts val="0"/>
              </a:spcBef>
              <a:spcAft>
                <a:spcPts val="0"/>
              </a:spcAft>
              <a:defRPr/>
            </a:pPr>
            <a:r>
              <a:rPr lang="en-US" sz="1200" b="1" dirty="0" smtClean="0">
                <a:solidFill>
                  <a:schemeClr val="accent5">
                    <a:lumMod val="40000"/>
                    <a:lumOff val="60000"/>
                  </a:schemeClr>
                </a:solidFill>
                <a:latin typeface="Arial" panose="020B0604020202020204" pitchFamily="34" charset="0"/>
                <a:cs typeface="Arial" panose="020B0604020202020204" pitchFamily="34" charset="0"/>
              </a:rPr>
              <a:t>battery </a:t>
            </a:r>
          </a:p>
          <a:p>
            <a:pPr defTabSz="685800" fontAlgn="auto">
              <a:spcBef>
                <a:spcPts val="0"/>
              </a:spcBef>
              <a:spcAft>
                <a:spcPts val="0"/>
              </a:spcAft>
              <a:defRPr/>
            </a:pPr>
            <a:r>
              <a:rPr lang="en-US" sz="1200" b="1" dirty="0" smtClean="0">
                <a:solidFill>
                  <a:schemeClr val="accent5">
                    <a:lumMod val="40000"/>
                    <a:lumOff val="60000"/>
                  </a:schemeClr>
                </a:solidFill>
                <a:latin typeface="Arial" panose="020B0604020202020204" pitchFamily="34" charset="0"/>
                <a:cs typeface="Arial" panose="020B0604020202020204" pitchFamily="34" charset="0"/>
              </a:rPr>
              <a:t>storage</a:t>
            </a:r>
            <a:endParaRPr lang="en-US" sz="1200" b="1" dirty="0" smtClean="0">
              <a:solidFill>
                <a:schemeClr val="bg1">
                  <a:lumMod val="65000"/>
                </a:schemeClr>
              </a:solidFill>
              <a:latin typeface="Arial" panose="020B0604020202020204" pitchFamily="34" charset="0"/>
              <a:cs typeface="Arial" panose="020B0604020202020204" pitchFamily="34" charset="0"/>
            </a:endParaRPr>
          </a:p>
          <a:p>
            <a:pPr defTabSz="685800" fontAlgn="auto">
              <a:spcBef>
                <a:spcPts val="0"/>
              </a:spcBef>
              <a:spcAft>
                <a:spcPts val="0"/>
              </a:spcAft>
              <a:defRPr/>
            </a:pPr>
            <a:r>
              <a:rPr lang="en-US" sz="1200" b="1" dirty="0" smtClean="0">
                <a:solidFill>
                  <a:schemeClr val="bg1">
                    <a:lumMod val="65000"/>
                  </a:schemeClr>
                </a:solidFill>
                <a:latin typeface="Arial" panose="020B0604020202020204" pitchFamily="34" charset="0"/>
                <a:cs typeface="Arial" panose="020B0604020202020204" pitchFamily="34" charset="0"/>
              </a:rPr>
              <a:t>other</a:t>
            </a:r>
          </a:p>
          <a:p>
            <a:pPr defTabSz="685800" fontAlgn="auto">
              <a:spcBef>
                <a:spcPts val="0"/>
              </a:spcBef>
              <a:spcAft>
                <a:spcPts val="0"/>
              </a:spcAft>
              <a:defRPr/>
            </a:pPr>
            <a:endParaRPr lang="en-US" sz="1200" b="1" dirty="0" smtClean="0">
              <a:solidFill>
                <a:schemeClr val="accent4"/>
              </a:solidFill>
              <a:latin typeface="Arial" panose="020B0604020202020204" pitchFamily="34" charset="0"/>
              <a:cs typeface="Arial" panose="020B0604020202020204" pitchFamily="34" charset="0"/>
            </a:endParaRPr>
          </a:p>
          <a:p>
            <a:pPr defTabSz="685800" fontAlgn="auto">
              <a:spcBef>
                <a:spcPts val="0"/>
              </a:spcBef>
              <a:spcAft>
                <a:spcPts val="0"/>
              </a:spcAft>
              <a:defRPr/>
            </a:pPr>
            <a:endParaRPr lang="en-US" sz="1200" b="1" dirty="0">
              <a:solidFill>
                <a:schemeClr val="accent4"/>
              </a:solidFill>
              <a:latin typeface="Arial" panose="020B0604020202020204" pitchFamily="34" charset="0"/>
              <a:cs typeface="Arial" panose="020B0604020202020204" pitchFamily="34" charset="0"/>
            </a:endParaRPr>
          </a:p>
          <a:p>
            <a:pPr defTabSz="685800" fontAlgn="auto">
              <a:spcBef>
                <a:spcPts val="0"/>
              </a:spcBef>
              <a:spcAft>
                <a:spcPts val="0"/>
              </a:spcAft>
              <a:defRPr/>
            </a:pPr>
            <a:r>
              <a:rPr lang="en-US" sz="1200" b="1" dirty="0" smtClean="0">
                <a:solidFill>
                  <a:schemeClr val="accent4"/>
                </a:solidFill>
                <a:latin typeface="Arial" panose="020B0604020202020204" pitchFamily="34" charset="0"/>
                <a:cs typeface="Arial" panose="020B0604020202020204" pitchFamily="34" charset="0"/>
              </a:rPr>
              <a:t>solar</a:t>
            </a:r>
          </a:p>
          <a:p>
            <a:pPr defTabSz="685800" fontAlgn="auto">
              <a:spcBef>
                <a:spcPts val="0"/>
              </a:spcBef>
              <a:spcAft>
                <a:spcPts val="0"/>
              </a:spcAft>
              <a:defRPr/>
            </a:pPr>
            <a:endParaRPr lang="en-US" sz="1200" b="1" dirty="0">
              <a:solidFill>
                <a:schemeClr val="accent3"/>
              </a:solidFill>
              <a:latin typeface="Arial" panose="020B0604020202020204" pitchFamily="34" charset="0"/>
              <a:cs typeface="Arial" panose="020B0604020202020204" pitchFamily="34" charset="0"/>
            </a:endParaRPr>
          </a:p>
          <a:p>
            <a:pPr defTabSz="685800" fontAlgn="auto">
              <a:spcBef>
                <a:spcPts val="0"/>
              </a:spcBef>
              <a:spcAft>
                <a:spcPts val="0"/>
              </a:spcAft>
              <a:defRPr/>
            </a:pPr>
            <a:r>
              <a:rPr lang="en-US" sz="1200" b="1" dirty="0" smtClean="0">
                <a:solidFill>
                  <a:schemeClr val="accent3"/>
                </a:solidFill>
                <a:latin typeface="Arial" panose="020B0604020202020204" pitchFamily="34" charset="0"/>
                <a:cs typeface="Arial" panose="020B0604020202020204" pitchFamily="34" charset="0"/>
              </a:rPr>
              <a:t>wind</a:t>
            </a:r>
          </a:p>
          <a:p>
            <a:r>
              <a:rPr lang="en-US" sz="1200" b="1" dirty="0" smtClean="0">
                <a:solidFill>
                  <a:schemeClr val="accent1">
                    <a:lumMod val="50000"/>
                  </a:schemeClr>
                </a:solidFill>
                <a:latin typeface="Arial" panose="020B0604020202020204" pitchFamily="34" charset="0"/>
                <a:cs typeface="Arial" panose="020B0604020202020204" pitchFamily="34" charset="0"/>
              </a:rPr>
              <a:t>hydroelectric</a:t>
            </a:r>
          </a:p>
          <a:p>
            <a:pPr defTabSz="685800" fontAlgn="auto">
              <a:spcBef>
                <a:spcPts val="0"/>
              </a:spcBef>
              <a:spcAft>
                <a:spcPts val="0"/>
              </a:spcAft>
              <a:defRPr/>
            </a:pPr>
            <a:r>
              <a:rPr lang="en-US" sz="1200" b="1" dirty="0" smtClean="0">
                <a:solidFill>
                  <a:schemeClr val="accent5"/>
                </a:solidFill>
                <a:latin typeface="Arial" panose="020B0604020202020204" pitchFamily="34" charset="0"/>
                <a:cs typeface="Arial" panose="020B0604020202020204" pitchFamily="34" charset="0"/>
              </a:rPr>
              <a:t>nuclear</a:t>
            </a:r>
            <a:endParaRPr lang="en-US" sz="1200" b="1" dirty="0" smtClean="0">
              <a:solidFill>
                <a:schemeClr val="accent2"/>
              </a:solidFill>
              <a:latin typeface="Arial" panose="020B0604020202020204" pitchFamily="34" charset="0"/>
              <a:cs typeface="Arial" panose="020B0604020202020204" pitchFamily="34" charset="0"/>
            </a:endParaRPr>
          </a:p>
          <a:p>
            <a:pPr defTabSz="685800" fontAlgn="auto">
              <a:spcBef>
                <a:spcPts val="0"/>
              </a:spcBef>
              <a:spcAft>
                <a:spcPts val="0"/>
              </a:spcAft>
              <a:defRPr/>
            </a:pPr>
            <a:r>
              <a:rPr lang="en-US" sz="1200" b="1" dirty="0" smtClean="0">
                <a:solidFill>
                  <a:schemeClr val="accent1"/>
                </a:solidFill>
                <a:latin typeface="Arial" panose="020B0604020202020204" pitchFamily="34" charset="0"/>
                <a:cs typeface="Arial" panose="020B0604020202020204" pitchFamily="34" charset="0"/>
              </a:rPr>
              <a:t>natural gas</a:t>
            </a:r>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coal</a:t>
            </a:r>
            <a:endParaRPr lang="en-US" sz="1200" b="1" dirty="0">
              <a:latin typeface="Arial" panose="020B0604020202020204" pitchFamily="34" charset="0"/>
              <a:cs typeface="Arial" panose="020B0604020202020204" pitchFamily="34" charset="0"/>
            </a:endParaRPr>
          </a:p>
        </p:txBody>
      </p:sp>
      <p:sp>
        <p:nvSpPr>
          <p:cNvPr id="20" name="TextBox 1"/>
          <p:cNvSpPr txBox="1"/>
          <p:nvPr/>
        </p:nvSpPr>
        <p:spPr>
          <a:xfrm>
            <a:off x="901383" y="1540422"/>
            <a:ext cx="2573654" cy="29067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              history    projections</a:t>
            </a:r>
            <a:endParaRPr lang="en-US" sz="1200" dirty="0"/>
          </a:p>
        </p:txBody>
      </p:sp>
    </p:spTree>
    <p:extLst>
      <p:ext uri="{BB962C8B-B14F-4D97-AF65-F5344CB8AC3E}">
        <p14:creationId xmlns:p14="http://schemas.microsoft.com/office/powerpoint/2010/main" val="895420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2373"/>
            <a:ext cx="8001000" cy="395772"/>
          </a:xfrm>
        </p:spPr>
        <p:txBody>
          <a:bodyPr/>
          <a:lstStyle/>
          <a:p>
            <a:r>
              <a:rPr lang="en-US" sz="3200" dirty="0"/>
              <a:t>I</a:t>
            </a:r>
            <a:r>
              <a:rPr lang="en-US" sz="3200" dirty="0" smtClean="0"/>
              <a:t>EO2021 Highlights</a:t>
            </a:r>
            <a:endParaRPr lang="en-US" sz="3200" dirty="0"/>
          </a:p>
        </p:txBody>
      </p:sp>
      <p:sp>
        <p:nvSpPr>
          <p:cNvPr id="3" name="Text Placeholder 2"/>
          <p:cNvSpPr>
            <a:spLocks noGrp="1"/>
          </p:cNvSpPr>
          <p:nvPr>
            <p:ph type="body" sz="quarter" idx="12"/>
          </p:nvPr>
        </p:nvSpPr>
        <p:spPr>
          <a:xfrm>
            <a:off x="685800" y="1137732"/>
            <a:ext cx="8072120" cy="3152915"/>
          </a:xfrm>
        </p:spPr>
        <p:txBody>
          <a:bodyPr>
            <a:noAutofit/>
          </a:bodyPr>
          <a:lstStyle/>
          <a:p>
            <a:r>
              <a:rPr lang="en-US" dirty="0">
                <a:solidFill>
                  <a:schemeClr val="bg1">
                    <a:lumMod val="75000"/>
                  </a:schemeClr>
                </a:solidFill>
              </a:rPr>
              <a:t>As a result of population and economic growth, if current policy and technology trends continue, global energy consumption and energy-related carbon dioxide emissions will increase through 2050</a:t>
            </a:r>
            <a:r>
              <a:rPr lang="en-US" dirty="0" smtClean="0">
                <a:solidFill>
                  <a:schemeClr val="bg1">
                    <a:lumMod val="75000"/>
                  </a:schemeClr>
                </a:solidFill>
              </a:rPr>
              <a:t>.</a:t>
            </a:r>
          </a:p>
          <a:p>
            <a:r>
              <a:rPr lang="en-US" dirty="0">
                <a:solidFill>
                  <a:schemeClr val="bg1">
                    <a:lumMod val="75000"/>
                  </a:schemeClr>
                </a:solidFill>
              </a:rPr>
              <a:t>Renewables will be the primary source for new electricity demand, but natural gas and coal, and increased use of batteries will be used to help meet load and support grid reliability</a:t>
            </a:r>
            <a:r>
              <a:rPr lang="en-US" dirty="0" smtClean="0">
                <a:solidFill>
                  <a:schemeClr val="bg1">
                    <a:lumMod val="75000"/>
                  </a:schemeClr>
                </a:solidFill>
              </a:rPr>
              <a:t>.</a:t>
            </a:r>
          </a:p>
          <a:p>
            <a:pPr lvl="0"/>
            <a:r>
              <a:rPr lang="en-US" dirty="0" smtClean="0"/>
              <a:t>Oil </a:t>
            </a:r>
            <a:r>
              <a:rPr lang="en-US" dirty="0"/>
              <a:t>and natural gas production will continue to grow, mainly to support increasing energy consumption in developing Asian economies.</a:t>
            </a:r>
          </a:p>
          <a:p>
            <a:endParaRPr lang="en-US" dirty="0" smtClean="0"/>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16</a:t>
            </a:fld>
            <a:endParaRPr lang="en-US" dirty="0"/>
          </a:p>
        </p:txBody>
      </p:sp>
    </p:spTree>
    <p:extLst>
      <p:ext uri="{BB962C8B-B14F-4D97-AF65-F5344CB8AC3E}">
        <p14:creationId xmlns:p14="http://schemas.microsoft.com/office/powerpoint/2010/main" val="354203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s22sh4"/>
          <p:cNvGraphicFramePr>
            <a:graphicFrameLocks/>
          </p:cNvGraphicFramePr>
          <p:nvPr>
            <p:extLst>
              <p:ext uri="{D42A27DB-BD31-4B8C-83A1-F6EECF244321}">
                <p14:modId xmlns:p14="http://schemas.microsoft.com/office/powerpoint/2010/main" val="127492874"/>
              </p:ext>
            </p:extLst>
          </p:nvPr>
        </p:nvGraphicFramePr>
        <p:xfrm>
          <a:off x="674522" y="1379767"/>
          <a:ext cx="2774246" cy="29732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OECDconsbyreg"/>
          <p:cNvGraphicFramePr>
            <a:graphicFrameLocks/>
          </p:cNvGraphicFramePr>
          <p:nvPr>
            <p:extLst>
              <p:ext uri="{D42A27DB-BD31-4B8C-83A1-F6EECF244321}">
                <p14:modId xmlns:p14="http://schemas.microsoft.com/office/powerpoint/2010/main" val="4027399900"/>
              </p:ext>
            </p:extLst>
          </p:nvPr>
        </p:nvGraphicFramePr>
        <p:xfrm>
          <a:off x="6349588" y="1245461"/>
          <a:ext cx="2781401" cy="3318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s14sh4"/>
          <p:cNvGraphicFramePr>
            <a:graphicFrameLocks/>
          </p:cNvGraphicFramePr>
          <p:nvPr>
            <p:extLst>
              <p:ext uri="{D42A27DB-BD31-4B8C-83A1-F6EECF244321}">
                <p14:modId xmlns:p14="http://schemas.microsoft.com/office/powerpoint/2010/main" val="520042926"/>
              </p:ext>
            </p:extLst>
          </p:nvPr>
        </p:nvGraphicFramePr>
        <p:xfrm>
          <a:off x="3533068" y="1171830"/>
          <a:ext cx="2701854" cy="3392486"/>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normAutofit fontScale="90000"/>
          </a:bodyPr>
          <a:lstStyle/>
          <a:p>
            <a:r>
              <a:rPr lang="en-US" dirty="0" smtClean="0"/>
              <a:t>Nearly all energy consumption growth occurs in non-OECD Asia, driven by economic growth</a:t>
            </a:r>
            <a:endParaRPr lang="en-US" dirty="0"/>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17</a:t>
            </a:fld>
            <a:endParaRPr lang="en-US" dirty="0"/>
          </a:p>
        </p:txBody>
      </p:sp>
      <p:sp>
        <p:nvSpPr>
          <p:cNvPr id="25" name="Rectangle 24"/>
          <p:cNvSpPr/>
          <p:nvPr/>
        </p:nvSpPr>
        <p:spPr>
          <a:xfrm>
            <a:off x="8306780" y="3395403"/>
            <a:ext cx="935637" cy="276999"/>
          </a:xfrm>
          <a:prstGeom prst="rect">
            <a:avLst/>
          </a:prstGeom>
        </p:spPr>
        <p:txBody>
          <a:bodyPr wrap="square">
            <a:spAutoFit/>
          </a:bodyPr>
          <a:lstStyle/>
          <a:p>
            <a:r>
              <a:rPr lang="en-US" sz="1200" b="1" dirty="0">
                <a:solidFill>
                  <a:schemeClr val="accent1"/>
                </a:solidFill>
              </a:rPr>
              <a:t>Americas</a:t>
            </a:r>
          </a:p>
        </p:txBody>
      </p:sp>
      <p:sp>
        <p:nvSpPr>
          <p:cNvPr id="26" name="Rectangle 25"/>
          <p:cNvSpPr/>
          <p:nvPr/>
        </p:nvSpPr>
        <p:spPr>
          <a:xfrm>
            <a:off x="8306780" y="3013062"/>
            <a:ext cx="681508" cy="276999"/>
          </a:xfrm>
          <a:prstGeom prst="rect">
            <a:avLst/>
          </a:prstGeom>
        </p:spPr>
        <p:txBody>
          <a:bodyPr wrap="square">
            <a:spAutoFit/>
          </a:bodyPr>
          <a:lstStyle/>
          <a:p>
            <a:r>
              <a:rPr lang="en-US" sz="1200" b="1" dirty="0" smtClean="0">
                <a:solidFill>
                  <a:schemeClr val="accent1">
                    <a:lumMod val="50000"/>
                  </a:schemeClr>
                </a:solidFill>
              </a:rPr>
              <a:t>Asia</a:t>
            </a:r>
            <a:endParaRPr lang="en-US" sz="1200" dirty="0">
              <a:solidFill>
                <a:schemeClr val="accent1">
                  <a:lumMod val="50000"/>
                </a:schemeClr>
              </a:solidFill>
            </a:endParaRPr>
          </a:p>
        </p:txBody>
      </p:sp>
      <p:sp>
        <p:nvSpPr>
          <p:cNvPr id="27" name="Rectangle 26"/>
          <p:cNvSpPr/>
          <p:nvPr/>
        </p:nvSpPr>
        <p:spPr>
          <a:xfrm>
            <a:off x="8306780" y="3774026"/>
            <a:ext cx="784428" cy="276999"/>
          </a:xfrm>
          <a:prstGeom prst="rect">
            <a:avLst/>
          </a:prstGeom>
        </p:spPr>
        <p:txBody>
          <a:bodyPr wrap="square">
            <a:spAutoFit/>
          </a:bodyPr>
          <a:lstStyle/>
          <a:p>
            <a:r>
              <a:rPr lang="en-US" sz="1200" b="1" dirty="0">
                <a:solidFill>
                  <a:schemeClr val="accent1">
                    <a:lumMod val="60000"/>
                    <a:lumOff val="40000"/>
                  </a:schemeClr>
                </a:solidFill>
              </a:rPr>
              <a:t>Europe</a:t>
            </a:r>
            <a:endParaRPr lang="en-US" sz="1200" dirty="0">
              <a:solidFill>
                <a:schemeClr val="accent1">
                  <a:lumMod val="60000"/>
                  <a:lumOff val="40000"/>
                </a:schemeClr>
              </a:solidFill>
            </a:endParaRPr>
          </a:p>
        </p:txBody>
      </p:sp>
      <p:sp>
        <p:nvSpPr>
          <p:cNvPr id="20" name="Text Placeholder 21"/>
          <p:cNvSpPr>
            <a:spLocks noGrp="1"/>
          </p:cNvSpPr>
          <p:nvPr>
            <p:ph type="body" sz="quarter" idx="4294967295"/>
          </p:nvPr>
        </p:nvSpPr>
        <p:spPr>
          <a:xfrm>
            <a:off x="6238160" y="855000"/>
            <a:ext cx="2317443" cy="608503"/>
          </a:xfrm>
          <a:prstGeom prst="rect">
            <a:avLst/>
          </a:prstGeom>
        </p:spPr>
        <p:txBody>
          <a:bodyPr/>
          <a:lstStyle/>
          <a:p>
            <a:pPr marL="0" indent="0">
              <a:buNone/>
            </a:pPr>
            <a:r>
              <a:rPr lang="en-US" sz="1200" b="1" dirty="0" smtClean="0"/>
              <a:t>OECD energy consumption by region</a:t>
            </a:r>
          </a:p>
          <a:p>
            <a:pPr marL="0" indent="0">
              <a:buNone/>
            </a:pPr>
            <a:r>
              <a:rPr lang="en-US" sz="1100" dirty="0" smtClean="0"/>
              <a:t>quadrillion British thermal units</a:t>
            </a:r>
            <a:endParaRPr lang="en-US" sz="1100" dirty="0"/>
          </a:p>
        </p:txBody>
      </p:sp>
      <p:sp>
        <p:nvSpPr>
          <p:cNvPr id="21" name="Text Placeholder 22"/>
          <p:cNvSpPr>
            <a:spLocks noGrp="1"/>
          </p:cNvSpPr>
          <p:nvPr>
            <p:ph type="body" sz="quarter" idx="4294967295"/>
          </p:nvPr>
        </p:nvSpPr>
        <p:spPr>
          <a:xfrm>
            <a:off x="3535160" y="855000"/>
            <a:ext cx="2451229" cy="620078"/>
          </a:xfrm>
          <a:prstGeom prst="rect">
            <a:avLst/>
          </a:prstGeom>
        </p:spPr>
        <p:txBody>
          <a:bodyPr lIns="0"/>
          <a:lstStyle/>
          <a:p>
            <a:pPr marL="0" indent="0">
              <a:buNone/>
            </a:pPr>
            <a:r>
              <a:rPr lang="en-US" sz="1200" b="1" dirty="0" smtClean="0"/>
              <a:t>Non-OECD energy consumption by region</a:t>
            </a:r>
          </a:p>
          <a:p>
            <a:pPr marL="0" indent="0">
              <a:buNone/>
            </a:pPr>
            <a:r>
              <a:rPr lang="en-US" sz="1100" dirty="0" smtClean="0"/>
              <a:t>quadrillion British thermal units</a:t>
            </a:r>
            <a:endParaRPr lang="en-US" sz="1100" dirty="0"/>
          </a:p>
        </p:txBody>
      </p:sp>
      <p:sp>
        <p:nvSpPr>
          <p:cNvPr id="29" name="Text Placeholder 5"/>
          <p:cNvSpPr>
            <a:spLocks noGrp="1"/>
          </p:cNvSpPr>
          <p:nvPr>
            <p:ph type="body" sz="quarter" idx="4294967295"/>
          </p:nvPr>
        </p:nvSpPr>
        <p:spPr>
          <a:xfrm>
            <a:off x="596612" y="855000"/>
            <a:ext cx="2878426" cy="597115"/>
          </a:xfrm>
          <a:prstGeom prst="rect">
            <a:avLst/>
          </a:prstGeom>
        </p:spPr>
        <p:txBody>
          <a:bodyPr/>
          <a:lstStyle/>
          <a:p>
            <a:pPr marL="0" indent="0">
              <a:buNone/>
            </a:pPr>
            <a:r>
              <a:rPr lang="en-US" sz="1200" b="1" dirty="0" smtClean="0">
                <a:solidFill>
                  <a:sysClr val="windowText" lastClr="000000"/>
                </a:solidFill>
                <a:cs typeface="Arial" panose="020B0604020202020204" pitchFamily="34" charset="0"/>
              </a:rPr>
              <a:t>Average </a:t>
            </a:r>
            <a:r>
              <a:rPr lang="en-US" sz="1200" b="1" dirty="0">
                <a:solidFill>
                  <a:sysClr val="windowText" lastClr="000000"/>
                </a:solidFill>
                <a:cs typeface="Arial" panose="020B0604020202020204" pitchFamily="34" charset="0"/>
              </a:rPr>
              <a:t>annual </a:t>
            </a:r>
            <a:r>
              <a:rPr lang="en-US" sz="1200" b="1" dirty="0" smtClean="0">
                <a:solidFill>
                  <a:sysClr val="windowText" lastClr="000000"/>
                </a:solidFill>
                <a:cs typeface="Arial" panose="020B0604020202020204" pitchFamily="34" charset="0"/>
              </a:rPr>
              <a:t>percentage </a:t>
            </a:r>
            <a:r>
              <a:rPr lang="en-US" sz="1200" b="1" dirty="0">
                <a:solidFill>
                  <a:sysClr val="windowText" lastClr="000000"/>
                </a:solidFill>
                <a:cs typeface="Arial" panose="020B0604020202020204" pitchFamily="34" charset="0"/>
              </a:rPr>
              <a:t>change in </a:t>
            </a:r>
            <a:r>
              <a:rPr lang="en-US" sz="1200" b="1" dirty="0" smtClean="0">
                <a:solidFill>
                  <a:sysClr val="windowText" lastClr="000000"/>
                </a:solidFill>
                <a:cs typeface="Arial" panose="020B0604020202020204" pitchFamily="34" charset="0"/>
              </a:rPr>
              <a:t>GDP, 2020–2050, select regions</a:t>
            </a:r>
          </a:p>
          <a:p>
            <a:pPr marL="0" indent="0">
              <a:buNone/>
            </a:pPr>
            <a:r>
              <a:rPr lang="en-US" sz="1100" dirty="0" smtClean="0">
                <a:solidFill>
                  <a:sysClr val="windowText" lastClr="000000"/>
                </a:solidFill>
                <a:cs typeface="Arial" panose="020B0604020202020204" pitchFamily="34" charset="0"/>
              </a:rPr>
              <a:t>percentage</a:t>
            </a:r>
            <a:endParaRPr lang="en-US" sz="1100" dirty="0">
              <a:solidFill>
                <a:sysClr val="windowText" lastClr="000000"/>
              </a:solidFill>
              <a:cs typeface="Arial" panose="020B0604020202020204" pitchFamily="34" charset="0"/>
            </a:endParaRPr>
          </a:p>
        </p:txBody>
      </p:sp>
      <p:sp>
        <p:nvSpPr>
          <p:cNvPr id="22" name="TextBox 1"/>
          <p:cNvSpPr txBox="1"/>
          <p:nvPr/>
        </p:nvSpPr>
        <p:spPr>
          <a:xfrm>
            <a:off x="3823741" y="1508043"/>
            <a:ext cx="1725118" cy="29355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  history   projections</a:t>
            </a:r>
            <a:endParaRPr lang="en-US" sz="1200" dirty="0"/>
          </a:p>
        </p:txBody>
      </p:sp>
      <p:sp>
        <p:nvSpPr>
          <p:cNvPr id="30" name="TextBox 29"/>
          <p:cNvSpPr txBox="1"/>
          <p:nvPr/>
        </p:nvSpPr>
        <p:spPr>
          <a:xfrm>
            <a:off x="5368853" y="2758363"/>
            <a:ext cx="1017842" cy="1354217"/>
          </a:xfrm>
          <a:prstGeom prst="rect">
            <a:avLst/>
          </a:prstGeom>
          <a:noFill/>
        </p:spPr>
        <p:txBody>
          <a:bodyPr wrap="square" lIns="0" tIns="0" rIns="0" bIns="0" rtlCol="0">
            <a:spAutoFit/>
          </a:bodyPr>
          <a:lstStyle/>
          <a:p>
            <a:r>
              <a:rPr lang="en-US" sz="1200" b="1" dirty="0" smtClean="0">
                <a:solidFill>
                  <a:schemeClr val="accent5"/>
                </a:solidFill>
              </a:rPr>
              <a:t>Asia</a:t>
            </a:r>
            <a:r>
              <a:rPr lang="en-US" sz="1200" b="1" dirty="0" smtClean="0"/>
              <a:t> </a:t>
            </a:r>
          </a:p>
          <a:p>
            <a:endParaRPr lang="en-US" sz="1600" b="1" dirty="0" smtClean="0"/>
          </a:p>
          <a:p>
            <a:r>
              <a:rPr lang="en-US" sz="1200" b="1" dirty="0" smtClean="0">
                <a:solidFill>
                  <a:schemeClr val="accent2"/>
                </a:solidFill>
              </a:rPr>
              <a:t>Middle East</a:t>
            </a:r>
          </a:p>
          <a:p>
            <a:r>
              <a:rPr lang="en-US" sz="1200" b="1" dirty="0" smtClean="0">
                <a:solidFill>
                  <a:schemeClr val="accent4"/>
                </a:solidFill>
              </a:rPr>
              <a:t>Africa</a:t>
            </a:r>
            <a:endParaRPr lang="en-US" sz="1200" b="1" dirty="0">
              <a:solidFill>
                <a:schemeClr val="accent4"/>
              </a:solidFill>
            </a:endParaRPr>
          </a:p>
          <a:p>
            <a:r>
              <a:rPr lang="en-US" sz="1200" b="1" dirty="0" smtClean="0">
                <a:solidFill>
                  <a:schemeClr val="accent6"/>
                </a:solidFill>
              </a:rPr>
              <a:t>Americas</a:t>
            </a:r>
            <a:endParaRPr lang="en-US" sz="1200" b="1" dirty="0">
              <a:solidFill>
                <a:schemeClr val="accent6"/>
              </a:solidFill>
            </a:endParaRPr>
          </a:p>
          <a:p>
            <a:r>
              <a:rPr lang="en-US" sz="1200" b="1" dirty="0" smtClean="0">
                <a:solidFill>
                  <a:schemeClr val="accent3"/>
                </a:solidFill>
              </a:rPr>
              <a:t>Europe and</a:t>
            </a:r>
          </a:p>
          <a:p>
            <a:r>
              <a:rPr lang="en-US" sz="1200" b="1" dirty="0" smtClean="0">
                <a:solidFill>
                  <a:schemeClr val="accent3"/>
                </a:solidFill>
              </a:rPr>
              <a:t>Eurasia</a:t>
            </a:r>
            <a:endParaRPr lang="en-US" sz="1200" b="1" dirty="0">
              <a:solidFill>
                <a:schemeClr val="accent3"/>
              </a:solidFill>
            </a:endParaRPr>
          </a:p>
        </p:txBody>
      </p:sp>
    </p:spTree>
    <p:extLst>
      <p:ext uri="{BB962C8B-B14F-4D97-AF65-F5344CB8AC3E}">
        <p14:creationId xmlns:p14="http://schemas.microsoft.com/office/powerpoint/2010/main" val="1782598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Non-OECD Asia leads </a:t>
            </a:r>
            <a:r>
              <a:rPr lang="en-US" dirty="0" smtClean="0"/>
              <a:t>growth in liquid </a:t>
            </a:r>
            <a:r>
              <a:rPr lang="en-US"/>
              <a:t>fuels </a:t>
            </a:r>
            <a:r>
              <a:rPr lang="en-US" smtClean="0"/>
              <a:t>consumption but </a:t>
            </a:r>
            <a:r>
              <a:rPr lang="en-US" dirty="0"/>
              <a:t>has limited increases in </a:t>
            </a:r>
            <a:r>
              <a:rPr lang="en-US" dirty="0" smtClean="0"/>
              <a:t>crude </a:t>
            </a:r>
            <a:r>
              <a:rPr lang="en-US" dirty="0"/>
              <a:t>oil production</a:t>
            </a:r>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5" name="Text Placeholder 4"/>
          <p:cNvSpPr>
            <a:spLocks noGrp="1"/>
          </p:cNvSpPr>
          <p:nvPr>
            <p:ph type="body" sz="quarter" idx="16"/>
          </p:nvPr>
        </p:nvSpPr>
        <p:spPr/>
        <p:txBody>
          <a:bodyPr/>
          <a:lstStyle/>
          <a:p>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18</a:t>
            </a:fld>
            <a:endParaRPr lang="en-US" dirty="0"/>
          </a:p>
        </p:txBody>
      </p:sp>
      <p:graphicFrame>
        <p:nvGraphicFramePr>
          <p:cNvPr id="9" name="prod_chart12"/>
          <p:cNvGraphicFramePr>
            <a:graphicFrameLocks/>
          </p:cNvGraphicFramePr>
          <p:nvPr>
            <p:extLst>
              <p:ext uri="{D42A27DB-BD31-4B8C-83A1-F6EECF244321}">
                <p14:modId xmlns:p14="http://schemas.microsoft.com/office/powerpoint/2010/main" val="2603954025"/>
              </p:ext>
            </p:extLst>
          </p:nvPr>
        </p:nvGraphicFramePr>
        <p:xfrm>
          <a:off x="4809267" y="1362599"/>
          <a:ext cx="3437021" cy="3021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prod_chart13"/>
          <p:cNvGraphicFramePr>
            <a:graphicFrameLocks/>
          </p:cNvGraphicFramePr>
          <p:nvPr>
            <p:extLst>
              <p:ext uri="{D42A27DB-BD31-4B8C-83A1-F6EECF244321}">
                <p14:modId xmlns:p14="http://schemas.microsoft.com/office/powerpoint/2010/main" val="1721541477"/>
              </p:ext>
            </p:extLst>
          </p:nvPr>
        </p:nvGraphicFramePr>
        <p:xfrm>
          <a:off x="714456" y="1369689"/>
          <a:ext cx="3194719" cy="302161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8"/>
          <p:cNvSpPr>
            <a:spLocks noGrp="1"/>
          </p:cNvSpPr>
          <p:nvPr>
            <p:ph type="body" sz="quarter" idx="4294967295"/>
          </p:nvPr>
        </p:nvSpPr>
        <p:spPr>
          <a:xfrm>
            <a:off x="714456" y="896388"/>
            <a:ext cx="4023360" cy="473301"/>
          </a:xfrm>
          <a:prstGeom prst="rect">
            <a:avLst/>
          </a:prstGeom>
        </p:spPr>
        <p:txBody>
          <a:bodyPr lIns="0"/>
          <a:lstStyle/>
          <a:p>
            <a:pPr marL="0" indent="0">
              <a:buNone/>
            </a:pPr>
            <a:r>
              <a:rPr lang="en-US" sz="1200" b="1" dirty="0" smtClean="0"/>
              <a:t>Total liquid fuels consumption by select regions</a:t>
            </a:r>
          </a:p>
          <a:p>
            <a:pPr marL="0" indent="0">
              <a:buNone/>
            </a:pPr>
            <a:r>
              <a:rPr lang="en-US" sz="1100" dirty="0"/>
              <a:t>m</a:t>
            </a:r>
            <a:r>
              <a:rPr lang="en-US" sz="1100" dirty="0" smtClean="0"/>
              <a:t>illion barrels per day</a:t>
            </a:r>
            <a:endParaRPr lang="en-US" sz="1100" dirty="0"/>
          </a:p>
        </p:txBody>
      </p:sp>
      <p:sp>
        <p:nvSpPr>
          <p:cNvPr id="10" name="Text Placeholder 7"/>
          <p:cNvSpPr>
            <a:spLocks noGrp="1"/>
          </p:cNvSpPr>
          <p:nvPr>
            <p:ph type="body" sz="quarter" idx="4294967295"/>
          </p:nvPr>
        </p:nvSpPr>
        <p:spPr>
          <a:xfrm>
            <a:off x="4707200" y="892089"/>
            <a:ext cx="3931920" cy="473301"/>
          </a:xfrm>
          <a:prstGeom prst="rect">
            <a:avLst/>
          </a:prstGeom>
        </p:spPr>
        <p:txBody>
          <a:bodyPr/>
          <a:lstStyle/>
          <a:p>
            <a:pPr marL="0" indent="0">
              <a:buNone/>
            </a:pPr>
            <a:r>
              <a:rPr lang="en-US" sz="1200" b="1" dirty="0" smtClean="0"/>
              <a:t>Crude oil production by select regions</a:t>
            </a:r>
          </a:p>
          <a:p>
            <a:pPr marL="0" indent="0">
              <a:buNone/>
            </a:pPr>
            <a:r>
              <a:rPr lang="en-US" sz="1100" dirty="0"/>
              <a:t>m</a:t>
            </a:r>
            <a:r>
              <a:rPr lang="en-US" sz="1100" dirty="0" smtClean="0"/>
              <a:t>illion barrels per day</a:t>
            </a:r>
            <a:endParaRPr lang="en-US" sz="1100" dirty="0"/>
          </a:p>
        </p:txBody>
      </p:sp>
      <p:sp>
        <p:nvSpPr>
          <p:cNvPr id="14" name="TextBox 13"/>
          <p:cNvSpPr txBox="1"/>
          <p:nvPr/>
        </p:nvSpPr>
        <p:spPr>
          <a:xfrm>
            <a:off x="3680867" y="1634002"/>
            <a:ext cx="1126560" cy="830997"/>
          </a:xfrm>
          <a:prstGeom prst="rect">
            <a:avLst/>
          </a:prstGeom>
          <a:noFill/>
        </p:spPr>
        <p:txBody>
          <a:bodyPr wrap="square" rtlCol="0">
            <a:spAutoFit/>
          </a:bodyPr>
          <a:lstStyle/>
          <a:p>
            <a:r>
              <a:rPr lang="en-US" sz="1200" b="1" dirty="0" smtClean="0">
                <a:solidFill>
                  <a:schemeClr val="accent5">
                    <a:lumMod val="75000"/>
                  </a:schemeClr>
                </a:solidFill>
              </a:rPr>
              <a:t>China</a:t>
            </a:r>
          </a:p>
          <a:p>
            <a:r>
              <a:rPr lang="en-US" sz="1200" b="1" dirty="0" smtClean="0">
                <a:solidFill>
                  <a:schemeClr val="accent6">
                    <a:lumMod val="60000"/>
                    <a:lumOff val="40000"/>
                  </a:schemeClr>
                </a:solidFill>
              </a:rPr>
              <a:t>Other non-OECD Asia</a:t>
            </a:r>
          </a:p>
          <a:p>
            <a:r>
              <a:rPr lang="en-US" sz="1200" b="1" dirty="0" smtClean="0">
                <a:solidFill>
                  <a:schemeClr val="accent5">
                    <a:lumMod val="60000"/>
                    <a:lumOff val="40000"/>
                  </a:schemeClr>
                </a:solidFill>
              </a:rPr>
              <a:t>India</a:t>
            </a:r>
            <a:endParaRPr lang="en-US" sz="1200" b="1" dirty="0">
              <a:solidFill>
                <a:schemeClr val="accent5">
                  <a:lumMod val="60000"/>
                  <a:lumOff val="40000"/>
                </a:schemeClr>
              </a:solidFill>
            </a:endParaRPr>
          </a:p>
        </p:txBody>
      </p:sp>
      <p:sp>
        <p:nvSpPr>
          <p:cNvPr id="12" name="TextBox 11"/>
          <p:cNvSpPr txBox="1"/>
          <p:nvPr/>
        </p:nvSpPr>
        <p:spPr>
          <a:xfrm>
            <a:off x="7888655" y="3299267"/>
            <a:ext cx="1232263" cy="830997"/>
          </a:xfrm>
          <a:prstGeom prst="rect">
            <a:avLst/>
          </a:prstGeom>
          <a:solidFill>
            <a:schemeClr val="bg1"/>
          </a:solidFill>
        </p:spPr>
        <p:txBody>
          <a:bodyPr wrap="square" rtlCol="0">
            <a:spAutoFit/>
          </a:bodyPr>
          <a:lstStyle/>
          <a:p>
            <a:r>
              <a:rPr lang="en-US" sz="1200" b="1" dirty="0" smtClean="0">
                <a:solidFill>
                  <a:schemeClr val="accent5">
                    <a:lumMod val="75000"/>
                  </a:schemeClr>
                </a:solidFill>
              </a:rPr>
              <a:t>China</a:t>
            </a:r>
          </a:p>
          <a:p>
            <a:r>
              <a:rPr lang="en-US" sz="1200" b="1" dirty="0" smtClean="0">
                <a:solidFill>
                  <a:schemeClr val="accent4"/>
                </a:solidFill>
              </a:rPr>
              <a:t>Other non-OECD Asia</a:t>
            </a:r>
          </a:p>
          <a:p>
            <a:r>
              <a:rPr lang="en-US" sz="1200" b="1" dirty="0" smtClean="0">
                <a:solidFill>
                  <a:schemeClr val="accent5">
                    <a:lumMod val="60000"/>
                    <a:lumOff val="40000"/>
                  </a:schemeClr>
                </a:solidFill>
              </a:rPr>
              <a:t>India</a:t>
            </a:r>
            <a:endParaRPr lang="en-US" sz="1200" b="1" dirty="0">
              <a:solidFill>
                <a:schemeClr val="accent5">
                  <a:lumMod val="60000"/>
                  <a:lumOff val="40000"/>
                </a:schemeClr>
              </a:solidFill>
            </a:endParaRPr>
          </a:p>
        </p:txBody>
      </p:sp>
    </p:spTree>
    <p:extLst>
      <p:ext uri="{BB962C8B-B14F-4D97-AF65-F5344CB8AC3E}">
        <p14:creationId xmlns:p14="http://schemas.microsoft.com/office/powerpoint/2010/main" val="3369220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2373"/>
            <a:ext cx="8001000" cy="395772"/>
          </a:xfrm>
        </p:spPr>
        <p:txBody>
          <a:bodyPr/>
          <a:lstStyle/>
          <a:p>
            <a:r>
              <a:rPr lang="en-US" sz="3200" dirty="0"/>
              <a:t>I</a:t>
            </a:r>
            <a:r>
              <a:rPr lang="en-US" sz="3200" dirty="0" smtClean="0"/>
              <a:t>EO2021 Highlights</a:t>
            </a:r>
            <a:endParaRPr lang="en-US" sz="3200" dirty="0"/>
          </a:p>
        </p:txBody>
      </p:sp>
      <p:sp>
        <p:nvSpPr>
          <p:cNvPr id="3" name="Text Placeholder 2"/>
          <p:cNvSpPr>
            <a:spLocks noGrp="1"/>
          </p:cNvSpPr>
          <p:nvPr>
            <p:ph type="body" sz="quarter" idx="12"/>
          </p:nvPr>
        </p:nvSpPr>
        <p:spPr>
          <a:xfrm>
            <a:off x="685800" y="1137732"/>
            <a:ext cx="8072120" cy="3152915"/>
          </a:xfrm>
        </p:spPr>
        <p:txBody>
          <a:bodyPr>
            <a:noAutofit/>
          </a:bodyPr>
          <a:lstStyle/>
          <a:p>
            <a:r>
              <a:rPr lang="en-US" dirty="0"/>
              <a:t>If current policy and technology trends continue, global energy consumption and energy-related carbon dioxide emissions will increase through 2050 as a result of population and economic growth.</a:t>
            </a:r>
          </a:p>
          <a:p>
            <a:r>
              <a:rPr lang="en-US" dirty="0"/>
              <a:t>Renewables will be the primary source for new electricity generation, but natural gas, coal, and increasingly batteries will be used to help meet load and support grid reliability.</a:t>
            </a:r>
          </a:p>
          <a:p>
            <a:pPr lvl="0"/>
            <a:r>
              <a:rPr lang="en-US" dirty="0" smtClean="0"/>
              <a:t>Oil </a:t>
            </a:r>
            <a:r>
              <a:rPr lang="en-US" dirty="0"/>
              <a:t>and natural gas production will continue to grow, mainly to support increasing energy consumption in developing Asian economies.</a:t>
            </a:r>
          </a:p>
          <a:p>
            <a:endParaRPr lang="en-US" dirty="0" smtClean="0"/>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19</a:t>
            </a:fld>
            <a:endParaRPr lang="en-US" dirty="0"/>
          </a:p>
        </p:txBody>
      </p:sp>
    </p:spTree>
    <p:extLst>
      <p:ext uri="{BB962C8B-B14F-4D97-AF65-F5344CB8AC3E}">
        <p14:creationId xmlns:p14="http://schemas.microsoft.com/office/powerpoint/2010/main" val="1658334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2373"/>
            <a:ext cx="8001000" cy="395772"/>
          </a:xfrm>
        </p:spPr>
        <p:txBody>
          <a:bodyPr/>
          <a:lstStyle/>
          <a:p>
            <a:r>
              <a:rPr lang="en-US" sz="3200" dirty="0"/>
              <a:t>I</a:t>
            </a:r>
            <a:r>
              <a:rPr lang="en-US" sz="3200" dirty="0" smtClean="0"/>
              <a:t>EO2021 Highlights</a:t>
            </a:r>
            <a:endParaRPr lang="en-US" sz="3200" dirty="0"/>
          </a:p>
        </p:txBody>
      </p:sp>
      <p:sp>
        <p:nvSpPr>
          <p:cNvPr id="3" name="Text Placeholder 2"/>
          <p:cNvSpPr>
            <a:spLocks noGrp="1"/>
          </p:cNvSpPr>
          <p:nvPr>
            <p:ph type="body" sz="quarter" idx="12"/>
          </p:nvPr>
        </p:nvSpPr>
        <p:spPr>
          <a:xfrm>
            <a:off x="685800" y="1137732"/>
            <a:ext cx="8072120" cy="3152915"/>
          </a:xfrm>
        </p:spPr>
        <p:txBody>
          <a:bodyPr>
            <a:noAutofit/>
          </a:bodyPr>
          <a:lstStyle/>
          <a:p>
            <a:r>
              <a:rPr lang="en-US" dirty="0"/>
              <a:t>If current policy and technology trends continue, global energy consumption and energy-related carbon dioxide emissions will increase through 2050 as a result of population and economic growth.</a:t>
            </a:r>
          </a:p>
          <a:p>
            <a:r>
              <a:rPr lang="en-US" dirty="0" smtClean="0"/>
              <a:t>Renewables </a:t>
            </a:r>
            <a:r>
              <a:rPr lang="en-US" dirty="0"/>
              <a:t>will be the primary source for new electricity </a:t>
            </a:r>
            <a:r>
              <a:rPr lang="en-US" dirty="0" smtClean="0"/>
              <a:t>generation, </a:t>
            </a:r>
            <a:r>
              <a:rPr lang="en-US" dirty="0"/>
              <a:t>but natural </a:t>
            </a:r>
            <a:r>
              <a:rPr lang="en-US" dirty="0" smtClean="0"/>
              <a:t>gas, coal</a:t>
            </a:r>
            <a:r>
              <a:rPr lang="en-US" dirty="0"/>
              <a:t>, and </a:t>
            </a:r>
            <a:r>
              <a:rPr lang="en-US" dirty="0" smtClean="0"/>
              <a:t>increasingly batteries </a:t>
            </a:r>
            <a:r>
              <a:rPr lang="en-US" dirty="0"/>
              <a:t>will be used to help meet load and support grid reliability</a:t>
            </a:r>
            <a:r>
              <a:rPr lang="en-US" dirty="0" smtClean="0"/>
              <a:t>.</a:t>
            </a:r>
          </a:p>
          <a:p>
            <a:pPr lvl="0"/>
            <a:r>
              <a:rPr lang="en-US" dirty="0" smtClean="0"/>
              <a:t>Oil </a:t>
            </a:r>
            <a:r>
              <a:rPr lang="en-US" dirty="0"/>
              <a:t>and natural gas production will continue to grow, mainly to support increasing energy consumption in developing Asian economies.</a:t>
            </a:r>
          </a:p>
          <a:p>
            <a:endParaRPr lang="en-US" dirty="0" smtClean="0"/>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a:t>
            </a:fld>
            <a:endParaRPr lang="en-US" dirty="0"/>
          </a:p>
        </p:txBody>
      </p:sp>
    </p:spTree>
    <p:extLst>
      <p:ext uri="{BB962C8B-B14F-4D97-AF65-F5344CB8AC3E}">
        <p14:creationId xmlns:p14="http://schemas.microsoft.com/office/powerpoint/2010/main" val="2926546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2373"/>
            <a:ext cx="8001000" cy="395772"/>
          </a:xfrm>
        </p:spPr>
        <p:txBody>
          <a:bodyPr/>
          <a:lstStyle/>
          <a:p>
            <a:r>
              <a:rPr lang="en-US" sz="3200" dirty="0" smtClean="0"/>
              <a:t>Upcoming IEO2021 Issues in Focus</a:t>
            </a:r>
            <a:endParaRPr lang="en-US" sz="3200" dirty="0"/>
          </a:p>
        </p:txBody>
      </p:sp>
      <p:sp>
        <p:nvSpPr>
          <p:cNvPr id="3" name="Text Placeholder 2"/>
          <p:cNvSpPr>
            <a:spLocks noGrp="1"/>
          </p:cNvSpPr>
          <p:nvPr>
            <p:ph type="body" sz="quarter" idx="12"/>
          </p:nvPr>
        </p:nvSpPr>
        <p:spPr>
          <a:xfrm>
            <a:off x="685800" y="1137732"/>
            <a:ext cx="8072120" cy="3152915"/>
          </a:xfrm>
        </p:spPr>
        <p:txBody>
          <a:bodyPr>
            <a:noAutofit/>
          </a:bodyPr>
          <a:lstStyle/>
          <a:p>
            <a:pPr lvl="0"/>
            <a:r>
              <a:rPr lang="en-US" dirty="0"/>
              <a:t>Energy implications of potential </a:t>
            </a:r>
            <a:r>
              <a:rPr lang="en-US" dirty="0" smtClean="0"/>
              <a:t>iron- </a:t>
            </a:r>
            <a:r>
              <a:rPr lang="en-US"/>
              <a:t>and </a:t>
            </a:r>
            <a:r>
              <a:rPr lang="en-US" smtClean="0"/>
              <a:t>steel-sector </a:t>
            </a:r>
            <a:r>
              <a:rPr lang="en-US" dirty="0"/>
              <a:t>decarbonization pathways</a:t>
            </a:r>
          </a:p>
          <a:p>
            <a:pPr lvl="0"/>
            <a:r>
              <a:rPr lang="en-US" dirty="0" smtClean="0"/>
              <a:t>Effects </a:t>
            </a:r>
            <a:r>
              <a:rPr lang="en-US" dirty="0"/>
              <a:t>of changes in coal supply and demand on international trade and electricity generation in India and Other </a:t>
            </a:r>
            <a:r>
              <a:rPr lang="en-US" dirty="0" smtClean="0"/>
              <a:t>non-OECD </a:t>
            </a:r>
            <a:r>
              <a:rPr lang="en-US" dirty="0"/>
              <a:t>Asia</a:t>
            </a:r>
          </a:p>
          <a:p>
            <a:pPr lvl="0"/>
            <a:r>
              <a:rPr lang="en-US" dirty="0"/>
              <a:t>Changes in composition of economic growth in China </a:t>
            </a:r>
          </a:p>
          <a:p>
            <a:endParaRPr lang="en-US" dirty="0" smtClean="0"/>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20</a:t>
            </a:fld>
            <a:endParaRPr lang="en-US" dirty="0"/>
          </a:p>
        </p:txBody>
      </p:sp>
    </p:spTree>
    <p:extLst>
      <p:ext uri="{BB962C8B-B14F-4D97-AF65-F5344CB8AC3E}">
        <p14:creationId xmlns:p14="http://schemas.microsoft.com/office/powerpoint/2010/main" val="336142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pPr>
              <a:defRPr/>
            </a:pPr>
            <a:r>
              <a:rPr lang="en-US" smtClean="0"/>
              <a:t>IEO2021 Release, CSIS                                                 October 6, 2021</a:t>
            </a:r>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21</a:t>
            </a:fld>
            <a:endParaRPr lang="en-US" dirty="0"/>
          </a:p>
        </p:txBody>
      </p:sp>
      <p:pic>
        <p:nvPicPr>
          <p:cNvPr id="7" name="Picture 9" descr="http://inside.eia.gov/content_OC/eia_logos/large%20full%20EIA%20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35541" y="1784466"/>
            <a:ext cx="3863529" cy="78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86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4"/>
          <p:cNvGraphicFramePr>
            <a:graphicFrameLocks/>
          </p:cNvGraphicFramePr>
          <p:nvPr>
            <p:extLst>
              <p:ext uri="{D42A27DB-BD31-4B8C-83A1-F6EECF244321}">
                <p14:modId xmlns:p14="http://schemas.microsoft.com/office/powerpoint/2010/main" val="96352369"/>
              </p:ext>
            </p:extLst>
          </p:nvPr>
        </p:nvGraphicFramePr>
        <p:xfrm>
          <a:off x="4664075" y="1389445"/>
          <a:ext cx="4022725" cy="2999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23"/>
          <p:cNvGraphicFramePr>
            <a:graphicFrameLocks/>
          </p:cNvGraphicFramePr>
          <p:nvPr>
            <p:extLst>
              <p:ext uri="{D42A27DB-BD31-4B8C-83A1-F6EECF244321}">
                <p14:modId xmlns:p14="http://schemas.microsoft.com/office/powerpoint/2010/main" val="3153638128"/>
              </p:ext>
            </p:extLst>
          </p:nvPr>
        </p:nvGraphicFramePr>
        <p:xfrm>
          <a:off x="685800" y="1389445"/>
          <a:ext cx="3932238" cy="299999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685799" y="68579"/>
            <a:ext cx="8104239" cy="761415"/>
          </a:xfrm>
        </p:spPr>
        <p:txBody>
          <a:bodyPr/>
          <a:lstStyle/>
          <a:p>
            <a:r>
              <a:rPr lang="en-US" dirty="0" smtClean="0"/>
              <a:t>Energy use is projected to return to pre-pandemic levels quickly in non-OECD regions</a:t>
            </a:r>
            <a:endParaRPr lang="en-US" dirty="0"/>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5" name="Text Placeholder 4"/>
          <p:cNvSpPr>
            <a:spLocks noGrp="1"/>
          </p:cNvSpPr>
          <p:nvPr>
            <p:ph type="body" sz="quarter" idx="16"/>
          </p:nvPr>
        </p:nvSpPr>
        <p:spPr/>
        <p:txBody>
          <a:bodyPr/>
          <a:lstStyle/>
          <a:p>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3</a:t>
            </a:fld>
            <a:endParaRPr lang="en-US" dirty="0"/>
          </a:p>
        </p:txBody>
      </p:sp>
      <p:sp>
        <p:nvSpPr>
          <p:cNvPr id="9" name="Text Placeholder 13"/>
          <p:cNvSpPr>
            <a:spLocks noGrp="1"/>
          </p:cNvSpPr>
          <p:nvPr>
            <p:ph type="body" sz="quarter" idx="4294967295"/>
          </p:nvPr>
        </p:nvSpPr>
        <p:spPr>
          <a:xfrm>
            <a:off x="610051" y="862623"/>
            <a:ext cx="3931920" cy="350851"/>
          </a:xfrm>
          <a:prstGeom prst="rect">
            <a:avLst/>
          </a:prstGeom>
        </p:spPr>
        <p:txBody>
          <a:bodyPr/>
          <a:lstStyle/>
          <a:p>
            <a:pPr marL="0" indent="0">
              <a:buNone/>
            </a:pPr>
            <a:r>
              <a:rPr lang="en-US" sz="1200" b="1" dirty="0"/>
              <a:t>Energy consumption by sector</a:t>
            </a:r>
          </a:p>
          <a:p>
            <a:pPr marL="0" indent="0">
              <a:buNone/>
            </a:pPr>
            <a:r>
              <a:rPr lang="en-US" sz="1100" dirty="0"/>
              <a:t>quadrillion British thermal units</a:t>
            </a:r>
          </a:p>
        </p:txBody>
      </p:sp>
      <p:sp>
        <p:nvSpPr>
          <p:cNvPr id="10" name="Text Placeholder 14"/>
          <p:cNvSpPr>
            <a:spLocks noGrp="1"/>
          </p:cNvSpPr>
          <p:nvPr>
            <p:ph type="body" sz="quarter" idx="4294967295"/>
          </p:nvPr>
        </p:nvSpPr>
        <p:spPr>
          <a:xfrm>
            <a:off x="4686300" y="838568"/>
            <a:ext cx="4023360" cy="350851"/>
          </a:xfrm>
          <a:prstGeom prst="rect">
            <a:avLst/>
          </a:prstGeom>
        </p:spPr>
        <p:txBody>
          <a:bodyPr lIns="0"/>
          <a:lstStyle/>
          <a:p>
            <a:pPr marL="0" indent="0">
              <a:buNone/>
            </a:pPr>
            <a:r>
              <a:rPr lang="en-US" sz="1200" b="1" dirty="0"/>
              <a:t>Energy consumption by sector</a:t>
            </a:r>
          </a:p>
          <a:p>
            <a:pPr marL="0" indent="0">
              <a:buNone/>
            </a:pPr>
            <a:r>
              <a:rPr lang="en-US" sz="1100" dirty="0"/>
              <a:t>quadrillion British thermal </a:t>
            </a:r>
            <a:r>
              <a:rPr lang="en-US" sz="1100" dirty="0" smtClean="0"/>
              <a:t>units</a:t>
            </a:r>
            <a:endParaRPr lang="en-US" sz="1100" dirty="0"/>
          </a:p>
        </p:txBody>
      </p:sp>
      <p:sp>
        <p:nvSpPr>
          <p:cNvPr id="11" name="TextBox 1"/>
          <p:cNvSpPr txBox="1"/>
          <p:nvPr/>
        </p:nvSpPr>
        <p:spPr>
          <a:xfrm>
            <a:off x="1642120" y="1475644"/>
            <a:ext cx="1463234" cy="31603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 history   projections</a:t>
            </a:r>
            <a:endParaRPr lang="en-US" sz="1200" dirty="0"/>
          </a:p>
        </p:txBody>
      </p:sp>
      <p:sp>
        <p:nvSpPr>
          <p:cNvPr id="12" name="TextBox 11"/>
          <p:cNvSpPr txBox="1"/>
          <p:nvPr/>
        </p:nvSpPr>
        <p:spPr>
          <a:xfrm>
            <a:off x="5743849" y="1471871"/>
            <a:ext cx="1737360" cy="276999"/>
          </a:xfrm>
          <a:prstGeom prst="rect">
            <a:avLst/>
          </a:prstGeom>
          <a:noFill/>
        </p:spPr>
        <p:txBody>
          <a:bodyPr wrap="square" rtlCol="0">
            <a:spAutoFit/>
          </a:bodyPr>
          <a:lstStyle/>
          <a:p>
            <a:r>
              <a:rPr lang="en-US" sz="1200" dirty="0"/>
              <a:t>h</a:t>
            </a:r>
            <a:r>
              <a:rPr lang="en-US" sz="1200" dirty="0" smtClean="0"/>
              <a:t>istory   projections</a:t>
            </a:r>
            <a:endParaRPr lang="en-US" sz="1200" dirty="0"/>
          </a:p>
        </p:txBody>
      </p:sp>
      <p:sp>
        <p:nvSpPr>
          <p:cNvPr id="13" name="TextBox 12"/>
          <p:cNvSpPr txBox="1"/>
          <p:nvPr/>
        </p:nvSpPr>
        <p:spPr>
          <a:xfrm>
            <a:off x="1926113" y="1259429"/>
            <a:ext cx="762000" cy="276999"/>
          </a:xfrm>
          <a:prstGeom prst="rect">
            <a:avLst/>
          </a:prstGeom>
          <a:noFill/>
        </p:spPr>
        <p:txBody>
          <a:bodyPr wrap="square" rtlCol="0">
            <a:spAutoFit/>
          </a:bodyPr>
          <a:lstStyle/>
          <a:p>
            <a:r>
              <a:rPr lang="en-US" sz="1200" b="1" dirty="0" smtClean="0"/>
              <a:t>OECD</a:t>
            </a:r>
            <a:endParaRPr lang="en-US" sz="1200" b="1" dirty="0"/>
          </a:p>
        </p:txBody>
      </p:sp>
      <p:sp>
        <p:nvSpPr>
          <p:cNvPr id="14" name="TextBox 13"/>
          <p:cNvSpPr txBox="1"/>
          <p:nvPr/>
        </p:nvSpPr>
        <p:spPr>
          <a:xfrm>
            <a:off x="5805555" y="1245371"/>
            <a:ext cx="1251284" cy="276999"/>
          </a:xfrm>
          <a:prstGeom prst="rect">
            <a:avLst/>
          </a:prstGeom>
          <a:noFill/>
        </p:spPr>
        <p:txBody>
          <a:bodyPr wrap="square" rtlCol="0">
            <a:spAutoFit/>
          </a:bodyPr>
          <a:lstStyle/>
          <a:p>
            <a:r>
              <a:rPr lang="en-US" sz="1200" b="1" dirty="0" smtClean="0"/>
              <a:t>non-OECD</a:t>
            </a:r>
            <a:endParaRPr lang="en-US" sz="1200" b="1" dirty="0"/>
          </a:p>
        </p:txBody>
      </p:sp>
      <p:sp>
        <p:nvSpPr>
          <p:cNvPr id="15" name="TextBox 14"/>
          <p:cNvSpPr txBox="1"/>
          <p:nvPr/>
        </p:nvSpPr>
        <p:spPr>
          <a:xfrm>
            <a:off x="3412835" y="3437615"/>
            <a:ext cx="1228221" cy="276999"/>
          </a:xfrm>
          <a:prstGeom prst="rect">
            <a:avLst/>
          </a:prstGeom>
          <a:noFill/>
        </p:spPr>
        <p:txBody>
          <a:bodyPr wrap="none" rtlCol="0">
            <a:spAutoFit/>
          </a:bodyPr>
          <a:lstStyle/>
          <a:p>
            <a:r>
              <a:rPr lang="en-US" sz="1200" b="1" dirty="0" smtClean="0">
                <a:solidFill>
                  <a:schemeClr val="accent1"/>
                </a:solidFill>
              </a:rPr>
              <a:t>transportation</a:t>
            </a:r>
            <a:endParaRPr lang="en-US" dirty="0"/>
          </a:p>
        </p:txBody>
      </p:sp>
      <p:sp>
        <p:nvSpPr>
          <p:cNvPr id="16" name="TextBox 15"/>
          <p:cNvSpPr txBox="1"/>
          <p:nvPr/>
        </p:nvSpPr>
        <p:spPr>
          <a:xfrm>
            <a:off x="3412835" y="3859522"/>
            <a:ext cx="954107" cy="246221"/>
          </a:xfrm>
          <a:prstGeom prst="rect">
            <a:avLst/>
          </a:prstGeom>
          <a:noFill/>
        </p:spPr>
        <p:txBody>
          <a:bodyPr wrap="none" rtlCol="0">
            <a:spAutoFit/>
          </a:bodyPr>
          <a:lstStyle/>
          <a:p>
            <a:pPr>
              <a:lnSpc>
                <a:spcPts val="1200"/>
              </a:lnSpc>
            </a:pPr>
            <a:r>
              <a:rPr lang="en-US" sz="1200" b="1" dirty="0" smtClean="0">
                <a:solidFill>
                  <a:schemeClr val="accent5">
                    <a:lumMod val="75000"/>
                  </a:schemeClr>
                </a:solidFill>
              </a:rPr>
              <a:t>residential</a:t>
            </a:r>
            <a:endParaRPr lang="en-US" sz="1200" b="1" dirty="0">
              <a:solidFill>
                <a:schemeClr val="accent5">
                  <a:lumMod val="75000"/>
                </a:schemeClr>
              </a:solidFill>
            </a:endParaRPr>
          </a:p>
        </p:txBody>
      </p:sp>
      <p:sp>
        <p:nvSpPr>
          <p:cNvPr id="21" name="TextBox 20"/>
          <p:cNvSpPr txBox="1"/>
          <p:nvPr/>
        </p:nvSpPr>
        <p:spPr>
          <a:xfrm>
            <a:off x="3412835" y="3548690"/>
            <a:ext cx="1037463" cy="400110"/>
          </a:xfrm>
          <a:prstGeom prst="rect">
            <a:avLst/>
          </a:prstGeom>
          <a:noFill/>
        </p:spPr>
        <p:txBody>
          <a:bodyPr wrap="none" rtlCol="0">
            <a:spAutoFit/>
          </a:bodyPr>
          <a:lstStyle/>
          <a:p>
            <a:pPr>
              <a:lnSpc>
                <a:spcPts val="1200"/>
              </a:lnSpc>
            </a:pPr>
            <a:endParaRPr lang="en-US" sz="1050" dirty="0">
              <a:solidFill>
                <a:schemeClr val="accent5"/>
              </a:solidFill>
            </a:endParaRPr>
          </a:p>
          <a:p>
            <a:pPr>
              <a:lnSpc>
                <a:spcPts val="1200"/>
              </a:lnSpc>
            </a:pPr>
            <a:r>
              <a:rPr lang="en-US" sz="1200" b="1" dirty="0">
                <a:solidFill>
                  <a:schemeClr val="accent5">
                    <a:lumMod val="40000"/>
                    <a:lumOff val="60000"/>
                  </a:schemeClr>
                </a:solidFill>
              </a:rPr>
              <a:t>commercial</a:t>
            </a:r>
            <a:endParaRPr lang="en-US" sz="1200" b="1" dirty="0">
              <a:solidFill>
                <a:schemeClr val="accent5">
                  <a:lumMod val="75000"/>
                </a:schemeClr>
              </a:solidFill>
            </a:endParaRPr>
          </a:p>
        </p:txBody>
      </p:sp>
      <p:sp>
        <p:nvSpPr>
          <p:cNvPr id="23" name="TextBox 1"/>
          <p:cNvSpPr txBox="1"/>
          <p:nvPr/>
        </p:nvSpPr>
        <p:spPr>
          <a:xfrm>
            <a:off x="7653090" y="2835868"/>
            <a:ext cx="1056569" cy="220137"/>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pPr>
            <a:r>
              <a:rPr lang="en-US" sz="1200" b="1" dirty="0" smtClean="0">
                <a:solidFill>
                  <a:schemeClr val="accent3"/>
                </a:solidFill>
              </a:rPr>
              <a:t>industrial</a:t>
            </a:r>
          </a:p>
        </p:txBody>
      </p:sp>
      <p:sp>
        <p:nvSpPr>
          <p:cNvPr id="24" name="TextBox 1"/>
          <p:cNvSpPr txBox="1"/>
          <p:nvPr/>
        </p:nvSpPr>
        <p:spPr>
          <a:xfrm>
            <a:off x="7653090" y="3505388"/>
            <a:ext cx="1056569" cy="263295"/>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spcBef>
                <a:spcPts val="300"/>
              </a:spcBef>
            </a:pPr>
            <a:r>
              <a:rPr lang="en-US" sz="1200" b="1" dirty="0" smtClean="0">
                <a:solidFill>
                  <a:schemeClr val="accent1"/>
                </a:solidFill>
              </a:rPr>
              <a:t>transportation</a:t>
            </a:r>
          </a:p>
        </p:txBody>
      </p:sp>
      <p:sp>
        <p:nvSpPr>
          <p:cNvPr id="25" name="TextBox 1"/>
          <p:cNvSpPr txBox="1"/>
          <p:nvPr/>
        </p:nvSpPr>
        <p:spPr>
          <a:xfrm>
            <a:off x="7653090" y="3705298"/>
            <a:ext cx="1056568" cy="196687"/>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pPr>
            <a:r>
              <a:rPr lang="en-US" sz="1200" b="1" dirty="0" smtClean="0">
                <a:solidFill>
                  <a:schemeClr val="accent5">
                    <a:lumMod val="40000"/>
                    <a:lumOff val="60000"/>
                  </a:schemeClr>
                </a:solidFill>
              </a:rPr>
              <a:t>commercial</a:t>
            </a:r>
            <a:endParaRPr lang="en-US" sz="1200" b="1" dirty="0" smtClean="0">
              <a:solidFill>
                <a:schemeClr val="accent3"/>
              </a:solidFill>
            </a:endParaRPr>
          </a:p>
        </p:txBody>
      </p:sp>
    </p:spTree>
    <p:extLst>
      <p:ext uri="{BB962C8B-B14F-4D97-AF65-F5344CB8AC3E}">
        <p14:creationId xmlns:p14="http://schemas.microsoft.com/office/powerpoint/2010/main" val="2736217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IEO2021 includes COVID-19 impacts; Side cases include alternative assumptions and newly expanded results</a:t>
            </a:r>
            <a:endParaRPr lang="en-US" dirty="0"/>
          </a:p>
        </p:txBody>
      </p:sp>
      <p:sp>
        <p:nvSpPr>
          <p:cNvPr id="6" name="Text Placeholder 5"/>
          <p:cNvSpPr>
            <a:spLocks noGrp="1"/>
          </p:cNvSpPr>
          <p:nvPr>
            <p:ph type="body" sz="quarter" idx="12"/>
          </p:nvPr>
        </p:nvSpPr>
        <p:spPr>
          <a:xfrm>
            <a:off x="685800" y="891540"/>
            <a:ext cx="6187966" cy="3771900"/>
          </a:xfrm>
        </p:spPr>
        <p:txBody>
          <a:bodyPr>
            <a:normAutofit fontScale="92500" lnSpcReduction="20000"/>
          </a:bodyPr>
          <a:lstStyle/>
          <a:p>
            <a:pPr>
              <a:spcAft>
                <a:spcPts val="0"/>
              </a:spcAft>
            </a:pPr>
            <a:r>
              <a:rPr lang="en-US" dirty="0" smtClean="0"/>
              <a:t>IEO2021 Reference case </a:t>
            </a:r>
          </a:p>
          <a:p>
            <a:pPr lvl="1">
              <a:lnSpc>
                <a:spcPct val="110000"/>
              </a:lnSpc>
              <a:spcAft>
                <a:spcPts val="250"/>
              </a:spcAft>
            </a:pPr>
            <a:r>
              <a:rPr lang="en-US" dirty="0" smtClean="0"/>
              <a:t>Incorporates global COVID-19 impacts on the energy sector</a:t>
            </a:r>
          </a:p>
          <a:p>
            <a:pPr lvl="1">
              <a:lnSpc>
                <a:spcPct val="110000"/>
              </a:lnSpc>
              <a:spcAft>
                <a:spcPts val="300"/>
              </a:spcAft>
            </a:pPr>
            <a:r>
              <a:rPr lang="en-US" dirty="0"/>
              <a:t>Uses the </a:t>
            </a:r>
            <a:r>
              <a:rPr lang="en-US" dirty="0" smtClean="0"/>
              <a:t>U.S. </a:t>
            </a:r>
            <a:r>
              <a:rPr lang="en-US" dirty="0"/>
              <a:t>projections published in the </a:t>
            </a:r>
            <a:r>
              <a:rPr lang="en-US" i="1" dirty="0"/>
              <a:t>Annual Energy Outlook 2021</a:t>
            </a:r>
            <a:r>
              <a:rPr lang="en-US" dirty="0"/>
              <a:t>, which assumes U.S. laws and regulations as of September 2020 </a:t>
            </a:r>
          </a:p>
          <a:p>
            <a:pPr lvl="1">
              <a:lnSpc>
                <a:spcPct val="110000"/>
              </a:lnSpc>
              <a:spcAft>
                <a:spcPts val="300"/>
              </a:spcAft>
            </a:pPr>
            <a:r>
              <a:rPr lang="en-US" dirty="0" smtClean="0"/>
              <a:t>Assumes implementation of current laws and regulations as of May 2021, including existing climate law; </a:t>
            </a:r>
            <a:r>
              <a:rPr lang="en-US" i="1" dirty="0" smtClean="0"/>
              <a:t>Climate Considerations in the International                Energy Outlook (IEO2021)</a:t>
            </a:r>
            <a:r>
              <a:rPr lang="en-US" i="1" baseline="30000" dirty="0" smtClean="0"/>
              <a:t>1</a:t>
            </a:r>
            <a:r>
              <a:rPr lang="en-US" i="1" dirty="0" smtClean="0"/>
              <a:t> </a:t>
            </a:r>
            <a:r>
              <a:rPr lang="en-US" dirty="0" smtClean="0"/>
              <a:t>provides more details </a:t>
            </a:r>
          </a:p>
          <a:p>
            <a:pPr lvl="1">
              <a:lnSpc>
                <a:spcPct val="110000"/>
              </a:lnSpc>
              <a:spcAft>
                <a:spcPts val="300"/>
              </a:spcAft>
            </a:pPr>
            <a:r>
              <a:rPr lang="en-US" dirty="0" smtClean="0"/>
              <a:t>Uses Oxford Economics’ GDP projections, with a global growth rate of 2.8% per year </a:t>
            </a:r>
          </a:p>
          <a:p>
            <a:pPr lvl="1">
              <a:lnSpc>
                <a:spcPct val="110000"/>
              </a:lnSpc>
              <a:spcAft>
                <a:spcPts val="300"/>
              </a:spcAft>
            </a:pPr>
            <a:r>
              <a:rPr lang="en-US" dirty="0" smtClean="0"/>
              <a:t>Assumes 2050 world oil price reaches $95 per barrel (2020 dollars)</a:t>
            </a:r>
          </a:p>
          <a:p>
            <a:pPr>
              <a:spcBef>
                <a:spcPts val="1400"/>
              </a:spcBef>
              <a:spcAft>
                <a:spcPts val="0"/>
              </a:spcAft>
            </a:pPr>
            <a:r>
              <a:rPr lang="en-US" dirty="0"/>
              <a:t>Side cases explore alternative economic growth and oil price assumptions</a:t>
            </a:r>
          </a:p>
          <a:p>
            <a:pPr lvl="1">
              <a:lnSpc>
                <a:spcPct val="110000"/>
              </a:lnSpc>
              <a:spcAft>
                <a:spcPts val="300"/>
              </a:spcAft>
            </a:pPr>
            <a:r>
              <a:rPr lang="en-US" dirty="0"/>
              <a:t>High and Low Economic Growth cases:  </a:t>
            </a:r>
            <a:r>
              <a:rPr lang="en-US" dirty="0" smtClean="0"/>
              <a:t>3.7% per year </a:t>
            </a:r>
            <a:r>
              <a:rPr lang="en-US" dirty="0"/>
              <a:t>and </a:t>
            </a:r>
            <a:r>
              <a:rPr lang="en-US" dirty="0" smtClean="0"/>
              <a:t>2.0% per year global GDP </a:t>
            </a:r>
            <a:r>
              <a:rPr lang="en-US" dirty="0"/>
              <a:t>growth </a:t>
            </a:r>
            <a:r>
              <a:rPr lang="en-US" dirty="0" smtClean="0"/>
              <a:t>rate</a:t>
            </a:r>
            <a:endParaRPr lang="en-US" dirty="0"/>
          </a:p>
          <a:p>
            <a:pPr lvl="1">
              <a:lnSpc>
                <a:spcPct val="110000"/>
              </a:lnSpc>
              <a:spcAft>
                <a:spcPts val="300"/>
              </a:spcAft>
            </a:pPr>
            <a:r>
              <a:rPr lang="en-US" dirty="0"/>
              <a:t>High and Low Oil Price cases:  $</a:t>
            </a:r>
            <a:r>
              <a:rPr lang="en-US" dirty="0" smtClean="0"/>
              <a:t>176 per barrel </a:t>
            </a:r>
            <a:r>
              <a:rPr lang="en-US" dirty="0"/>
              <a:t>and $</a:t>
            </a:r>
            <a:r>
              <a:rPr lang="en-US" dirty="0" smtClean="0"/>
              <a:t>45 per barrel </a:t>
            </a:r>
            <a:r>
              <a:rPr lang="en-US" dirty="0"/>
              <a:t>2050 world oil prices (2020 dollars)</a:t>
            </a:r>
          </a:p>
          <a:p>
            <a:pPr lvl="1"/>
            <a:endParaRPr lang="en-US" dirty="0" smtClean="0"/>
          </a:p>
        </p:txBody>
      </p:sp>
      <p:sp>
        <p:nvSpPr>
          <p:cNvPr id="8" name="Footer Placeholder 4"/>
          <p:cNvSpPr>
            <a:spLocks noGrp="1"/>
          </p:cNvSpPr>
          <p:nvPr>
            <p:ph type="ftr" sz="quarter" idx="13"/>
          </p:nvPr>
        </p:nvSpPr>
        <p:spPr/>
        <p:txBody>
          <a:bodyPr/>
          <a:lstStyle/>
          <a:p>
            <a:r>
              <a:rPr lang="en-US" dirty="0" smtClean="0"/>
              <a:t>IEO2021 Release, CSIS                                                 October 6, 2021</a:t>
            </a:r>
            <a:endParaRPr lang="en-US" dirty="0"/>
          </a:p>
        </p:txBody>
      </p:sp>
      <p:sp>
        <p:nvSpPr>
          <p:cNvPr id="10" name="Text Placeholder 9"/>
          <p:cNvSpPr>
            <a:spLocks noGrp="1"/>
          </p:cNvSpPr>
          <p:nvPr>
            <p:ph type="body" sz="quarter" idx="16"/>
          </p:nvPr>
        </p:nvSpPr>
        <p:spPr>
          <a:xfrm>
            <a:off x="685800" y="4470400"/>
            <a:ext cx="8001000" cy="205740"/>
          </a:xfrm>
        </p:spPr>
        <p:txBody>
          <a:bodyPr/>
          <a:lstStyle/>
          <a:p>
            <a:r>
              <a:rPr lang="en-US" baseline="30000" dirty="0" smtClean="0"/>
              <a:t>1</a:t>
            </a:r>
            <a:r>
              <a:rPr lang="en-US" dirty="0" smtClean="0"/>
              <a:t> EIA, </a:t>
            </a:r>
            <a:r>
              <a:rPr lang="en-US" dirty="0"/>
              <a:t>Climate Considerations in the International </a:t>
            </a:r>
            <a:r>
              <a:rPr lang="en-US" dirty="0" smtClean="0"/>
              <a:t>Energy </a:t>
            </a:r>
            <a:r>
              <a:rPr lang="en-US" dirty="0"/>
              <a:t>Outlook (</a:t>
            </a:r>
            <a:r>
              <a:rPr lang="en-US" dirty="0" smtClean="0"/>
              <a:t>IEO2021), </a:t>
            </a:r>
            <a:r>
              <a:rPr lang="en-US" u="sng" dirty="0" smtClean="0">
                <a:hlinkClick r:id="rId3"/>
              </a:rPr>
              <a:t>https</a:t>
            </a:r>
            <a:r>
              <a:rPr lang="en-US" u="sng" dirty="0">
                <a:hlinkClick r:id="rId3"/>
              </a:rPr>
              <a:t>://www.eia.gov/outlooks/ieo/climate.php</a:t>
            </a:r>
            <a:endParaRPr lang="en-US" dirty="0"/>
          </a:p>
        </p:txBody>
      </p:sp>
      <p:sp>
        <p:nvSpPr>
          <p:cNvPr id="2" name="Slide Number Placeholder 1"/>
          <p:cNvSpPr>
            <a:spLocks noGrp="1"/>
          </p:cNvSpPr>
          <p:nvPr>
            <p:ph type="sldNum" sz="quarter" idx="4"/>
          </p:nvPr>
        </p:nvSpPr>
        <p:spPr/>
        <p:txBody>
          <a:bodyPr/>
          <a:lstStyle/>
          <a:p>
            <a:fld id="{84948DD1-5963-4816-BE5A-05BCCCAC15E0}" type="slidenum">
              <a:rPr lang="en-US" smtClean="0"/>
              <a:pPr/>
              <a:t>4</a:t>
            </a:fld>
            <a:endParaRPr lang="en-US" dirty="0"/>
          </a:p>
        </p:txBody>
      </p:sp>
      <p:grpSp>
        <p:nvGrpSpPr>
          <p:cNvPr id="14" name="Group 13"/>
          <p:cNvGrpSpPr>
            <a:grpSpLocks noChangeAspect="1"/>
          </p:cNvGrpSpPr>
          <p:nvPr/>
        </p:nvGrpSpPr>
        <p:grpSpPr>
          <a:xfrm>
            <a:off x="6959435" y="891540"/>
            <a:ext cx="2025539" cy="1898847"/>
            <a:chOff x="6316207" y="891540"/>
            <a:chExt cx="2538931" cy="2255921"/>
          </a:xfrm>
          <a:effectLst>
            <a:outerShdw blurRad="63500" sx="102000" sy="102000" algn="ctr" rotWithShape="0">
              <a:prstClr val="black">
                <a:alpha val="40000"/>
              </a:prstClr>
            </a:outerShdw>
          </a:effectLst>
        </p:grpSpPr>
        <p:pic>
          <p:nvPicPr>
            <p:cNvPr id="12" name="Picture 11"/>
            <p:cNvPicPr>
              <a:picLocks noChangeAspect="1"/>
            </p:cNvPicPr>
            <p:nvPr/>
          </p:nvPicPr>
          <p:blipFill>
            <a:blip r:embed="rId4"/>
            <a:stretch>
              <a:fillRect/>
            </a:stretch>
          </p:blipFill>
          <p:spPr>
            <a:xfrm>
              <a:off x="6316207" y="891540"/>
              <a:ext cx="2538931" cy="2255921"/>
            </a:xfrm>
            <a:prstGeom prst="rect">
              <a:avLst/>
            </a:prstGeom>
          </p:spPr>
        </p:pic>
        <p:pic>
          <p:nvPicPr>
            <p:cNvPr id="13" name="Picture 12"/>
            <p:cNvPicPr>
              <a:picLocks noChangeAspect="1"/>
            </p:cNvPicPr>
            <p:nvPr/>
          </p:nvPicPr>
          <p:blipFill>
            <a:blip r:embed="rId5"/>
            <a:stretch>
              <a:fillRect/>
            </a:stretch>
          </p:blipFill>
          <p:spPr>
            <a:xfrm>
              <a:off x="6403553" y="1558867"/>
              <a:ext cx="2163245" cy="921266"/>
            </a:xfrm>
            <a:prstGeom prst="rect">
              <a:avLst/>
            </a:prstGeom>
          </p:spPr>
        </p:pic>
      </p:grpSp>
      <p:sp>
        <p:nvSpPr>
          <p:cNvPr id="16" name="Text Placeholder 5"/>
          <p:cNvSpPr txBox="1">
            <a:spLocks/>
          </p:cNvSpPr>
          <p:nvPr/>
        </p:nvSpPr>
        <p:spPr>
          <a:xfrm>
            <a:off x="875490" y="3524250"/>
            <a:ext cx="8171735" cy="3733386"/>
          </a:xfrm>
          <a:prstGeom prst="rect">
            <a:avLst/>
          </a:prstGeom>
        </p:spPr>
        <p:txBody>
          <a:bodyPr lIns="0" tIns="0" rIns="0" bIns="0"/>
          <a:lstStyle>
            <a:lvl1pPr marL="237744" indent="-237744" algn="l" rtl="0" eaLnBrk="1" fontAlgn="base" hangingPunct="1">
              <a:spcBef>
                <a:spcPts val="1600"/>
              </a:spcBef>
              <a:spcAft>
                <a:spcPts val="600"/>
              </a:spcAft>
              <a:buFont typeface="Arial" charset="0"/>
              <a:buChar char="•"/>
              <a:defRPr sz="1800" kern="1200">
                <a:solidFill>
                  <a:schemeClr val="tx1"/>
                </a:solidFill>
                <a:latin typeface="+mn-lt"/>
                <a:ea typeface="+mn-ea"/>
                <a:cs typeface="+mn-cs"/>
              </a:defRPr>
            </a:lvl1pPr>
            <a:lvl2pPr marL="694944" indent="-237744"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2pPr>
            <a:lvl3pPr marL="1088136" indent="-173736"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3pPr>
            <a:lvl4pPr marL="1609344" indent="-237744"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4pPr>
            <a:lvl5pPr marL="2002536" indent="-173736" algn="l" rtl="0" eaLnBrk="1" fontAlgn="base" hangingPunct="1">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847763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5887735" y="500482"/>
            <a:ext cx="3131133" cy="1700662"/>
          </a:xfrm>
          <a:prstGeom prst="rect">
            <a:avLst/>
          </a:prstGeom>
          <a:effectLst>
            <a:outerShdw blurRad="63500" sx="102000" sy="102000" algn="ctr" rotWithShape="0">
              <a:prstClr val="black">
                <a:alpha val="40000"/>
              </a:prstClr>
            </a:outerShdw>
          </a:effectLst>
        </p:spPr>
      </p:pic>
      <p:sp>
        <p:nvSpPr>
          <p:cNvPr id="9" name="Text Placeholder 5"/>
          <p:cNvSpPr>
            <a:spLocks noGrp="1"/>
          </p:cNvSpPr>
          <p:nvPr>
            <p:ph type="body" sz="quarter" idx="12"/>
          </p:nvPr>
        </p:nvSpPr>
        <p:spPr>
          <a:xfrm>
            <a:off x="618942" y="1078030"/>
            <a:ext cx="4138931" cy="3510833"/>
          </a:xfrm>
        </p:spPr>
        <p:txBody>
          <a:bodyPr/>
          <a:lstStyle/>
          <a:p>
            <a:pPr marL="0" indent="0">
              <a:spcAft>
                <a:spcPts val="400"/>
              </a:spcAft>
              <a:buNone/>
            </a:pPr>
            <a:r>
              <a:rPr lang="en-US" sz="1400" kern="100" dirty="0" smtClean="0"/>
              <a:t>The U.S. Energy Information Administration (EIA) collects</a:t>
            </a:r>
            <a:r>
              <a:rPr lang="en-US" sz="1400" kern="100" dirty="0"/>
              <a:t>, analyzes, and disseminates independent and impartial energy information to promote sound policymaking, efficient markets, and public understanding of energy and its interaction with the economy and the environment. </a:t>
            </a:r>
            <a:endParaRPr lang="en-US" sz="1400" kern="100" dirty="0" smtClean="0"/>
          </a:p>
          <a:p>
            <a:pPr marL="0" indent="0">
              <a:spcAft>
                <a:spcPts val="400"/>
              </a:spcAft>
              <a:buNone/>
            </a:pPr>
            <a:r>
              <a:rPr lang="en-US" sz="1400" kern="100" dirty="0" smtClean="0"/>
              <a:t>EIA’s </a:t>
            </a:r>
            <a:r>
              <a:rPr lang="en-US" sz="1400" kern="100" dirty="0"/>
              <a:t>role is </a:t>
            </a:r>
            <a:r>
              <a:rPr lang="en-US" sz="1400" kern="100" dirty="0" smtClean="0"/>
              <a:t>unique. By </a:t>
            </a:r>
            <a:r>
              <a:rPr lang="en-US" sz="1400" kern="100" dirty="0"/>
              <a:t>providing an unbiased view of energy markets, EIA increases transparency and promotes public understanding of important energy issues.</a:t>
            </a:r>
          </a:p>
          <a:p>
            <a:pPr marL="0" indent="0" eaLnBrk="0" hangingPunct="0">
              <a:spcAft>
                <a:spcPts val="506"/>
              </a:spcAft>
              <a:buNone/>
            </a:pPr>
            <a:r>
              <a:rPr lang="en-US" sz="1400" kern="100" dirty="0"/>
              <a:t>EIA has </a:t>
            </a:r>
            <a:r>
              <a:rPr lang="en-US" sz="1400" kern="100" dirty="0" smtClean="0"/>
              <a:t>expanded its </a:t>
            </a:r>
            <a:r>
              <a:rPr lang="en-US" sz="1400" kern="100" dirty="0"/>
              <a:t>program in recent years to provide </a:t>
            </a:r>
            <a:r>
              <a:rPr lang="en-US" sz="1400" kern="100" dirty="0" smtClean="0"/>
              <a:t>a growing customer </a:t>
            </a:r>
            <a:r>
              <a:rPr lang="en-US" sz="1400" kern="100" dirty="0"/>
              <a:t>base with coverage of increasingly complex and interrelated energy markets. </a:t>
            </a:r>
          </a:p>
          <a:p>
            <a:pPr marL="0" indent="0">
              <a:buNone/>
            </a:pPr>
            <a:endParaRPr lang="en-US" sz="1200" dirty="0"/>
          </a:p>
        </p:txBody>
      </p:sp>
      <p:sp>
        <p:nvSpPr>
          <p:cNvPr id="3" name="Footer Placeholder 2"/>
          <p:cNvSpPr>
            <a:spLocks noGrp="1"/>
          </p:cNvSpPr>
          <p:nvPr>
            <p:ph type="ftr" sz="quarter" idx="13"/>
          </p:nvPr>
        </p:nvSpPr>
        <p:spPr/>
        <p:txBody>
          <a:bodyPr/>
          <a:lstStyle/>
          <a:p>
            <a:r>
              <a:rPr lang="en-US" dirty="0" smtClean="0"/>
              <a:t>IEO2021 Release, CSIS                                                 October 6, 2021</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5</a:t>
            </a:fld>
            <a:endParaRPr lang="en-US" dirty="0"/>
          </a:p>
        </p:txBody>
      </p:sp>
      <p:pic>
        <p:nvPicPr>
          <p:cNvPr id="11" name="Picture 10"/>
          <p:cNvPicPr>
            <a:picLocks noChangeAspect="1"/>
          </p:cNvPicPr>
          <p:nvPr/>
        </p:nvPicPr>
        <p:blipFill>
          <a:blip r:embed="rId4"/>
          <a:stretch>
            <a:fillRect/>
          </a:stretch>
        </p:blipFill>
        <p:spPr>
          <a:xfrm>
            <a:off x="5510854" y="1078030"/>
            <a:ext cx="3344284" cy="1927431"/>
          </a:xfrm>
          <a:prstGeom prst="rect">
            <a:avLst/>
          </a:prstGeom>
        </p:spPr>
      </p:pic>
      <p:pic>
        <p:nvPicPr>
          <p:cNvPr id="17" name="Picture 16"/>
          <p:cNvPicPr>
            <a:picLocks noChangeAspect="1"/>
          </p:cNvPicPr>
          <p:nvPr/>
        </p:nvPicPr>
        <p:blipFill>
          <a:blip r:embed="rId5"/>
          <a:stretch>
            <a:fillRect/>
          </a:stretch>
        </p:blipFill>
        <p:spPr>
          <a:xfrm>
            <a:off x="5222775" y="1814024"/>
            <a:ext cx="3254759" cy="1929336"/>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p:nvPicPr>
        <p:blipFill>
          <a:blip r:embed="rId6"/>
          <a:stretch>
            <a:fillRect/>
          </a:stretch>
        </p:blipFill>
        <p:spPr>
          <a:xfrm>
            <a:off x="618942" y="146051"/>
            <a:ext cx="3693176" cy="708863"/>
          </a:xfrm>
          <a:prstGeom prst="rect">
            <a:avLst/>
          </a:prstGeom>
        </p:spPr>
      </p:pic>
    </p:spTree>
    <p:extLst>
      <p:ext uri="{BB962C8B-B14F-4D97-AF65-F5344CB8AC3E}">
        <p14:creationId xmlns:p14="http://schemas.microsoft.com/office/powerpoint/2010/main" val="2275463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HMLMGDPChart"/>
          <p:cNvGraphicFramePr>
            <a:graphicFrameLocks noGrp="1"/>
          </p:cNvGraphicFramePr>
          <p:nvPr>
            <p:ph sz="quarter" idx="12"/>
            <p:extLst>
              <p:ext uri="{D42A27DB-BD31-4B8C-83A1-F6EECF244321}">
                <p14:modId xmlns:p14="http://schemas.microsoft.com/office/powerpoint/2010/main" val="815428559"/>
              </p:ext>
            </p:extLst>
          </p:nvPr>
        </p:nvGraphicFramePr>
        <p:xfrm>
          <a:off x="699326" y="1124857"/>
          <a:ext cx="2768302" cy="3497993"/>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7"/>
          </p:nvPr>
        </p:nvSpPr>
        <p:spPr/>
        <p:txBody>
          <a:bodyPr/>
          <a:lstStyle/>
          <a:p>
            <a:r>
              <a:rPr lang="en-US" dirty="0" smtClean="0"/>
              <a:t>IEO2021 Release, CSIS                                                 October 6, 2021</a:t>
            </a:r>
            <a:endParaRPr lang="en-US" dirty="0"/>
          </a:p>
        </p:txBody>
      </p:sp>
      <p:sp>
        <p:nvSpPr>
          <p:cNvPr id="18" name="Title 17"/>
          <p:cNvSpPr>
            <a:spLocks noGrp="1"/>
          </p:cNvSpPr>
          <p:nvPr>
            <p:ph type="title"/>
          </p:nvPr>
        </p:nvSpPr>
        <p:spPr>
          <a:xfrm>
            <a:off x="662051" y="401872"/>
            <a:ext cx="8001000" cy="471764"/>
          </a:xfrm>
        </p:spPr>
        <p:txBody>
          <a:bodyPr/>
          <a:lstStyle/>
          <a:p>
            <a:r>
              <a:rPr lang="en-US" sz="2600" dirty="0" smtClean="0"/>
              <a:t>EIA assumes a range of GDP and oil prices, which affect projected energy consumption</a:t>
            </a:r>
            <a:endParaRPr lang="en-US" sz="2600"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6</a:t>
            </a:fld>
            <a:endParaRPr lang="en-US" dirty="0"/>
          </a:p>
        </p:txBody>
      </p:sp>
      <p:sp>
        <p:nvSpPr>
          <p:cNvPr id="23" name="Text Placeholder 5"/>
          <p:cNvSpPr txBox="1">
            <a:spLocks/>
          </p:cNvSpPr>
          <p:nvPr/>
        </p:nvSpPr>
        <p:spPr>
          <a:xfrm>
            <a:off x="716269" y="980381"/>
            <a:ext cx="2804053" cy="529971"/>
          </a:xfrm>
          <a:prstGeom prst="rect">
            <a:avLst/>
          </a:prstGeom>
        </p:spPr>
        <p:txBody>
          <a:bodyPr lIns="0" tIns="0" rIns="0" bIns="0"/>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200" b="1" dirty="0" smtClean="0"/>
              <a:t>Gross domestic product</a:t>
            </a:r>
          </a:p>
          <a:p>
            <a:pPr marL="0" indent="0">
              <a:buFont typeface="Arial" charset="0"/>
              <a:buNone/>
            </a:pPr>
            <a:r>
              <a:rPr lang="en-US" sz="1100" dirty="0" smtClean="0"/>
              <a:t>trillion 2015 dollars</a:t>
            </a:r>
            <a:endParaRPr lang="en-US" sz="1100" dirty="0"/>
          </a:p>
        </p:txBody>
      </p:sp>
      <p:graphicFrame>
        <p:nvGraphicFramePr>
          <p:cNvPr id="34" name="s12sh7"/>
          <p:cNvGraphicFramePr>
            <a:graphicFrameLocks/>
          </p:cNvGraphicFramePr>
          <p:nvPr>
            <p:extLst/>
          </p:nvPr>
        </p:nvGraphicFramePr>
        <p:xfrm>
          <a:off x="3614176" y="1402142"/>
          <a:ext cx="2560320" cy="3075916"/>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 Placeholder 21"/>
          <p:cNvSpPr txBox="1">
            <a:spLocks/>
          </p:cNvSpPr>
          <p:nvPr/>
        </p:nvSpPr>
        <p:spPr>
          <a:xfrm>
            <a:off x="3614176" y="980381"/>
            <a:ext cx="2249482" cy="455682"/>
          </a:xfrm>
          <a:prstGeom prst="rect">
            <a:avLst/>
          </a:prstGeom>
        </p:spPr>
        <p:txBody>
          <a:bodyPr lIns="0" tIns="0" rIns="0" bIns="0"/>
          <a:lstStyle>
            <a:defPPr>
              <a:defRPr lang="en-US"/>
            </a:defPPr>
            <a:lvl1pPr marL="0" indent="0" eaLnBrk="1" hangingPunct="1">
              <a:spcBef>
                <a:spcPct val="20000"/>
              </a:spcBef>
              <a:buFont typeface="Arial" charset="0"/>
              <a:buNone/>
              <a:defRPr sz="1200" b="1">
                <a:latin typeface="+mn-lt"/>
                <a:cs typeface="+mn-cs"/>
              </a:defRPr>
            </a:lvl1pPr>
            <a:lvl2pPr marL="742950" indent="-285750" eaLnBrk="1" hangingPunct="1">
              <a:spcBef>
                <a:spcPct val="20000"/>
              </a:spcBef>
              <a:buFont typeface="Arial" charset="0"/>
              <a:buChar char="–"/>
              <a:defRPr sz="2800">
                <a:latin typeface="+mn-lt"/>
                <a:cs typeface="+mn-cs"/>
              </a:defRPr>
            </a:lvl2pPr>
            <a:lvl3pPr marL="1143000" indent="-228600" eaLnBrk="1" hangingPunct="1">
              <a:spcBef>
                <a:spcPct val="20000"/>
              </a:spcBef>
              <a:buFont typeface="Arial" charset="0"/>
              <a:buChar char="•"/>
              <a:defRPr sz="2400">
                <a:latin typeface="+mn-lt"/>
                <a:cs typeface="+mn-cs"/>
              </a:defRPr>
            </a:lvl3pPr>
            <a:lvl4pPr marL="1600200" indent="-228600" eaLnBrk="1" hangingPunct="1">
              <a:spcBef>
                <a:spcPct val="20000"/>
              </a:spcBef>
              <a:buFont typeface="Arial" charset="0"/>
              <a:buChar char="–"/>
              <a:defRPr sz="2000">
                <a:latin typeface="+mn-lt"/>
                <a:cs typeface="+mn-cs"/>
              </a:defRPr>
            </a:lvl4pPr>
            <a:lvl5pPr marL="2057400" indent="-228600" eaLnBrk="1" hangingPunct="1">
              <a:spcBef>
                <a:spcPct val="20000"/>
              </a:spcBef>
              <a:buFont typeface="Arial"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World oil prices </a:t>
            </a:r>
          </a:p>
          <a:p>
            <a:r>
              <a:rPr lang="en-US" sz="1100" b="0" dirty="0"/>
              <a:t>2020 dollars per barrel</a:t>
            </a:r>
          </a:p>
        </p:txBody>
      </p:sp>
      <p:sp>
        <p:nvSpPr>
          <p:cNvPr id="36" name="TextBox 35"/>
          <p:cNvSpPr txBox="1"/>
          <p:nvPr/>
        </p:nvSpPr>
        <p:spPr>
          <a:xfrm>
            <a:off x="4852092" y="3297044"/>
            <a:ext cx="1157671" cy="276999"/>
          </a:xfrm>
          <a:prstGeom prst="rect">
            <a:avLst/>
          </a:prstGeom>
          <a:noFill/>
        </p:spPr>
        <p:txBody>
          <a:bodyPr wrap="square" rtlCol="0">
            <a:spAutoFit/>
          </a:bodyPr>
          <a:lstStyle/>
          <a:p>
            <a:r>
              <a:rPr lang="en-US" sz="1200" b="1" dirty="0">
                <a:solidFill>
                  <a:schemeClr val="accent4">
                    <a:lumMod val="60000"/>
                    <a:lumOff val="40000"/>
                  </a:schemeClr>
                </a:solidFill>
                <a:latin typeface="+mn-lt"/>
              </a:rPr>
              <a:t>Low Oil </a:t>
            </a:r>
            <a:r>
              <a:rPr lang="en-US" sz="1200" b="1" dirty="0" smtClean="0">
                <a:solidFill>
                  <a:schemeClr val="accent4">
                    <a:lumMod val="60000"/>
                    <a:lumOff val="40000"/>
                  </a:schemeClr>
                </a:solidFill>
                <a:latin typeface="+mn-lt"/>
              </a:rPr>
              <a:t>Price</a:t>
            </a:r>
            <a:endParaRPr lang="en-US" sz="1200" b="1" dirty="0">
              <a:solidFill>
                <a:schemeClr val="accent4">
                  <a:lumMod val="60000"/>
                  <a:lumOff val="40000"/>
                </a:schemeClr>
              </a:solidFill>
              <a:latin typeface="+mn-lt"/>
            </a:endParaRPr>
          </a:p>
        </p:txBody>
      </p:sp>
      <p:sp>
        <p:nvSpPr>
          <p:cNvPr id="37" name="TextBox 36"/>
          <p:cNvSpPr txBox="1"/>
          <p:nvPr/>
        </p:nvSpPr>
        <p:spPr>
          <a:xfrm>
            <a:off x="5087965" y="2611408"/>
            <a:ext cx="925253" cy="276999"/>
          </a:xfrm>
          <a:prstGeom prst="rect">
            <a:avLst/>
          </a:prstGeom>
          <a:noFill/>
        </p:spPr>
        <p:txBody>
          <a:bodyPr wrap="none" rtlCol="0">
            <a:spAutoFit/>
          </a:bodyPr>
          <a:lstStyle/>
          <a:p>
            <a:r>
              <a:rPr lang="en-US" sz="1200" b="1" dirty="0" smtClean="0">
                <a:latin typeface="+mn-lt"/>
              </a:rPr>
              <a:t>Reference</a:t>
            </a:r>
            <a:endParaRPr lang="en-US" sz="1200" b="1" dirty="0">
              <a:latin typeface="+mn-lt"/>
            </a:endParaRPr>
          </a:p>
        </p:txBody>
      </p:sp>
      <p:sp>
        <p:nvSpPr>
          <p:cNvPr id="38" name="TextBox 37"/>
          <p:cNvSpPr txBox="1"/>
          <p:nvPr/>
        </p:nvSpPr>
        <p:spPr>
          <a:xfrm>
            <a:off x="4832848" y="1596699"/>
            <a:ext cx="1196161" cy="276999"/>
          </a:xfrm>
          <a:prstGeom prst="rect">
            <a:avLst/>
          </a:prstGeom>
          <a:noFill/>
        </p:spPr>
        <p:txBody>
          <a:bodyPr wrap="none" rtlCol="0">
            <a:spAutoFit/>
          </a:bodyPr>
          <a:lstStyle/>
          <a:p>
            <a:r>
              <a:rPr lang="en-US" sz="1200" b="1" dirty="0">
                <a:solidFill>
                  <a:schemeClr val="accent2"/>
                </a:solidFill>
                <a:latin typeface="+mn-lt"/>
              </a:rPr>
              <a:t>High Oil </a:t>
            </a:r>
            <a:r>
              <a:rPr lang="en-US" sz="1200" b="1" dirty="0" smtClean="0">
                <a:solidFill>
                  <a:schemeClr val="accent2"/>
                </a:solidFill>
                <a:latin typeface="+mn-lt"/>
              </a:rPr>
              <a:t>Price</a:t>
            </a:r>
            <a:endParaRPr lang="en-US" sz="1200" b="1" dirty="0">
              <a:solidFill>
                <a:schemeClr val="accent2"/>
              </a:solidFill>
              <a:latin typeface="+mn-lt"/>
            </a:endParaRPr>
          </a:p>
        </p:txBody>
      </p:sp>
      <p:graphicFrame>
        <p:nvGraphicFramePr>
          <p:cNvPr id="30" name="HMLMChart"/>
          <p:cNvGraphicFramePr>
            <a:graphicFrameLocks noGrp="1"/>
          </p:cNvGraphicFramePr>
          <p:nvPr>
            <p:ph sz="quarter" idx="13"/>
            <p:extLst/>
          </p:nvPr>
        </p:nvGraphicFramePr>
        <p:xfrm>
          <a:off x="6162281" y="1402142"/>
          <a:ext cx="3040860" cy="3298726"/>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 Placeholder 5"/>
          <p:cNvSpPr txBox="1">
            <a:spLocks/>
          </p:cNvSpPr>
          <p:nvPr/>
        </p:nvSpPr>
        <p:spPr>
          <a:xfrm>
            <a:off x="6174980" y="980381"/>
            <a:ext cx="2921658" cy="487788"/>
          </a:xfrm>
          <a:prstGeom prst="rect">
            <a:avLst/>
          </a:prstGeom>
        </p:spPr>
        <p:txBody>
          <a:bodyPr lIns="0" tIns="0" rIns="0" bIns="0"/>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t>Global energy consumption</a:t>
            </a:r>
          </a:p>
          <a:p>
            <a:pPr marL="0" indent="0">
              <a:buNone/>
            </a:pPr>
            <a:r>
              <a:rPr lang="en-US" sz="1100" dirty="0" smtClean="0"/>
              <a:t>quadrillion British thermal units</a:t>
            </a:r>
            <a:endParaRPr lang="en-US" sz="1100" dirty="0"/>
          </a:p>
        </p:txBody>
      </p:sp>
      <p:sp>
        <p:nvSpPr>
          <p:cNvPr id="39" name="TextBox 1"/>
          <p:cNvSpPr txBox="1"/>
          <p:nvPr/>
        </p:nvSpPr>
        <p:spPr>
          <a:xfrm>
            <a:off x="3983138" y="1436063"/>
            <a:ext cx="1172224" cy="2224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h</a:t>
            </a:r>
            <a:r>
              <a:rPr lang="en-US" sz="1200" dirty="0" smtClean="0"/>
              <a:t>istory  projections</a:t>
            </a:r>
            <a:endParaRPr lang="en-US" sz="1200" dirty="0"/>
          </a:p>
        </p:txBody>
      </p:sp>
    </p:spTree>
    <p:extLst>
      <p:ext uri="{BB962C8B-B14F-4D97-AF65-F5344CB8AC3E}">
        <p14:creationId xmlns:p14="http://schemas.microsoft.com/office/powerpoint/2010/main" val="413517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2373"/>
            <a:ext cx="8001000" cy="395772"/>
          </a:xfrm>
        </p:spPr>
        <p:txBody>
          <a:bodyPr/>
          <a:lstStyle/>
          <a:p>
            <a:r>
              <a:rPr lang="en-US" sz="3200" dirty="0"/>
              <a:t>I</a:t>
            </a:r>
            <a:r>
              <a:rPr lang="en-US" sz="3200" dirty="0" smtClean="0"/>
              <a:t>EO2021 Highlights</a:t>
            </a:r>
            <a:endParaRPr lang="en-US" sz="3200" dirty="0"/>
          </a:p>
        </p:txBody>
      </p:sp>
      <p:sp>
        <p:nvSpPr>
          <p:cNvPr id="3" name="Text Placeholder 2"/>
          <p:cNvSpPr>
            <a:spLocks noGrp="1"/>
          </p:cNvSpPr>
          <p:nvPr>
            <p:ph type="body" sz="quarter" idx="12"/>
          </p:nvPr>
        </p:nvSpPr>
        <p:spPr>
          <a:xfrm>
            <a:off x="685800" y="1137732"/>
            <a:ext cx="8072120" cy="3152915"/>
          </a:xfrm>
        </p:spPr>
        <p:txBody>
          <a:bodyPr>
            <a:noAutofit/>
          </a:bodyPr>
          <a:lstStyle/>
          <a:p>
            <a:r>
              <a:rPr lang="en-US" dirty="0"/>
              <a:t>If current policy and technology trends continue, global energy consumption and energy-related carbon dioxide emissions will increase through 2050 as a result of population and economic growth.</a:t>
            </a:r>
          </a:p>
          <a:p>
            <a:r>
              <a:rPr lang="en-US" dirty="0">
                <a:solidFill>
                  <a:schemeClr val="bg1">
                    <a:lumMod val="75000"/>
                  </a:schemeClr>
                </a:solidFill>
              </a:rPr>
              <a:t>Renewables will be the primary source for new electricity generation, but natural gas, coal, and increasingly batteries will be used to help meet load and support grid reliability.</a:t>
            </a:r>
          </a:p>
          <a:p>
            <a:pPr lvl="0"/>
            <a:r>
              <a:rPr lang="en-US" dirty="0" smtClean="0">
                <a:solidFill>
                  <a:schemeClr val="bg1">
                    <a:lumMod val="75000"/>
                  </a:schemeClr>
                </a:solidFill>
              </a:rPr>
              <a:t>Oil </a:t>
            </a:r>
            <a:r>
              <a:rPr lang="en-US" dirty="0">
                <a:solidFill>
                  <a:schemeClr val="bg1">
                    <a:lumMod val="75000"/>
                  </a:schemeClr>
                </a:solidFill>
              </a:rPr>
              <a:t>and natural gas production will continue to grow, mainly to support increasing energy consumption in developing Asian economies.</a:t>
            </a:r>
          </a:p>
          <a:p>
            <a:endParaRPr lang="en-US" dirty="0" smtClean="0"/>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7</a:t>
            </a:fld>
            <a:endParaRPr lang="en-US" dirty="0"/>
          </a:p>
        </p:txBody>
      </p:sp>
    </p:spTree>
    <p:extLst>
      <p:ext uri="{BB962C8B-B14F-4D97-AF65-F5344CB8AC3E}">
        <p14:creationId xmlns:p14="http://schemas.microsoft.com/office/powerpoint/2010/main" val="2789792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s8sh4"/>
          <p:cNvGraphicFramePr>
            <a:graphicFrameLocks noGrp="1"/>
          </p:cNvGraphicFramePr>
          <p:nvPr>
            <p:ph type="chart" sz="quarter" idx="12"/>
            <p:extLst>
              <p:ext uri="{D42A27DB-BD31-4B8C-83A1-F6EECF244321}">
                <p14:modId xmlns:p14="http://schemas.microsoft.com/office/powerpoint/2010/main" val="2518279624"/>
              </p:ext>
            </p:extLst>
          </p:nvPr>
        </p:nvGraphicFramePr>
        <p:xfrm>
          <a:off x="643365" y="1236324"/>
          <a:ext cx="2651760" cy="33461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3"/>
          </p:nvPr>
        </p:nvSpPr>
        <p:spPr>
          <a:xfrm>
            <a:off x="685800" y="856974"/>
            <a:ext cx="2512060" cy="417326"/>
          </a:xfrm>
        </p:spPr>
        <p:txBody>
          <a:bodyPr tIns="0" rIns="0"/>
          <a:lstStyle/>
          <a:p>
            <a:r>
              <a:rPr lang="en-US" b="1" dirty="0" smtClean="0"/>
              <a:t>World energy consumption</a:t>
            </a:r>
          </a:p>
          <a:p>
            <a:r>
              <a:rPr lang="en-US" sz="1100" dirty="0" smtClean="0"/>
              <a:t>quadrillion British thermal units</a:t>
            </a:r>
            <a:endParaRPr lang="en-US" sz="1100" dirty="0"/>
          </a:p>
        </p:txBody>
      </p:sp>
      <p:sp>
        <p:nvSpPr>
          <p:cNvPr id="10" name="Title 9"/>
          <p:cNvSpPr>
            <a:spLocks noGrp="1"/>
          </p:cNvSpPr>
          <p:nvPr>
            <p:ph type="title"/>
          </p:nvPr>
        </p:nvSpPr>
        <p:spPr/>
        <p:txBody>
          <a:bodyPr/>
          <a:lstStyle/>
          <a:p>
            <a:r>
              <a:rPr lang="en-US" sz="2400" dirty="0"/>
              <a:t>By 2050, global energy use increases </a:t>
            </a:r>
            <a:r>
              <a:rPr lang="en-US" sz="2400" dirty="0" smtClean="0"/>
              <a:t>nearly 50</a:t>
            </a:r>
            <a:r>
              <a:rPr lang="en-US" sz="2400" dirty="0"/>
              <a:t>%, driven by non-OECD economic growth and population</a:t>
            </a:r>
          </a:p>
        </p:txBody>
      </p:sp>
      <p:sp>
        <p:nvSpPr>
          <p:cNvPr id="3" name="Slide Number Placeholder 2"/>
          <p:cNvSpPr>
            <a:spLocks noGrp="1"/>
          </p:cNvSpPr>
          <p:nvPr>
            <p:ph type="sldNum" sz="quarter" idx="4"/>
          </p:nvPr>
        </p:nvSpPr>
        <p:spPr/>
        <p:txBody>
          <a:bodyPr/>
          <a:lstStyle/>
          <a:p>
            <a:fld id="{2D80C5C9-96E0-47EC-B500-37C5FE284639}" type="slidenum">
              <a:rPr lang="en-US" smtClean="0"/>
              <a:pPr/>
              <a:t>8</a:t>
            </a:fld>
            <a:endParaRPr lang="en-US" dirty="0"/>
          </a:p>
        </p:txBody>
      </p:sp>
      <p:graphicFrame>
        <p:nvGraphicFramePr>
          <p:cNvPr id="8" name="s20sh4"/>
          <p:cNvGraphicFramePr>
            <a:graphicFrameLocks/>
          </p:cNvGraphicFramePr>
          <p:nvPr>
            <p:extLst>
              <p:ext uri="{D42A27DB-BD31-4B8C-83A1-F6EECF244321}">
                <p14:modId xmlns:p14="http://schemas.microsoft.com/office/powerpoint/2010/main" val="1556938712"/>
              </p:ext>
            </p:extLst>
          </p:nvPr>
        </p:nvGraphicFramePr>
        <p:xfrm>
          <a:off x="3337560" y="1320471"/>
          <a:ext cx="2603500" cy="316216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9"/>
          <p:cNvSpPr>
            <a:spLocks noGrp="1"/>
          </p:cNvSpPr>
          <p:nvPr>
            <p:ph type="body" sz="quarter" idx="17"/>
          </p:nvPr>
        </p:nvSpPr>
        <p:spPr>
          <a:xfrm>
            <a:off x="3337560" y="919817"/>
            <a:ext cx="3195256" cy="350851"/>
          </a:xfrm>
        </p:spPr>
        <p:txBody>
          <a:bodyPr lIns="0" tIns="0" rIns="0"/>
          <a:lstStyle/>
          <a:p>
            <a:pPr>
              <a:spcBef>
                <a:spcPts val="288"/>
              </a:spcBef>
            </a:pPr>
            <a:r>
              <a:rPr lang="en-US" sz="1200" b="1" i="0" dirty="0" smtClean="0">
                <a:solidFill>
                  <a:schemeClr val="tx1"/>
                </a:solidFill>
              </a:rPr>
              <a:t>World gross domestic product (GDP)</a:t>
            </a:r>
          </a:p>
          <a:p>
            <a:pPr>
              <a:spcBef>
                <a:spcPts val="288"/>
              </a:spcBef>
            </a:pPr>
            <a:r>
              <a:rPr lang="en-US" sz="1100" i="0" dirty="0" smtClean="0">
                <a:solidFill>
                  <a:schemeClr val="tx1"/>
                </a:solidFill>
              </a:rPr>
              <a:t>trillion 2015 dollars, purchasing power parity </a:t>
            </a:r>
            <a:r>
              <a:rPr lang="en-US" sz="1100" dirty="0" smtClean="0"/>
              <a:t>(PPP)</a:t>
            </a:r>
            <a:endParaRPr lang="en-US" sz="1100" dirty="0"/>
          </a:p>
        </p:txBody>
      </p:sp>
      <p:graphicFrame>
        <p:nvGraphicFramePr>
          <p:cNvPr id="11" name="s26sh3"/>
          <p:cNvGraphicFramePr>
            <a:graphicFrameLocks/>
          </p:cNvGraphicFramePr>
          <p:nvPr>
            <p:extLst>
              <p:ext uri="{D42A27DB-BD31-4B8C-83A1-F6EECF244321}">
                <p14:modId xmlns:p14="http://schemas.microsoft.com/office/powerpoint/2010/main" val="313437718"/>
              </p:ext>
            </p:extLst>
          </p:nvPr>
        </p:nvGraphicFramePr>
        <p:xfrm>
          <a:off x="5835537" y="1291787"/>
          <a:ext cx="2859167" cy="316591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6310406" y="894417"/>
            <a:ext cx="1773405" cy="392415"/>
          </a:xfrm>
          <a:prstGeom prst="rect">
            <a:avLst/>
          </a:prstGeom>
          <a:noFill/>
        </p:spPr>
        <p:txBody>
          <a:bodyPr wrap="square" lIns="0" tIns="0" rIns="0" bIns="0" rtlCol="0">
            <a:spAutoFit/>
          </a:bodyPr>
          <a:lstStyle/>
          <a:p>
            <a:pPr>
              <a:spcBef>
                <a:spcPts val="288"/>
              </a:spcBef>
              <a:defRPr sz="1400" b="0" i="0" u="none" strike="noStrike" kern="1200" spc="0" baseline="0">
                <a:solidFill>
                  <a:prstClr val="black"/>
                </a:solidFill>
                <a:latin typeface="+mn-lt"/>
                <a:ea typeface="+mn-ea"/>
                <a:cs typeface="+mn-cs"/>
              </a:defRPr>
            </a:pPr>
            <a:r>
              <a:rPr lang="en-US" sz="1200" b="1" dirty="0">
                <a:latin typeface="Arial" panose="020B0604020202020204" pitchFamily="34" charset="0"/>
                <a:cs typeface="Arial" panose="020B0604020202020204" pitchFamily="34" charset="0"/>
              </a:rPr>
              <a:t>Population</a:t>
            </a:r>
          </a:p>
          <a:p>
            <a:pPr>
              <a:spcBef>
                <a:spcPts val="288"/>
              </a:spcBef>
              <a:defRPr sz="1400" b="0" i="0" u="none" strike="noStrike" kern="1200" spc="0" baseline="0">
                <a:solidFill>
                  <a:prstClr val="black"/>
                </a:solidFill>
                <a:latin typeface="+mn-lt"/>
                <a:ea typeface="+mn-ea"/>
                <a:cs typeface="+mn-cs"/>
              </a:defRPr>
            </a:pPr>
            <a:r>
              <a:rPr lang="en-US" sz="1100" dirty="0">
                <a:latin typeface="Arial" panose="020B0604020202020204" pitchFamily="34" charset="0"/>
                <a:cs typeface="Arial" panose="020B0604020202020204" pitchFamily="34" charset="0"/>
              </a:rPr>
              <a:t>billion people</a:t>
            </a:r>
          </a:p>
        </p:txBody>
      </p:sp>
      <p:sp>
        <p:nvSpPr>
          <p:cNvPr id="14" name="TextBox 13"/>
          <p:cNvSpPr txBox="1"/>
          <p:nvPr/>
        </p:nvSpPr>
        <p:spPr>
          <a:xfrm>
            <a:off x="7607187" y="1948101"/>
            <a:ext cx="831850" cy="2031325"/>
          </a:xfrm>
          <a:prstGeom prst="rect">
            <a:avLst/>
          </a:prstGeom>
          <a:noFill/>
        </p:spPr>
        <p:txBody>
          <a:bodyPr wrap="square" lIns="0" rIns="0" rtlCol="0">
            <a:spAutoFit/>
          </a:bodyPr>
          <a:lstStyle/>
          <a:p>
            <a:r>
              <a:rPr lang="en-US" sz="1200" b="1" dirty="0" smtClean="0">
                <a:solidFill>
                  <a:schemeClr val="accent5"/>
                </a:solidFill>
              </a:rPr>
              <a:t>non-OECD</a:t>
            </a:r>
          </a:p>
          <a:p>
            <a:endParaRPr lang="en-US" sz="1200" b="1" dirty="0" smtClean="0">
              <a:solidFill>
                <a:schemeClr val="accent5"/>
              </a:solidFill>
            </a:endParaRPr>
          </a:p>
          <a:p>
            <a:endParaRPr lang="en-US" sz="1200" b="1" dirty="0" smtClean="0">
              <a:solidFill>
                <a:schemeClr val="accent5"/>
              </a:solidFill>
            </a:endParaRPr>
          </a:p>
          <a:p>
            <a:endParaRPr lang="en-US" sz="1200" b="1" dirty="0">
              <a:solidFill>
                <a:schemeClr val="accent5"/>
              </a:solidFill>
            </a:endParaRPr>
          </a:p>
          <a:p>
            <a:endParaRPr lang="en-US" sz="1200" b="1" dirty="0" smtClean="0">
              <a:solidFill>
                <a:schemeClr val="accent5"/>
              </a:solidFill>
            </a:endParaRPr>
          </a:p>
          <a:p>
            <a:endParaRPr lang="en-US" sz="600" b="1" dirty="0">
              <a:solidFill>
                <a:schemeClr val="accent5"/>
              </a:solidFill>
            </a:endParaRPr>
          </a:p>
          <a:p>
            <a:endParaRPr lang="en-US" sz="1600" b="1" dirty="0" smtClean="0">
              <a:solidFill>
                <a:schemeClr val="accent5"/>
              </a:solidFill>
            </a:endParaRPr>
          </a:p>
          <a:p>
            <a:endParaRPr lang="en-US" sz="2000" b="1" dirty="0" smtClean="0">
              <a:solidFill>
                <a:schemeClr val="accent5"/>
              </a:solidFill>
            </a:endParaRPr>
          </a:p>
          <a:p>
            <a:r>
              <a:rPr lang="en-US" sz="1200" b="1" dirty="0" smtClean="0">
                <a:solidFill>
                  <a:schemeClr val="tx2"/>
                </a:solidFill>
              </a:rPr>
              <a:t>OECD</a:t>
            </a:r>
            <a:endParaRPr lang="en-US" sz="1200" b="1" dirty="0">
              <a:solidFill>
                <a:schemeClr val="tx2"/>
              </a:solidFill>
            </a:endParaRPr>
          </a:p>
          <a:p>
            <a:endParaRPr lang="en-US" sz="1200" b="1" dirty="0">
              <a:solidFill>
                <a:schemeClr val="accent5"/>
              </a:solidFill>
            </a:endParaRPr>
          </a:p>
        </p:txBody>
      </p:sp>
      <p:sp>
        <p:nvSpPr>
          <p:cNvPr id="15" name="Rectangle 14"/>
          <p:cNvSpPr/>
          <p:nvPr/>
        </p:nvSpPr>
        <p:spPr>
          <a:xfrm>
            <a:off x="4884277" y="1726475"/>
            <a:ext cx="876300" cy="1569660"/>
          </a:xfrm>
          <a:prstGeom prst="rect">
            <a:avLst/>
          </a:prstGeom>
        </p:spPr>
        <p:txBody>
          <a:bodyPr wrap="square" lIns="45720" rIns="45720">
            <a:spAutoFit/>
          </a:bodyPr>
          <a:lstStyle/>
          <a:p>
            <a:r>
              <a:rPr lang="en-US" sz="1200" b="1" dirty="0" smtClean="0">
                <a:solidFill>
                  <a:srgbClr val="A33340"/>
                </a:solidFill>
                <a:latin typeface="Arial" panose="020B0604020202020204" pitchFamily="34" charset="0"/>
                <a:cs typeface="Arial" panose="020B0604020202020204" pitchFamily="34" charset="0"/>
              </a:rPr>
              <a:t>non-OECD</a:t>
            </a:r>
          </a:p>
          <a:p>
            <a:endParaRPr lang="en-US" sz="1200" b="1" dirty="0">
              <a:solidFill>
                <a:srgbClr val="A33340"/>
              </a:solidFill>
              <a:latin typeface="Arial" panose="020B0604020202020204" pitchFamily="34" charset="0"/>
              <a:cs typeface="Arial" panose="020B0604020202020204" pitchFamily="34" charset="0"/>
            </a:endParaRPr>
          </a:p>
          <a:p>
            <a:endParaRPr lang="en-US" sz="1200" b="1" dirty="0" smtClean="0">
              <a:solidFill>
                <a:srgbClr val="A33340"/>
              </a:solidFill>
              <a:latin typeface="Arial" panose="020B0604020202020204" pitchFamily="34" charset="0"/>
              <a:cs typeface="Arial" panose="020B0604020202020204" pitchFamily="34" charset="0"/>
            </a:endParaRPr>
          </a:p>
          <a:p>
            <a:endParaRPr lang="en-US" sz="1200" b="1" dirty="0">
              <a:solidFill>
                <a:srgbClr val="A33340"/>
              </a:solidFill>
              <a:latin typeface="Arial" panose="020B0604020202020204" pitchFamily="34" charset="0"/>
              <a:cs typeface="Arial" panose="020B0604020202020204" pitchFamily="34" charset="0"/>
            </a:endParaRPr>
          </a:p>
          <a:p>
            <a:endParaRPr lang="en-US" sz="1200" b="1" dirty="0" smtClean="0">
              <a:solidFill>
                <a:srgbClr val="A33340"/>
              </a:solidFill>
              <a:latin typeface="Arial" panose="020B0604020202020204" pitchFamily="34" charset="0"/>
              <a:cs typeface="Arial" panose="020B0604020202020204" pitchFamily="34" charset="0"/>
            </a:endParaRPr>
          </a:p>
          <a:p>
            <a:endParaRPr lang="en-US" sz="1000" b="1" dirty="0" smtClean="0">
              <a:solidFill>
                <a:srgbClr val="A33340"/>
              </a:solidFill>
              <a:latin typeface="Arial" panose="020B0604020202020204" pitchFamily="34" charset="0"/>
              <a:cs typeface="Arial" panose="020B0604020202020204" pitchFamily="34" charset="0"/>
            </a:endParaRPr>
          </a:p>
          <a:p>
            <a:endParaRPr lang="en-US" sz="1400" b="1" dirty="0">
              <a:solidFill>
                <a:srgbClr val="A33340"/>
              </a:solidFill>
              <a:latin typeface="Arial" panose="020B0604020202020204" pitchFamily="34" charset="0"/>
              <a:cs typeface="Arial" panose="020B0604020202020204" pitchFamily="34" charset="0"/>
            </a:endParaRPr>
          </a:p>
          <a:p>
            <a:r>
              <a:rPr lang="en-US" sz="1200" b="1" dirty="0" smtClean="0">
                <a:solidFill>
                  <a:schemeClr val="tx2"/>
                </a:solidFill>
                <a:latin typeface="Arial" panose="020B0604020202020204" pitchFamily="34" charset="0"/>
                <a:cs typeface="Arial" panose="020B0604020202020204" pitchFamily="34" charset="0"/>
              </a:rPr>
              <a:t>OECD</a:t>
            </a:r>
            <a:endParaRPr lang="en-US" sz="1200" b="1" dirty="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a:off x="7007839" y="1390474"/>
            <a:ext cx="0" cy="2781956"/>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
          <p:cNvSpPr txBox="1"/>
          <p:nvPr/>
        </p:nvSpPr>
        <p:spPr>
          <a:xfrm>
            <a:off x="3609217" y="1390474"/>
            <a:ext cx="494447" cy="3313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tx1"/>
                </a:solidFill>
                <a:latin typeface="Arial" panose="020B0604020202020204" pitchFamily="34" charset="0"/>
                <a:cs typeface="Arial" panose="020B0604020202020204" pitchFamily="34" charset="0"/>
              </a:rPr>
              <a:t>  history   projections</a:t>
            </a:r>
            <a:endParaRPr lang="en-US" sz="1200" dirty="0">
              <a:solidFill>
                <a:schemeClr val="tx1"/>
              </a:solidFill>
              <a:latin typeface="Arial" panose="020B0604020202020204" pitchFamily="34" charset="0"/>
              <a:cs typeface="Arial" panose="020B0604020202020204" pitchFamily="34" charset="0"/>
            </a:endParaRPr>
          </a:p>
        </p:txBody>
      </p:sp>
      <p:sp>
        <p:nvSpPr>
          <p:cNvPr id="20" name="TextBox 1"/>
          <p:cNvSpPr txBox="1"/>
          <p:nvPr/>
        </p:nvSpPr>
        <p:spPr>
          <a:xfrm>
            <a:off x="6310406" y="1361888"/>
            <a:ext cx="494447" cy="3313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tx1"/>
                </a:solidFill>
                <a:latin typeface="Arial" panose="020B0604020202020204" pitchFamily="34" charset="0"/>
                <a:cs typeface="Arial" panose="020B0604020202020204" pitchFamily="34" charset="0"/>
              </a:rPr>
              <a:t>  history   projections</a:t>
            </a:r>
            <a:endParaRPr lang="en-US" sz="1200"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7"/>
          </p:nvPr>
        </p:nvSpPr>
        <p:spPr/>
        <p:txBody>
          <a:bodyPr/>
          <a:lstStyle/>
          <a:p>
            <a:pPr>
              <a:defRPr/>
            </a:pPr>
            <a:r>
              <a:rPr lang="en-US" dirty="0" smtClean="0"/>
              <a:t>IEO2021 Release, CSIS                                                 October 6, 2021</a:t>
            </a:r>
            <a:endParaRPr lang="en-US" dirty="0"/>
          </a:p>
        </p:txBody>
      </p:sp>
    </p:spTree>
    <p:extLst>
      <p:ext uri="{BB962C8B-B14F-4D97-AF65-F5344CB8AC3E}">
        <p14:creationId xmlns:p14="http://schemas.microsoft.com/office/powerpoint/2010/main" val="380726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s18sh4"/>
          <p:cNvGraphicFramePr>
            <a:graphicFrameLocks/>
          </p:cNvGraphicFramePr>
          <p:nvPr>
            <p:extLst>
              <p:ext uri="{D42A27DB-BD31-4B8C-83A1-F6EECF244321}">
                <p14:modId xmlns:p14="http://schemas.microsoft.com/office/powerpoint/2010/main" val="2692848045"/>
              </p:ext>
            </p:extLst>
          </p:nvPr>
        </p:nvGraphicFramePr>
        <p:xfrm>
          <a:off x="685800" y="1292225"/>
          <a:ext cx="3931920" cy="316547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p:cNvSpPr txBox="1"/>
          <p:nvPr/>
        </p:nvSpPr>
        <p:spPr>
          <a:xfrm>
            <a:off x="3406925" y="1292225"/>
            <a:ext cx="1109121" cy="26731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accent2"/>
                </a:solidFill>
                <a:latin typeface="Arial" panose="020B0604020202020204" pitchFamily="34" charset="0"/>
                <a:cs typeface="Arial" panose="020B0604020202020204" pitchFamily="34" charset="0"/>
              </a:rPr>
              <a:t>petroleum</a:t>
            </a:r>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and other </a:t>
            </a:r>
          </a:p>
          <a:p>
            <a:r>
              <a:rPr lang="en-US" sz="1200" b="1" dirty="0">
                <a:solidFill>
                  <a:schemeClr val="accent2"/>
                </a:solidFill>
                <a:latin typeface="Arial" panose="020B0604020202020204" pitchFamily="34" charset="0"/>
                <a:cs typeface="Arial" panose="020B0604020202020204" pitchFamily="34" charset="0"/>
              </a:rPr>
              <a:t>l</a:t>
            </a:r>
            <a:r>
              <a:rPr lang="en-US" sz="1200" b="1" dirty="0" smtClean="0">
                <a:solidFill>
                  <a:schemeClr val="accent2"/>
                </a:solidFill>
                <a:latin typeface="Arial" panose="020B0604020202020204" pitchFamily="34" charset="0"/>
                <a:cs typeface="Arial" panose="020B0604020202020204" pitchFamily="34" charset="0"/>
              </a:rPr>
              <a:t>iquids</a:t>
            </a:r>
          </a:p>
          <a:p>
            <a:r>
              <a:rPr lang="en-US" sz="1200" b="1" dirty="0" smtClean="0">
                <a:solidFill>
                  <a:schemeClr val="accent3"/>
                </a:solidFill>
                <a:latin typeface="Arial" panose="020B0604020202020204" pitchFamily="34" charset="0"/>
                <a:cs typeface="Arial" panose="020B0604020202020204" pitchFamily="34" charset="0"/>
              </a:rPr>
              <a:t>renewables</a:t>
            </a:r>
            <a:endParaRPr lang="en-US" sz="1200" b="1" dirty="0">
              <a:solidFill>
                <a:schemeClr val="accent2"/>
              </a:solidFill>
              <a:latin typeface="Arial" panose="020B0604020202020204" pitchFamily="34" charset="0"/>
              <a:cs typeface="Arial" panose="020B0604020202020204" pitchFamily="34" charset="0"/>
            </a:endParaRPr>
          </a:p>
          <a:p>
            <a:endParaRPr lang="en-US" sz="1200" b="1" dirty="0" smtClean="0">
              <a:solidFill>
                <a:schemeClr val="accent1"/>
              </a:solidFill>
              <a:latin typeface="Arial" panose="020B0604020202020204" pitchFamily="34" charset="0"/>
              <a:cs typeface="Arial" panose="020B0604020202020204" pitchFamily="34" charset="0"/>
            </a:endParaRPr>
          </a:p>
          <a:p>
            <a:r>
              <a:rPr lang="en-US" sz="1200" b="1" dirty="0" smtClean="0">
                <a:solidFill>
                  <a:schemeClr val="accent1"/>
                </a:solidFill>
                <a:latin typeface="Arial" panose="020B0604020202020204" pitchFamily="34" charset="0"/>
                <a:cs typeface="Arial" panose="020B0604020202020204" pitchFamily="34" charset="0"/>
              </a:rPr>
              <a:t>natural </a:t>
            </a:r>
            <a:r>
              <a:rPr lang="en-US" sz="1200" b="1" dirty="0">
                <a:solidFill>
                  <a:schemeClr val="accent1"/>
                </a:solidFill>
                <a:latin typeface="Arial" panose="020B0604020202020204" pitchFamily="34" charset="0"/>
                <a:cs typeface="Arial" panose="020B0604020202020204" pitchFamily="34" charset="0"/>
              </a:rPr>
              <a:t>gas</a:t>
            </a:r>
            <a:endParaRPr lang="en-US" sz="1200" b="1" dirty="0">
              <a:solidFill>
                <a:schemeClr val="accent2"/>
              </a:solidFill>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a:t>
            </a:r>
            <a:r>
              <a:rPr lang="en-US" sz="1200" b="1" dirty="0" smtClean="0">
                <a:latin typeface="Arial" panose="020B0604020202020204" pitchFamily="34" charset="0"/>
                <a:cs typeface="Arial" panose="020B0604020202020204" pitchFamily="34" charset="0"/>
              </a:rPr>
              <a:t>oal</a:t>
            </a:r>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b="1" dirty="0" smtClean="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b="1" dirty="0" smtClean="0">
              <a:solidFill>
                <a:schemeClr val="accent5"/>
              </a:solidFill>
              <a:latin typeface="Arial" panose="020B0604020202020204" pitchFamily="34" charset="0"/>
              <a:cs typeface="Arial" panose="020B0604020202020204" pitchFamily="34" charset="0"/>
            </a:endParaRPr>
          </a:p>
          <a:p>
            <a:endParaRPr lang="en-US" sz="1200" b="1" dirty="0">
              <a:solidFill>
                <a:schemeClr val="accent5"/>
              </a:solidFill>
              <a:latin typeface="Arial" panose="020B0604020202020204" pitchFamily="34" charset="0"/>
              <a:cs typeface="Arial" panose="020B0604020202020204" pitchFamily="34" charset="0"/>
            </a:endParaRPr>
          </a:p>
          <a:p>
            <a:r>
              <a:rPr lang="en-US" sz="1200" b="1" dirty="0">
                <a:solidFill>
                  <a:schemeClr val="accent5"/>
                </a:solidFill>
                <a:latin typeface="Arial" panose="020B0604020202020204" pitchFamily="34" charset="0"/>
                <a:cs typeface="Arial" panose="020B0604020202020204" pitchFamily="34" charset="0"/>
              </a:rPr>
              <a:t>n</a:t>
            </a:r>
            <a:r>
              <a:rPr lang="en-US" sz="1200" b="1" dirty="0" smtClean="0">
                <a:solidFill>
                  <a:schemeClr val="accent5"/>
                </a:solidFill>
                <a:latin typeface="Arial" panose="020B0604020202020204" pitchFamily="34" charset="0"/>
                <a:cs typeface="Arial" panose="020B0604020202020204" pitchFamily="34" charset="0"/>
              </a:rPr>
              <a:t>uclear</a:t>
            </a:r>
            <a:endParaRPr lang="en-US" sz="1200" b="1" dirty="0">
              <a:solidFill>
                <a:schemeClr val="accent5"/>
              </a:solidFill>
              <a:latin typeface="Arial" panose="020B0604020202020204" pitchFamily="34" charset="0"/>
              <a:cs typeface="Arial" panose="020B0604020202020204" pitchFamily="34" charset="0"/>
            </a:endParaRPr>
          </a:p>
          <a:p>
            <a:endParaRPr lang="en-US" sz="1050" b="1" dirty="0">
              <a:solidFill>
                <a:srgbClr val="C00000"/>
              </a:solidFill>
            </a:endParaRPr>
          </a:p>
        </p:txBody>
      </p:sp>
      <p:sp>
        <p:nvSpPr>
          <p:cNvPr id="2" name="Title 1"/>
          <p:cNvSpPr>
            <a:spLocks noGrp="1"/>
          </p:cNvSpPr>
          <p:nvPr>
            <p:ph type="title"/>
          </p:nvPr>
        </p:nvSpPr>
        <p:spPr/>
        <p:txBody>
          <a:bodyPr>
            <a:normAutofit fontScale="90000"/>
          </a:bodyPr>
          <a:lstStyle/>
          <a:p>
            <a:r>
              <a:rPr lang="en-US" dirty="0"/>
              <a:t>Liquid fuels remain the largest </a:t>
            </a:r>
            <a:r>
              <a:rPr lang="en-US" dirty="0" smtClean="0"/>
              <a:t>source of primary energy in </a:t>
            </a:r>
            <a:r>
              <a:rPr lang="en-US" dirty="0"/>
              <a:t>the Reference case, but renewables use grows to nearly the same </a:t>
            </a:r>
            <a:r>
              <a:rPr lang="en-US" dirty="0" smtClean="0"/>
              <a:t>level</a:t>
            </a:r>
            <a:endParaRPr lang="en-US" dirty="0"/>
          </a:p>
        </p:txBody>
      </p:sp>
      <p:sp>
        <p:nvSpPr>
          <p:cNvPr id="4" name="Footer Placeholder 3"/>
          <p:cNvSpPr>
            <a:spLocks noGrp="1"/>
          </p:cNvSpPr>
          <p:nvPr>
            <p:ph type="ftr" sz="quarter" idx="13"/>
          </p:nvPr>
        </p:nvSpPr>
        <p:spPr/>
        <p:txBody>
          <a:bodyPr/>
          <a:lstStyle/>
          <a:p>
            <a:pPr>
              <a:defRPr/>
            </a:pPr>
            <a:r>
              <a:rPr lang="en-US" dirty="0" smtClean="0"/>
              <a:t>IEO2021 Release, CSIS                                                 October 6, 2021</a:t>
            </a:r>
            <a:endParaRPr lang="en-US" dirty="0"/>
          </a:p>
        </p:txBody>
      </p:sp>
      <p:sp>
        <p:nvSpPr>
          <p:cNvPr id="5" name="Text Placeholder 4"/>
          <p:cNvSpPr>
            <a:spLocks noGrp="1"/>
          </p:cNvSpPr>
          <p:nvPr>
            <p:ph type="body" sz="quarter" idx="16"/>
          </p:nvPr>
        </p:nvSpPr>
        <p:spPr>
          <a:xfrm>
            <a:off x="685800" y="4483578"/>
            <a:ext cx="8001000" cy="205740"/>
          </a:xfrm>
        </p:spPr>
        <p:txBody>
          <a:bodyPr/>
          <a:lstStyle/>
          <a:p>
            <a:pPr>
              <a:lnSpc>
                <a:spcPct val="90000"/>
              </a:lnSpc>
              <a:spcBef>
                <a:spcPts val="0"/>
              </a:spcBef>
            </a:pPr>
            <a:r>
              <a:rPr lang="en-US" baseline="30000" dirty="0" smtClean="0"/>
              <a:t>1</a:t>
            </a:r>
            <a:r>
              <a:rPr lang="en-US" dirty="0" smtClean="0"/>
              <a:t> Includes biofuels </a:t>
            </a:r>
          </a:p>
          <a:p>
            <a:pPr>
              <a:lnSpc>
                <a:spcPct val="90000"/>
              </a:lnSpc>
              <a:spcBef>
                <a:spcPts val="0"/>
              </a:spcBef>
            </a:pPr>
            <a:r>
              <a:rPr lang="en-US" baseline="30000" dirty="0" smtClean="0"/>
              <a:t>2</a:t>
            </a:r>
            <a:r>
              <a:rPr lang="en-US" dirty="0" smtClean="0"/>
              <a:t> Electricity </a:t>
            </a:r>
            <a:r>
              <a:rPr lang="en-US" dirty="0"/>
              <a:t>generation from renewable sources </a:t>
            </a:r>
            <a:r>
              <a:rPr lang="en-US" dirty="0" smtClean="0"/>
              <a:t>is </a:t>
            </a:r>
            <a:r>
              <a:rPr lang="en-US" dirty="0"/>
              <a:t>converted to Btu at a rate </a:t>
            </a:r>
            <a:r>
              <a:rPr lang="en-US" dirty="0" smtClean="0"/>
              <a:t>of 8,124 Btu/kWh</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9</a:t>
            </a:fld>
            <a:endParaRPr lang="en-US" dirty="0"/>
          </a:p>
        </p:txBody>
      </p:sp>
      <p:grpSp>
        <p:nvGrpSpPr>
          <p:cNvPr id="9" name="Group 8"/>
          <p:cNvGrpSpPr/>
          <p:nvPr/>
        </p:nvGrpSpPr>
        <p:grpSpPr>
          <a:xfrm>
            <a:off x="4853051" y="1292225"/>
            <a:ext cx="4022725" cy="3097213"/>
            <a:chOff x="4832413" y="1245371"/>
            <a:chExt cx="4022725" cy="3097213"/>
          </a:xfrm>
        </p:grpSpPr>
        <p:graphicFrame>
          <p:nvGraphicFramePr>
            <p:cNvPr id="10" name="ConsumFrac"/>
            <p:cNvGraphicFramePr>
              <a:graphicFrameLocks/>
            </p:cNvGraphicFramePr>
            <p:nvPr>
              <p:extLst>
                <p:ext uri="{D42A27DB-BD31-4B8C-83A1-F6EECF244321}">
                  <p14:modId xmlns:p14="http://schemas.microsoft.com/office/powerpoint/2010/main" val="3823068315"/>
                </p:ext>
              </p:extLst>
            </p:nvPr>
          </p:nvGraphicFramePr>
          <p:xfrm>
            <a:off x="4832413" y="1245371"/>
            <a:ext cx="4022725"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8247279" y="2948488"/>
              <a:ext cx="242374" cy="215444"/>
            </a:xfrm>
            <a:prstGeom prst="rect">
              <a:avLst/>
            </a:prstGeom>
            <a:noFill/>
          </p:spPr>
          <p:txBody>
            <a:bodyPr wrap="none" rtlCol="0">
              <a:spAutoFit/>
            </a:bodyPr>
            <a:lstStyle/>
            <a:p>
              <a:r>
                <a:rPr lang="en-US" sz="1200" baseline="30000" dirty="0" smtClean="0">
                  <a:solidFill>
                    <a:schemeClr val="accent2"/>
                  </a:solidFill>
                </a:rPr>
                <a:t>1</a:t>
              </a:r>
              <a:endParaRPr lang="en-US" sz="1200" baseline="30000" dirty="0">
                <a:solidFill>
                  <a:schemeClr val="accent2"/>
                </a:solidFill>
              </a:endParaRPr>
            </a:p>
          </p:txBody>
        </p:sp>
      </p:grpSp>
      <p:sp>
        <p:nvSpPr>
          <p:cNvPr id="13" name="Text Placeholder 3"/>
          <p:cNvSpPr>
            <a:spLocks noGrp="1"/>
          </p:cNvSpPr>
          <p:nvPr>
            <p:ph type="body" sz="quarter" idx="4294967295"/>
          </p:nvPr>
        </p:nvSpPr>
        <p:spPr>
          <a:xfrm>
            <a:off x="685800" y="894520"/>
            <a:ext cx="3931920" cy="350851"/>
          </a:xfrm>
          <a:prstGeom prst="rect">
            <a:avLst/>
          </a:prstGeom>
        </p:spPr>
        <p:txBody>
          <a:bodyPr lIns="0" tIns="0" rIns="0" bIns="0" anchor="b" anchorCtr="0"/>
          <a:lstStyle/>
          <a:p>
            <a:pPr>
              <a:buFontTx/>
              <a:buNone/>
            </a:pPr>
            <a:r>
              <a:rPr lang="en-US" sz="1200" b="1" dirty="0"/>
              <a:t>Primary energy consumption by energy source, world</a:t>
            </a:r>
          </a:p>
          <a:p>
            <a:pPr>
              <a:buFontTx/>
              <a:buNone/>
            </a:pPr>
            <a:r>
              <a:rPr lang="en-US" sz="1100" dirty="0"/>
              <a:t>quadrillion British thermal units</a:t>
            </a:r>
          </a:p>
        </p:txBody>
      </p:sp>
      <p:sp>
        <p:nvSpPr>
          <p:cNvPr id="14" name="Text Placeholder 12"/>
          <p:cNvSpPr>
            <a:spLocks noGrp="1"/>
          </p:cNvSpPr>
          <p:nvPr>
            <p:ph type="body" sz="quarter" idx="4294967295"/>
          </p:nvPr>
        </p:nvSpPr>
        <p:spPr>
          <a:xfrm>
            <a:off x="4852416" y="894520"/>
            <a:ext cx="4194810" cy="350851"/>
          </a:xfrm>
          <a:prstGeom prst="rect">
            <a:avLst/>
          </a:prstGeom>
        </p:spPr>
        <p:txBody>
          <a:bodyPr lIns="0" tIns="0" rIns="0" bIns="0" anchor="b" anchorCtr="0"/>
          <a:lstStyle/>
          <a:p>
            <a:pPr>
              <a:buFontTx/>
              <a:buNone/>
            </a:pPr>
            <a:r>
              <a:rPr lang="en-US" sz="1200" b="1" dirty="0"/>
              <a:t>Share of primary energy consumption by source, world</a:t>
            </a:r>
          </a:p>
          <a:p>
            <a:pPr>
              <a:buFontTx/>
              <a:buNone/>
            </a:pPr>
            <a:r>
              <a:rPr lang="en-US" sz="1100" dirty="0"/>
              <a:t>percentage</a:t>
            </a:r>
          </a:p>
        </p:txBody>
      </p:sp>
      <p:sp>
        <p:nvSpPr>
          <p:cNvPr id="15" name="TextBox 1"/>
          <p:cNvSpPr txBox="1"/>
          <p:nvPr/>
        </p:nvSpPr>
        <p:spPr>
          <a:xfrm>
            <a:off x="1103105" y="1339511"/>
            <a:ext cx="1662915" cy="29807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history  projections</a:t>
            </a:r>
            <a:endParaRPr lang="en-US" sz="1200" dirty="0"/>
          </a:p>
        </p:txBody>
      </p:sp>
      <p:sp>
        <p:nvSpPr>
          <p:cNvPr id="3" name="TextBox 2"/>
          <p:cNvSpPr txBox="1"/>
          <p:nvPr/>
        </p:nvSpPr>
        <p:spPr>
          <a:xfrm>
            <a:off x="3885726" y="1661143"/>
            <a:ext cx="242374" cy="215444"/>
          </a:xfrm>
          <a:prstGeom prst="rect">
            <a:avLst/>
          </a:prstGeom>
          <a:noFill/>
        </p:spPr>
        <p:txBody>
          <a:bodyPr wrap="none" rtlCol="0">
            <a:spAutoFit/>
          </a:bodyPr>
          <a:lstStyle/>
          <a:p>
            <a:r>
              <a:rPr lang="en-US" sz="1200" baseline="30000" dirty="0" smtClean="0">
                <a:solidFill>
                  <a:schemeClr val="accent2"/>
                </a:solidFill>
              </a:rPr>
              <a:t>1</a:t>
            </a:r>
            <a:endParaRPr lang="en-US" sz="1200" baseline="30000" dirty="0">
              <a:solidFill>
                <a:schemeClr val="accent2"/>
              </a:solidFill>
            </a:endParaRPr>
          </a:p>
        </p:txBody>
      </p:sp>
      <p:sp>
        <p:nvSpPr>
          <p:cNvPr id="17" name="TextBox 16"/>
          <p:cNvSpPr txBox="1"/>
          <p:nvPr/>
        </p:nvSpPr>
        <p:spPr>
          <a:xfrm>
            <a:off x="4230216" y="1830602"/>
            <a:ext cx="242374" cy="215444"/>
          </a:xfrm>
          <a:prstGeom prst="rect">
            <a:avLst/>
          </a:prstGeom>
          <a:noFill/>
        </p:spPr>
        <p:txBody>
          <a:bodyPr wrap="none" rtlCol="0">
            <a:spAutoFit/>
          </a:bodyPr>
          <a:lstStyle/>
          <a:p>
            <a:r>
              <a:rPr lang="en-US" sz="1200" baseline="30000" dirty="0" smtClean="0">
                <a:solidFill>
                  <a:schemeClr val="accent3"/>
                </a:solidFill>
              </a:rPr>
              <a:t>2</a:t>
            </a:r>
            <a:endParaRPr lang="en-US" sz="1200" baseline="30000" dirty="0">
              <a:solidFill>
                <a:schemeClr val="accent3"/>
              </a:solidFill>
            </a:endParaRPr>
          </a:p>
        </p:txBody>
      </p:sp>
      <p:cxnSp>
        <p:nvCxnSpPr>
          <p:cNvPr id="18" name="Straight Connector 17"/>
          <p:cNvCxnSpPr/>
          <p:nvPr/>
        </p:nvCxnSpPr>
        <p:spPr>
          <a:xfrm>
            <a:off x="6484784" y="1365212"/>
            <a:ext cx="0" cy="27432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
          <p:cNvSpPr txBox="1"/>
          <p:nvPr/>
        </p:nvSpPr>
        <p:spPr>
          <a:xfrm>
            <a:off x="5613571" y="1127132"/>
            <a:ext cx="1662915" cy="23647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h</a:t>
            </a:r>
            <a:r>
              <a:rPr lang="en-US" sz="1200" dirty="0" smtClean="0"/>
              <a:t>istory                projections  </a:t>
            </a:r>
            <a:endParaRPr lang="en-US" sz="1200" dirty="0"/>
          </a:p>
        </p:txBody>
      </p:sp>
    </p:spTree>
    <p:extLst>
      <p:ext uri="{BB962C8B-B14F-4D97-AF65-F5344CB8AC3E}">
        <p14:creationId xmlns:p14="http://schemas.microsoft.com/office/powerpoint/2010/main" val="3558142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IA.potx" id="{29447570-E686-4A5C-B0E9-1075197C0273}" vid="{0F2230B6-DAD3-44F8-9B30-CFD495AC81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16240</TotalTime>
  <Words>1626</Words>
  <Application>Microsoft Office PowerPoint</Application>
  <PresentationFormat>On-screen Show (16:9)</PresentationFormat>
  <Paragraphs>380</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eia_template_16x9</vt:lpstr>
      <vt:lpstr>International Energy Outlook 2021 (IEO2021)</vt:lpstr>
      <vt:lpstr>IEO2021 Highlights</vt:lpstr>
      <vt:lpstr>Energy use is projected to return to pre-pandemic levels quickly in non-OECD regions</vt:lpstr>
      <vt:lpstr>IEO2021 includes COVID-19 impacts; Side cases include alternative assumptions and newly expanded results</vt:lpstr>
      <vt:lpstr>PowerPoint Presentation</vt:lpstr>
      <vt:lpstr>EIA assumes a range of GDP and oil prices, which affect projected energy consumption</vt:lpstr>
      <vt:lpstr>IEO2021 Highlights</vt:lpstr>
      <vt:lpstr>By 2050, global energy use increases nearly 50%, driven by non-OECD economic growth and population</vt:lpstr>
      <vt:lpstr>Liquid fuels remain the largest source of primary energy in the Reference case, but renewables use grows to nearly the same level</vt:lpstr>
      <vt:lpstr>Liquid fuels consumption rises from 2020 in all IEO cases</vt:lpstr>
      <vt:lpstr>Electric vehicle stock contributes to reduced emissions and represents 31% of total passenger vehicle stock by 2050</vt:lpstr>
      <vt:lpstr>Energy related carbon dioxide (CO2) emissions rise, even as carbon and energy intensity fall</vt:lpstr>
      <vt:lpstr>IEO2021 Highlights</vt:lpstr>
      <vt:lpstr>In the electric power sector, renewable energy generation grows significantly, with support from non-intermittent sources</vt:lpstr>
      <vt:lpstr>Growing intermittent generating capacity is supported by different technologies, depending on each region’s respective resources</vt:lpstr>
      <vt:lpstr>IEO2021 Highlights</vt:lpstr>
      <vt:lpstr>Nearly all energy consumption growth occurs in non-OECD Asia, driven by economic growth</vt:lpstr>
      <vt:lpstr>Non-OECD Asia leads growth in liquid fuels consumption but has limited increases in crude oil production</vt:lpstr>
      <vt:lpstr>IEO2021 Highlights</vt:lpstr>
      <vt:lpstr>Upcoming IEO2021 Issues in Focus</vt:lpstr>
      <vt:lpstr>PowerPoint Presentation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IEO2021:  Schedule, Focus, and Publication</dc:title>
  <dc:creator>Bowman, Michelle</dc:creator>
  <cp:lastModifiedBy>Bowman, Michelle</cp:lastModifiedBy>
  <cp:revision>587</cp:revision>
  <cp:lastPrinted>2014-08-29T14:41:04Z</cp:lastPrinted>
  <dcterms:created xsi:type="dcterms:W3CDTF">2021-03-03T20:13:10Z</dcterms:created>
  <dcterms:modified xsi:type="dcterms:W3CDTF">2021-10-05T13:13:13Z</dcterms:modified>
</cp:coreProperties>
</file>