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5348" r:id="rId2"/>
  </p:sldMasterIdLst>
  <p:notesMasterIdLst>
    <p:notesMasterId r:id="rId11"/>
  </p:notesMasterIdLst>
  <p:handoutMasterIdLst>
    <p:handoutMasterId r:id="rId12"/>
  </p:handoutMasterIdLst>
  <p:sldIdLst>
    <p:sldId id="426" r:id="rId3"/>
    <p:sldId id="393" r:id="rId4"/>
    <p:sldId id="394" r:id="rId5"/>
    <p:sldId id="395" r:id="rId6"/>
    <p:sldId id="396" r:id="rId7"/>
    <p:sldId id="397" r:id="rId8"/>
    <p:sldId id="398" r:id="rId9"/>
    <p:sldId id="401" r:id="rId10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ntyre, Stacy" initials="MS" lastIdx="18" clrIdx="0">
    <p:extLst>
      <p:ext uri="{19B8F6BF-5375-455C-9EA6-DF929625EA0E}">
        <p15:presenceInfo xmlns:p15="http://schemas.microsoft.com/office/powerpoint/2012/main" userId="S-1-5-21-2005352356-2018378189-366286951-2041" providerId="AD"/>
      </p:ext>
    </p:extLst>
  </p:cmAuthor>
  <p:cmAuthor id="2" name="Kahan, Ari" initials="KA" lastIdx="4" clrIdx="1">
    <p:extLst>
      <p:ext uri="{19B8F6BF-5375-455C-9EA6-DF929625EA0E}">
        <p15:presenceInfo xmlns:p15="http://schemas.microsoft.com/office/powerpoint/2012/main" userId="S-1-5-21-2005352356-2018378189-366286951-35880" providerId="AD"/>
      </p:ext>
    </p:extLst>
  </p:cmAuthor>
  <p:cmAuthor id="3" name="Preciado, James" initials="PJ" lastIdx="12" clrIdx="2">
    <p:extLst>
      <p:ext uri="{19B8F6BF-5375-455C-9EA6-DF929625EA0E}">
        <p15:presenceInfo xmlns:p15="http://schemas.microsoft.com/office/powerpoint/2012/main" userId="S-1-5-21-2005352356-2018378189-366286951-10748" providerId="AD"/>
      </p:ext>
    </p:extLst>
  </p:cmAuthor>
  <p:cmAuthor id="4" name="Diefenderfer, Jim" initials="DJ" lastIdx="29" clrIdx="3">
    <p:extLst>
      <p:ext uri="{19B8F6BF-5375-455C-9EA6-DF929625EA0E}">
        <p15:presenceInfo xmlns:p15="http://schemas.microsoft.com/office/powerpoint/2012/main" userId="S-1-5-21-2005352356-2018378189-366286951-8639" providerId="AD"/>
      </p:ext>
    </p:extLst>
  </p:cmAuthor>
  <p:cmAuthor id="5" name="Bowman, Michelle" initials="BM" lastIdx="14" clrIdx="4">
    <p:extLst>
      <p:ext uri="{19B8F6BF-5375-455C-9EA6-DF929625EA0E}">
        <p15:presenceInfo xmlns:p15="http://schemas.microsoft.com/office/powerpoint/2012/main" userId="S-1-5-21-2005352356-2018378189-366286951-16138" providerId="AD"/>
      </p:ext>
    </p:extLst>
  </p:cmAuthor>
  <p:cmAuthor id="6" name="Marquardt, Christopher J." initials="MCJ" lastIdx="34" clrIdx="5">
    <p:extLst>
      <p:ext uri="{19B8F6BF-5375-455C-9EA6-DF929625EA0E}">
        <p15:presenceInfo xmlns:p15="http://schemas.microsoft.com/office/powerpoint/2012/main" userId="S-1-5-21-2005352356-2018378189-366286951-43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69DD8"/>
    <a:srgbClr val="C560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86" autoAdjust="0"/>
    <p:restoredTop sz="96552" autoAdjust="0"/>
  </p:normalViewPr>
  <p:slideViewPr>
    <p:cSldViewPr snapToGrid="0">
      <p:cViewPr varScale="1">
        <p:scale>
          <a:sx n="108" d="100"/>
          <a:sy n="108" d="100"/>
        </p:scale>
        <p:origin x="52" y="17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1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34692"/>
    </p:cViewPr>
  </p:sorterViewPr>
  <p:notesViewPr>
    <p:cSldViewPr snapToGrid="0">
      <p:cViewPr>
        <p:scale>
          <a:sx n="100" d="100"/>
          <a:sy n="100" d="100"/>
        </p:scale>
        <p:origin x="1580" y="36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10/15/2021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70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4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68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4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15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3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1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05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030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8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25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678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586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7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32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40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54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08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83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933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23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746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091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2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237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862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10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025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9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97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857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*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8693239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252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20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1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l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580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49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043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048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31821" y="1266825"/>
            <a:ext cx="8693239" cy="3077444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 marL="521208" indent="-178308">
              <a:lnSpc>
                <a:spcPct val="125000"/>
              </a:lnSpc>
              <a:spcAft>
                <a:spcPts val="300"/>
              </a:spcAft>
              <a:defRPr sz="1050"/>
            </a:lvl2pPr>
            <a:lvl3pPr marL="816102" indent="-130302">
              <a:lnSpc>
                <a:spcPct val="125000"/>
              </a:lnSpc>
              <a:spcAft>
                <a:spcPts val="300"/>
              </a:spcAft>
              <a:defRPr sz="1050"/>
            </a:lvl3pPr>
            <a:lvl4pPr marL="1207008" indent="-178308">
              <a:lnSpc>
                <a:spcPct val="125000"/>
              </a:lnSpc>
              <a:spcAft>
                <a:spcPts val="300"/>
              </a:spcAft>
              <a:defRPr sz="1050"/>
            </a:lvl4pPr>
            <a:lvl5pPr marL="1501902" indent="-130302"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303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31821" y="1266825"/>
            <a:ext cx="8693239" cy="3077444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 marL="521208" indent="-178308">
              <a:lnSpc>
                <a:spcPct val="125000"/>
              </a:lnSpc>
              <a:spcAft>
                <a:spcPts val="300"/>
              </a:spcAft>
              <a:defRPr sz="1050"/>
            </a:lvl2pPr>
            <a:lvl3pPr marL="816102" indent="-130302">
              <a:lnSpc>
                <a:spcPct val="125000"/>
              </a:lnSpc>
              <a:spcAft>
                <a:spcPts val="300"/>
              </a:spcAft>
              <a:defRPr sz="1050"/>
            </a:lvl3pPr>
            <a:lvl4pPr marL="1207008" indent="-178308">
              <a:lnSpc>
                <a:spcPct val="125000"/>
              </a:lnSpc>
              <a:spcAft>
                <a:spcPts val="300"/>
              </a:spcAft>
              <a:defRPr sz="1050"/>
            </a:lvl4pPr>
            <a:lvl5pPr marL="1501902" indent="-130302"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707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31821" y="1266825"/>
            <a:ext cx="8693239" cy="3077444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 marL="521208" indent="-178308">
              <a:lnSpc>
                <a:spcPct val="125000"/>
              </a:lnSpc>
              <a:spcAft>
                <a:spcPts val="300"/>
              </a:spcAft>
              <a:defRPr sz="1050"/>
            </a:lvl2pPr>
            <a:lvl3pPr marL="816102" indent="-130302">
              <a:lnSpc>
                <a:spcPct val="125000"/>
              </a:lnSpc>
              <a:spcAft>
                <a:spcPts val="300"/>
              </a:spcAft>
              <a:defRPr sz="1050"/>
            </a:lvl3pPr>
            <a:lvl4pPr marL="1207008" indent="-178308">
              <a:lnSpc>
                <a:spcPct val="125000"/>
              </a:lnSpc>
              <a:spcAft>
                <a:spcPts val="300"/>
              </a:spcAft>
              <a:defRPr sz="1050"/>
            </a:lvl4pPr>
            <a:lvl5pPr marL="1501902" indent="-130302"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100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31821" y="1266825"/>
            <a:ext cx="8693239" cy="3077444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 marL="521208" indent="-178308">
              <a:lnSpc>
                <a:spcPct val="125000"/>
              </a:lnSpc>
              <a:spcAft>
                <a:spcPts val="300"/>
              </a:spcAft>
              <a:defRPr sz="1050"/>
            </a:lvl2pPr>
            <a:lvl3pPr marL="816102" indent="-130302">
              <a:lnSpc>
                <a:spcPct val="125000"/>
              </a:lnSpc>
              <a:spcAft>
                <a:spcPts val="300"/>
              </a:spcAft>
              <a:defRPr sz="1050"/>
            </a:lvl3pPr>
            <a:lvl4pPr marL="1207008" indent="-178308">
              <a:lnSpc>
                <a:spcPct val="125000"/>
              </a:lnSpc>
              <a:spcAft>
                <a:spcPts val="300"/>
              </a:spcAft>
              <a:defRPr sz="1050"/>
            </a:lvl4pPr>
            <a:lvl5pPr marL="1501902" indent="-130302"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342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*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59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47845"/>
            <a:ext cx="869694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/>
          </p:nvPr>
        </p:nvSpPr>
        <p:spPr>
          <a:xfrm>
            <a:off x="3217930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6185568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657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  <p:extLst>
      <p:ext uri="{BB962C8B-B14F-4D97-AF65-F5344CB8AC3E}">
        <p14:creationId xmlns:p14="http://schemas.microsoft.com/office/powerpoint/2010/main" val="2672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202234790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993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586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089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37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838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534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0607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186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6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9007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5359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9749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88240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6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</a:t>
            </a:r>
            <a:br>
              <a:rPr lang="en-US" dirty="0"/>
            </a:br>
            <a:r>
              <a:rPr lang="en-US" dirty="0"/>
              <a:t>text.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60.xml"/><Relationship Id="rId16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651287" y="4823534"/>
            <a:ext cx="12237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</a:rPr>
              <a:t>#IEO2021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971823" y="4823534"/>
            <a:ext cx="14803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00" dirty="0">
                <a:solidFill>
                  <a:schemeClr val="bg1"/>
                </a:solidFill>
                <a:latin typeface="+mn-lt"/>
              </a:rPr>
              <a:t>www.eia.gov/ieo</a:t>
            </a:r>
          </a:p>
        </p:txBody>
      </p:sp>
      <p:pic>
        <p:nvPicPr>
          <p:cNvPr id="1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60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Straight Connector 12"/>
          <p:cNvCxnSpPr>
            <a:cxnSpLocks noChangeShapeType="1"/>
          </p:cNvCxnSpPr>
          <p:nvPr userDrawn="1"/>
        </p:nvCxnSpPr>
        <p:spPr bwMode="auto">
          <a:xfrm>
            <a:off x="6928994" y="4829380"/>
            <a:ext cx="0" cy="264893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  <p:sldLayoutId id="2147485281" r:id="rId16"/>
    <p:sldLayoutId id="2147485282" r:id="rId17"/>
    <p:sldLayoutId id="2147485285" r:id="rId18"/>
    <p:sldLayoutId id="2147485288" r:id="rId19"/>
    <p:sldLayoutId id="2147485289" r:id="rId20"/>
    <p:sldLayoutId id="2147485290" r:id="rId21"/>
    <p:sldLayoutId id="2147485291" r:id="rId22"/>
    <p:sldLayoutId id="2147485292" r:id="rId23"/>
    <p:sldLayoutId id="2147485293" r:id="rId24"/>
    <p:sldLayoutId id="2147485294" r:id="rId25"/>
    <p:sldLayoutId id="2147485297" r:id="rId26"/>
    <p:sldLayoutId id="2147485298" r:id="rId27"/>
    <p:sldLayoutId id="2147485299" r:id="rId28"/>
    <p:sldLayoutId id="2147485300" r:id="rId29"/>
    <p:sldLayoutId id="2147485301" r:id="rId30"/>
    <p:sldLayoutId id="2147485302" r:id="rId31"/>
    <p:sldLayoutId id="2147485303" r:id="rId32"/>
    <p:sldLayoutId id="2147485306" r:id="rId33"/>
    <p:sldLayoutId id="2147485307" r:id="rId34"/>
    <p:sldLayoutId id="2147485308" r:id="rId35"/>
    <p:sldLayoutId id="2147485309" r:id="rId36"/>
    <p:sldLayoutId id="2147485310" r:id="rId37"/>
    <p:sldLayoutId id="2147485313" r:id="rId38"/>
    <p:sldLayoutId id="2147485314" r:id="rId39"/>
    <p:sldLayoutId id="2147485315" r:id="rId40"/>
    <p:sldLayoutId id="2147485316" r:id="rId41"/>
    <p:sldLayoutId id="2147485317" r:id="rId42"/>
    <p:sldLayoutId id="2147485318" r:id="rId43"/>
    <p:sldLayoutId id="2147485319" r:id="rId44"/>
    <p:sldLayoutId id="2147485322" r:id="rId45"/>
    <p:sldLayoutId id="2147485323" r:id="rId46"/>
    <p:sldLayoutId id="2147485326" r:id="rId47"/>
    <p:sldLayoutId id="2147485327" r:id="rId48"/>
    <p:sldLayoutId id="2147485330" r:id="rId49"/>
    <p:sldLayoutId id="2147485331" r:id="rId50"/>
    <p:sldLayoutId id="2147485332" r:id="rId51"/>
    <p:sldLayoutId id="2147485337" r:id="rId52"/>
    <p:sldLayoutId id="2147485338" r:id="rId53"/>
    <p:sldLayoutId id="2147485339" r:id="rId54"/>
    <p:sldLayoutId id="2147485340" r:id="rId55"/>
    <p:sldLayoutId id="2147485341" r:id="rId56"/>
    <p:sldLayoutId id="2147485342" r:id="rId57"/>
    <p:sldLayoutId id="2147485347" r:id="rId5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9" r:id="rId1"/>
    <p:sldLayoutId id="2147485350" r:id="rId2"/>
    <p:sldLayoutId id="2147485351" r:id="rId3"/>
    <p:sldLayoutId id="2147485352" r:id="rId4"/>
    <p:sldLayoutId id="2147485353" r:id="rId5"/>
    <p:sldLayoutId id="2147485354" r:id="rId6"/>
    <p:sldLayoutId id="2147485355" r:id="rId7"/>
    <p:sldLayoutId id="2147485356" r:id="rId8"/>
    <p:sldLayoutId id="2147485357" r:id="rId9"/>
    <p:sldLayoutId id="2147485358" r:id="rId10"/>
    <p:sldLayoutId id="2147485359" r:id="rId11"/>
    <p:sldLayoutId id="2147485360" r:id="rId12"/>
    <p:sldLayoutId id="2147485361" r:id="rId13"/>
    <p:sldLayoutId id="2147485362" r:id="rId14"/>
    <p:sldLayoutId id="2147485363" r:id="rId15"/>
    <p:sldLayoutId id="214748536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eia.gov/outlooks/steo" TargetMode="External"/><Relationship Id="rId7" Type="http://schemas.openxmlformats.org/officeDocument/2006/relationships/hyperlink" Target="http://www.eia.gov/todayinenergy" TargetMode="External"/><Relationship Id="rId2" Type="http://schemas.openxmlformats.org/officeDocument/2006/relationships/hyperlink" Target="http://www.eia.gov/" TargetMode="External"/><Relationship Id="rId1" Type="http://schemas.openxmlformats.org/officeDocument/2006/relationships/slideLayout" Target="../slideLayouts/slideLayout57.xml"/><Relationship Id="rId6" Type="http://schemas.openxmlformats.org/officeDocument/2006/relationships/hyperlink" Target="http://www.eia.gov/mer" TargetMode="External"/><Relationship Id="rId5" Type="http://schemas.openxmlformats.org/officeDocument/2006/relationships/hyperlink" Target="http://www.eia.gov/ieo" TargetMode="External"/><Relationship Id="rId4" Type="http://schemas.openxmlformats.org/officeDocument/2006/relationships/hyperlink" Target="http://www.eia.gov/aeo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1599" y="1266243"/>
            <a:ext cx="1833750" cy="1833750"/>
          </a:xfrm>
          <a:prstGeom prst="rect">
            <a:avLst/>
          </a:prstGeom>
        </p:spPr>
      </p:pic>
      <p:sp>
        <p:nvSpPr>
          <p:cNvPr id="13" name="Text Placeholder 11"/>
          <p:cNvSpPr txBox="1">
            <a:spLocks/>
          </p:cNvSpPr>
          <p:nvPr/>
        </p:nvSpPr>
        <p:spPr>
          <a:xfrm>
            <a:off x="3259569" y="2509521"/>
            <a:ext cx="4518209" cy="201945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</a:rPr>
              <a:t>References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619260" y="1266167"/>
            <a:ext cx="4105141" cy="3076575"/>
          </a:xfrm>
        </p:spPr>
        <p:txBody>
          <a:bodyPr/>
          <a:lstStyle/>
          <a:p>
            <a:r>
              <a:rPr lang="en-US" sz="1400" dirty="0" smtClean="0"/>
              <a:t>b/d = barrels per day</a:t>
            </a:r>
          </a:p>
          <a:p>
            <a:r>
              <a:rPr lang="en-US" sz="1400" dirty="0" smtClean="0"/>
              <a:t>Btu = British thermal unit</a:t>
            </a:r>
          </a:p>
          <a:p>
            <a:r>
              <a:rPr lang="en-US" sz="1400" dirty="0" smtClean="0"/>
              <a:t>CO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= carbon dioxide</a:t>
            </a:r>
          </a:p>
          <a:p>
            <a:r>
              <a:rPr lang="en-US" sz="1400" dirty="0" smtClean="0"/>
              <a:t>EIA = U.S. Energy Information Administration</a:t>
            </a:r>
          </a:p>
          <a:p>
            <a:r>
              <a:rPr lang="en-US" sz="1400" dirty="0" smtClean="0"/>
              <a:t>GDP = gross domestic product</a:t>
            </a:r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400" dirty="0" smtClean="0"/>
              <a:t>GTL = gas-to-liquids</a:t>
            </a:r>
          </a:p>
          <a:p>
            <a:r>
              <a:rPr lang="en-US" sz="1400" dirty="0" smtClean="0"/>
              <a:t>GW = gigawatts</a:t>
            </a:r>
          </a:p>
          <a:p>
            <a:r>
              <a:rPr lang="en-US" sz="1400" dirty="0" smtClean="0"/>
              <a:t>IEO = </a:t>
            </a:r>
            <a:r>
              <a:rPr lang="en-US" sz="1400" i="1" dirty="0" smtClean="0"/>
              <a:t>International Energy Outlook</a:t>
            </a:r>
          </a:p>
          <a:p>
            <a:r>
              <a:rPr lang="en-US" sz="1400" dirty="0" smtClean="0"/>
              <a:t>LNG = liquefied natural gas</a:t>
            </a:r>
          </a:p>
          <a:p>
            <a:r>
              <a:rPr lang="en-US" sz="1400" dirty="0" smtClean="0"/>
              <a:t>PPP = purchasing power parity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9260" y="520946"/>
            <a:ext cx="8699679" cy="566846"/>
          </a:xfrm>
        </p:spPr>
        <p:txBody>
          <a:bodyPr/>
          <a:lstStyle/>
          <a:p>
            <a:r>
              <a:rPr lang="en-US" sz="2400" dirty="0" smtClean="0"/>
              <a:t>Acronyms and abbreviations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4270" y="4805858"/>
            <a:ext cx="384048" cy="273844"/>
          </a:xfrm>
        </p:spPr>
        <p:txBody>
          <a:bodyPr/>
          <a:lstStyle/>
          <a:p>
            <a:fld id="{2D80C5C9-96E0-47EC-B500-37C5FE284639}" type="slidenum">
              <a:rPr lang="en-US" sz="1000" smtClean="0"/>
              <a:pPr/>
              <a:t>2</a:t>
            </a:fld>
            <a:endParaRPr lang="en-US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69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1400" dirty="0"/>
              <a:t>OECD = Organization for Economic Cooperation and Development</a:t>
            </a:r>
          </a:p>
          <a:p>
            <a:r>
              <a:rPr lang="en-US" sz="1400" dirty="0" smtClean="0"/>
              <a:t>OPEC </a:t>
            </a:r>
            <a:r>
              <a:rPr lang="en-US" sz="1400" dirty="0"/>
              <a:t>= Organization of the Petroleum Exporting Countries = Algeria, Angola</a:t>
            </a:r>
            <a:r>
              <a:rPr lang="en-US" sz="1400" dirty="0" smtClean="0"/>
              <a:t>, Congo, </a:t>
            </a:r>
            <a:r>
              <a:rPr lang="en-US" sz="1400" dirty="0"/>
              <a:t>Ecuador, Equatorial Guinea, Gabon, Iran, Iraq, Kuwait, Libya, </a:t>
            </a:r>
            <a:r>
              <a:rPr lang="en-US" sz="1400" dirty="0" smtClean="0"/>
              <a:t>Nigeria, </a:t>
            </a:r>
            <a:r>
              <a:rPr lang="en-US" sz="1400" dirty="0"/>
              <a:t>Saudi Arabia, United Arab Emirates, and Venezuela.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400" dirty="0"/>
              <a:t>Petroleum and other liquids = crude oil and lease condensate (including tight oil, shale oil, extra-heavy oil, field condensate, and bitumen) and other liquid fuels (natural gas plant liquids, liquids from renewable sources [biofuels, including ethanol, </a:t>
            </a:r>
            <a:r>
              <a:rPr lang="en-US" sz="1400" dirty="0" smtClean="0"/>
              <a:t>biodiesel, </a:t>
            </a:r>
            <a:r>
              <a:rPr lang="en-US" sz="1400" dirty="0"/>
              <a:t>and biomass-to-liquids], liquids from natural gas [gas-to-liquids], liquids from coal [coal-to-liquids], and liquids from kerogen [oil shale</a:t>
            </a:r>
            <a:r>
              <a:rPr lang="en-US" sz="1400" dirty="0" smtClean="0"/>
              <a:t>]).</a:t>
            </a:r>
          </a:p>
          <a:p>
            <a:r>
              <a:rPr lang="en-US" sz="1400" dirty="0" smtClean="0"/>
              <a:t>Tcf </a:t>
            </a:r>
            <a:r>
              <a:rPr lang="en-US" sz="1400" dirty="0"/>
              <a:t>= trillion cubic feet</a:t>
            </a:r>
          </a:p>
          <a:p>
            <a:endParaRPr lang="en-US" sz="11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9260" y="497674"/>
            <a:ext cx="8699679" cy="566846"/>
          </a:xfrm>
        </p:spPr>
        <p:txBody>
          <a:bodyPr/>
          <a:lstStyle/>
          <a:p>
            <a:r>
              <a:rPr lang="en-US" sz="2400" dirty="0"/>
              <a:t>Acronyms and </a:t>
            </a:r>
            <a:r>
              <a:rPr lang="en-US" sz="2400" dirty="0" smtClean="0"/>
              <a:t>abbreviations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82966" y="4884231"/>
            <a:ext cx="475973" cy="113070"/>
          </a:xfrm>
        </p:spPr>
        <p:txBody>
          <a:bodyPr/>
          <a:lstStyle/>
          <a:p>
            <a:fld id="{2D80C5C9-96E0-47EC-B500-37C5FE284639}" type="slidenum">
              <a:rPr lang="en-US" sz="1000" smtClean="0"/>
              <a:pPr/>
              <a:t>3</a:t>
            </a:fld>
            <a:endParaRPr lang="en-US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69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7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400" dirty="0" smtClean="0"/>
              <a:t>OECD Americas = United </a:t>
            </a:r>
            <a:r>
              <a:rPr lang="en-US" sz="1400" dirty="0"/>
              <a:t>States, Canada, Chile, Colombia</a:t>
            </a:r>
            <a:r>
              <a:rPr lang="en-US" sz="1400" dirty="0" smtClean="0"/>
              <a:t>,</a:t>
            </a:r>
            <a:r>
              <a:rPr lang="en-US" sz="1400" dirty="0"/>
              <a:t> Puerto Rico</a:t>
            </a:r>
            <a:r>
              <a:rPr lang="en-US" sz="1400" dirty="0" smtClean="0"/>
              <a:t>, U.S. Virgin Islands </a:t>
            </a:r>
            <a:r>
              <a:rPr lang="en-US" sz="1400" dirty="0"/>
              <a:t>and Mexico.</a:t>
            </a:r>
          </a:p>
          <a:p>
            <a:r>
              <a:rPr lang="en-US" sz="1400" dirty="0"/>
              <a:t>OECD Europe = Austria, Belgium, Czech Republic, Denmark, Estonia, Finland, France, Germany, </a:t>
            </a:r>
            <a:r>
              <a:rPr lang="en-US" sz="1400" dirty="0" smtClean="0"/>
              <a:t>Greece, Hungary</a:t>
            </a:r>
            <a:r>
              <a:rPr lang="en-US" sz="1400" dirty="0"/>
              <a:t>, Iceland, Ireland, </a:t>
            </a:r>
            <a:r>
              <a:rPr lang="en-US" sz="1400" dirty="0" smtClean="0"/>
              <a:t>Italy, Latvia, Lithuania </a:t>
            </a:r>
            <a:r>
              <a:rPr lang="en-US" sz="1400" dirty="0"/>
              <a:t>Luxembourg, Netherlands, Norway, Poland, Portugal, Slovakia, Slovenia, Spain, Sweden, Switzerland, Turkey, and United Kingdom.  (Note: </a:t>
            </a:r>
            <a:r>
              <a:rPr lang="en-US" sz="1400" dirty="0" smtClean="0"/>
              <a:t>Israel </a:t>
            </a:r>
            <a:r>
              <a:rPr lang="en-US" sz="1400" dirty="0"/>
              <a:t>is included in OECD Europe for statistical reporting purposes</a:t>
            </a:r>
            <a:r>
              <a:rPr lang="en-US" sz="1400" dirty="0" smtClean="0"/>
              <a:t>.)</a:t>
            </a:r>
          </a:p>
          <a:p>
            <a:r>
              <a:rPr lang="en-US" sz="1400" dirty="0"/>
              <a:t>OECD Asia = Australia, American </a:t>
            </a:r>
            <a:r>
              <a:rPr lang="en-US" sz="1400" dirty="0" smtClean="0"/>
              <a:t>Samoa, Guam, </a:t>
            </a:r>
            <a:r>
              <a:rPr lang="en-US" sz="1400" dirty="0"/>
              <a:t>Japan, New Zealand, and South Korea.</a:t>
            </a:r>
          </a:p>
          <a:p>
            <a:endParaRPr lang="en-US" sz="1100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75028" y="202543"/>
            <a:ext cx="8699679" cy="566846"/>
          </a:xfrm>
        </p:spPr>
        <p:txBody>
          <a:bodyPr/>
          <a:lstStyle/>
          <a:p>
            <a:r>
              <a:rPr lang="en-US" sz="2400" dirty="0"/>
              <a:t>IEO regional </a:t>
            </a:r>
            <a:r>
              <a:rPr lang="en-US" sz="2400" dirty="0" smtClean="0"/>
              <a:t>definitions:  OECD </a:t>
            </a:r>
            <a:r>
              <a:rPr lang="en-US" sz="2400" dirty="0" smtClean="0"/>
              <a:t>Regions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25652" y="4841705"/>
            <a:ext cx="422810" cy="187498"/>
          </a:xfrm>
        </p:spPr>
        <p:txBody>
          <a:bodyPr/>
          <a:lstStyle/>
          <a:p>
            <a:fld id="{2D80C5C9-96E0-47EC-B500-37C5FE284639}" type="slidenum">
              <a:rPr lang="en-US" sz="1000" smtClean="0"/>
              <a:pPr/>
              <a:t>4</a:t>
            </a:fld>
            <a:endParaRPr lang="en-US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69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25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type="body" sz="quarter" idx="12"/>
          </p:nvPr>
        </p:nvSpPr>
        <p:spPr>
          <a:xfrm>
            <a:off x="222768" y="977113"/>
            <a:ext cx="8693239" cy="3163289"/>
          </a:xfrm>
        </p:spPr>
        <p:txBody>
          <a:bodyPr/>
          <a:lstStyle/>
          <a:p>
            <a:r>
              <a:rPr lang="en-US" sz="1400" dirty="0" smtClean="0"/>
              <a:t>Other non-OECD </a:t>
            </a:r>
            <a:r>
              <a:rPr lang="en-US" sz="1400" dirty="0"/>
              <a:t>Europe and Eurasia = Albania, Armenia, Azerbaijan, Belarus, Bosnia and Herzegovina, Bulgaria, Croatia, Cyprus, Faroe Islands, Georgia, Gibraltar, Kazakhstan, </a:t>
            </a:r>
            <a:r>
              <a:rPr lang="en-US" sz="1400" dirty="0" smtClean="0"/>
              <a:t>Kosovo, </a:t>
            </a:r>
            <a:r>
              <a:rPr lang="en-US" sz="1400" dirty="0"/>
              <a:t>Macedonia, Malta, Moldova, Montenegro, Romania, Russia, Serbia, Tajikistan, Turkmenistan, Ukraine, and Uzbekistan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Other non-OECD </a:t>
            </a:r>
            <a:r>
              <a:rPr lang="en-US" sz="1400" dirty="0"/>
              <a:t>Asia = Afghanistan, </a:t>
            </a:r>
            <a:r>
              <a:rPr lang="en-US" sz="1400" dirty="0" smtClean="0"/>
              <a:t>Bangladesh</a:t>
            </a:r>
            <a:r>
              <a:rPr lang="en-US" sz="1400" dirty="0"/>
              <a:t>, Bhutan, Brunei, Burma (Myanmar), Cambodia (Kampuchea</a:t>
            </a:r>
            <a:r>
              <a:rPr lang="en-US" sz="1400" dirty="0" smtClean="0"/>
              <a:t>), </a:t>
            </a:r>
            <a:r>
              <a:rPr lang="en-US" sz="1400" dirty="0"/>
              <a:t>Cook Islands, Fiji, French </a:t>
            </a:r>
            <a:r>
              <a:rPr lang="en-US" sz="1400" dirty="0" smtClean="0"/>
              <a:t>Polynesia, </a:t>
            </a:r>
            <a:r>
              <a:rPr lang="en-US" sz="1400" dirty="0"/>
              <a:t>Hong Kong</a:t>
            </a:r>
            <a:r>
              <a:rPr lang="en-US" sz="1400" dirty="0" smtClean="0"/>
              <a:t>, </a:t>
            </a:r>
            <a:r>
              <a:rPr lang="en-US" sz="1400" dirty="0"/>
              <a:t>Indonesia, Kiribati, Laos, Macau, Malaysia, Maldives, Mongolia, Nauru, Nepal, New Caledonia, Niue</a:t>
            </a:r>
            <a:r>
              <a:rPr lang="en-US" sz="1400" dirty="0" smtClean="0"/>
              <a:t>, Northern Mariana Islands </a:t>
            </a:r>
            <a:r>
              <a:rPr lang="en-US" sz="1400" dirty="0"/>
              <a:t>North Korea, Pakistan, Papua New Guinea, Philippines, Samoa, Singapore, Solomon Islands, Sri Lanka, Taiwan, Thailand, Timor-Leste (East Timor), </a:t>
            </a:r>
            <a:r>
              <a:rPr lang="en-US" sz="1400" dirty="0" smtClean="0"/>
              <a:t>Tonga, </a:t>
            </a:r>
            <a:r>
              <a:rPr lang="en-US" sz="1400" dirty="0"/>
              <a:t>Vanuatu, Vietnam, and Wake Islands.</a:t>
            </a:r>
          </a:p>
          <a:p>
            <a:r>
              <a:rPr lang="en-US" sz="1400" dirty="0"/>
              <a:t>Middle East = Bahrain, Iran, Iraq, Jordan, Kuwait, Lebanon, Oman, Palestinian Territories, Qatar, Saudi Arabia, Syria, United Arab Emirates, and Yemen.</a:t>
            </a:r>
          </a:p>
          <a:p>
            <a:endParaRPr lang="en-US" sz="1100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02600" y="214251"/>
            <a:ext cx="8699679" cy="566846"/>
          </a:xfrm>
        </p:spPr>
        <p:txBody>
          <a:bodyPr/>
          <a:lstStyle/>
          <a:p>
            <a:r>
              <a:rPr lang="en-US" sz="2400" dirty="0"/>
              <a:t>IEO regional </a:t>
            </a:r>
            <a:r>
              <a:rPr lang="en-US" sz="2400" dirty="0" smtClean="0"/>
              <a:t>definitions:  non-OECD </a:t>
            </a:r>
            <a:r>
              <a:rPr lang="en-US" sz="2400" dirty="0" smtClean="0"/>
              <a:t>Regions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68682" y="4820437"/>
            <a:ext cx="511525" cy="219396"/>
          </a:xfrm>
        </p:spPr>
        <p:txBody>
          <a:bodyPr/>
          <a:lstStyle/>
          <a:p>
            <a:fld id="{2D80C5C9-96E0-47EC-B500-37C5FE284639}" type="slidenum">
              <a:rPr lang="en-US" sz="1000" smtClean="0"/>
              <a:pPr/>
              <a:t>5</a:t>
            </a:fld>
            <a:endParaRPr lang="en-US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69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type="body" sz="quarter" idx="12"/>
          </p:nvPr>
        </p:nvSpPr>
        <p:spPr>
          <a:xfrm>
            <a:off x="240875" y="949953"/>
            <a:ext cx="8693239" cy="3077444"/>
          </a:xfrm>
        </p:spPr>
        <p:txBody>
          <a:bodyPr/>
          <a:lstStyle/>
          <a:p>
            <a:r>
              <a:rPr lang="en-US" sz="1400" dirty="0"/>
              <a:t>Africa = Algeria, Angola, Benin, Botswana, Burkina Faso, Burundi, Cameroon, Cape Verde, Central African Republic, Chad, Comoros, Congo (Brazzaville), Congo (Kinshasa), Côte d’Ivoire, Djibouti, Egypt, Equatorial Guinea, Eritrea</a:t>
            </a:r>
            <a:r>
              <a:rPr lang="en-US" sz="1400" dirty="0" smtClean="0"/>
              <a:t>, Eswatini, </a:t>
            </a:r>
            <a:r>
              <a:rPr lang="en-US" sz="1400" dirty="0"/>
              <a:t>Ethiopia, Gabon, The Gambia, </a:t>
            </a:r>
            <a:r>
              <a:rPr lang="en-US" sz="1400" dirty="0" smtClean="0"/>
              <a:t>Ghana, </a:t>
            </a:r>
            <a:r>
              <a:rPr lang="en-US" sz="1400" dirty="0"/>
              <a:t>Kenya, Lesotho, Liberia, Libya, Madagascar, Malawi, Mali, Mauritania, Mauritius, Morocco, Mozambique, Namibia, Niger, Nigeria, Reunion, Rwanda, Sao Tome and Principe, Senegal, Seychelles, Sierra Leone, Somalia, South Africa, South Sudan, St. Helena, </a:t>
            </a:r>
            <a:r>
              <a:rPr lang="en-US" sz="1400" dirty="0" smtClean="0"/>
              <a:t>Sudan, </a:t>
            </a:r>
            <a:r>
              <a:rPr lang="en-US" sz="1400" dirty="0"/>
              <a:t>Tanzania, Togo, Tunisia, Uganda, Western Sahara, Zambia, and </a:t>
            </a:r>
            <a:r>
              <a:rPr lang="en-US" sz="1400" dirty="0" smtClean="0"/>
              <a:t>Zimbabwe.</a:t>
            </a:r>
          </a:p>
          <a:p>
            <a:r>
              <a:rPr lang="en-US" sz="1400" dirty="0" smtClean="0"/>
              <a:t>Other non-OECD </a:t>
            </a:r>
            <a:r>
              <a:rPr lang="en-US" sz="1400" dirty="0"/>
              <a:t>Americas = Antarctica, Antigua and Barbuda, Argentina, Aruba, The Bahamas, Barbados, Belize, Bermuda, Bolivia</a:t>
            </a:r>
            <a:r>
              <a:rPr lang="en-US" sz="1400" dirty="0" smtClean="0"/>
              <a:t>, </a:t>
            </a:r>
            <a:r>
              <a:rPr lang="en-US" sz="1400" dirty="0"/>
              <a:t>British Virgin Islands, Cayman Islands, </a:t>
            </a:r>
            <a:r>
              <a:rPr lang="en-US" sz="1400" dirty="0" smtClean="0"/>
              <a:t>Costa </a:t>
            </a:r>
            <a:r>
              <a:rPr lang="en-US" sz="1400" dirty="0"/>
              <a:t>Rica, Cuba, Dominica, Dominican Republic, Ecuador, El Salvador, Falkland Islands, French Guiana, Greenland, Grenada, Guadeloupe, Guatemala, Guyana, Haiti, Honduras, Jamaica, Martinique, Montserrat, Netherlands Antilles, Nicaragua, Panama, Paraguay, Peru, </a:t>
            </a:r>
            <a:r>
              <a:rPr lang="en-US" sz="1400" dirty="0" smtClean="0"/>
              <a:t>St</a:t>
            </a:r>
            <a:r>
              <a:rPr lang="en-US" sz="1400" dirty="0"/>
              <a:t>. Kitts and Nevis, St. Lucia, St. Pierre and Miquelon, St. Vincent/Grenadines, Suriname, Trinidad and Tobago, Turks and Caicos Islands, </a:t>
            </a:r>
            <a:r>
              <a:rPr lang="en-US" sz="1400" dirty="0" smtClean="0"/>
              <a:t>Uruguay, and </a:t>
            </a:r>
            <a:r>
              <a:rPr lang="en-US" sz="1400" dirty="0"/>
              <a:t>Venezuela.</a:t>
            </a:r>
          </a:p>
          <a:p>
            <a:endParaRPr lang="en-US" sz="1100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29760" y="167840"/>
            <a:ext cx="8699679" cy="566846"/>
          </a:xfrm>
        </p:spPr>
        <p:txBody>
          <a:bodyPr/>
          <a:lstStyle/>
          <a:p>
            <a:r>
              <a:rPr lang="en-US" sz="2400" dirty="0"/>
              <a:t>IEO regional </a:t>
            </a:r>
            <a:r>
              <a:rPr lang="en-US" sz="2400" dirty="0" smtClean="0"/>
              <a:t>definitions:  non-OECD </a:t>
            </a:r>
            <a:r>
              <a:rPr lang="en-US" sz="2400" dirty="0" smtClean="0"/>
              <a:t>Regions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3108" y="4841702"/>
            <a:ext cx="405199" cy="187498"/>
          </a:xfrm>
        </p:spPr>
        <p:txBody>
          <a:bodyPr/>
          <a:lstStyle/>
          <a:p>
            <a:fld id="{2D80C5C9-96E0-47EC-B500-37C5FE284639}" type="slidenum">
              <a:rPr lang="en-US" sz="1000" smtClean="0"/>
              <a:pPr/>
              <a:t>6</a:t>
            </a:fld>
            <a:endParaRPr lang="en-US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69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IEO regions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0614" y="4795228"/>
            <a:ext cx="386428" cy="273844"/>
          </a:xfrm>
        </p:spPr>
        <p:txBody>
          <a:bodyPr/>
          <a:lstStyle/>
          <a:p>
            <a:fld id="{2D80C5C9-96E0-47EC-B500-37C5FE284639}" type="slidenum">
              <a:rPr lang="en-US" sz="1000" smtClean="0"/>
              <a:pPr/>
              <a:t>7</a:t>
            </a:fld>
            <a:endParaRPr lang="en-US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69"/>
            <a:ext cx="576228" cy="576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492" y="492983"/>
            <a:ext cx="6191122" cy="404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1046399" y="912149"/>
            <a:ext cx="6519929" cy="3417151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1500" dirty="0"/>
              <a:t>U.S. Energy Information Administration home page | </a:t>
            </a:r>
            <a:r>
              <a:rPr lang="en-US" sz="1500" dirty="0">
                <a:hlinkClick r:id="rId2"/>
              </a:rPr>
              <a:t>www.eia.gov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Short-Term Energy Outlook | </a:t>
            </a:r>
            <a:r>
              <a:rPr lang="en-US" sz="1500" dirty="0">
                <a:hlinkClick r:id="rId3"/>
              </a:rPr>
              <a:t>www.eia.gov/outlooks/steo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Annual Energy Outlook | </a:t>
            </a:r>
            <a:r>
              <a:rPr lang="en-US" sz="1500" dirty="0">
                <a:hlinkClick r:id="rId4"/>
              </a:rPr>
              <a:t>www.eia.gov/aeo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International Energy Outlook | </a:t>
            </a:r>
            <a:r>
              <a:rPr lang="en-US" sz="1500" dirty="0">
                <a:hlinkClick r:id="rId5"/>
              </a:rPr>
              <a:t>www.eia.gov/ieo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Monthly Energy Review | </a:t>
            </a:r>
            <a:r>
              <a:rPr lang="en-US" sz="1500" dirty="0">
                <a:hlinkClick r:id="rId6"/>
              </a:rPr>
              <a:t>www.eia.gov/mer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Today in Energy | </a:t>
            </a:r>
            <a:r>
              <a:rPr lang="en-US" sz="1500" dirty="0">
                <a:hlinkClick r:id="rId7"/>
              </a:rPr>
              <a:t>www.eia.gov/todayinenergy</a:t>
            </a:r>
            <a:endParaRPr lang="en-US" sz="15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63781" y="261785"/>
            <a:ext cx="6519929" cy="462396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For more information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1143000" y="4517269"/>
            <a:ext cx="6858000" cy="26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817075" y="4094710"/>
            <a:ext cx="210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October 6, 2021</a:t>
            </a:r>
            <a:endParaRPr lang="en-US" sz="1200" dirty="0"/>
          </a:p>
          <a:p>
            <a:pPr algn="r"/>
            <a:r>
              <a:rPr lang="en-US" sz="1200" dirty="0">
                <a:latin typeface="+mn-lt"/>
              </a:rPr>
              <a:t>www.eia.gov/outlooks/ieo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866" y="4164274"/>
            <a:ext cx="1478786" cy="3017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21089" y="4288906"/>
            <a:ext cx="2101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/>
                </a:solidFill>
              </a:rPr>
              <a:t>#</a:t>
            </a:r>
            <a:r>
              <a:rPr lang="en-US" sz="1200" b="1" dirty="0" smtClean="0">
                <a:solidFill>
                  <a:schemeClr val="accent1"/>
                </a:solidFill>
              </a:rPr>
              <a:t>IEO2021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4270" y="4806251"/>
            <a:ext cx="384048" cy="273844"/>
          </a:xfrm>
        </p:spPr>
        <p:txBody>
          <a:bodyPr/>
          <a:lstStyle/>
          <a:p>
            <a:fld id="{2D80C5C9-96E0-47EC-B500-37C5FE284639}" type="slidenum">
              <a:rPr lang="en-US" sz="1000" smtClean="0"/>
              <a:pPr/>
              <a:t>8</a:t>
            </a:fld>
            <a:endParaRPr lang="en-US" sz="1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69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1EFACAE-47D2-41DF-803B-7E8824A00F07}" vid="{C5AC6789-36BC-446B-A8CD-C2B9298D84D9}"/>
    </a:ext>
  </a:extLst>
</a:theme>
</file>

<file path=ppt/theme/theme2.xml><?xml version="1.0" encoding="utf-8"?>
<a:theme xmlns:a="http://schemas.openxmlformats.org/drawingml/2006/main" name="1_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IEO2021ppttemplate</Template>
  <TotalTime>99139</TotalTime>
  <Words>811</Words>
  <Application>Microsoft Office PowerPoint</Application>
  <PresentationFormat>On-screen Show (16:9)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eia_template_16x9</vt:lpstr>
      <vt:lpstr>1_EIA_template_16x9</vt:lpstr>
      <vt:lpstr>PowerPoint Presentation</vt:lpstr>
      <vt:lpstr>Acronyms and abbreviations </vt:lpstr>
      <vt:lpstr>Acronyms and abbreviations </vt:lpstr>
      <vt:lpstr>IEO regional definitions:  OECD Regions</vt:lpstr>
      <vt:lpstr>IEO regional definitions:  non-OECD Regions</vt:lpstr>
      <vt:lpstr>IEO regional definitions:  non-OECD Regions</vt:lpstr>
      <vt:lpstr>Map of IEO regions</vt:lpstr>
      <vt:lpstr>For more information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Kahan, Ari</dc:creator>
  <cp:lastModifiedBy>Bowman, Michelle</cp:lastModifiedBy>
  <cp:revision>1364</cp:revision>
  <cp:lastPrinted>2014-08-29T14:41:04Z</cp:lastPrinted>
  <dcterms:created xsi:type="dcterms:W3CDTF">2021-04-16T19:26:34Z</dcterms:created>
  <dcterms:modified xsi:type="dcterms:W3CDTF">2021-10-15T16:38:22Z</dcterms:modified>
</cp:coreProperties>
</file>