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569" r:id="rId2"/>
    <p:sldId id="571" r:id="rId3"/>
    <p:sldId id="589" r:id="rId4"/>
    <p:sldId id="578" r:id="rId5"/>
    <p:sldId id="583" r:id="rId6"/>
    <p:sldId id="590" r:id="rId7"/>
    <p:sldId id="593" r:id="rId8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s, David" initials="DD" lastIdx="2" clrIdx="0">
    <p:extLst>
      <p:ext uri="{19B8F6BF-5375-455C-9EA6-DF929625EA0E}">
        <p15:presenceInfo xmlns:p15="http://schemas.microsoft.com/office/powerpoint/2012/main" userId="S-1-5-21-2005352356-2018378189-366286951-159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3" autoAdjust="0"/>
    <p:restoredTop sz="83732" autoAdjust="0"/>
  </p:normalViewPr>
  <p:slideViewPr>
    <p:cSldViewPr snapToGrid="0">
      <p:cViewPr varScale="1">
        <p:scale>
          <a:sx n="132" d="100"/>
          <a:sy n="132" d="100"/>
        </p:scale>
        <p:origin x="1164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504" y="-64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807707799656446"/>
          <c:y val="0.1677641163713689"/>
          <c:w val="0.71485239398966782"/>
          <c:h val="0.71493898001301359"/>
        </c:manualLayout>
      </c:layout>
      <c:areaChart>
        <c:grouping val="stacked"/>
        <c:varyColors val="0"/>
        <c:ser>
          <c:idx val="2"/>
          <c:order val="0"/>
          <c:tx>
            <c:strRef>
              <c:f>World_total_net_electricity_gen!$D$9</c:f>
              <c:strCache>
                <c:ptCount val="1"/>
                <c:pt idx="0">
                  <c:v>Rest of non-OECD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cat>
            <c:numRef>
              <c:f>World_total_net_electricity_gen!$E$5:$AJ$5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World_total_net_electricity_gen!$E$9:$AJ$9</c:f>
              <c:numCache>
                <c:formatCode>General</c:formatCode>
                <c:ptCount val="32"/>
                <c:pt idx="0">
                  <c:v>4694.1504000000004</c:v>
                </c:pt>
                <c:pt idx="1">
                  <c:v>4726.9074000000001</c:v>
                </c:pt>
                <c:pt idx="2">
                  <c:v>4794.7434999999996</c:v>
                </c:pt>
                <c:pt idx="3">
                  <c:v>4862.5797000000002</c:v>
                </c:pt>
                <c:pt idx="4">
                  <c:v>4930.4156000000003</c:v>
                </c:pt>
                <c:pt idx="5">
                  <c:v>4998.2516000000005</c:v>
                </c:pt>
                <c:pt idx="6">
                  <c:v>5066.0877</c:v>
                </c:pt>
                <c:pt idx="7">
                  <c:v>5158.4757</c:v>
                </c:pt>
                <c:pt idx="8">
                  <c:v>5250.8635999999997</c:v>
                </c:pt>
                <c:pt idx="9">
                  <c:v>5343.2516999999998</c:v>
                </c:pt>
                <c:pt idx="10">
                  <c:v>5435.6395000000002</c:v>
                </c:pt>
                <c:pt idx="11">
                  <c:v>5528.0275999999994</c:v>
                </c:pt>
                <c:pt idx="12">
                  <c:v>5630.0610000000006</c:v>
                </c:pt>
                <c:pt idx="13">
                  <c:v>5732.0945000000002</c:v>
                </c:pt>
                <c:pt idx="14">
                  <c:v>5834.1278999999995</c:v>
                </c:pt>
                <c:pt idx="15">
                  <c:v>5936.1613000000007</c:v>
                </c:pt>
                <c:pt idx="16">
                  <c:v>6038.1948000000002</c:v>
                </c:pt>
                <c:pt idx="17">
                  <c:v>6140.6373999999996</c:v>
                </c:pt>
                <c:pt idx="18">
                  <c:v>6243.0800999999992</c:v>
                </c:pt>
                <c:pt idx="19">
                  <c:v>6345.5228999999999</c:v>
                </c:pt>
                <c:pt idx="20">
                  <c:v>6447.9655999999995</c:v>
                </c:pt>
                <c:pt idx="21">
                  <c:v>6550.4083000000001</c:v>
                </c:pt>
                <c:pt idx="22">
                  <c:v>6666.5771000000004</c:v>
                </c:pt>
                <c:pt idx="23">
                  <c:v>6782.7458999999999</c:v>
                </c:pt>
                <c:pt idx="24">
                  <c:v>6898.9146000000001</c:v>
                </c:pt>
                <c:pt idx="25">
                  <c:v>7015.0834999999997</c:v>
                </c:pt>
                <c:pt idx="26">
                  <c:v>7131.2523000000001</c:v>
                </c:pt>
                <c:pt idx="27">
                  <c:v>7247.4525000000003</c:v>
                </c:pt>
                <c:pt idx="28">
                  <c:v>7363.6526000000003</c:v>
                </c:pt>
                <c:pt idx="29">
                  <c:v>7479.8527000000004</c:v>
                </c:pt>
                <c:pt idx="30">
                  <c:v>7596.0527000000002</c:v>
                </c:pt>
                <c:pt idx="31">
                  <c:v>7712.2528000000002</c:v>
                </c:pt>
              </c:numCache>
            </c:numRef>
          </c:val>
        </c:ser>
        <c:ser>
          <c:idx val="3"/>
          <c:order val="1"/>
          <c:tx>
            <c:strRef>
              <c:f>World_total_net_electricity_gen!$D$7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World_total_net_electricity_gen!$E$5:$AJ$5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World_total_net_electricity_gen!$E$7:$AJ$7</c:f>
              <c:numCache>
                <c:formatCode>General</c:formatCode>
                <c:ptCount val="32"/>
                <c:pt idx="0">
                  <c:v>1496.8271999999999</c:v>
                </c:pt>
                <c:pt idx="1">
                  <c:v>1548.9695999999999</c:v>
                </c:pt>
                <c:pt idx="2">
                  <c:v>1622.1233999999999</c:v>
                </c:pt>
                <c:pt idx="3">
                  <c:v>1695.2773</c:v>
                </c:pt>
                <c:pt idx="4">
                  <c:v>1768.4311</c:v>
                </c:pt>
                <c:pt idx="5">
                  <c:v>1841.585</c:v>
                </c:pt>
                <c:pt idx="6">
                  <c:v>1914.7388000000001</c:v>
                </c:pt>
                <c:pt idx="7">
                  <c:v>2024.1939</c:v>
                </c:pt>
                <c:pt idx="8">
                  <c:v>2133.6489000000001</c:v>
                </c:pt>
                <c:pt idx="9">
                  <c:v>2243.1039999999998</c:v>
                </c:pt>
                <c:pt idx="10">
                  <c:v>2352.5590000000002</c:v>
                </c:pt>
                <c:pt idx="11">
                  <c:v>2462.0140000000001</c:v>
                </c:pt>
                <c:pt idx="12">
                  <c:v>2604.4670999999998</c:v>
                </c:pt>
                <c:pt idx="13">
                  <c:v>2746.9202</c:v>
                </c:pt>
                <c:pt idx="14">
                  <c:v>2889.3733999999999</c:v>
                </c:pt>
                <c:pt idx="15">
                  <c:v>3031.8265000000001</c:v>
                </c:pt>
                <c:pt idx="16">
                  <c:v>3174.2795999999998</c:v>
                </c:pt>
                <c:pt idx="17">
                  <c:v>3329.2424999999998</c:v>
                </c:pt>
                <c:pt idx="18">
                  <c:v>3484.2053999999998</c:v>
                </c:pt>
                <c:pt idx="19">
                  <c:v>3639.1682999999998</c:v>
                </c:pt>
                <c:pt idx="20">
                  <c:v>3794.1311999999998</c:v>
                </c:pt>
                <c:pt idx="21">
                  <c:v>3949.0940000000001</c:v>
                </c:pt>
                <c:pt idx="22">
                  <c:v>4173.7228999999998</c:v>
                </c:pt>
                <c:pt idx="23">
                  <c:v>4398.3517000000002</c:v>
                </c:pt>
                <c:pt idx="24">
                  <c:v>4622.9805999999999</c:v>
                </c:pt>
                <c:pt idx="25">
                  <c:v>4847.6094000000003</c:v>
                </c:pt>
                <c:pt idx="26">
                  <c:v>5072.2383</c:v>
                </c:pt>
                <c:pt idx="27">
                  <c:v>5291.2129000000004</c:v>
                </c:pt>
                <c:pt idx="28">
                  <c:v>5510.1876000000002</c:v>
                </c:pt>
                <c:pt idx="29">
                  <c:v>5729.1621999999998</c:v>
                </c:pt>
                <c:pt idx="30">
                  <c:v>5948.1368000000002</c:v>
                </c:pt>
                <c:pt idx="31">
                  <c:v>6167.1115</c:v>
                </c:pt>
              </c:numCache>
            </c:numRef>
          </c:val>
        </c:ser>
        <c:ser>
          <c:idx val="4"/>
          <c:order val="2"/>
          <c:tx>
            <c:strRef>
              <c:f>World_total_net_electricity_gen!$D$8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cat>
            <c:numRef>
              <c:f>World_total_net_electricity_gen!$E$5:$AJ$5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World_total_net_electricity_gen!$E$8:$AJ$8</c:f>
              <c:numCache>
                <c:formatCode>General</c:formatCode>
                <c:ptCount val="32"/>
                <c:pt idx="0">
                  <c:v>1548.8366000000001</c:v>
                </c:pt>
                <c:pt idx="1">
                  <c:v>1587.6688999999999</c:v>
                </c:pt>
                <c:pt idx="2">
                  <c:v>1616.951</c:v>
                </c:pt>
                <c:pt idx="3">
                  <c:v>1646.2330999999999</c:v>
                </c:pt>
                <c:pt idx="4">
                  <c:v>1675.5152</c:v>
                </c:pt>
                <c:pt idx="5">
                  <c:v>1704.7973</c:v>
                </c:pt>
                <c:pt idx="6">
                  <c:v>1734.0794000000001</c:v>
                </c:pt>
                <c:pt idx="7">
                  <c:v>1784.422</c:v>
                </c:pt>
                <c:pt idx="8">
                  <c:v>1834.7645</c:v>
                </c:pt>
                <c:pt idx="9">
                  <c:v>1885.107</c:v>
                </c:pt>
                <c:pt idx="10">
                  <c:v>1935.4494999999999</c:v>
                </c:pt>
                <c:pt idx="11">
                  <c:v>1985.7920999999999</c:v>
                </c:pt>
                <c:pt idx="12">
                  <c:v>2021.6823999999999</c:v>
                </c:pt>
                <c:pt idx="13">
                  <c:v>2057.5727999999999</c:v>
                </c:pt>
                <c:pt idx="14">
                  <c:v>2093.4630999999999</c:v>
                </c:pt>
                <c:pt idx="15">
                  <c:v>2129.3535000000002</c:v>
                </c:pt>
                <c:pt idx="16">
                  <c:v>2165.2438000000002</c:v>
                </c:pt>
                <c:pt idx="17">
                  <c:v>2225.4780999999998</c:v>
                </c:pt>
                <c:pt idx="18">
                  <c:v>2285.7123000000001</c:v>
                </c:pt>
                <c:pt idx="19">
                  <c:v>2345.9465</c:v>
                </c:pt>
                <c:pt idx="20">
                  <c:v>2406.1806999999999</c:v>
                </c:pt>
                <c:pt idx="21">
                  <c:v>2466.4149000000002</c:v>
                </c:pt>
                <c:pt idx="22">
                  <c:v>2517.6585</c:v>
                </c:pt>
                <c:pt idx="23">
                  <c:v>2568.9020999999998</c:v>
                </c:pt>
                <c:pt idx="24">
                  <c:v>2620.1457</c:v>
                </c:pt>
                <c:pt idx="25">
                  <c:v>2671.3892999999998</c:v>
                </c:pt>
                <c:pt idx="26">
                  <c:v>2722.6329000000001</c:v>
                </c:pt>
                <c:pt idx="27">
                  <c:v>2783.3715000000002</c:v>
                </c:pt>
                <c:pt idx="28">
                  <c:v>2844.1102000000001</c:v>
                </c:pt>
                <c:pt idx="29">
                  <c:v>2904.8488000000002</c:v>
                </c:pt>
                <c:pt idx="30">
                  <c:v>2965.5875000000001</c:v>
                </c:pt>
                <c:pt idx="31">
                  <c:v>3026.3261000000002</c:v>
                </c:pt>
              </c:numCache>
            </c:numRef>
          </c:val>
        </c:ser>
        <c:ser>
          <c:idx val="9"/>
          <c:order val="3"/>
          <c:tx>
            <c:strRef>
              <c:f>World_total_net_electricity_gen!$D$6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rgbClr val="00B0F0"/>
            </a:solidFill>
            <a:ln w="25400">
              <a:noFill/>
            </a:ln>
            <a:effectLst/>
          </c:spPr>
          <c:cat>
            <c:numRef>
              <c:f>World_total_net_electricity_gen!$E$5:$AJ$5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World_total_net_electricity_gen!$E$6:$AJ$6</c:f>
              <c:numCache>
                <c:formatCode>General</c:formatCode>
                <c:ptCount val="32"/>
                <c:pt idx="0">
                  <c:v>6959.5255999999999</c:v>
                </c:pt>
                <c:pt idx="1">
                  <c:v>7305.2267000000002</c:v>
                </c:pt>
                <c:pt idx="2">
                  <c:v>7503.2383</c:v>
                </c:pt>
                <c:pt idx="3">
                  <c:v>7701.2498999999998</c:v>
                </c:pt>
                <c:pt idx="4">
                  <c:v>7899.2615999999998</c:v>
                </c:pt>
                <c:pt idx="5">
                  <c:v>8097.2731999999996</c:v>
                </c:pt>
                <c:pt idx="6">
                  <c:v>8295.2847999999994</c:v>
                </c:pt>
                <c:pt idx="7">
                  <c:v>8498.6082999999999</c:v>
                </c:pt>
                <c:pt idx="8">
                  <c:v>8701.9318999999996</c:v>
                </c:pt>
                <c:pt idx="9">
                  <c:v>8905.2554</c:v>
                </c:pt>
                <c:pt idx="10">
                  <c:v>9108.5789999999997</c:v>
                </c:pt>
                <c:pt idx="11">
                  <c:v>9311.9025000000001</c:v>
                </c:pt>
                <c:pt idx="12">
                  <c:v>9508.6175999999996</c:v>
                </c:pt>
                <c:pt idx="13">
                  <c:v>9705.3327000000008</c:v>
                </c:pt>
                <c:pt idx="14">
                  <c:v>9902.0478000000003</c:v>
                </c:pt>
                <c:pt idx="15">
                  <c:v>10098.7629</c:v>
                </c:pt>
                <c:pt idx="16">
                  <c:v>10295.477999999999</c:v>
                </c:pt>
                <c:pt idx="17">
                  <c:v>10464.145</c:v>
                </c:pt>
                <c:pt idx="18">
                  <c:v>10632.812099999999</c:v>
                </c:pt>
                <c:pt idx="19">
                  <c:v>10801.4791</c:v>
                </c:pt>
                <c:pt idx="20">
                  <c:v>10970.1461</c:v>
                </c:pt>
                <c:pt idx="21">
                  <c:v>11138.813200000001</c:v>
                </c:pt>
                <c:pt idx="22">
                  <c:v>11356.9547</c:v>
                </c:pt>
                <c:pt idx="23">
                  <c:v>11575.096299999999</c:v>
                </c:pt>
                <c:pt idx="24">
                  <c:v>11793.2379</c:v>
                </c:pt>
                <c:pt idx="25">
                  <c:v>12011.379499999999</c:v>
                </c:pt>
                <c:pt idx="26">
                  <c:v>12229.521000000001</c:v>
                </c:pt>
                <c:pt idx="27">
                  <c:v>12363.1096</c:v>
                </c:pt>
                <c:pt idx="28">
                  <c:v>12496.698200000001</c:v>
                </c:pt>
                <c:pt idx="29">
                  <c:v>12630.2868</c:v>
                </c:pt>
                <c:pt idx="30">
                  <c:v>12763.875400000001</c:v>
                </c:pt>
                <c:pt idx="31">
                  <c:v>12897.464099999999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5235264"/>
        <c:axId val="1955243968"/>
        <c:extLst/>
      </c:areaChart>
      <c:catAx>
        <c:axId val="195523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3968"/>
        <c:crosses val="autoZero"/>
        <c:auto val="1"/>
        <c:lblAlgn val="ctr"/>
        <c:lblOffset val="100"/>
        <c:tickMarkSkip val="1"/>
        <c:noMultiLvlLbl val="0"/>
      </c:catAx>
      <c:valAx>
        <c:axId val="1955243968"/>
        <c:scaling>
          <c:orientation val="minMax"/>
          <c:max val="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\-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52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80005577490941"/>
          <c:y val="8.348772590619416E-2"/>
          <c:w val="0.7312549531120105"/>
          <c:h val="0.75155860147111253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433.59</c:v>
                </c:pt>
                <c:pt idx="11" formatCode="0">
                  <c:v>372.09</c:v>
                </c:pt>
                <c:pt idx="16" formatCode="0">
                  <c:v>350.22</c:v>
                </c:pt>
                <c:pt idx="21" formatCode="0">
                  <c:v>282.57</c:v>
                </c:pt>
                <c:pt idx="26" formatCode="0">
                  <c:v>282.57</c:v>
                </c:pt>
                <c:pt idx="31" formatCode="0">
                  <c:v>282.57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741.3</c:v>
                </c:pt>
                <c:pt idx="11" formatCode="0">
                  <c:v>881.84</c:v>
                </c:pt>
                <c:pt idx="16" formatCode="0">
                  <c:v>1094.6300000000001</c:v>
                </c:pt>
                <c:pt idx="21" formatCode="0">
                  <c:v>1457.29</c:v>
                </c:pt>
                <c:pt idx="26" formatCode="0">
                  <c:v>1785.1</c:v>
                </c:pt>
                <c:pt idx="31" formatCode="0">
                  <c:v>2121.08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19050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298.72000000000003</c:v>
                </c:pt>
                <c:pt idx="11" formatCode="0">
                  <c:v>355.01</c:v>
                </c:pt>
                <c:pt idx="16" formatCode="0">
                  <c:v>362.34</c:v>
                </c:pt>
                <c:pt idx="21" formatCode="0">
                  <c:v>366.33</c:v>
                </c:pt>
                <c:pt idx="26" formatCode="0">
                  <c:v>375.86</c:v>
                </c:pt>
                <c:pt idx="31" formatCode="0">
                  <c:v>391.9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22.83</c:v>
                </c:pt>
                <c:pt idx="11" formatCode="0">
                  <c:v>64.739999999999995</c:v>
                </c:pt>
                <c:pt idx="16" formatCode="0">
                  <c:v>111.65</c:v>
                </c:pt>
                <c:pt idx="21" formatCode="0">
                  <c:v>128.57</c:v>
                </c:pt>
                <c:pt idx="26" formatCode="0">
                  <c:v>134.63999999999999</c:v>
                </c:pt>
                <c:pt idx="31" formatCode="0">
                  <c:v>140.79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31.81</c:v>
                </c:pt>
                <c:pt idx="11" formatCode="0">
                  <c:v>65.709999999999994</c:v>
                </c:pt>
                <c:pt idx="16" formatCode="0">
                  <c:v>89.72</c:v>
                </c:pt>
                <c:pt idx="21" formatCode="0">
                  <c:v>95.95</c:v>
                </c:pt>
                <c:pt idx="26" formatCode="0">
                  <c:v>100.45</c:v>
                </c:pt>
                <c:pt idx="31" formatCode="0">
                  <c:v>105.23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32544"/>
        <c:axId val="1955234176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77.92</c:v>
                      </c:pt>
                      <c:pt idx="6" formatCode="0">
                        <c:v>47.72</c:v>
                      </c:pt>
                      <c:pt idx="11" formatCode="0">
                        <c:v>31.63</c:v>
                      </c:pt>
                      <c:pt idx="16" formatCode="0">
                        <c:v>20.73</c:v>
                      </c:pt>
                      <c:pt idx="21" formatCode="0">
                        <c:v>13.36</c:v>
                      </c:pt>
                      <c:pt idx="26" formatCode="0">
                        <c:v>8.36</c:v>
                      </c:pt>
                      <c:pt idx="31" formatCode="0">
                        <c:v>5.22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37.21</c:v>
                      </c:pt>
                      <c:pt idx="6" formatCode="0">
                        <c:v>37.270000000000003</c:v>
                      </c:pt>
                      <c:pt idx="11" formatCode="0">
                        <c:v>37.270000000000003</c:v>
                      </c:pt>
                      <c:pt idx="16" formatCode="0">
                        <c:v>37.270000000000003</c:v>
                      </c:pt>
                      <c:pt idx="21" formatCode="0">
                        <c:v>37.270000000000003</c:v>
                      </c:pt>
                      <c:pt idx="26" formatCode="0">
                        <c:v>37.270000000000003</c:v>
                      </c:pt>
                      <c:pt idx="31" formatCode="0">
                        <c:v>37.270000000000003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26.84</c:v>
                      </c:pt>
                      <c:pt idx="6" formatCode="0">
                        <c:v>61.18</c:v>
                      </c:pt>
                      <c:pt idx="11" formatCode="0">
                        <c:v>65.64</c:v>
                      </c:pt>
                      <c:pt idx="16" formatCode="0">
                        <c:v>72.180000000000007</c:v>
                      </c:pt>
                      <c:pt idx="21" formatCode="0">
                        <c:v>65.88000000000001</c:v>
                      </c:pt>
                      <c:pt idx="26" formatCode="0">
                        <c:v>65.98</c:v>
                      </c:pt>
                      <c:pt idx="31" formatCode="0">
                        <c:v>66.09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3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4176"/>
        <c:crosses val="autoZero"/>
        <c:auto val="1"/>
        <c:lblAlgn val="ctr"/>
        <c:lblOffset val="100"/>
        <c:tickLblSkip val="1"/>
        <c:noMultiLvlLbl val="0"/>
      </c:catAx>
      <c:valAx>
        <c:axId val="1955234176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2544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814945180037147"/>
          <c:y val="3.3810175078614918E-2"/>
          <c:w val="0.72754965250733927"/>
          <c:h val="0.8153150572864436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433.59</c:v>
                </c:pt>
                <c:pt idx="11" formatCode="0">
                  <c:v>372.09</c:v>
                </c:pt>
                <c:pt idx="16" formatCode="0">
                  <c:v>356.69</c:v>
                </c:pt>
                <c:pt idx="21" formatCode="0">
                  <c:v>325.18</c:v>
                </c:pt>
                <c:pt idx="26" formatCode="0">
                  <c:v>325.18</c:v>
                </c:pt>
                <c:pt idx="31" formatCode="0">
                  <c:v>325.18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742.9</c:v>
                </c:pt>
                <c:pt idx="11" formatCode="0">
                  <c:v>866.76</c:v>
                </c:pt>
                <c:pt idx="16" formatCode="0">
                  <c:v>895.23</c:v>
                </c:pt>
                <c:pt idx="21" formatCode="0">
                  <c:v>901.8</c:v>
                </c:pt>
                <c:pt idx="26" formatCode="0">
                  <c:v>875.4</c:v>
                </c:pt>
                <c:pt idx="31" formatCode="0">
                  <c:v>816.78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19050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298.81</c:v>
                </c:pt>
                <c:pt idx="11" formatCode="0">
                  <c:v>364.41</c:v>
                </c:pt>
                <c:pt idx="16" formatCode="0">
                  <c:v>426.16</c:v>
                </c:pt>
                <c:pt idx="21" formatCode="0">
                  <c:v>497.04</c:v>
                </c:pt>
                <c:pt idx="26" formatCode="0">
                  <c:v>571.82000000000005</c:v>
                </c:pt>
                <c:pt idx="31" formatCode="0">
                  <c:v>604.03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22.96</c:v>
                </c:pt>
                <c:pt idx="11" formatCode="0">
                  <c:v>64.75</c:v>
                </c:pt>
                <c:pt idx="16" formatCode="0">
                  <c:v>146.81</c:v>
                </c:pt>
                <c:pt idx="21" formatCode="0">
                  <c:v>270.45999999999998</c:v>
                </c:pt>
                <c:pt idx="26" formatCode="0">
                  <c:v>437.26</c:v>
                </c:pt>
                <c:pt idx="31" formatCode="0">
                  <c:v>763.14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34.200000000000003</c:v>
                </c:pt>
                <c:pt idx="11" formatCode="0">
                  <c:v>83.73</c:v>
                </c:pt>
                <c:pt idx="16" formatCode="0">
                  <c:v>192.63</c:v>
                </c:pt>
                <c:pt idx="21" formatCode="0">
                  <c:v>357.81</c:v>
                </c:pt>
                <c:pt idx="26" formatCode="0">
                  <c:v>489.39</c:v>
                </c:pt>
                <c:pt idx="31" formatCode="0">
                  <c:v>605.98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21120"/>
        <c:axId val="1955248864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77.92</c:v>
                      </c:pt>
                      <c:pt idx="6" formatCode="0">
                        <c:v>47.72</c:v>
                      </c:pt>
                      <c:pt idx="11" formatCode="0">
                        <c:v>31.63</c:v>
                      </c:pt>
                      <c:pt idx="16" formatCode="0">
                        <c:v>20.73</c:v>
                      </c:pt>
                      <c:pt idx="21" formatCode="0">
                        <c:v>16.510000000000002</c:v>
                      </c:pt>
                      <c:pt idx="26" formatCode="0">
                        <c:v>14.67</c:v>
                      </c:pt>
                      <c:pt idx="31" formatCode="0">
                        <c:v>14.44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26.84</c:v>
                      </c:pt>
                      <c:pt idx="6" formatCode="0">
                        <c:v>61.18</c:v>
                      </c:pt>
                      <c:pt idx="11" formatCode="0">
                        <c:v>65.64</c:v>
                      </c:pt>
                      <c:pt idx="16" formatCode="0">
                        <c:v>71</c:v>
                      </c:pt>
                      <c:pt idx="21" formatCode="0">
                        <c:v>65.88000000000001</c:v>
                      </c:pt>
                      <c:pt idx="26" formatCode="0">
                        <c:v>65.95</c:v>
                      </c:pt>
                      <c:pt idx="31" formatCode="0">
                        <c:v>65.940000000000012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37.21</c:v>
                      </c:pt>
                      <c:pt idx="6" formatCode="0">
                        <c:v>37.270000000000003</c:v>
                      </c:pt>
                      <c:pt idx="11" formatCode="0">
                        <c:v>37.270000000000003</c:v>
                      </c:pt>
                      <c:pt idx="16" formatCode="0">
                        <c:v>37.270000000000003</c:v>
                      </c:pt>
                      <c:pt idx="21" formatCode="0">
                        <c:v>37.270000000000003</c:v>
                      </c:pt>
                      <c:pt idx="26" formatCode="0">
                        <c:v>37.270000000000003</c:v>
                      </c:pt>
                      <c:pt idx="31" formatCode="0">
                        <c:v>37.270000000000003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2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8864"/>
        <c:crosses val="autoZero"/>
        <c:auto val="1"/>
        <c:lblAlgn val="ctr"/>
        <c:lblOffset val="100"/>
        <c:tickLblSkip val="1"/>
        <c:noMultiLvlLbl val="0"/>
      </c:catAx>
      <c:valAx>
        <c:axId val="1955248864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2112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88883758812634"/>
          <c:y val="8.9121982291276283E-2"/>
          <c:w val="0.71628826590165129"/>
          <c:h val="0.76112887330134593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481.28</c:v>
                </c:pt>
                <c:pt idx="11" formatCode="0">
                  <c:v>508.18</c:v>
                </c:pt>
                <c:pt idx="16" formatCode="0">
                  <c:v>742.34</c:v>
                </c:pt>
                <c:pt idx="21" formatCode="0">
                  <c:v>1097.3</c:v>
                </c:pt>
                <c:pt idx="26" formatCode="0">
                  <c:v>1469.24</c:v>
                </c:pt>
                <c:pt idx="31" formatCode="0">
                  <c:v>1943.32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705.24</c:v>
                </c:pt>
                <c:pt idx="11" formatCode="0">
                  <c:v>855.41</c:v>
                </c:pt>
                <c:pt idx="16" formatCode="0">
                  <c:v>855.41</c:v>
                </c:pt>
                <c:pt idx="21" formatCode="0">
                  <c:v>855.41</c:v>
                </c:pt>
                <c:pt idx="26" formatCode="0">
                  <c:v>855.41</c:v>
                </c:pt>
                <c:pt idx="31" formatCode="0">
                  <c:v>855.41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19050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296.98</c:v>
                </c:pt>
                <c:pt idx="11" formatCode="0">
                  <c:v>324.8</c:v>
                </c:pt>
                <c:pt idx="16" formatCode="0">
                  <c:v>335.23</c:v>
                </c:pt>
                <c:pt idx="21" formatCode="0">
                  <c:v>335.34</c:v>
                </c:pt>
                <c:pt idx="26" formatCode="0">
                  <c:v>335.34</c:v>
                </c:pt>
                <c:pt idx="31" formatCode="0">
                  <c:v>335.34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20.010000000000002</c:v>
                </c:pt>
                <c:pt idx="11" formatCode="0">
                  <c:v>39.369999999999997</c:v>
                </c:pt>
                <c:pt idx="16" formatCode="0">
                  <c:v>50.31</c:v>
                </c:pt>
                <c:pt idx="21" formatCode="0">
                  <c:v>55.06</c:v>
                </c:pt>
                <c:pt idx="26" formatCode="0">
                  <c:v>60</c:v>
                </c:pt>
                <c:pt idx="31" formatCode="0">
                  <c:v>65.849999999999994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32.85</c:v>
                </c:pt>
                <c:pt idx="11" formatCode="0">
                  <c:v>50.28</c:v>
                </c:pt>
                <c:pt idx="16" formatCode="0">
                  <c:v>60.8</c:v>
                </c:pt>
                <c:pt idx="21" formatCode="0">
                  <c:v>66.510000000000005</c:v>
                </c:pt>
                <c:pt idx="26" formatCode="0">
                  <c:v>71.44</c:v>
                </c:pt>
                <c:pt idx="31" formatCode="0">
                  <c:v>76.52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36352"/>
        <c:axId val="1955249408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77.92</c:v>
                      </c:pt>
                      <c:pt idx="6" formatCode="0">
                        <c:v>47.72</c:v>
                      </c:pt>
                      <c:pt idx="11" formatCode="0">
                        <c:v>31.63</c:v>
                      </c:pt>
                      <c:pt idx="16" formatCode="0">
                        <c:v>20.73</c:v>
                      </c:pt>
                      <c:pt idx="21" formatCode="0">
                        <c:v>13.36</c:v>
                      </c:pt>
                      <c:pt idx="26" formatCode="0">
                        <c:v>8.36</c:v>
                      </c:pt>
                      <c:pt idx="31" formatCode="0">
                        <c:v>4.97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37.21</c:v>
                      </c:pt>
                      <c:pt idx="6" formatCode="0">
                        <c:v>37.270000000000003</c:v>
                      </c:pt>
                      <c:pt idx="11" formatCode="0">
                        <c:v>37.270000000000003</c:v>
                      </c:pt>
                      <c:pt idx="16" formatCode="0">
                        <c:v>37.270000000000003</c:v>
                      </c:pt>
                      <c:pt idx="21" formatCode="0">
                        <c:v>37.270000000000003</c:v>
                      </c:pt>
                      <c:pt idx="26" formatCode="0">
                        <c:v>37.270000000000003</c:v>
                      </c:pt>
                      <c:pt idx="31" formatCode="0">
                        <c:v>37.270000000000003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26.84</c:v>
                      </c:pt>
                      <c:pt idx="6" formatCode="0">
                        <c:v>61.18</c:v>
                      </c:pt>
                      <c:pt idx="11" formatCode="0">
                        <c:v>65.650000000000006</c:v>
                      </c:pt>
                      <c:pt idx="16" formatCode="0">
                        <c:v>65.790000000000006</c:v>
                      </c:pt>
                      <c:pt idx="21" formatCode="0">
                        <c:v>65.900000000000006</c:v>
                      </c:pt>
                      <c:pt idx="26" formatCode="0">
                        <c:v>66.02000000000001</c:v>
                      </c:pt>
                      <c:pt idx="31" formatCode="0">
                        <c:v>66.160000000000011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3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9408"/>
        <c:crosses val="autoZero"/>
        <c:auto val="1"/>
        <c:lblAlgn val="ctr"/>
        <c:lblOffset val="100"/>
        <c:tickLblSkip val="1"/>
        <c:noMultiLvlLbl val="0"/>
      </c:catAx>
      <c:valAx>
        <c:axId val="1955249408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6352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57221154265276"/>
          <c:y val="4.1465755115529961E-2"/>
          <c:w val="0.72402448292177857"/>
          <c:h val="0.83423333744778949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459.26</c:v>
                </c:pt>
                <c:pt idx="11" formatCode="0">
                  <c:v>499.23</c:v>
                </c:pt>
                <c:pt idx="16" formatCode="0">
                  <c:v>614.32000000000005</c:v>
                </c:pt>
                <c:pt idx="21" formatCode="0">
                  <c:v>777.33</c:v>
                </c:pt>
                <c:pt idx="26" formatCode="0">
                  <c:v>977.95</c:v>
                </c:pt>
                <c:pt idx="31" formatCode="0">
                  <c:v>1237.3800000000001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733.49</c:v>
                </c:pt>
                <c:pt idx="11" formatCode="0">
                  <c:v>855.41</c:v>
                </c:pt>
                <c:pt idx="16" formatCode="0">
                  <c:v>855.41</c:v>
                </c:pt>
                <c:pt idx="21" formatCode="0">
                  <c:v>851.47</c:v>
                </c:pt>
                <c:pt idx="26" formatCode="0">
                  <c:v>757.03</c:v>
                </c:pt>
                <c:pt idx="31" formatCode="0">
                  <c:v>523.98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19050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296.98</c:v>
                </c:pt>
                <c:pt idx="11" formatCode="0">
                  <c:v>330.64</c:v>
                </c:pt>
                <c:pt idx="16" formatCode="0">
                  <c:v>364.35</c:v>
                </c:pt>
                <c:pt idx="21" formatCode="0">
                  <c:v>383.21</c:v>
                </c:pt>
                <c:pt idx="26" formatCode="0">
                  <c:v>425.99</c:v>
                </c:pt>
                <c:pt idx="31" formatCode="0">
                  <c:v>503.74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19.18</c:v>
                </c:pt>
                <c:pt idx="11" formatCode="0">
                  <c:v>38.65</c:v>
                </c:pt>
                <c:pt idx="16" formatCode="0">
                  <c:v>81.87</c:v>
                </c:pt>
                <c:pt idx="21" formatCode="0">
                  <c:v>140.08000000000001</c:v>
                </c:pt>
                <c:pt idx="26" formatCode="0">
                  <c:v>206.32</c:v>
                </c:pt>
                <c:pt idx="31" formatCode="0">
                  <c:v>348.96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32.03</c:v>
                </c:pt>
                <c:pt idx="11" formatCode="0">
                  <c:v>68.19</c:v>
                </c:pt>
                <c:pt idx="16" formatCode="0">
                  <c:v>146.33000000000001</c:v>
                </c:pt>
                <c:pt idx="21" formatCode="0">
                  <c:v>306.72000000000003</c:v>
                </c:pt>
                <c:pt idx="26" formatCode="0">
                  <c:v>489.69</c:v>
                </c:pt>
                <c:pt idx="31" formatCode="0">
                  <c:v>748.44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38528"/>
        <c:axId val="195524016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77.92</c:v>
                      </c:pt>
                      <c:pt idx="6" formatCode="0">
                        <c:v>47.72</c:v>
                      </c:pt>
                      <c:pt idx="11" formatCode="0">
                        <c:v>31.63</c:v>
                      </c:pt>
                      <c:pt idx="16" formatCode="0">
                        <c:v>20.73</c:v>
                      </c:pt>
                      <c:pt idx="21" formatCode="0">
                        <c:v>13.36</c:v>
                      </c:pt>
                      <c:pt idx="26" formatCode="0">
                        <c:v>8.36</c:v>
                      </c:pt>
                      <c:pt idx="31" formatCode="0">
                        <c:v>4.97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37.21</c:v>
                      </c:pt>
                      <c:pt idx="6" formatCode="0">
                        <c:v>37.270000000000003</c:v>
                      </c:pt>
                      <c:pt idx="11" formatCode="0">
                        <c:v>37.270000000000003</c:v>
                      </c:pt>
                      <c:pt idx="16" formatCode="0">
                        <c:v>37.270000000000003</c:v>
                      </c:pt>
                      <c:pt idx="21" formatCode="0">
                        <c:v>37.270000000000003</c:v>
                      </c:pt>
                      <c:pt idx="26" formatCode="0">
                        <c:v>37.270000000000003</c:v>
                      </c:pt>
                      <c:pt idx="31" formatCode="0">
                        <c:v>37.270000000000003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26.84</c:v>
                      </c:pt>
                      <c:pt idx="6" formatCode="0">
                        <c:v>61.18</c:v>
                      </c:pt>
                      <c:pt idx="11" formatCode="0">
                        <c:v>65.650000000000006</c:v>
                      </c:pt>
                      <c:pt idx="16" formatCode="0">
                        <c:v>65.800000000000011</c:v>
                      </c:pt>
                      <c:pt idx="21" formatCode="0">
                        <c:v>65.89</c:v>
                      </c:pt>
                      <c:pt idx="26" formatCode="0">
                        <c:v>65.97</c:v>
                      </c:pt>
                      <c:pt idx="31" formatCode="0">
                        <c:v>66.040000000000006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3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0160"/>
        <c:crosses val="autoZero"/>
        <c:auto val="1"/>
        <c:lblAlgn val="ctr"/>
        <c:lblOffset val="100"/>
        <c:tickLblSkip val="1"/>
        <c:noMultiLvlLbl val="0"/>
      </c:catAx>
      <c:valAx>
        <c:axId val="1955240160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8528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38980783770754"/>
          <c:y val="8.8448844884488453E-2"/>
          <c:w val="0.81243534815501006"/>
          <c:h val="0.80720909886264214"/>
        </c:manualLayout>
      </c:layout>
      <c:lineChart>
        <c:grouping val="standard"/>
        <c:varyColors val="0"/>
        <c:ser>
          <c:idx val="0"/>
          <c:order val="0"/>
          <c:tx>
            <c:strRef>
              <c:f>data_gen!$A$4</c:f>
              <c:strCache>
                <c:ptCount val="1"/>
                <c:pt idx="0">
                  <c:v>liquids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data_gen!$B$4:$AK$4</c:f>
              <c:numCache>
                <c:formatCode>General</c:formatCode>
                <c:ptCount val="32"/>
                <c:pt idx="0" formatCode="0">
                  <c:v>77.92</c:v>
                </c:pt>
                <c:pt idx="6" formatCode="0">
                  <c:v>47.72</c:v>
                </c:pt>
                <c:pt idx="11" formatCode="0">
                  <c:v>31.63</c:v>
                </c:pt>
                <c:pt idx="16" formatCode="0">
                  <c:v>20.73</c:v>
                </c:pt>
                <c:pt idx="21" formatCode="0">
                  <c:v>13.36</c:v>
                </c:pt>
                <c:pt idx="26" formatCode="0">
                  <c:v>8.36</c:v>
                </c:pt>
                <c:pt idx="31" formatCode="0">
                  <c:v>5.22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435.38</c:v>
                </c:pt>
                <c:pt idx="11" formatCode="0">
                  <c:v>438.36</c:v>
                </c:pt>
                <c:pt idx="16" formatCode="0">
                  <c:v>483.49</c:v>
                </c:pt>
                <c:pt idx="21" formatCode="0">
                  <c:v>528.4</c:v>
                </c:pt>
                <c:pt idx="26" formatCode="0">
                  <c:v>658.91</c:v>
                </c:pt>
                <c:pt idx="31" formatCode="0">
                  <c:v>817.75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748.69</c:v>
                </c:pt>
                <c:pt idx="11" formatCode="0">
                  <c:v>856.97</c:v>
                </c:pt>
                <c:pt idx="16" formatCode="0">
                  <c:v>909.77</c:v>
                </c:pt>
                <c:pt idx="21" formatCode="0">
                  <c:v>1003.66</c:v>
                </c:pt>
                <c:pt idx="26" formatCode="0">
                  <c:v>1125.82</c:v>
                </c:pt>
                <c:pt idx="31" formatCode="0">
                  <c:v>1329.06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data_gen!$A$7</c:f>
              <c:strCache>
                <c:ptCount val="1"/>
                <c:pt idx="0">
                  <c:v>nuclear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data_gen!$B$7:$AK$7</c:f>
              <c:numCache>
                <c:formatCode>General</c:formatCode>
                <c:ptCount val="32"/>
                <c:pt idx="0" formatCode="0">
                  <c:v>37.21</c:v>
                </c:pt>
                <c:pt idx="6" formatCode="0">
                  <c:v>37.270000000000003</c:v>
                </c:pt>
                <c:pt idx="11" formatCode="0">
                  <c:v>37.270000000000003</c:v>
                </c:pt>
                <c:pt idx="16" formatCode="0">
                  <c:v>37.270000000000003</c:v>
                </c:pt>
                <c:pt idx="21" formatCode="0">
                  <c:v>37.270000000000003</c:v>
                </c:pt>
                <c:pt idx="26" formatCode="0">
                  <c:v>37.270000000000003</c:v>
                </c:pt>
                <c:pt idx="31" formatCode="0">
                  <c:v>37.270000000000003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28575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296.98</c:v>
                </c:pt>
                <c:pt idx="11" formatCode="0">
                  <c:v>348.86</c:v>
                </c:pt>
                <c:pt idx="16" formatCode="0">
                  <c:v>363.12</c:v>
                </c:pt>
                <c:pt idx="21" formatCode="0">
                  <c:v>373.41</c:v>
                </c:pt>
                <c:pt idx="26" formatCode="0">
                  <c:v>391.83</c:v>
                </c:pt>
                <c:pt idx="31" formatCode="0">
                  <c:v>391.9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data_gen!$A$11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data_gen!$B$11:$AK$11</c:f>
              <c:numCache>
                <c:formatCode>General</c:formatCode>
                <c:ptCount val="32"/>
                <c:pt idx="0" formatCode="0">
                  <c:v>26.84</c:v>
                </c:pt>
                <c:pt idx="6" formatCode="0">
                  <c:v>61.18</c:v>
                </c:pt>
                <c:pt idx="11" formatCode="0">
                  <c:v>65.650000000000006</c:v>
                </c:pt>
                <c:pt idx="16" formatCode="0">
                  <c:v>71</c:v>
                </c:pt>
                <c:pt idx="21" formatCode="0">
                  <c:v>65.88000000000001</c:v>
                </c:pt>
                <c:pt idx="26" formatCode="0">
                  <c:v>65.990000000000009</c:v>
                </c:pt>
                <c:pt idx="31" formatCode="0">
                  <c:v>66.100000000000009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19.72</c:v>
                </c:pt>
                <c:pt idx="11" formatCode="0">
                  <c:v>42.28</c:v>
                </c:pt>
                <c:pt idx="16" formatCode="0">
                  <c:v>86.82</c:v>
                </c:pt>
                <c:pt idx="21" formatCode="0">
                  <c:v>129.52000000000001</c:v>
                </c:pt>
                <c:pt idx="26" formatCode="0">
                  <c:v>134.91999999999999</c:v>
                </c:pt>
                <c:pt idx="31" formatCode="0">
                  <c:v>140.77000000000001</c:v>
                </c:pt>
              </c:numCache>
            </c:numRef>
          </c:val>
          <c:smooth val="0"/>
        </c:ser>
        <c:ser>
          <c:idx val="6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33.01</c:v>
                </c:pt>
                <c:pt idx="11" formatCode="0">
                  <c:v>75.33</c:v>
                </c:pt>
                <c:pt idx="16" formatCode="0">
                  <c:v>168.24</c:v>
                </c:pt>
                <c:pt idx="21" formatCode="0">
                  <c:v>308.23</c:v>
                </c:pt>
                <c:pt idx="26" formatCode="0">
                  <c:v>381.82</c:v>
                </c:pt>
                <c:pt idx="31" formatCode="0">
                  <c:v>390.06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26560"/>
        <c:axId val="1955228736"/>
      </c:lineChart>
      <c:catAx>
        <c:axId val="195522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28736"/>
        <c:crosses val="autoZero"/>
        <c:auto val="1"/>
        <c:lblAlgn val="ctr"/>
        <c:lblOffset val="100"/>
        <c:tickLblSkip val="1"/>
        <c:noMultiLvlLbl val="0"/>
      </c:catAx>
      <c:valAx>
        <c:axId val="1955228736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2656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#REF!$G$27</c:f>
          <c:strCache>
            <c:ptCount val="1"/>
            <c:pt idx="0">
              <c:v>#REF!</c:v>
            </c:pt>
          </c:strCache>
        </c:strRef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58100539980274"/>
          <c:y val="0.13785050023561526"/>
          <c:w val="0.77929363965642806"/>
          <c:h val="0.76339801466684465"/>
        </c:manualLayout>
      </c:layout>
      <c:lineChart>
        <c:grouping val="standard"/>
        <c:varyColors val="0"/>
        <c:ser>
          <c:idx val="0"/>
          <c:order val="0"/>
          <c:tx>
            <c:strRef>
              <c:f>data_gen!$A$3</c:f>
              <c:strCache>
                <c:ptCount val="1"/>
                <c:pt idx="0">
                  <c:v>liquids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data_gen!$B$3:$AK$3</c:f>
              <c:numCache>
                <c:formatCode>General</c:formatCode>
                <c:ptCount val="32"/>
                <c:pt idx="0" formatCode="0">
                  <c:v>7.43</c:v>
                </c:pt>
                <c:pt idx="6" formatCode="0">
                  <c:v>2.9</c:v>
                </c:pt>
                <c:pt idx="11" formatCode="0">
                  <c:v>2.15</c:v>
                </c:pt>
                <c:pt idx="16" formatCode="0">
                  <c:v>1.66</c:v>
                </c:pt>
                <c:pt idx="21" formatCode="0">
                  <c:v>1.71</c:v>
                </c:pt>
                <c:pt idx="26" formatCode="0">
                  <c:v>1.73</c:v>
                </c:pt>
                <c:pt idx="31" formatCode="0">
                  <c:v>1.48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data_gen!$A$4</c:f>
              <c:strCache>
                <c:ptCount val="1"/>
                <c:pt idx="0">
                  <c:v>natural gas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data_gen!$B$4:$AK$4</c:f>
              <c:numCache>
                <c:formatCode>General</c:formatCode>
                <c:ptCount val="32"/>
                <c:pt idx="0" formatCode="0">
                  <c:v>296.49</c:v>
                </c:pt>
                <c:pt idx="6" formatCode="0">
                  <c:v>573.5</c:v>
                </c:pt>
                <c:pt idx="11" formatCode="0">
                  <c:v>743.63</c:v>
                </c:pt>
                <c:pt idx="16" formatCode="0">
                  <c:v>1096.02</c:v>
                </c:pt>
                <c:pt idx="21" formatCode="0">
                  <c:v>1417.91</c:v>
                </c:pt>
                <c:pt idx="26" formatCode="0">
                  <c:v>1270.4100000000001</c:v>
                </c:pt>
                <c:pt idx="31" formatCode="0">
                  <c:v>1317.38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data_gen!$A$5</c:f>
              <c:strCache>
                <c:ptCount val="1"/>
                <c:pt idx="0">
                  <c:v>coal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4185.0200000000004</c:v>
                </c:pt>
                <c:pt idx="6" formatCode="0">
                  <c:v>3739.75</c:v>
                </c:pt>
                <c:pt idx="11" formatCode="0">
                  <c:v>3751.3</c:v>
                </c:pt>
                <c:pt idx="16" formatCode="0">
                  <c:v>3752.02</c:v>
                </c:pt>
                <c:pt idx="21" formatCode="0">
                  <c:v>3765.65</c:v>
                </c:pt>
                <c:pt idx="26" formatCode="0">
                  <c:v>3835.16</c:v>
                </c:pt>
                <c:pt idx="31" formatCode="0">
                  <c:v>3752.02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data_gen!$A$6</c:f>
              <c:strCache>
                <c:ptCount val="1"/>
                <c:pt idx="0">
                  <c:v>nuclear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324.36</c:v>
                </c:pt>
                <c:pt idx="6" formatCode="0">
                  <c:v>438.18</c:v>
                </c:pt>
                <c:pt idx="11" formatCode="0">
                  <c:v>558.39</c:v>
                </c:pt>
                <c:pt idx="16" formatCode="0">
                  <c:v>691.73</c:v>
                </c:pt>
                <c:pt idx="21" formatCode="0">
                  <c:v>793.48</c:v>
                </c:pt>
                <c:pt idx="26" formatCode="0">
                  <c:v>979.45</c:v>
                </c:pt>
                <c:pt idx="31" formatCode="0">
                  <c:v>1119.8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data_gen!$A$7</c:f>
              <c:strCache>
                <c:ptCount val="1"/>
                <c:pt idx="0">
                  <c:v>hydro</c:v>
                </c:pt>
              </c:strCache>
            </c:strRef>
          </c:tx>
          <c:spPr>
            <a:ln w="28575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data_gen!$B$7:$AK$7</c:f>
              <c:numCache>
                <c:formatCode>General</c:formatCode>
                <c:ptCount val="32"/>
                <c:pt idx="0" formatCode="0">
                  <c:v>1157.19</c:v>
                </c:pt>
                <c:pt idx="6" formatCode="0">
                  <c:v>1389.37</c:v>
                </c:pt>
                <c:pt idx="11" formatCode="0">
                  <c:v>1389.37</c:v>
                </c:pt>
                <c:pt idx="16" formatCode="0">
                  <c:v>1389.37</c:v>
                </c:pt>
                <c:pt idx="21" formatCode="0">
                  <c:v>1389.37</c:v>
                </c:pt>
                <c:pt idx="26" formatCode="0">
                  <c:v>1389.37</c:v>
                </c:pt>
                <c:pt idx="31" formatCode="0">
                  <c:v>1389.37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data_gen!$A$8</c:f>
              <c:strCache>
                <c:ptCount val="1"/>
                <c:pt idx="0">
                  <c:v>wind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662.6</c:v>
                </c:pt>
                <c:pt idx="6" formatCode="0">
                  <c:v>1098.23</c:v>
                </c:pt>
                <c:pt idx="11" formatCode="0">
                  <c:v>1212.8900000000001</c:v>
                </c:pt>
                <c:pt idx="16" formatCode="0">
                  <c:v>1292.1300000000001</c:v>
                </c:pt>
                <c:pt idx="21" formatCode="0">
                  <c:v>1421.5</c:v>
                </c:pt>
                <c:pt idx="26" formatCode="0">
                  <c:v>1633.11</c:v>
                </c:pt>
                <c:pt idx="31" formatCode="0">
                  <c:v>1790.99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data_gen!$A$9</c:f>
              <c:strCache>
                <c:ptCount val="1"/>
                <c:pt idx="0">
                  <c:v>solar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391.7</c:v>
                </c:pt>
                <c:pt idx="6" formatCode="0">
                  <c:v>1052.02</c:v>
                </c:pt>
                <c:pt idx="11" formatCode="0">
                  <c:v>1603.27</c:v>
                </c:pt>
                <c:pt idx="16" formatCode="0">
                  <c:v>1910.26</c:v>
                </c:pt>
                <c:pt idx="21" formatCode="0">
                  <c:v>2169.0700000000002</c:v>
                </c:pt>
                <c:pt idx="26" formatCode="0">
                  <c:v>2738.44</c:v>
                </c:pt>
                <c:pt idx="31" formatCode="0">
                  <c:v>3101.08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data_gen!$A$10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0.2</c:v>
                </c:pt>
                <c:pt idx="6" formatCode="0">
                  <c:v>8.2899999999999991</c:v>
                </c:pt>
                <c:pt idx="11" formatCode="0">
                  <c:v>8.1</c:v>
                </c:pt>
                <c:pt idx="16" formatCode="0">
                  <c:v>2.19</c:v>
                </c:pt>
                <c:pt idx="21" formatCode="0">
                  <c:v>6.26</c:v>
                </c:pt>
                <c:pt idx="26" formatCode="0">
                  <c:v>8.1</c:v>
                </c:pt>
                <c:pt idx="31" formatCode="0">
                  <c:v>80.460000000000008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41248"/>
        <c:axId val="1955239072"/>
      </c:lineChart>
      <c:catAx>
        <c:axId val="195524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9072"/>
        <c:crosses val="autoZero"/>
        <c:auto val="1"/>
        <c:lblAlgn val="ctr"/>
        <c:lblOffset val="100"/>
        <c:tickLblSkip val="1"/>
        <c:noMultiLvlLbl val="0"/>
      </c:catAx>
      <c:valAx>
        <c:axId val="1955239072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1248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275662198276172"/>
          <c:y val="9.519141528338812E-2"/>
          <c:w val="0.70120534296270287"/>
          <c:h val="0.7325293183533369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296.49</c:v>
                </c:pt>
                <c:pt idx="6" formatCode="0">
                  <c:v>426.03</c:v>
                </c:pt>
                <c:pt idx="11" formatCode="0">
                  <c:v>642.72</c:v>
                </c:pt>
                <c:pt idx="16" formatCode="0">
                  <c:v>840.37</c:v>
                </c:pt>
                <c:pt idx="21" formatCode="0">
                  <c:v>888.55</c:v>
                </c:pt>
                <c:pt idx="26" formatCode="0">
                  <c:v>932.55</c:v>
                </c:pt>
                <c:pt idx="31" formatCode="0">
                  <c:v>979.51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4185.0200000000004</c:v>
                </c:pt>
                <c:pt idx="6" formatCode="0">
                  <c:v>3858.65</c:v>
                </c:pt>
                <c:pt idx="11" formatCode="0">
                  <c:v>3883.48</c:v>
                </c:pt>
                <c:pt idx="16" formatCode="0">
                  <c:v>3919.31</c:v>
                </c:pt>
                <c:pt idx="21" formatCode="0">
                  <c:v>4120.92</c:v>
                </c:pt>
                <c:pt idx="26" formatCode="0">
                  <c:v>4139.13</c:v>
                </c:pt>
                <c:pt idx="31" formatCode="0">
                  <c:v>4145.5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662.6</c:v>
                </c:pt>
                <c:pt idx="6" formatCode="0">
                  <c:v>1128.2</c:v>
                </c:pt>
                <c:pt idx="11" formatCode="0">
                  <c:v>1435.9</c:v>
                </c:pt>
                <c:pt idx="16" formatCode="0">
                  <c:v>1744.64</c:v>
                </c:pt>
                <c:pt idx="21" formatCode="0">
                  <c:v>2167.5300000000002</c:v>
                </c:pt>
                <c:pt idx="26" formatCode="0">
                  <c:v>2650.11</c:v>
                </c:pt>
                <c:pt idx="31" formatCode="0">
                  <c:v>2857.5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391.7</c:v>
                </c:pt>
                <c:pt idx="6" formatCode="0">
                  <c:v>1052.02</c:v>
                </c:pt>
                <c:pt idx="11" formatCode="0">
                  <c:v>1349.91</c:v>
                </c:pt>
                <c:pt idx="16" formatCode="0">
                  <c:v>1410.16</c:v>
                </c:pt>
                <c:pt idx="21" formatCode="0">
                  <c:v>1470.41</c:v>
                </c:pt>
                <c:pt idx="26" formatCode="0">
                  <c:v>1593.36</c:v>
                </c:pt>
                <c:pt idx="31" formatCode="0">
                  <c:v>1703.07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35808"/>
        <c:axId val="195524560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7.43</c:v>
                      </c:pt>
                      <c:pt idx="6" formatCode="0">
                        <c:v>2.9</c:v>
                      </c:pt>
                      <c:pt idx="11" formatCode="0">
                        <c:v>2.57</c:v>
                      </c:pt>
                      <c:pt idx="16" formatCode="0">
                        <c:v>2.44</c:v>
                      </c:pt>
                      <c:pt idx="21" formatCode="0">
                        <c:v>2.44</c:v>
                      </c:pt>
                      <c:pt idx="26" formatCode="0">
                        <c:v>2.44</c:v>
                      </c:pt>
                      <c:pt idx="31" formatCode="0">
                        <c:v>2.44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324.36</c:v>
                      </c:pt>
                      <c:pt idx="6" formatCode="0">
                        <c:v>438.18</c:v>
                      </c:pt>
                      <c:pt idx="11" formatCode="0">
                        <c:v>558.39</c:v>
                      </c:pt>
                      <c:pt idx="16" formatCode="0">
                        <c:v>691.73</c:v>
                      </c:pt>
                      <c:pt idx="21" formatCode="0">
                        <c:v>793.48</c:v>
                      </c:pt>
                      <c:pt idx="26" formatCode="0">
                        <c:v>979.45</c:v>
                      </c:pt>
                      <c:pt idx="31" formatCode="0">
                        <c:v>1119.8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data_gen!$A$8</c15:sqref>
                        </c15:formulaRef>
                      </c:ext>
                    </c:extLst>
                    <c:strCache>
                      <c:ptCount val="1"/>
                      <c:pt idx="0">
                        <c:v>hydro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90000"/>
                        <a:lumOff val="1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data_gen!$B$8:$AK$8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1157.19</c:v>
                      </c:pt>
                      <c:pt idx="6" formatCode="0">
                        <c:v>1389.37</c:v>
                      </c:pt>
                      <c:pt idx="11" formatCode="0">
                        <c:v>1389.37</c:v>
                      </c:pt>
                      <c:pt idx="16" formatCode="0">
                        <c:v>1389.37</c:v>
                      </c:pt>
                      <c:pt idx="21" formatCode="0">
                        <c:v>1389.37</c:v>
                      </c:pt>
                      <c:pt idx="26" formatCode="0">
                        <c:v>1389.37</c:v>
                      </c:pt>
                      <c:pt idx="31" formatCode="0">
                        <c:v>1389.37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0.2</c:v>
                      </c:pt>
                      <c:pt idx="6" formatCode="0">
                        <c:v>8.08</c:v>
                      </c:pt>
                      <c:pt idx="11" formatCode="0">
                        <c:v>8.2899999999999991</c:v>
                      </c:pt>
                      <c:pt idx="16" formatCode="0">
                        <c:v>8.2899999999999991</c:v>
                      </c:pt>
                      <c:pt idx="21" formatCode="0">
                        <c:v>8.2899999999999991</c:v>
                      </c:pt>
                      <c:pt idx="26" formatCode="0">
                        <c:v>8.2899999999999991</c:v>
                      </c:pt>
                      <c:pt idx="31" formatCode="0">
                        <c:v>76.03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3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5600"/>
        <c:crosses val="autoZero"/>
        <c:auto val="1"/>
        <c:lblAlgn val="ctr"/>
        <c:lblOffset val="100"/>
        <c:tickLblSkip val="1"/>
        <c:noMultiLvlLbl val="0"/>
      </c:catAx>
      <c:valAx>
        <c:axId val="1955245600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5808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#REF!$G$27</c:f>
          <c:strCache>
            <c:ptCount val="1"/>
            <c:pt idx="0">
              <c:v>#REF!</c:v>
            </c:pt>
          </c:strCache>
        </c:strRef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data_gen!$A$4</c:f>
              <c:strCache>
                <c:ptCount val="1"/>
                <c:pt idx="0">
                  <c:v>liquids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data_gen!$B$4:$AK$4</c:f>
              <c:numCache>
                <c:formatCode>General</c:formatCode>
                <c:ptCount val="32"/>
                <c:pt idx="0" formatCode="0">
                  <c:v>7.43</c:v>
                </c:pt>
                <c:pt idx="6" formatCode="0">
                  <c:v>2.9</c:v>
                </c:pt>
                <c:pt idx="11" formatCode="0">
                  <c:v>2.15</c:v>
                </c:pt>
                <c:pt idx="16" formatCode="0">
                  <c:v>1.66</c:v>
                </c:pt>
                <c:pt idx="21" formatCode="0">
                  <c:v>1.71</c:v>
                </c:pt>
                <c:pt idx="26" formatCode="0">
                  <c:v>1.73</c:v>
                </c:pt>
                <c:pt idx="31" formatCode="0">
                  <c:v>1.48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296.49</c:v>
                </c:pt>
                <c:pt idx="6" formatCode="0">
                  <c:v>573.5</c:v>
                </c:pt>
                <c:pt idx="11" formatCode="0">
                  <c:v>743.63</c:v>
                </c:pt>
                <c:pt idx="16" formatCode="0">
                  <c:v>1096.02</c:v>
                </c:pt>
                <c:pt idx="21" formatCode="0">
                  <c:v>1417.91</c:v>
                </c:pt>
                <c:pt idx="26" formatCode="0">
                  <c:v>1270.4100000000001</c:v>
                </c:pt>
                <c:pt idx="31" formatCode="0">
                  <c:v>1317.38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4185.0200000000004</c:v>
                </c:pt>
                <c:pt idx="6" formatCode="0">
                  <c:v>3739.75</c:v>
                </c:pt>
                <c:pt idx="11" formatCode="0">
                  <c:v>3751.3</c:v>
                </c:pt>
                <c:pt idx="16" formatCode="0">
                  <c:v>3752.02</c:v>
                </c:pt>
                <c:pt idx="21" formatCode="0">
                  <c:v>3765.65</c:v>
                </c:pt>
                <c:pt idx="26" formatCode="0">
                  <c:v>3835.16</c:v>
                </c:pt>
                <c:pt idx="31" formatCode="0">
                  <c:v>3752.02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data_gen!$A$7</c:f>
              <c:strCache>
                <c:ptCount val="1"/>
                <c:pt idx="0">
                  <c:v>nuclear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data_gen!$B$7:$AK$7</c:f>
              <c:numCache>
                <c:formatCode>General</c:formatCode>
                <c:ptCount val="32"/>
                <c:pt idx="0" formatCode="0">
                  <c:v>324.36</c:v>
                </c:pt>
                <c:pt idx="6" formatCode="0">
                  <c:v>438.18</c:v>
                </c:pt>
                <c:pt idx="11" formatCode="0">
                  <c:v>558.39</c:v>
                </c:pt>
                <c:pt idx="16" formatCode="0">
                  <c:v>691.73</c:v>
                </c:pt>
                <c:pt idx="21" formatCode="0">
                  <c:v>793.48</c:v>
                </c:pt>
                <c:pt idx="26" formatCode="0">
                  <c:v>979.45</c:v>
                </c:pt>
                <c:pt idx="31" formatCode="0">
                  <c:v>1119.8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28575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1157.19</c:v>
                </c:pt>
                <c:pt idx="6" formatCode="0">
                  <c:v>1389.37</c:v>
                </c:pt>
                <c:pt idx="11" formatCode="0">
                  <c:v>1389.37</c:v>
                </c:pt>
                <c:pt idx="16" formatCode="0">
                  <c:v>1389.37</c:v>
                </c:pt>
                <c:pt idx="21" formatCode="0">
                  <c:v>1389.37</c:v>
                </c:pt>
                <c:pt idx="26" formatCode="0">
                  <c:v>1389.37</c:v>
                </c:pt>
                <c:pt idx="31" formatCode="0">
                  <c:v>1389.37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662.6</c:v>
                </c:pt>
                <c:pt idx="6" formatCode="0">
                  <c:v>1098.23</c:v>
                </c:pt>
                <c:pt idx="11" formatCode="0">
                  <c:v>1212.8900000000001</c:v>
                </c:pt>
                <c:pt idx="16" formatCode="0">
                  <c:v>1292.1300000000001</c:v>
                </c:pt>
                <c:pt idx="21" formatCode="0">
                  <c:v>1421.5</c:v>
                </c:pt>
                <c:pt idx="26" formatCode="0">
                  <c:v>1633.11</c:v>
                </c:pt>
                <c:pt idx="31" formatCode="0">
                  <c:v>1790.99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391.7</c:v>
                </c:pt>
                <c:pt idx="6" formatCode="0">
                  <c:v>1052.02</c:v>
                </c:pt>
                <c:pt idx="11" formatCode="0">
                  <c:v>1603.27</c:v>
                </c:pt>
                <c:pt idx="16" formatCode="0">
                  <c:v>1910.26</c:v>
                </c:pt>
                <c:pt idx="21" formatCode="0">
                  <c:v>2169.0700000000002</c:v>
                </c:pt>
                <c:pt idx="26" formatCode="0">
                  <c:v>2738.44</c:v>
                </c:pt>
                <c:pt idx="31" formatCode="0">
                  <c:v>3101.08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data_gen!$A$11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data_gen!$B$11:$AK$11</c:f>
              <c:numCache>
                <c:formatCode>General</c:formatCode>
                <c:ptCount val="32"/>
                <c:pt idx="0" formatCode="0">
                  <c:v>0.2</c:v>
                </c:pt>
                <c:pt idx="6" formatCode="0">
                  <c:v>8.2899999999999991</c:v>
                </c:pt>
                <c:pt idx="11" formatCode="0">
                  <c:v>8.1</c:v>
                </c:pt>
                <c:pt idx="16" formatCode="0">
                  <c:v>2.19</c:v>
                </c:pt>
                <c:pt idx="21" formatCode="0">
                  <c:v>6.26</c:v>
                </c:pt>
                <c:pt idx="26" formatCode="0">
                  <c:v>8.1</c:v>
                </c:pt>
                <c:pt idx="31" formatCode="0">
                  <c:v>80.460000000000008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46144"/>
        <c:axId val="1955237440"/>
      </c:lineChart>
      <c:catAx>
        <c:axId val="195524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7440"/>
        <c:crosses val="autoZero"/>
        <c:auto val="1"/>
        <c:lblAlgn val="ctr"/>
        <c:lblOffset val="100"/>
        <c:tickLblSkip val="1"/>
        <c:noMultiLvlLbl val="0"/>
      </c:catAx>
      <c:valAx>
        <c:axId val="1955237440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614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79547382980949"/>
          <c:y val="3.3320271538631478E-2"/>
          <c:w val="0.73044820010926037"/>
          <c:h val="0.83660456530883243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296.49</c:v>
                </c:pt>
                <c:pt idx="6" formatCode="0">
                  <c:v>466.68</c:v>
                </c:pt>
                <c:pt idx="11" formatCode="0">
                  <c:v>672.88</c:v>
                </c:pt>
                <c:pt idx="16" formatCode="0">
                  <c:v>864.42</c:v>
                </c:pt>
                <c:pt idx="21" formatCode="0">
                  <c:v>909.92</c:v>
                </c:pt>
                <c:pt idx="26" formatCode="0">
                  <c:v>942.55</c:v>
                </c:pt>
                <c:pt idx="31" formatCode="0">
                  <c:v>989.51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4185.0200000000004</c:v>
                </c:pt>
                <c:pt idx="6" formatCode="0">
                  <c:v>3839.71</c:v>
                </c:pt>
                <c:pt idx="11" formatCode="0">
                  <c:v>3743.89</c:v>
                </c:pt>
                <c:pt idx="16" formatCode="0">
                  <c:v>3697.21</c:v>
                </c:pt>
                <c:pt idx="21" formatCode="0">
                  <c:v>3606.78</c:v>
                </c:pt>
                <c:pt idx="26" formatCode="0">
                  <c:v>3182.07</c:v>
                </c:pt>
                <c:pt idx="31" formatCode="0">
                  <c:v>3171.15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662.6</c:v>
                </c:pt>
                <c:pt idx="6" formatCode="0">
                  <c:v>1104.07</c:v>
                </c:pt>
                <c:pt idx="11" formatCode="0">
                  <c:v>1324.24</c:v>
                </c:pt>
                <c:pt idx="16" formatCode="0">
                  <c:v>1581.21</c:v>
                </c:pt>
                <c:pt idx="21" formatCode="0">
                  <c:v>1913.28</c:v>
                </c:pt>
                <c:pt idx="26" formatCode="0">
                  <c:v>2183.8000000000002</c:v>
                </c:pt>
                <c:pt idx="31" formatCode="0">
                  <c:v>2185.8000000000002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391.7</c:v>
                </c:pt>
                <c:pt idx="6" formatCode="0">
                  <c:v>1052.02</c:v>
                </c:pt>
                <c:pt idx="11" formatCode="0">
                  <c:v>1522.75</c:v>
                </c:pt>
                <c:pt idx="16" formatCode="0">
                  <c:v>1866.26</c:v>
                </c:pt>
                <c:pt idx="21" formatCode="0">
                  <c:v>2411.04</c:v>
                </c:pt>
                <c:pt idx="26" formatCode="0">
                  <c:v>3552.5</c:v>
                </c:pt>
                <c:pt idx="31" formatCode="0">
                  <c:v>4442.9399999999996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46688"/>
        <c:axId val="195522928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data_gen!$A$4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data_gen!$B$4:$AK$4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7.43</c:v>
                      </c:pt>
                      <c:pt idx="6" formatCode="0">
                        <c:v>2.9</c:v>
                      </c:pt>
                      <c:pt idx="11" formatCode="0">
                        <c:v>3.54</c:v>
                      </c:pt>
                      <c:pt idx="16" formatCode="0">
                        <c:v>2.11</c:v>
                      </c:pt>
                      <c:pt idx="21" formatCode="0">
                        <c:v>2.31</c:v>
                      </c:pt>
                      <c:pt idx="26" formatCode="0">
                        <c:v>2.31</c:v>
                      </c:pt>
                      <c:pt idx="31" formatCode="0">
                        <c:v>2.31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data_gen!$A$7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data_gen!$B$7:$AK$7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324.36</c:v>
                      </c:pt>
                      <c:pt idx="6" formatCode="0">
                        <c:v>438.18</c:v>
                      </c:pt>
                      <c:pt idx="11" formatCode="0">
                        <c:v>558.39</c:v>
                      </c:pt>
                      <c:pt idx="16" formatCode="0">
                        <c:v>691.73</c:v>
                      </c:pt>
                      <c:pt idx="21" formatCode="0">
                        <c:v>793.48</c:v>
                      </c:pt>
                      <c:pt idx="26" formatCode="0">
                        <c:v>881.2</c:v>
                      </c:pt>
                      <c:pt idx="31" formatCode="0">
                        <c:v>923.31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data_gen!$A$8</c15:sqref>
                        </c15:formulaRef>
                      </c:ext>
                    </c:extLst>
                    <c:strCache>
                      <c:ptCount val="1"/>
                      <c:pt idx="0">
                        <c:v>hydro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90000"/>
                        <a:lumOff val="1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data_gen!$B$8:$AK$8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1157.19</c:v>
                      </c:pt>
                      <c:pt idx="6" formatCode="0">
                        <c:v>1389.37</c:v>
                      </c:pt>
                      <c:pt idx="11" formatCode="0">
                        <c:v>1389.37</c:v>
                      </c:pt>
                      <c:pt idx="16" formatCode="0">
                        <c:v>1389.37</c:v>
                      </c:pt>
                      <c:pt idx="21" formatCode="0">
                        <c:v>1389.37</c:v>
                      </c:pt>
                      <c:pt idx="26" formatCode="0">
                        <c:v>1389.37</c:v>
                      </c:pt>
                      <c:pt idx="31" formatCode="0">
                        <c:v>1389.37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data_gen!$B$11:$AK$11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0.2</c:v>
                      </c:pt>
                      <c:pt idx="6" formatCode="0">
                        <c:v>8.08</c:v>
                      </c:pt>
                      <c:pt idx="11" formatCode="0">
                        <c:v>8.2899999999999991</c:v>
                      </c:pt>
                      <c:pt idx="16" formatCode="0">
                        <c:v>7.54</c:v>
                      </c:pt>
                      <c:pt idx="21" formatCode="0">
                        <c:v>8.2899999999999991</c:v>
                      </c:pt>
                      <c:pt idx="26" formatCode="0">
                        <c:v>8.2899999999999991</c:v>
                      </c:pt>
                      <c:pt idx="31" formatCode="0">
                        <c:v>8.2899999999999991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4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29280"/>
        <c:crosses val="autoZero"/>
        <c:auto val="1"/>
        <c:lblAlgn val="ctr"/>
        <c:lblOffset val="100"/>
        <c:tickLblSkip val="1"/>
        <c:noMultiLvlLbl val="0"/>
      </c:catAx>
      <c:valAx>
        <c:axId val="1955229280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6688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42152645692695"/>
          <c:y val="4.2871232786262883E-2"/>
          <c:w val="0.75919683554344974"/>
          <c:h val="0.79883295298385193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data_gen!$A$6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296.49</c:v>
                </c:pt>
                <c:pt idx="6" formatCode="0">
                  <c:v>658.23</c:v>
                </c:pt>
                <c:pt idx="11" formatCode="0">
                  <c:v>948.6</c:v>
                </c:pt>
                <c:pt idx="16" formatCode="0">
                  <c:v>1442.73</c:v>
                </c:pt>
                <c:pt idx="21" formatCode="0">
                  <c:v>2187.69</c:v>
                </c:pt>
                <c:pt idx="26" formatCode="0">
                  <c:v>2747.63</c:v>
                </c:pt>
                <c:pt idx="31" formatCode="0">
                  <c:v>3182.39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data_gen!$A$7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data_gen!$B$7:$AK$7</c:f>
              <c:numCache>
                <c:formatCode>General</c:formatCode>
                <c:ptCount val="32"/>
                <c:pt idx="0" formatCode="0">
                  <c:v>4185.0200000000004</c:v>
                </c:pt>
                <c:pt idx="6" formatCode="0">
                  <c:v>3692.61</c:v>
                </c:pt>
                <c:pt idx="11" formatCode="0">
                  <c:v>3562.31</c:v>
                </c:pt>
                <c:pt idx="16" formatCode="0">
                  <c:v>3435.8</c:v>
                </c:pt>
                <c:pt idx="21" formatCode="0">
                  <c:v>3254.56</c:v>
                </c:pt>
                <c:pt idx="26" formatCode="0">
                  <c:v>3252.58</c:v>
                </c:pt>
                <c:pt idx="31" formatCode="0">
                  <c:v>3126.67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data_gen!$A$10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662.6</c:v>
                </c:pt>
                <c:pt idx="6" formatCode="0">
                  <c:v>1070.98</c:v>
                </c:pt>
                <c:pt idx="11" formatCode="0">
                  <c:v>1070.98</c:v>
                </c:pt>
                <c:pt idx="16" formatCode="0">
                  <c:v>1070.98</c:v>
                </c:pt>
                <c:pt idx="21" formatCode="0">
                  <c:v>1070.98</c:v>
                </c:pt>
                <c:pt idx="26" formatCode="0">
                  <c:v>1059.57</c:v>
                </c:pt>
                <c:pt idx="31" formatCode="0">
                  <c:v>1070.98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data_gen!$A$11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rgbClr val="FFC702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data_gen!$B$11:$AK$11</c:f>
              <c:numCache>
                <c:formatCode>General</c:formatCode>
                <c:ptCount val="32"/>
                <c:pt idx="0" formatCode="0">
                  <c:v>391.7</c:v>
                </c:pt>
                <c:pt idx="6" formatCode="0">
                  <c:v>1052.02</c:v>
                </c:pt>
                <c:pt idx="11" formatCode="0">
                  <c:v>1730.91</c:v>
                </c:pt>
                <c:pt idx="16" formatCode="0">
                  <c:v>2144.5700000000002</c:v>
                </c:pt>
                <c:pt idx="21" formatCode="0">
                  <c:v>2415.6</c:v>
                </c:pt>
                <c:pt idx="26" formatCode="0">
                  <c:v>2733.44</c:v>
                </c:pt>
                <c:pt idx="31" formatCode="0">
                  <c:v>2891.67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29824"/>
        <c:axId val="1955230368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data_gen!$A$5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data_gen!$B$5:$AK$5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7.43</c:v>
                      </c:pt>
                      <c:pt idx="6" formatCode="0">
                        <c:v>2.9</c:v>
                      </c:pt>
                      <c:pt idx="11" formatCode="0">
                        <c:v>1.81</c:v>
                      </c:pt>
                      <c:pt idx="16" formatCode="0">
                        <c:v>0.25</c:v>
                      </c:pt>
                      <c:pt idx="21" formatCode="0">
                        <c:v>0</c:v>
                      </c:pt>
                      <c:pt idx="26" formatCode="0">
                        <c:v>0</c:v>
                      </c:pt>
                      <c:pt idx="31" formatCode="0">
                        <c:v>0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data_gen!$A$8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data_gen!$B$8:$AK$8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324.36</c:v>
                      </c:pt>
                      <c:pt idx="6" formatCode="0">
                        <c:v>438.18</c:v>
                      </c:pt>
                      <c:pt idx="11" formatCode="0">
                        <c:v>558.39</c:v>
                      </c:pt>
                      <c:pt idx="16" formatCode="0">
                        <c:v>691.73</c:v>
                      </c:pt>
                      <c:pt idx="21" formatCode="0">
                        <c:v>793.48</c:v>
                      </c:pt>
                      <c:pt idx="26" formatCode="0">
                        <c:v>881.2</c:v>
                      </c:pt>
                      <c:pt idx="31" formatCode="0">
                        <c:v>1119.8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data_gen!$A$9</c15:sqref>
                        </c15:formulaRef>
                      </c:ext>
                    </c:extLst>
                    <c:strCache>
                      <c:ptCount val="1"/>
                      <c:pt idx="0">
                        <c:v>hydro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90000"/>
                        <a:lumOff val="1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data_gen!$B$9:$AK$9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1157.19</c:v>
                      </c:pt>
                      <c:pt idx="6" formatCode="0">
                        <c:v>1389.37</c:v>
                      </c:pt>
                      <c:pt idx="11" formatCode="0">
                        <c:v>1389.37</c:v>
                      </c:pt>
                      <c:pt idx="16" formatCode="0">
                        <c:v>1389.37</c:v>
                      </c:pt>
                      <c:pt idx="21" formatCode="0">
                        <c:v>1389.37</c:v>
                      </c:pt>
                      <c:pt idx="26" formatCode="0">
                        <c:v>1389.37</c:v>
                      </c:pt>
                      <c:pt idx="31" formatCode="0">
                        <c:v>1389.37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data_gen!$A$12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2019</c:v>
                      </c:pt>
                      <c:pt idx="6">
                        <c:v>2025</c:v>
                      </c:pt>
                      <c:pt idx="11">
                        <c:v>2030</c:v>
                      </c:pt>
                      <c:pt idx="16">
                        <c:v>2035</c:v>
                      </c:pt>
                      <c:pt idx="21">
                        <c:v>2040</c:v>
                      </c:pt>
                      <c:pt idx="26">
                        <c:v>2045</c:v>
                      </c:pt>
                      <c:pt idx="31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data_gen!$B$12:$AK$12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 formatCode="0">
                        <c:v>0.2</c:v>
                      </c:pt>
                      <c:pt idx="6" formatCode="0">
                        <c:v>8.0399999999999991</c:v>
                      </c:pt>
                      <c:pt idx="11" formatCode="0">
                        <c:v>8.0399999999999991</c:v>
                      </c:pt>
                      <c:pt idx="16" formatCode="0">
                        <c:v>8.0399999999999991</c:v>
                      </c:pt>
                      <c:pt idx="21" formatCode="0">
                        <c:v>8.0399999999999991</c:v>
                      </c:pt>
                      <c:pt idx="26" formatCode="0">
                        <c:v>8.0399999999999991</c:v>
                      </c:pt>
                      <c:pt idx="31" formatCode="0">
                        <c:v>8.0399999999999991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2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0368"/>
        <c:crosses val="autoZero"/>
        <c:auto val="1"/>
        <c:lblAlgn val="ctr"/>
        <c:lblOffset val="100"/>
        <c:tickLblSkip val="1"/>
        <c:noMultiLvlLbl val="0"/>
      </c:catAx>
      <c:valAx>
        <c:axId val="1955230368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2982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51466234164647"/>
          <c:y val="0.11710099780078428"/>
          <c:w val="0.79517336370927438"/>
          <c:h val="0.73674793452037135"/>
        </c:manualLayout>
      </c:layout>
      <c:lineChart>
        <c:grouping val="standard"/>
        <c:varyColors val="0"/>
        <c:ser>
          <c:idx val="2"/>
          <c:order val="1"/>
          <c:tx>
            <c:strRef>
              <c:f>data_gen!$A$3</c:f>
              <c:strCache>
                <c:ptCount val="1"/>
                <c:pt idx="0">
                  <c:v>natural gas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7"/>
                <c:pt idx="0">
                  <c:v>2019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data_gen!$B$3:$AK$3</c:f>
              <c:numCache>
                <c:formatCode>0</c:formatCode>
                <c:ptCount val="7"/>
                <c:pt idx="0">
                  <c:v>296.49</c:v>
                </c:pt>
                <c:pt idx="1">
                  <c:v>646.65</c:v>
                </c:pt>
                <c:pt idx="2">
                  <c:v>1003</c:v>
                </c:pt>
                <c:pt idx="3">
                  <c:v>1667.26</c:v>
                </c:pt>
                <c:pt idx="4">
                  <c:v>2110.98</c:v>
                </c:pt>
                <c:pt idx="5">
                  <c:v>2498.75</c:v>
                </c:pt>
                <c:pt idx="6">
                  <c:v>2533.06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data_gen!$A$4</c:f>
              <c:strCache>
                <c:ptCount val="1"/>
                <c:pt idx="0">
                  <c:v>coal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7"/>
                <c:pt idx="0">
                  <c:v>2019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data_gen!$B$4:$AK$4</c:f>
              <c:numCache>
                <c:formatCode>0</c:formatCode>
                <c:ptCount val="7"/>
                <c:pt idx="0">
                  <c:v>4185.0200000000004</c:v>
                </c:pt>
                <c:pt idx="1">
                  <c:v>3739.75</c:v>
                </c:pt>
                <c:pt idx="2">
                  <c:v>3425.46</c:v>
                </c:pt>
                <c:pt idx="3">
                  <c:v>3023.25</c:v>
                </c:pt>
                <c:pt idx="4">
                  <c:v>3003.22</c:v>
                </c:pt>
                <c:pt idx="5">
                  <c:v>3000.75</c:v>
                </c:pt>
                <c:pt idx="6">
                  <c:v>2986.43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data_gen!$A$7</c:f>
              <c:strCache>
                <c:ptCount val="1"/>
                <c:pt idx="0">
                  <c:v>wind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7"/>
                <c:pt idx="0">
                  <c:v>2019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data_gen!$B$7:$AK$7</c:f>
              <c:numCache>
                <c:formatCode>0</c:formatCode>
                <c:ptCount val="7"/>
                <c:pt idx="0">
                  <c:v>662.6</c:v>
                </c:pt>
                <c:pt idx="1">
                  <c:v>1037.8900000000001</c:v>
                </c:pt>
                <c:pt idx="2">
                  <c:v>1114.43</c:v>
                </c:pt>
                <c:pt idx="3">
                  <c:v>1177.79</c:v>
                </c:pt>
                <c:pt idx="4">
                  <c:v>1396.28</c:v>
                </c:pt>
                <c:pt idx="5">
                  <c:v>1851.31</c:v>
                </c:pt>
                <c:pt idx="6">
                  <c:v>2804.94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data_gen!$A$8</c:f>
              <c:strCache>
                <c:ptCount val="1"/>
                <c:pt idx="0">
                  <c:v>solar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7"/>
                <c:pt idx="0">
                  <c:v>2019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data_gen!$B$8:$AK$8</c:f>
              <c:numCache>
                <c:formatCode>0</c:formatCode>
                <c:ptCount val="7"/>
                <c:pt idx="0">
                  <c:v>391.7</c:v>
                </c:pt>
                <c:pt idx="1">
                  <c:v>1052.02</c:v>
                </c:pt>
                <c:pt idx="2">
                  <c:v>1806.27</c:v>
                </c:pt>
                <c:pt idx="3">
                  <c:v>2272.42</c:v>
                </c:pt>
                <c:pt idx="4">
                  <c:v>2523.96</c:v>
                </c:pt>
                <c:pt idx="5">
                  <c:v>2706.52</c:v>
                </c:pt>
                <c:pt idx="6">
                  <c:v>2766.77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47776"/>
        <c:axId val="195523472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data_gen!$A$2</c15:sqref>
                        </c15:formulaRef>
                      </c:ext>
                    </c:extLst>
                    <c:strCache>
                      <c:ptCount val="1"/>
                      <c:pt idx="0">
                        <c:v>liquids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data_gen!$B$2:$AK$2</c15:sqref>
                        </c15:formulaRef>
                      </c:ext>
                    </c:extLst>
                    <c:numCache>
                      <c:formatCode>0</c:formatCode>
                      <c:ptCount val="7"/>
                      <c:pt idx="0">
                        <c:v>7.43</c:v>
                      </c:pt>
                      <c:pt idx="1">
                        <c:v>2.9</c:v>
                      </c:pt>
                      <c:pt idx="2">
                        <c:v>1.87</c:v>
                      </c:pt>
                      <c:pt idx="3">
                        <c:v>0.16</c:v>
                      </c:pt>
                      <c:pt idx="4">
                        <c:v>0</c:v>
                      </c:pt>
                      <c:pt idx="5">
                        <c:v>0.16</c:v>
                      </c:pt>
                      <c:pt idx="6">
                        <c:v>0.06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data_gen!$A$5</c15:sqref>
                        </c15:formulaRef>
                      </c:ext>
                    </c:extLst>
                    <c:strCache>
                      <c:ptCount val="1"/>
                      <c:pt idx="0">
                        <c:v>nuclear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data_gen!$B$5:$AK$5</c15:sqref>
                        </c15:formulaRef>
                      </c:ext>
                    </c:extLst>
                    <c:numCache>
                      <c:formatCode>0</c:formatCode>
                      <c:ptCount val="7"/>
                      <c:pt idx="0">
                        <c:v>324.36</c:v>
                      </c:pt>
                      <c:pt idx="1">
                        <c:v>438.18</c:v>
                      </c:pt>
                      <c:pt idx="2">
                        <c:v>558.39</c:v>
                      </c:pt>
                      <c:pt idx="3">
                        <c:v>691.73</c:v>
                      </c:pt>
                      <c:pt idx="4">
                        <c:v>793.48</c:v>
                      </c:pt>
                      <c:pt idx="5">
                        <c:v>881.2</c:v>
                      </c:pt>
                      <c:pt idx="6">
                        <c:v>923.31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data_gen!$A$6</c15:sqref>
                        </c15:formulaRef>
                      </c:ext>
                    </c:extLst>
                    <c:strCache>
                      <c:ptCount val="1"/>
                      <c:pt idx="0">
                        <c:v>hydro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90000"/>
                        <a:lumOff val="1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data_gen!$B$6:$AK$6</c15:sqref>
                        </c15:formulaRef>
                      </c:ext>
                    </c:extLst>
                    <c:numCache>
                      <c:formatCode>0</c:formatCode>
                      <c:ptCount val="7"/>
                      <c:pt idx="0">
                        <c:v>1157.19</c:v>
                      </c:pt>
                      <c:pt idx="1">
                        <c:v>1389.37</c:v>
                      </c:pt>
                      <c:pt idx="2">
                        <c:v>1389.37</c:v>
                      </c:pt>
                      <c:pt idx="3">
                        <c:v>1389.37</c:v>
                      </c:pt>
                      <c:pt idx="4">
                        <c:v>1389.37</c:v>
                      </c:pt>
                      <c:pt idx="5">
                        <c:v>1389.37</c:v>
                      </c:pt>
                      <c:pt idx="6">
                        <c:v>1389.37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8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data_gen!$A$9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bg1">
                        <a:lumMod val="6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data_gen!$B$1:$AK$1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data_gen!$B$9:$AK$9</c15:sqref>
                        </c15:formulaRef>
                      </c:ext>
                    </c:extLst>
                    <c:numCache>
                      <c:formatCode>0</c:formatCode>
                      <c:ptCount val="7"/>
                      <c:pt idx="0">
                        <c:v>0.2</c:v>
                      </c:pt>
                      <c:pt idx="1">
                        <c:v>8</c:v>
                      </c:pt>
                      <c:pt idx="2">
                        <c:v>8</c:v>
                      </c:pt>
                      <c:pt idx="3">
                        <c:v>8.0499999999999989</c:v>
                      </c:pt>
                      <c:pt idx="4">
                        <c:v>8.0499999999999989</c:v>
                      </c:pt>
                      <c:pt idx="5">
                        <c:v>6.95</c:v>
                      </c:pt>
                      <c:pt idx="6">
                        <c:v>8.0499999999999989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552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4720"/>
        <c:crosses val="autoZero"/>
        <c:auto val="1"/>
        <c:lblAlgn val="ctr"/>
        <c:lblOffset val="100"/>
        <c:tickLblSkip val="1"/>
        <c:noMultiLvlLbl val="0"/>
      </c:catAx>
      <c:valAx>
        <c:axId val="1955234720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7776"/>
        <c:crosses val="autoZero"/>
        <c:crossBetween val="midCat"/>
        <c:majorUnit val="10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38980783770754"/>
          <c:y val="7.9647964796479648E-2"/>
          <c:w val="0.8122487513949862"/>
          <c:h val="0.81600997895065086"/>
        </c:manualLayout>
      </c:layout>
      <c:lineChart>
        <c:grouping val="standard"/>
        <c:varyColors val="0"/>
        <c:ser>
          <c:idx val="0"/>
          <c:order val="0"/>
          <c:tx>
            <c:strRef>
              <c:f>data_gen!$A$4</c:f>
              <c:strCache>
                <c:ptCount val="1"/>
                <c:pt idx="0">
                  <c:v>liquids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data_gen!$B$4:$AK$4</c:f>
              <c:numCache>
                <c:formatCode>General</c:formatCode>
                <c:ptCount val="32"/>
                <c:pt idx="0" formatCode="0">
                  <c:v>77.92</c:v>
                </c:pt>
                <c:pt idx="6" formatCode="0">
                  <c:v>47.72</c:v>
                </c:pt>
                <c:pt idx="11" formatCode="0">
                  <c:v>31.63</c:v>
                </c:pt>
                <c:pt idx="16" formatCode="0">
                  <c:v>20.73</c:v>
                </c:pt>
                <c:pt idx="21" formatCode="0">
                  <c:v>13.36</c:v>
                </c:pt>
                <c:pt idx="26" formatCode="0">
                  <c:v>8.36</c:v>
                </c:pt>
                <c:pt idx="31" formatCode="0">
                  <c:v>5.22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data_gen!$A$5</c:f>
              <c:strCache>
                <c:ptCount val="1"/>
                <c:pt idx="0">
                  <c:v>natural gas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data_gen!$B$5:$AK$5</c:f>
              <c:numCache>
                <c:formatCode>General</c:formatCode>
                <c:ptCount val="32"/>
                <c:pt idx="0" formatCode="0">
                  <c:v>538.19000000000005</c:v>
                </c:pt>
                <c:pt idx="6" formatCode="0">
                  <c:v>435.38</c:v>
                </c:pt>
                <c:pt idx="11" formatCode="0">
                  <c:v>438.36</c:v>
                </c:pt>
                <c:pt idx="16" formatCode="0">
                  <c:v>483.49</c:v>
                </c:pt>
                <c:pt idx="21" formatCode="0">
                  <c:v>528.4</c:v>
                </c:pt>
                <c:pt idx="26" formatCode="0">
                  <c:v>658.91</c:v>
                </c:pt>
                <c:pt idx="31" formatCode="0">
                  <c:v>817.75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data_gen!$A$6</c:f>
              <c:strCache>
                <c:ptCount val="1"/>
                <c:pt idx="0">
                  <c:v>coal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data_gen!$B$6:$AK$6</c:f>
              <c:numCache>
                <c:formatCode>General</c:formatCode>
                <c:ptCount val="32"/>
                <c:pt idx="0" formatCode="0">
                  <c:v>593.20000000000005</c:v>
                </c:pt>
                <c:pt idx="6" formatCode="0">
                  <c:v>748.69</c:v>
                </c:pt>
                <c:pt idx="11" formatCode="0">
                  <c:v>856.97</c:v>
                </c:pt>
                <c:pt idx="16" formatCode="0">
                  <c:v>909.77</c:v>
                </c:pt>
                <c:pt idx="21" formatCode="0">
                  <c:v>1003.66</c:v>
                </c:pt>
                <c:pt idx="26" formatCode="0">
                  <c:v>1125.82</c:v>
                </c:pt>
                <c:pt idx="31" formatCode="0">
                  <c:v>1329.06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data_gen!$A$7</c:f>
              <c:strCache>
                <c:ptCount val="1"/>
                <c:pt idx="0">
                  <c:v>nuclear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data_gen!$B$7:$AK$7</c:f>
              <c:numCache>
                <c:formatCode>General</c:formatCode>
                <c:ptCount val="32"/>
                <c:pt idx="0" formatCode="0">
                  <c:v>37.21</c:v>
                </c:pt>
                <c:pt idx="6" formatCode="0">
                  <c:v>37.270000000000003</c:v>
                </c:pt>
                <c:pt idx="11" formatCode="0">
                  <c:v>37.270000000000003</c:v>
                </c:pt>
                <c:pt idx="16" formatCode="0">
                  <c:v>37.270000000000003</c:v>
                </c:pt>
                <c:pt idx="21" formatCode="0">
                  <c:v>37.270000000000003</c:v>
                </c:pt>
                <c:pt idx="26" formatCode="0">
                  <c:v>37.270000000000003</c:v>
                </c:pt>
                <c:pt idx="31" formatCode="0">
                  <c:v>37.270000000000003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data_gen!$A$8</c:f>
              <c:strCache>
                <c:ptCount val="1"/>
                <c:pt idx="0">
                  <c:v>hydro</c:v>
                </c:pt>
              </c:strCache>
            </c:strRef>
          </c:tx>
          <c:spPr>
            <a:ln w="28575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data_gen!$B$8:$AK$8</c:f>
              <c:numCache>
                <c:formatCode>General</c:formatCode>
                <c:ptCount val="32"/>
                <c:pt idx="0" formatCode="0">
                  <c:v>224.79</c:v>
                </c:pt>
                <c:pt idx="6" formatCode="0">
                  <c:v>296.98</c:v>
                </c:pt>
                <c:pt idx="11" formatCode="0">
                  <c:v>348.86</c:v>
                </c:pt>
                <c:pt idx="16" formatCode="0">
                  <c:v>363.12</c:v>
                </c:pt>
                <c:pt idx="21" formatCode="0">
                  <c:v>373.41</c:v>
                </c:pt>
                <c:pt idx="26" formatCode="0">
                  <c:v>391.83</c:v>
                </c:pt>
                <c:pt idx="31" formatCode="0">
                  <c:v>391.9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data_gen!$A$11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data_gen!$B$11:$AK$11</c:f>
              <c:numCache>
                <c:formatCode>General</c:formatCode>
                <c:ptCount val="32"/>
                <c:pt idx="0" formatCode="0">
                  <c:v>26.84</c:v>
                </c:pt>
                <c:pt idx="6" formatCode="0">
                  <c:v>61.18</c:v>
                </c:pt>
                <c:pt idx="11" formatCode="0">
                  <c:v>65.650000000000006</c:v>
                </c:pt>
                <c:pt idx="16" formatCode="0">
                  <c:v>71</c:v>
                </c:pt>
                <c:pt idx="21" formatCode="0">
                  <c:v>65.88000000000001</c:v>
                </c:pt>
                <c:pt idx="26" formatCode="0">
                  <c:v>65.990000000000009</c:v>
                </c:pt>
                <c:pt idx="31" formatCode="0">
                  <c:v>66.100000000000009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data_gen!$A$9</c:f>
              <c:strCache>
                <c:ptCount val="1"/>
                <c:pt idx="0">
                  <c:v>wind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data_gen!$B$9:$AK$9</c:f>
              <c:numCache>
                <c:formatCode>General</c:formatCode>
                <c:ptCount val="32"/>
                <c:pt idx="0" formatCode="0">
                  <c:v>9.5399999999999991</c:v>
                </c:pt>
                <c:pt idx="6" formatCode="0">
                  <c:v>19.72</c:v>
                </c:pt>
                <c:pt idx="11" formatCode="0">
                  <c:v>42.28</c:v>
                </c:pt>
                <c:pt idx="16" formatCode="0">
                  <c:v>86.82</c:v>
                </c:pt>
                <c:pt idx="21" formatCode="0">
                  <c:v>129.52000000000001</c:v>
                </c:pt>
                <c:pt idx="26" formatCode="0">
                  <c:v>134.91999999999999</c:v>
                </c:pt>
                <c:pt idx="31" formatCode="0">
                  <c:v>140.77000000000001</c:v>
                </c:pt>
              </c:numCache>
            </c:numRef>
          </c:val>
          <c:smooth val="0"/>
        </c:ser>
        <c:ser>
          <c:idx val="6"/>
          <c:order val="7"/>
          <c:tx>
            <c:strRef>
              <c:f>data_gen!$A$10</c:f>
              <c:strCache>
                <c:ptCount val="1"/>
                <c:pt idx="0">
                  <c:v>solar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data_gen!$B$1:$AK$1</c:f>
              <c:numCache>
                <c:formatCode>General</c:formatCode>
                <c:ptCount val="32"/>
                <c:pt idx="0">
                  <c:v>2019</c:v>
                </c:pt>
                <c:pt idx="6">
                  <c:v>2025</c:v>
                </c:pt>
                <c:pt idx="11">
                  <c:v>2030</c:v>
                </c:pt>
                <c:pt idx="16">
                  <c:v>2035</c:v>
                </c:pt>
                <c:pt idx="21">
                  <c:v>2040</c:v>
                </c:pt>
                <c:pt idx="26">
                  <c:v>2045</c:v>
                </c:pt>
                <c:pt idx="31">
                  <c:v>2050</c:v>
                </c:pt>
              </c:numCache>
            </c:numRef>
          </c:cat>
          <c:val>
            <c:numRef>
              <c:f>data_gen!$B$10:$AK$10</c:f>
              <c:numCache>
                <c:formatCode>General</c:formatCode>
                <c:ptCount val="32"/>
                <c:pt idx="0" formatCode="0">
                  <c:v>11.95</c:v>
                </c:pt>
                <c:pt idx="6" formatCode="0">
                  <c:v>33.01</c:v>
                </c:pt>
                <c:pt idx="11" formatCode="0">
                  <c:v>75.33</c:v>
                </c:pt>
                <c:pt idx="16" formatCode="0">
                  <c:v>168.24</c:v>
                </c:pt>
                <c:pt idx="21" formatCode="0">
                  <c:v>308.23</c:v>
                </c:pt>
                <c:pt idx="26" formatCode="0">
                  <c:v>381.82</c:v>
                </c:pt>
                <c:pt idx="31" formatCode="0">
                  <c:v>390.06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5248320"/>
        <c:axId val="1955237984"/>
      </c:lineChart>
      <c:catAx>
        <c:axId val="19552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37984"/>
        <c:crosses val="autoZero"/>
        <c:auto val="1"/>
        <c:lblAlgn val="ctr"/>
        <c:lblOffset val="100"/>
        <c:tickLblSkip val="1"/>
        <c:noMultiLvlLbl val="0"/>
      </c:catAx>
      <c:valAx>
        <c:axId val="1955237984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24832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span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0.02639</cdr:x>
      <cdr:y>0</cdr:y>
    </cdr:from>
    <cdr:to>
      <cdr:x>0.82623</cdr:x>
      <cdr:y>0.20834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688" y="-829994"/>
          <a:ext cx="6265023" cy="7943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i="0" baseline="0" dirty="0" smtClean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Electricity generation in non-OECD countries</a:t>
          </a:r>
        </a:p>
        <a:p xmlns:a="http://schemas.openxmlformats.org/drawingml/2006/main"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50" b="0" i="0" baseline="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billion kilowatthours</a:t>
          </a:r>
          <a:endParaRPr lang="en-US" sz="1050" dirty="0" smtClean="0"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0.82241</cdr:x>
      <cdr:y>0.30645</cdr:y>
    </cdr:from>
    <cdr:to>
      <cdr:x>0.90409</cdr:x>
      <cdr:y>0.39998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7339912" y="1319380"/>
          <a:ext cx="728988" cy="4026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rPr>
            <a:t>China</a:t>
          </a:r>
        </a:p>
      </cdr:txBody>
    </cdr:sp>
  </cdr:relSizeAnchor>
  <cdr:relSizeAnchor xmlns:cdr="http://schemas.openxmlformats.org/drawingml/2006/chartDrawing">
    <cdr:from>
      <cdr:x>0.82241</cdr:x>
      <cdr:y>0.43772</cdr:y>
    </cdr:from>
    <cdr:to>
      <cdr:x>0.90409</cdr:x>
      <cdr:y>0.49068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7339912" y="1884502"/>
          <a:ext cx="728988" cy="228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Other </a:t>
          </a:r>
        </a:p>
        <a:p xmlns:a="http://schemas.openxmlformats.org/drawingml/2006/main">
          <a:r>
            <a:rPr lang="en-US" sz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Non-OECD</a:t>
          </a:r>
        </a:p>
        <a:p xmlns:a="http://schemas.openxmlformats.org/drawingml/2006/main">
          <a:r>
            <a:rPr lang="en-US" sz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Asia</a:t>
          </a:r>
        </a:p>
      </cdr:txBody>
    </cdr:sp>
  </cdr:relSizeAnchor>
  <cdr:relSizeAnchor xmlns:cdr="http://schemas.openxmlformats.org/drawingml/2006/chartDrawing">
    <cdr:from>
      <cdr:x>0.82241</cdr:x>
      <cdr:y>0.586</cdr:y>
    </cdr:from>
    <cdr:to>
      <cdr:x>0.90409</cdr:x>
      <cdr:y>0.63895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7339912" y="2522891"/>
          <a:ext cx="728988" cy="227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India</a:t>
          </a:r>
        </a:p>
      </cdr:txBody>
    </cdr:sp>
  </cdr:relSizeAnchor>
  <cdr:relSizeAnchor xmlns:cdr="http://schemas.openxmlformats.org/drawingml/2006/chartDrawing">
    <cdr:from>
      <cdr:x>0.82241</cdr:x>
      <cdr:y>0.74111</cdr:y>
    </cdr:from>
    <cdr:to>
      <cdr:x>0.90409</cdr:x>
      <cdr:y>0.79406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7339912" y="3190706"/>
          <a:ext cx="728988" cy="2279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Rest of</a:t>
          </a:r>
        </a:p>
        <a:p xmlns:a="http://schemas.openxmlformats.org/drawingml/2006/main">
          <a:r>
            <a: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non-OECD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10/9/2020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1504244" cy="84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1638301"/>
            <a:ext cx="5607050" cy="6961188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504950" cy="846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86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504950" cy="846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87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504950" cy="846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329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17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241425" cy="698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6" y="1395214"/>
            <a:ext cx="5607050" cy="7539235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161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504950" cy="846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6" y="1638301"/>
            <a:ext cx="5607050" cy="7267574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01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1504950" cy="846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6" y="1543050"/>
            <a:ext cx="5607050" cy="7572375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17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Michelle Bowman, CSIS                   IEO2020 Issue in Focus:  Asia,                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72" r:id="rId4"/>
    <p:sldLayoutId id="2147485260" r:id="rId5"/>
    <p:sldLayoutId id="2147485261" r:id="rId6"/>
    <p:sldLayoutId id="2147485273" r:id="rId7"/>
    <p:sldLayoutId id="2147485262" r:id="rId8"/>
    <p:sldLayoutId id="2147485263" r:id="rId9"/>
    <p:sldLayoutId id="2147485264" r:id="rId10"/>
    <p:sldLayoutId id="2147485265" r:id="rId11"/>
    <p:sldLayoutId id="2147485266" r:id="rId12"/>
    <p:sldLayoutId id="2147485267" r:id="rId13"/>
    <p:sldLayoutId id="2147485268" r:id="rId14"/>
    <p:sldLayoutId id="2147485269" r:id="rId15"/>
    <p:sldLayoutId id="2147485274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chart" Target="../charts/chart4.xml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6.xml"/><Relationship Id="rId5" Type="http://schemas.openxmlformats.org/officeDocument/2006/relationships/image" Target="../media/image5.png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9.xml"/><Relationship Id="rId7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0109"/>
            <a:ext cx="7772400" cy="1028700"/>
          </a:xfrm>
        </p:spPr>
        <p:txBody>
          <a:bodyPr/>
          <a:lstStyle/>
          <a:p>
            <a:r>
              <a:rPr lang="en-US" dirty="0" smtClean="0"/>
              <a:t>Issue in Focus from IEO2020:  Impacts </a:t>
            </a:r>
            <a:r>
              <a:rPr lang="en-US" dirty="0"/>
              <a:t>of Changes in Natural Gas Prices and Renewable Capital Costs on the Asian Electric </a:t>
            </a:r>
            <a:r>
              <a:rPr lang="en-US" dirty="0" smtClean="0"/>
              <a:t>Sector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or</a:t>
            </a:r>
          </a:p>
          <a:p>
            <a:r>
              <a:rPr lang="en-US" dirty="0" smtClean="0"/>
              <a:t>Center for Strategic and International Studies</a:t>
            </a:r>
          </a:p>
          <a:p>
            <a:r>
              <a:rPr lang="en-US" dirty="0" smtClean="0"/>
              <a:t>October 14, 2020 | Washington, DC</a:t>
            </a:r>
          </a:p>
          <a:p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y </a:t>
            </a:r>
          </a:p>
          <a:p>
            <a:r>
              <a:rPr lang="en-US" dirty="0" smtClean="0"/>
              <a:t>Michelle Bowman, Lead Operations Research Analyst</a:t>
            </a:r>
          </a:p>
          <a:p>
            <a:r>
              <a:rPr lang="en-US" dirty="0" smtClean="0"/>
              <a:t>U.S. Energy Information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7191923"/>
              </p:ext>
            </p:extLst>
          </p:nvPr>
        </p:nvGraphicFramePr>
        <p:xfrm>
          <a:off x="685800" y="644476"/>
          <a:ext cx="7832845" cy="3916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"/>
            <a:ext cx="8226188" cy="482406"/>
          </a:xfrm>
        </p:spPr>
        <p:txBody>
          <a:bodyPr/>
          <a:lstStyle/>
          <a:p>
            <a:r>
              <a:rPr lang="en-US" dirty="0" smtClean="0"/>
              <a:t>Non-OECD electricity generation grows fastest in Asia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5800" y="4719372"/>
            <a:ext cx="2413801" cy="425291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900" dirty="0" smtClean="0"/>
              <a:t>Source:  Energy Information Administration, International Energy Outlook 2019</a:t>
            </a:r>
            <a:endParaRPr lang="en-US" sz="9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8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hart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3564406"/>
              </p:ext>
            </p:extLst>
          </p:nvPr>
        </p:nvGraphicFramePr>
        <p:xfrm>
          <a:off x="5007871" y="1420177"/>
          <a:ext cx="310896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744911"/>
              </p:ext>
            </p:extLst>
          </p:nvPr>
        </p:nvGraphicFramePr>
        <p:xfrm>
          <a:off x="595487" y="1256789"/>
          <a:ext cx="3096295" cy="304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1782"/>
            <a:ext cx="8001000" cy="551510"/>
          </a:xfrm>
        </p:spPr>
        <p:txBody>
          <a:bodyPr/>
          <a:lstStyle/>
          <a:p>
            <a:r>
              <a:rPr lang="en-US" dirty="0"/>
              <a:t>Reference case projections result from specific natural gas price and renewable energy capital cost assumptions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5800" y="4719372"/>
            <a:ext cx="2413801" cy="425291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595486" y="4302407"/>
            <a:ext cx="8001000" cy="346068"/>
          </a:xfrm>
        </p:spPr>
        <p:txBody>
          <a:bodyPr/>
          <a:lstStyle/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Note:  Other fuels representing a small percentage of generation are not shown</a:t>
            </a:r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Source: </a:t>
            </a:r>
            <a:r>
              <a:rPr lang="en-US" sz="900" dirty="0"/>
              <a:t>Energy Information Administration, International Energy Outlook </a:t>
            </a:r>
            <a:r>
              <a:rPr lang="en-US" sz="900" dirty="0" smtClean="0"/>
              <a:t>2020 Comparative Reference case</a:t>
            </a:r>
            <a:endParaRPr lang="en-US" sz="9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5488" y="969400"/>
            <a:ext cx="2803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fuel, China</a:t>
            </a:r>
          </a:p>
          <a:p>
            <a:r>
              <a:rPr lang="en-US" sz="1200" dirty="0" smtClean="0"/>
              <a:t>Comparative Reference case</a:t>
            </a:r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911428" y="969400"/>
            <a:ext cx="397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fuel, Other Non-OECD Asia</a:t>
            </a:r>
          </a:p>
          <a:p>
            <a:r>
              <a:rPr lang="en-US" sz="1200" dirty="0" smtClean="0"/>
              <a:t>Comparative Reference case</a:t>
            </a:r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3466056" y="2174691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coal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466056" y="2419248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/>
                </a:solidFill>
              </a:rPr>
              <a:t>solar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66056" y="2902481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</a:rPr>
              <a:t>wind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66056" y="3092528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hydro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66056" y="3320995"/>
            <a:ext cx="731290" cy="3782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natural</a:t>
            </a:r>
          </a:p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gas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66056" y="3581510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</a:rPr>
              <a:t>nuclear</a:t>
            </a:r>
            <a:endParaRPr lang="en-US" sz="1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8579"/>
            <a:ext cx="8169877" cy="761415"/>
          </a:xfrm>
        </p:spPr>
        <p:txBody>
          <a:bodyPr/>
          <a:lstStyle/>
          <a:p>
            <a:r>
              <a:rPr lang="en-US" dirty="0" smtClean="0"/>
              <a:t>Changes in </a:t>
            </a:r>
            <a:r>
              <a:rPr lang="en-US" dirty="0"/>
              <a:t>natural gas prices and renewable energy capital costs </a:t>
            </a:r>
            <a:r>
              <a:rPr lang="en-US" dirty="0" smtClean="0"/>
              <a:t>could shift </a:t>
            </a:r>
            <a:r>
              <a:rPr lang="en-US" dirty="0"/>
              <a:t>the electricity sector fuel </a:t>
            </a:r>
            <a:r>
              <a:rPr lang="en-US" dirty="0" smtClean="0"/>
              <a:t>mix in Asia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5799" y="4713732"/>
            <a:ext cx="2414016" cy="42976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8338" y="4798413"/>
            <a:ext cx="384175" cy="273844"/>
          </a:xfr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809634"/>
              </p:ext>
            </p:extLst>
          </p:nvPr>
        </p:nvGraphicFramePr>
        <p:xfrm>
          <a:off x="3225133" y="1259924"/>
          <a:ext cx="3484617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539"/>
                <a:gridCol w="1161539"/>
                <a:gridCol w="1161539"/>
              </a:tblGrid>
              <a:tr h="25583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Renewables capital</a:t>
                      </a:r>
                      <a:r>
                        <a:rPr lang="en-US" sz="1400" baseline="0" dirty="0" smtClean="0"/>
                        <a:t> cost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558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High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Nominal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Low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589878" y="2920214"/>
            <a:ext cx="2715586" cy="554924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 flipV="1">
            <a:off x="3205787" y="2763372"/>
            <a:ext cx="3414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205790" y="3620876"/>
            <a:ext cx="3414319" cy="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384655" y="1858360"/>
            <a:ext cx="0" cy="2674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536828" y="1858360"/>
            <a:ext cx="0" cy="2707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354871" y="2822792"/>
            <a:ext cx="119936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Comparative</a:t>
            </a:r>
          </a:p>
          <a:p>
            <a:pPr algn="ctr"/>
            <a:r>
              <a:rPr lang="en-US" sz="1400" dirty="0" smtClean="0"/>
              <a:t>Reference </a:t>
            </a:r>
          </a:p>
          <a:p>
            <a:pPr algn="ctr"/>
            <a:r>
              <a:rPr lang="en-US" sz="1400" dirty="0" smtClean="0"/>
              <a:t>case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3335431" y="1928944"/>
            <a:ext cx="911477" cy="748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704020" y="1928944"/>
            <a:ext cx="911477" cy="748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35431" y="3703410"/>
            <a:ext cx="911477" cy="748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704020" y="3731758"/>
            <a:ext cx="911477" cy="748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1103" y="2041744"/>
            <a:ext cx="659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High</a:t>
            </a:r>
          </a:p>
          <a:p>
            <a:r>
              <a:rPr lang="en-US" sz="1400" dirty="0" smtClean="0"/>
              <a:t>High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5903117" y="3844558"/>
            <a:ext cx="513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Low</a:t>
            </a:r>
          </a:p>
          <a:p>
            <a:r>
              <a:rPr lang="en-US" sz="1400" dirty="0" smtClean="0"/>
              <a:t>Low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550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164639"/>
              </p:ext>
            </p:extLst>
          </p:nvPr>
        </p:nvGraphicFramePr>
        <p:xfrm>
          <a:off x="5254416" y="2016047"/>
          <a:ext cx="1813302" cy="136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084608"/>
              </p:ext>
            </p:extLst>
          </p:nvPr>
        </p:nvGraphicFramePr>
        <p:xfrm>
          <a:off x="595487" y="1256789"/>
          <a:ext cx="3264263" cy="3240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China, economics of competing </a:t>
            </a:r>
            <a:r>
              <a:rPr lang="en-US" dirty="0"/>
              <a:t>technologies </a:t>
            </a:r>
            <a:r>
              <a:rPr lang="en-US" dirty="0" smtClean="0"/>
              <a:t>and emissions </a:t>
            </a:r>
            <a:r>
              <a:rPr lang="en-US" dirty="0"/>
              <a:t>policies </a:t>
            </a:r>
            <a:r>
              <a:rPr lang="en-US" dirty="0" smtClean="0"/>
              <a:t>drive decreases in coal generation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5603" y="4718304"/>
            <a:ext cx="2414016" cy="42976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60793"/>
              </p:ext>
            </p:extLst>
          </p:nvPr>
        </p:nvGraphicFramePr>
        <p:xfrm>
          <a:off x="5359855" y="1475709"/>
          <a:ext cx="351710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554"/>
                <a:gridCol w="1758554"/>
              </a:tblGrid>
              <a:tr h="2698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Renewables capital</a:t>
                      </a:r>
                      <a:r>
                        <a:rPr lang="en-US" sz="1200" baseline="0" dirty="0" smtClean="0"/>
                        <a:t> cost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98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Low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94053" y="922019"/>
            <a:ext cx="2803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fuel, China</a:t>
            </a:r>
          </a:p>
          <a:p>
            <a:r>
              <a:rPr lang="en-US" sz="1200" dirty="0" smtClean="0"/>
              <a:t>Comparative Reference case</a:t>
            </a:r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656260" y="2116063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coal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656260" y="2399040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/>
                </a:solidFill>
              </a:rPr>
              <a:t>solar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6260" y="2989849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</a:rPr>
              <a:t>wind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6260" y="3143737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hydro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6260" y="3376884"/>
            <a:ext cx="731290" cy="3782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natural</a:t>
            </a:r>
          </a:p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gas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56260" y="3661194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</a:rPr>
              <a:t>nuclear</a:t>
            </a:r>
            <a:endParaRPr lang="en-US" sz="1400" dirty="0">
              <a:solidFill>
                <a:schemeClr val="accent5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3824242" y="3049380"/>
            <a:ext cx="2585565" cy="53550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718304" y="922019"/>
            <a:ext cx="3366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select fuels, China</a:t>
            </a:r>
            <a:endParaRPr lang="en-US" sz="1200" dirty="0" smtClean="0"/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graphicFrame>
        <p:nvGraphicFramePr>
          <p:cNvPr id="32" name="Chart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3692883"/>
              </p:ext>
            </p:extLst>
          </p:nvPr>
        </p:nvGraphicFramePr>
        <p:xfrm>
          <a:off x="7152468" y="2116063"/>
          <a:ext cx="1720660" cy="1181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055472"/>
              </p:ext>
            </p:extLst>
          </p:nvPr>
        </p:nvGraphicFramePr>
        <p:xfrm>
          <a:off x="5384774" y="3398308"/>
          <a:ext cx="1767694" cy="1211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4" name="Chart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3682901"/>
              </p:ext>
            </p:extLst>
          </p:nvPr>
        </p:nvGraphicFramePr>
        <p:xfrm>
          <a:off x="7152468" y="3297627"/>
          <a:ext cx="1720660" cy="1312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8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595486" y="4324892"/>
            <a:ext cx="8001000" cy="346068"/>
          </a:xfrm>
        </p:spPr>
        <p:txBody>
          <a:bodyPr/>
          <a:lstStyle/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Note:  Other fuels representing a small percentage of generation are not shown</a:t>
            </a:r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Source: </a:t>
            </a:r>
            <a:r>
              <a:rPr lang="en-US" sz="900" dirty="0"/>
              <a:t>Energy Information Administration, International Energy Outlook </a:t>
            </a:r>
            <a:r>
              <a:rPr lang="en-US" sz="900" dirty="0" smtClean="0"/>
              <a:t>2020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5227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Chart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1573736"/>
              </p:ext>
            </p:extLst>
          </p:nvPr>
        </p:nvGraphicFramePr>
        <p:xfrm>
          <a:off x="657906" y="1572820"/>
          <a:ext cx="310896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8579"/>
            <a:ext cx="8191163" cy="761415"/>
          </a:xfrm>
        </p:spPr>
        <p:txBody>
          <a:bodyPr/>
          <a:lstStyle/>
          <a:p>
            <a:r>
              <a:rPr lang="en-US" dirty="0"/>
              <a:t>In Other </a:t>
            </a:r>
            <a:r>
              <a:rPr lang="en-US" dirty="0" smtClean="0"/>
              <a:t>Non-OECD </a:t>
            </a:r>
            <a:r>
              <a:rPr lang="en-US" dirty="0"/>
              <a:t>Asia, </a:t>
            </a:r>
            <a:r>
              <a:rPr lang="en-US" dirty="0" smtClean="0"/>
              <a:t>competition exists between coal, natural gas, and renewable technologies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5603" y="4718304"/>
            <a:ext cx="2414016" cy="42976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60793"/>
              </p:ext>
            </p:extLst>
          </p:nvPr>
        </p:nvGraphicFramePr>
        <p:xfrm>
          <a:off x="5359855" y="1475709"/>
          <a:ext cx="351710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554"/>
                <a:gridCol w="1758554"/>
              </a:tblGrid>
              <a:tr h="2698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Renewables capital</a:t>
                      </a:r>
                      <a:r>
                        <a:rPr lang="en-US" sz="1200" baseline="0" dirty="0" smtClean="0"/>
                        <a:t> cost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98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Low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76297" y="259255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coal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656753" y="3585248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/>
                </a:solidFill>
              </a:rPr>
              <a:t>solar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69492" y="3794836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</a:rPr>
              <a:t>wind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6260" y="3416550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hydro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2999" y="3076456"/>
            <a:ext cx="731290" cy="3782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natural</a:t>
            </a:r>
          </a:p>
          <a:p>
            <a:pPr>
              <a:lnSpc>
                <a:spcPct val="65000"/>
              </a:lnSpc>
            </a:pPr>
            <a:r>
              <a:rPr lang="en-US" sz="1400" dirty="0" smtClean="0">
                <a:solidFill>
                  <a:schemeClr val="accent1"/>
                </a:solidFill>
              </a:rPr>
              <a:t>gas</a:t>
            </a:r>
            <a:endParaRPr lang="en-US" sz="1400" dirty="0">
              <a:solidFill>
                <a:schemeClr val="accent1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824242" y="3049380"/>
            <a:ext cx="2585565" cy="53550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680882" y="922019"/>
            <a:ext cx="4532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select fuels, Other Non-OECD Asia</a:t>
            </a:r>
            <a:endParaRPr lang="en-US" sz="1200" dirty="0" smtClean="0"/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594053" y="922019"/>
            <a:ext cx="397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Electricity generation by fuel, Other Non-OECD Asia</a:t>
            </a:r>
          </a:p>
          <a:p>
            <a:r>
              <a:rPr lang="en-US" sz="1200" dirty="0" smtClean="0"/>
              <a:t>Comparative Reference case</a:t>
            </a:r>
          </a:p>
          <a:p>
            <a:r>
              <a:rPr lang="en-US" sz="1200" dirty="0" smtClean="0"/>
              <a:t>billion kilowatthours</a:t>
            </a:r>
            <a:endParaRPr lang="en-US" sz="1200" dirty="0"/>
          </a:p>
        </p:txBody>
      </p:sp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197686"/>
              </p:ext>
            </p:extLst>
          </p:nvPr>
        </p:nvGraphicFramePr>
        <p:xfrm>
          <a:off x="5380301" y="2080806"/>
          <a:ext cx="1695214" cy="1273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Chart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966323"/>
              </p:ext>
            </p:extLst>
          </p:nvPr>
        </p:nvGraphicFramePr>
        <p:xfrm>
          <a:off x="7075514" y="2100625"/>
          <a:ext cx="1726249" cy="1239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Chart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548944"/>
              </p:ext>
            </p:extLst>
          </p:nvPr>
        </p:nvGraphicFramePr>
        <p:xfrm>
          <a:off x="5371047" y="3290411"/>
          <a:ext cx="1704466" cy="137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Chart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055676"/>
              </p:ext>
            </p:extLst>
          </p:nvPr>
        </p:nvGraphicFramePr>
        <p:xfrm>
          <a:off x="7114022" y="3354178"/>
          <a:ext cx="1649231" cy="1255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3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595486" y="4324892"/>
            <a:ext cx="8001000" cy="346068"/>
          </a:xfrm>
        </p:spPr>
        <p:txBody>
          <a:bodyPr/>
          <a:lstStyle/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Note:  Other fuels representing a small percentage of generation are not shown</a:t>
            </a:r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900" dirty="0" smtClean="0"/>
          </a:p>
          <a:p>
            <a:pPr>
              <a:lnSpc>
                <a:spcPct val="30000"/>
              </a:lnSpc>
              <a:spcBef>
                <a:spcPts val="0"/>
              </a:spcBef>
            </a:pPr>
            <a:r>
              <a:rPr lang="en-US" sz="900" dirty="0" smtClean="0"/>
              <a:t>Source: </a:t>
            </a:r>
            <a:r>
              <a:rPr lang="en-US" sz="900" dirty="0"/>
              <a:t>Energy Information Administration, International Energy Outlook </a:t>
            </a:r>
            <a:r>
              <a:rPr lang="en-US" sz="900" dirty="0" smtClean="0"/>
              <a:t>2020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467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118308"/>
            <a:ext cx="8142111" cy="694322"/>
          </a:xfrm>
        </p:spPr>
        <p:txBody>
          <a:bodyPr/>
          <a:lstStyle/>
          <a:p>
            <a:r>
              <a:rPr lang="en-US" sz="2400" dirty="0" smtClean="0"/>
              <a:t>Polices, markets, </a:t>
            </a:r>
            <a:r>
              <a:rPr lang="en-US" sz="2400" dirty="0"/>
              <a:t>and </a:t>
            </a:r>
            <a:r>
              <a:rPr lang="en-US" sz="2400" dirty="0" smtClean="0"/>
              <a:t>resources determine the impact of natural gas prices and renewable capital costs on Asia’s generation mix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1056082"/>
            <a:ext cx="8001000" cy="3470198"/>
          </a:xfrm>
        </p:spPr>
        <p:txBody>
          <a:bodyPr/>
          <a:lstStyle/>
          <a:p>
            <a:r>
              <a:rPr lang="en-US" b="1" dirty="0" smtClean="0"/>
              <a:t>China</a:t>
            </a:r>
            <a:r>
              <a:rPr lang="en-US" dirty="0" smtClean="0"/>
              <a:t>: Emission policies favor growth away from coal-fired generation</a:t>
            </a:r>
          </a:p>
          <a:p>
            <a:pPr lvl="1"/>
            <a:r>
              <a:rPr lang="en-US" dirty="0" smtClean="0"/>
              <a:t>Low natural </a:t>
            </a:r>
            <a:r>
              <a:rPr lang="en-US" dirty="0"/>
              <a:t>gas prices </a:t>
            </a:r>
            <a:r>
              <a:rPr lang="en-US" dirty="0" smtClean="0"/>
              <a:t>significantly shift the generation mix to predominantly natural gas</a:t>
            </a:r>
          </a:p>
          <a:p>
            <a:pPr lvl="1"/>
            <a:r>
              <a:rPr lang="en-US" dirty="0" smtClean="0"/>
              <a:t>High </a:t>
            </a:r>
            <a:r>
              <a:rPr lang="en-US" dirty="0"/>
              <a:t>natural gas </a:t>
            </a:r>
            <a:r>
              <a:rPr lang="en-US" dirty="0" smtClean="0"/>
              <a:t>prices with </a:t>
            </a:r>
            <a:r>
              <a:rPr lang="en-US" dirty="0"/>
              <a:t>low renewable costs </a:t>
            </a:r>
            <a:r>
              <a:rPr lang="en-US" dirty="0" smtClean="0"/>
              <a:t>could lead to solar becoming </a:t>
            </a:r>
            <a:r>
              <a:rPr lang="en-US" dirty="0"/>
              <a:t>the predominant source of electricity generation by </a:t>
            </a:r>
            <a:r>
              <a:rPr lang="en-US" dirty="0" smtClean="0"/>
              <a:t>2050</a:t>
            </a:r>
          </a:p>
          <a:p>
            <a:r>
              <a:rPr lang="en-US" b="1" dirty="0"/>
              <a:t>Other Non-OECD </a:t>
            </a:r>
            <a:r>
              <a:rPr lang="en-US" b="1" dirty="0" smtClean="0"/>
              <a:t>Asia</a:t>
            </a:r>
            <a:r>
              <a:rPr lang="en-US" dirty="0"/>
              <a:t>: </a:t>
            </a:r>
            <a:r>
              <a:rPr lang="en-US" dirty="0" smtClean="0"/>
              <a:t>Without </a:t>
            </a:r>
            <a:r>
              <a:rPr lang="en-US" dirty="0"/>
              <a:t>a unified emissions </a:t>
            </a:r>
            <a:r>
              <a:rPr lang="en-US" dirty="0" smtClean="0"/>
              <a:t>policy, coal</a:t>
            </a:r>
            <a:r>
              <a:rPr lang="en-US" dirty="0"/>
              <a:t>, natural gas, and renewables compete, but fossil fuels remain the dominant source of generation in all cases </a:t>
            </a:r>
            <a:endParaRPr lang="en-US" dirty="0" smtClean="0"/>
          </a:p>
          <a:p>
            <a:pPr lvl="1"/>
            <a:r>
              <a:rPr lang="en-US" dirty="0" smtClean="0"/>
              <a:t>Low natural gas prices could make natural gas the primary fuel for electricity generation</a:t>
            </a:r>
          </a:p>
          <a:p>
            <a:pPr lvl="1"/>
            <a:r>
              <a:rPr lang="en-US" dirty="0" smtClean="0"/>
              <a:t>High </a:t>
            </a:r>
            <a:r>
              <a:rPr lang="en-US" dirty="0"/>
              <a:t>natural gas </a:t>
            </a:r>
            <a:r>
              <a:rPr lang="en-US" dirty="0" smtClean="0"/>
              <a:t>prices coupled with low </a:t>
            </a:r>
            <a:r>
              <a:rPr lang="en-US" dirty="0"/>
              <a:t>renewable capital </a:t>
            </a:r>
            <a:r>
              <a:rPr lang="en-US" dirty="0" smtClean="0"/>
              <a:t>costs could double solar, wind, and hydropower generation over Comparative Reference case levels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88016" y="4718304"/>
            <a:ext cx="2414016" cy="42976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Michelle Bowman, CSIS                   IEO2020 Issue in Focus:  Asia                 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AutoShape 2" descr="U.S. energy trade for selected fuel 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2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11462</TotalTime>
  <Words>561</Words>
  <Application>Microsoft Office PowerPoint</Application>
  <PresentationFormat>On-screen Show (16:9)</PresentationFormat>
  <Paragraphs>114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eia_template_16x9</vt:lpstr>
      <vt:lpstr>Issue in Focus from IEO2020:  Impacts of Changes in Natural Gas Prices and Renewable Capital Costs on the Asian Electric Sector</vt:lpstr>
      <vt:lpstr>Non-OECD electricity generation grows fastest in Asia</vt:lpstr>
      <vt:lpstr>Reference case projections result from specific natural gas price and renewable energy capital cost assumptions</vt:lpstr>
      <vt:lpstr>Changes in natural gas prices and renewable energy capital costs could shift the electricity sector fuel mix in Asia</vt:lpstr>
      <vt:lpstr>In China, economics of competing technologies and emissions policies drive decreases in coal generation</vt:lpstr>
      <vt:lpstr>In Other Non-OECD Asia, competition exists between coal, natural gas, and renewable technologies</vt:lpstr>
      <vt:lpstr>Polices, markets, and resources determine the impact of natural gas prices and renewable capital costs on Asia’s generation mix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Energy Outlook 2020 (IEO2020)</dc:title>
  <dc:creator>U.S. Energy Information Administration</dc:creator>
  <cp:lastModifiedBy>Arce-Mercado, Carlos (CONTR)</cp:lastModifiedBy>
  <cp:revision>381</cp:revision>
  <cp:lastPrinted>2014-08-29T14:41:04Z</cp:lastPrinted>
  <dcterms:created xsi:type="dcterms:W3CDTF">2020-07-22T13:44:13Z</dcterms:created>
  <dcterms:modified xsi:type="dcterms:W3CDTF">2020-10-09T18:37:39Z</dcterms:modified>
</cp:coreProperties>
</file>