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5" r:id="rId1"/>
  </p:sldMasterIdLst>
  <p:notesMasterIdLst>
    <p:notesMasterId r:id="rId10"/>
  </p:notesMasterIdLst>
  <p:handoutMasterIdLst>
    <p:handoutMasterId r:id="rId11"/>
  </p:handoutMasterIdLst>
  <p:sldIdLst>
    <p:sldId id="575" r:id="rId2"/>
    <p:sldId id="801" r:id="rId3"/>
    <p:sldId id="723" r:id="rId4"/>
    <p:sldId id="787" r:id="rId5"/>
    <p:sldId id="799" r:id="rId6"/>
    <p:sldId id="776" r:id="rId7"/>
    <p:sldId id="791" r:id="rId8"/>
    <p:sldId id="800" r:id="rId9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kunta, Manussawee" initials="SM" lastIdx="5" clrIdx="0">
    <p:extLst>
      <p:ext uri="{19B8F6BF-5375-455C-9EA6-DF929625EA0E}">
        <p15:presenceInfo xmlns:p15="http://schemas.microsoft.com/office/powerpoint/2012/main" userId="S-1-5-21-2005352356-2018378189-366286951-35365" providerId="AD"/>
      </p:ext>
    </p:extLst>
  </p:cmAuthor>
  <p:cmAuthor id="2" name="Diefenderfer, Jim" initials="DJ" lastIdx="47" clrIdx="1">
    <p:extLst>
      <p:ext uri="{19B8F6BF-5375-455C-9EA6-DF929625EA0E}">
        <p15:presenceInfo xmlns:p15="http://schemas.microsoft.com/office/powerpoint/2012/main" userId="S-1-5-21-2005352356-2018378189-366286951-8639" providerId="AD"/>
      </p:ext>
    </p:extLst>
  </p:cmAuthor>
  <p:cmAuthor id="3" name="Kahan, Ari" initials="KA" lastIdx="16" clrIdx="2">
    <p:extLst>
      <p:ext uri="{19B8F6BF-5375-455C-9EA6-DF929625EA0E}">
        <p15:presenceInfo xmlns:p15="http://schemas.microsoft.com/office/powerpoint/2012/main" userId="S-1-5-21-2005352356-2018378189-366286951-35880" providerId="AD"/>
      </p:ext>
    </p:extLst>
  </p:cmAuthor>
  <p:cmAuthor id="4" name="Huetteman, Thaddeus" initials="HT" lastIdx="18" clrIdx="3">
    <p:extLst>
      <p:ext uri="{19B8F6BF-5375-455C-9EA6-DF929625EA0E}">
        <p15:presenceInfo xmlns:p15="http://schemas.microsoft.com/office/powerpoint/2012/main" userId="S-1-5-21-2005352356-2018378189-366286951-33326" providerId="AD"/>
      </p:ext>
    </p:extLst>
  </p:cmAuthor>
  <p:cmAuthor id="5" name="LaRose, Angelina" initials="LA" lastIdx="6" clrIdx="4">
    <p:extLst>
      <p:ext uri="{19B8F6BF-5375-455C-9EA6-DF929625EA0E}">
        <p15:presenceInfo xmlns:p15="http://schemas.microsoft.com/office/powerpoint/2012/main" userId="S-1-5-21-2005352356-2018378189-366286951-79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FF"/>
    <a:srgbClr val="169DD8"/>
    <a:srgbClr val="C5600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10" autoAdjust="0"/>
    <p:restoredTop sz="72786" autoAdjust="0"/>
  </p:normalViewPr>
  <p:slideViewPr>
    <p:cSldViewPr snapToGrid="0">
      <p:cViewPr varScale="1">
        <p:scale>
          <a:sx n="85" d="100"/>
          <a:sy n="85" d="100"/>
        </p:scale>
        <p:origin x="216" y="4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580" y="4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chemeClr val="tx1"/>
                </a:solidFill>
              </a:rPr>
              <a:t>Single Region Africa</a:t>
            </a:r>
          </a:p>
        </c:rich>
      </c:tx>
      <c:layout>
        <c:manualLayout>
          <c:xMode val="edge"/>
          <c:yMode val="edge"/>
          <c:x val="0.3091633159114779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492509640071545"/>
          <c:y val="0.1501462726300706"/>
          <c:w val="0.56419221200811742"/>
          <c:h val="0.733547565880872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'Figure 2'!$P$5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  <a:ln>
              <a:noFill/>
            </a:ln>
            <a:effectLst/>
          </c:spPr>
          <c:invertIfNegative val="0"/>
          <c:cat>
            <c:numRef>
              <c:f>'Figure 2'!$O$6:$O$11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</c:numRef>
          </c:cat>
          <c:val>
            <c:numRef>
              <c:f>'Figure 2'!$P$6:$P$11</c:f>
              <c:numCache>
                <c:formatCode>_(* #,##0_);_(* \(#,##0\);_(* "-"??_);_(@_)</c:formatCode>
                <c:ptCount val="3"/>
                <c:pt idx="0">
                  <c:v>265.36350477994887</c:v>
                </c:pt>
                <c:pt idx="1">
                  <c:v>293.96122223088133</c:v>
                </c:pt>
                <c:pt idx="2">
                  <c:v>150.84540447328828</c:v>
                </c:pt>
              </c:numCache>
            </c:numRef>
          </c:val>
        </c:ser>
        <c:ser>
          <c:idx val="1"/>
          <c:order val="1"/>
          <c:tx>
            <c:strRef>
              <c:f>'Figure 2'!$Q$5</c:f>
              <c:strCache>
                <c:ptCount val="1"/>
                <c:pt idx="0">
                  <c:v>oil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'Figure 2'!$O$6:$O$11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</c:numRef>
          </c:cat>
          <c:val>
            <c:numRef>
              <c:f>'Figure 2'!$Q$6:$Q$11</c:f>
              <c:numCache>
                <c:formatCode>_(* #,##0_);_(* \(#,##0\);_(* "-"??_);_(@_)</c:formatCode>
                <c:ptCount val="3"/>
                <c:pt idx="0">
                  <c:v>78.012889195384389</c:v>
                </c:pt>
                <c:pt idx="1">
                  <c:v>31.061418664013654</c:v>
                </c:pt>
                <c:pt idx="2">
                  <c:v>6.6962194090238265</c:v>
                </c:pt>
              </c:numCache>
            </c:numRef>
          </c:val>
        </c:ser>
        <c:ser>
          <c:idx val="2"/>
          <c:order val="2"/>
          <c:tx>
            <c:strRef>
              <c:f>'Figure 2'!$R$5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invertIfNegative val="0"/>
          <c:cat>
            <c:numRef>
              <c:f>'Figure 2'!$O$6:$O$11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</c:numRef>
          </c:cat>
          <c:val>
            <c:numRef>
              <c:f>'Figure 2'!$R$6:$R$11</c:f>
              <c:numCache>
                <c:formatCode>_(* #,##0_);_(* \(#,##0\);_(* "-"??_);_(@_)</c:formatCode>
                <c:ptCount val="3"/>
                <c:pt idx="0">
                  <c:v>292.35459692795951</c:v>
                </c:pt>
                <c:pt idx="1">
                  <c:v>289.13262555483544</c:v>
                </c:pt>
                <c:pt idx="2">
                  <c:v>391.02138839769071</c:v>
                </c:pt>
              </c:numCache>
            </c:numRef>
          </c:val>
        </c:ser>
        <c:ser>
          <c:idx val="3"/>
          <c:order val="3"/>
          <c:tx>
            <c:strRef>
              <c:f>'Figure 2'!$S$5</c:f>
              <c:strCache>
                <c:ptCount val="1"/>
                <c:pt idx="0">
                  <c:v>nuclear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'Figure 2'!$O$6:$O$11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</c:numRef>
          </c:cat>
          <c:val>
            <c:numRef>
              <c:f>'Figure 2'!$S$6:$S$11</c:f>
              <c:numCache>
                <c:formatCode>_(* #,##0_);_(* \(#,##0\);_(* "-"??_);_(@_)</c:formatCode>
                <c:ptCount val="3"/>
                <c:pt idx="0">
                  <c:v>12.932561999008147</c:v>
                </c:pt>
                <c:pt idx="1">
                  <c:v>22.388628836992623</c:v>
                </c:pt>
                <c:pt idx="2">
                  <c:v>37.82426735193787</c:v>
                </c:pt>
              </c:numCache>
            </c:numRef>
          </c:val>
        </c:ser>
        <c:ser>
          <c:idx val="4"/>
          <c:order val="4"/>
          <c:tx>
            <c:strRef>
              <c:f>'Figure 2'!$T$5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rgbClr val="003953"/>
            </a:solidFill>
            <a:ln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953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3953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3953"/>
              </a:solidFill>
              <a:ln>
                <a:noFill/>
              </a:ln>
              <a:effectLst/>
            </c:spPr>
          </c:dPt>
          <c:cat>
            <c:numRef>
              <c:f>'Figure 2'!$O$6:$O$11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</c:numRef>
          </c:cat>
          <c:val>
            <c:numRef>
              <c:f>'Figure 2'!$T$6:$T$11</c:f>
              <c:numCache>
                <c:formatCode>_(* #,##0_);_(* \(#,##0\);_(* "-"??_);_(@_)</c:formatCode>
                <c:ptCount val="3"/>
                <c:pt idx="0">
                  <c:v>116.79471598412272</c:v>
                </c:pt>
                <c:pt idx="1">
                  <c:v>199.58131171700686</c:v>
                </c:pt>
                <c:pt idx="2">
                  <c:v>577.26456658525092</c:v>
                </c:pt>
              </c:numCache>
            </c:numRef>
          </c:val>
        </c:ser>
        <c:ser>
          <c:idx val="5"/>
          <c:order val="5"/>
          <c:tx>
            <c:strRef>
              <c:f>'Figure 2'!$U$5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invertIfNegative val="0"/>
          <c:cat>
            <c:numRef>
              <c:f>'Figure 2'!$O$6:$O$11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</c:numRef>
          </c:cat>
          <c:val>
            <c:numRef>
              <c:f>'Figure 2'!$U$6:$U$11</c:f>
              <c:numCache>
                <c:formatCode>_(* #,##0_);_(* \(#,##0\);_(* "-"??_);_(@_)</c:formatCode>
                <c:ptCount val="3"/>
                <c:pt idx="0">
                  <c:v>17.810603152953682</c:v>
                </c:pt>
                <c:pt idx="1">
                  <c:v>87.485794190041318</c:v>
                </c:pt>
                <c:pt idx="2">
                  <c:v>101.69803173302999</c:v>
                </c:pt>
              </c:numCache>
            </c:numRef>
          </c:val>
        </c:ser>
        <c:ser>
          <c:idx val="6"/>
          <c:order val="6"/>
          <c:tx>
            <c:strRef>
              <c:f>'Figure 2'!$V$5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'Figure 2'!$O$6:$O$11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</c:numRef>
          </c:cat>
          <c:val>
            <c:numRef>
              <c:f>'Figure 2'!$V$6:$V$11</c:f>
              <c:numCache>
                <c:formatCode>_(* #,##0_);_(* \(#,##0\);_(* "-"??_);_(@_)</c:formatCode>
                <c:ptCount val="3"/>
                <c:pt idx="0">
                  <c:v>15.093697560083532</c:v>
                </c:pt>
                <c:pt idx="1">
                  <c:v>94.084941352602456</c:v>
                </c:pt>
                <c:pt idx="2">
                  <c:v>558.33820782963539</c:v>
                </c:pt>
              </c:numCache>
            </c:numRef>
          </c:val>
        </c:ser>
        <c:ser>
          <c:idx val="7"/>
          <c:order val="7"/>
          <c:tx>
            <c:strRef>
              <c:f>'Figure 2'!$W$5</c:f>
              <c:strCache>
                <c:ptCount val="1"/>
                <c:pt idx="0">
                  <c:v>other renewables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'Figure 2'!$O$6:$O$11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</c:numRef>
          </c:cat>
          <c:val>
            <c:numRef>
              <c:f>'Figure 2'!$W$6:$W$11</c:f>
              <c:numCache>
                <c:formatCode>_(* #,##0_);_(* \(#,##0\);_(* "-"??_);_(@_)</c:formatCode>
                <c:ptCount val="3"/>
                <c:pt idx="0">
                  <c:v>5.5103578717903989</c:v>
                </c:pt>
                <c:pt idx="1">
                  <c:v>39.835430726556361</c:v>
                </c:pt>
                <c:pt idx="2">
                  <c:v>72.380516515571799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676937920"/>
        <c:axId val="-676938464"/>
      </c:barChart>
      <c:catAx>
        <c:axId val="-67693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76938464"/>
        <c:crosses val="autoZero"/>
        <c:auto val="1"/>
        <c:lblAlgn val="ctr"/>
        <c:lblOffset val="100"/>
        <c:noMultiLvlLbl val="0"/>
      </c:catAx>
      <c:valAx>
        <c:axId val="-676938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7693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7720180810731986E-2"/>
          <c:y val="0.28622671873643518"/>
          <c:w val="0.70225625183046303"/>
          <c:h val="0.4965065538393880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'Figs 2 &amp; 3'!$U$4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'Figs 2 &amp; 3'!$S$14:$T$39</c:f>
              <c:multiLvlStrCache>
                <c:ptCount val="11"/>
                <c:lvl>
                  <c:pt idx="0">
                    <c:v>2019</c:v>
                  </c:pt>
                  <c:pt idx="1">
                    <c:v>2030</c:v>
                  </c:pt>
                  <c:pt idx="2">
                    <c:v>2050</c:v>
                  </c:pt>
                  <c:pt idx="4">
                    <c:v>2019</c:v>
                  </c:pt>
                  <c:pt idx="5">
                    <c:v>2030</c:v>
                  </c:pt>
                  <c:pt idx="6">
                    <c:v>2050</c:v>
                  </c:pt>
                  <c:pt idx="8">
                    <c:v>2019</c:v>
                  </c:pt>
                  <c:pt idx="9">
                    <c:v>2030</c:v>
                  </c:pt>
                  <c:pt idx="10">
                    <c:v>2050</c:v>
                  </c:pt>
                </c:lvl>
                <c:lvl>
                  <c:pt idx="0">
                    <c:v>AFR+</c:v>
                  </c:pt>
                  <c:pt idx="1">
                    <c:v>AFR+</c:v>
                  </c:pt>
                  <c:pt idx="2">
                    <c:v>AFR+</c:v>
                  </c:pt>
                  <c:pt idx="4">
                    <c:v>AFR_N</c:v>
                  </c:pt>
                  <c:pt idx="5">
                    <c:v>AFR_N</c:v>
                  </c:pt>
                  <c:pt idx="6">
                    <c:v>AFR_N</c:v>
                  </c:pt>
                  <c:pt idx="8">
                    <c:v>AFR_S</c:v>
                  </c:pt>
                  <c:pt idx="9">
                    <c:v>AFR_S</c:v>
                  </c:pt>
                  <c:pt idx="10">
                    <c:v>AFR_S</c:v>
                  </c:pt>
                </c:lvl>
              </c:multiLvlStrCache>
            </c:multiLvlStrRef>
          </c:cat>
          <c:val>
            <c:numRef>
              <c:f>'Figs 2 &amp; 3'!$U$14:$U$39</c:f>
              <c:numCache>
                <c:formatCode>#,##0</c:formatCode>
                <c:ptCount val="11"/>
                <c:pt idx="0">
                  <c:v>253.34360931098601</c:v>
                </c:pt>
                <c:pt idx="1">
                  <c:v>245.71557280533895</c:v>
                </c:pt>
                <c:pt idx="2">
                  <c:v>373.82720891424151</c:v>
                </c:pt>
                <c:pt idx="4">
                  <c:v>16.207627702852914</c:v>
                </c:pt>
                <c:pt idx="5">
                  <c:v>11.57160356909292</c:v>
                </c:pt>
                <c:pt idx="6">
                  <c:v>27.896925429226723</c:v>
                </c:pt>
                <c:pt idx="8">
                  <c:v>237.13598160813311</c:v>
                </c:pt>
                <c:pt idx="9">
                  <c:v>234.14396923624602</c:v>
                </c:pt>
                <c:pt idx="10">
                  <c:v>345.9302834850148</c:v>
                </c:pt>
              </c:numCache>
            </c:numRef>
          </c:val>
        </c:ser>
        <c:ser>
          <c:idx val="3"/>
          <c:order val="1"/>
          <c:tx>
            <c:strRef>
              <c:f>'Figs 2 &amp; 3'!$V$4</c:f>
              <c:strCache>
                <c:ptCount val="1"/>
                <c:pt idx="0">
                  <c:v>oil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'Figs 2 &amp; 3'!$S$14:$T$39</c:f>
              <c:multiLvlStrCache>
                <c:ptCount val="11"/>
                <c:lvl>
                  <c:pt idx="0">
                    <c:v>2019</c:v>
                  </c:pt>
                  <c:pt idx="1">
                    <c:v>2030</c:v>
                  </c:pt>
                  <c:pt idx="2">
                    <c:v>2050</c:v>
                  </c:pt>
                  <c:pt idx="4">
                    <c:v>2019</c:v>
                  </c:pt>
                  <c:pt idx="5">
                    <c:v>2030</c:v>
                  </c:pt>
                  <c:pt idx="6">
                    <c:v>2050</c:v>
                  </c:pt>
                  <c:pt idx="8">
                    <c:v>2019</c:v>
                  </c:pt>
                  <c:pt idx="9">
                    <c:v>2030</c:v>
                  </c:pt>
                  <c:pt idx="10">
                    <c:v>2050</c:v>
                  </c:pt>
                </c:lvl>
                <c:lvl>
                  <c:pt idx="0">
                    <c:v>AFR+</c:v>
                  </c:pt>
                  <c:pt idx="1">
                    <c:v>AFR+</c:v>
                  </c:pt>
                  <c:pt idx="2">
                    <c:v>AFR+</c:v>
                  </c:pt>
                  <c:pt idx="4">
                    <c:v>AFR_N</c:v>
                  </c:pt>
                  <c:pt idx="5">
                    <c:v>AFR_N</c:v>
                  </c:pt>
                  <c:pt idx="6">
                    <c:v>AFR_N</c:v>
                  </c:pt>
                  <c:pt idx="8">
                    <c:v>AFR_S</c:v>
                  </c:pt>
                  <c:pt idx="9">
                    <c:v>AFR_S</c:v>
                  </c:pt>
                  <c:pt idx="10">
                    <c:v>AFR_S</c:v>
                  </c:pt>
                </c:lvl>
              </c:multiLvlStrCache>
            </c:multiLvlStrRef>
          </c:cat>
          <c:val>
            <c:numRef>
              <c:f>'Figs 2 &amp; 3'!$V$14:$V$39</c:f>
              <c:numCache>
                <c:formatCode>#,##0</c:formatCode>
                <c:ptCount val="11"/>
                <c:pt idx="0">
                  <c:v>76.950918676133526</c:v>
                </c:pt>
                <c:pt idx="1">
                  <c:v>28.643195757016642</c:v>
                </c:pt>
                <c:pt idx="2">
                  <c:v>6.6848726782741448</c:v>
                </c:pt>
                <c:pt idx="4">
                  <c:v>43.516892874773248</c:v>
                </c:pt>
                <c:pt idx="5">
                  <c:v>16.46011684425336</c:v>
                </c:pt>
                <c:pt idx="6">
                  <c:v>3.7703599089277531</c:v>
                </c:pt>
                <c:pt idx="8">
                  <c:v>33.434025801360278</c:v>
                </c:pt>
                <c:pt idx="9">
                  <c:v>12.183078912763284</c:v>
                </c:pt>
                <c:pt idx="10">
                  <c:v>2.9145127693463921</c:v>
                </c:pt>
              </c:numCache>
            </c:numRef>
          </c:val>
        </c:ser>
        <c:ser>
          <c:idx val="4"/>
          <c:order val="2"/>
          <c:tx>
            <c:strRef>
              <c:f>'Figs 2 &amp; 3'!$W$4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'Figs 2 &amp; 3'!$S$14:$T$39</c:f>
              <c:multiLvlStrCache>
                <c:ptCount val="11"/>
                <c:lvl>
                  <c:pt idx="0">
                    <c:v>2019</c:v>
                  </c:pt>
                  <c:pt idx="1">
                    <c:v>2030</c:v>
                  </c:pt>
                  <c:pt idx="2">
                    <c:v>2050</c:v>
                  </c:pt>
                  <c:pt idx="4">
                    <c:v>2019</c:v>
                  </c:pt>
                  <c:pt idx="5">
                    <c:v>2030</c:v>
                  </c:pt>
                  <c:pt idx="6">
                    <c:v>2050</c:v>
                  </c:pt>
                  <c:pt idx="8">
                    <c:v>2019</c:v>
                  </c:pt>
                  <c:pt idx="9">
                    <c:v>2030</c:v>
                  </c:pt>
                  <c:pt idx="10">
                    <c:v>2050</c:v>
                  </c:pt>
                </c:lvl>
                <c:lvl>
                  <c:pt idx="0">
                    <c:v>AFR+</c:v>
                  </c:pt>
                  <c:pt idx="1">
                    <c:v>AFR+</c:v>
                  </c:pt>
                  <c:pt idx="2">
                    <c:v>AFR+</c:v>
                  </c:pt>
                  <c:pt idx="4">
                    <c:v>AFR_N</c:v>
                  </c:pt>
                  <c:pt idx="5">
                    <c:v>AFR_N</c:v>
                  </c:pt>
                  <c:pt idx="6">
                    <c:v>AFR_N</c:v>
                  </c:pt>
                  <c:pt idx="8">
                    <c:v>AFR_S</c:v>
                  </c:pt>
                  <c:pt idx="9">
                    <c:v>AFR_S</c:v>
                  </c:pt>
                  <c:pt idx="10">
                    <c:v>AFR_S</c:v>
                  </c:pt>
                </c:lvl>
              </c:multiLvlStrCache>
            </c:multiLvlStrRef>
          </c:cat>
          <c:val>
            <c:numRef>
              <c:f>'Figs 2 &amp; 3'!$W$14:$W$39</c:f>
              <c:numCache>
                <c:formatCode>#,##0</c:formatCode>
                <c:ptCount val="11"/>
                <c:pt idx="0">
                  <c:v>307.53022400375016</c:v>
                </c:pt>
                <c:pt idx="1">
                  <c:v>391.43803307714552</c:v>
                </c:pt>
                <c:pt idx="2">
                  <c:v>689.34027651179076</c:v>
                </c:pt>
                <c:pt idx="4">
                  <c:v>250.39660031177155</c:v>
                </c:pt>
                <c:pt idx="5">
                  <c:v>339.08787316370319</c:v>
                </c:pt>
                <c:pt idx="6">
                  <c:v>544.44619058484261</c:v>
                </c:pt>
                <c:pt idx="8">
                  <c:v>57.133623691978642</c:v>
                </c:pt>
                <c:pt idx="9">
                  <c:v>52.350159913442347</c:v>
                </c:pt>
                <c:pt idx="10">
                  <c:v>144.89408592694809</c:v>
                </c:pt>
              </c:numCache>
            </c:numRef>
          </c:val>
        </c:ser>
        <c:ser>
          <c:idx val="9"/>
          <c:order val="3"/>
          <c:tx>
            <c:strRef>
              <c:f>'Figs 2 &amp; 3'!$X$4</c:f>
              <c:strCache>
                <c:ptCount val="1"/>
                <c:pt idx="0">
                  <c:v>nuclear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multiLvlStrRef>
              <c:f>'Figs 2 &amp; 3'!$S$14:$T$39</c:f>
              <c:multiLvlStrCache>
                <c:ptCount val="11"/>
                <c:lvl>
                  <c:pt idx="0">
                    <c:v>2019</c:v>
                  </c:pt>
                  <c:pt idx="1">
                    <c:v>2030</c:v>
                  </c:pt>
                  <c:pt idx="2">
                    <c:v>2050</c:v>
                  </c:pt>
                  <c:pt idx="4">
                    <c:v>2019</c:v>
                  </c:pt>
                  <c:pt idx="5">
                    <c:v>2030</c:v>
                  </c:pt>
                  <c:pt idx="6">
                    <c:v>2050</c:v>
                  </c:pt>
                  <c:pt idx="8">
                    <c:v>2019</c:v>
                  </c:pt>
                  <c:pt idx="9">
                    <c:v>2030</c:v>
                  </c:pt>
                  <c:pt idx="10">
                    <c:v>2050</c:v>
                  </c:pt>
                </c:lvl>
                <c:lvl>
                  <c:pt idx="0">
                    <c:v>AFR+</c:v>
                  </c:pt>
                  <c:pt idx="1">
                    <c:v>AFR+</c:v>
                  </c:pt>
                  <c:pt idx="2">
                    <c:v>AFR+</c:v>
                  </c:pt>
                  <c:pt idx="4">
                    <c:v>AFR_N</c:v>
                  </c:pt>
                  <c:pt idx="5">
                    <c:v>AFR_N</c:v>
                  </c:pt>
                  <c:pt idx="6">
                    <c:v>AFR_N</c:v>
                  </c:pt>
                  <c:pt idx="8">
                    <c:v>AFR_S</c:v>
                  </c:pt>
                  <c:pt idx="9">
                    <c:v>AFR_S</c:v>
                  </c:pt>
                  <c:pt idx="10">
                    <c:v>AFR_S</c:v>
                  </c:pt>
                </c:lvl>
              </c:multiLvlStrCache>
            </c:multiLvlStrRef>
          </c:cat>
          <c:val>
            <c:numRef>
              <c:f>'Figs 2 &amp; 3'!$X$14:$X$39</c:f>
              <c:numCache>
                <c:formatCode>#,##0</c:formatCode>
                <c:ptCount val="11"/>
                <c:pt idx="0">
                  <c:v>12.932561999008129</c:v>
                </c:pt>
                <c:pt idx="1">
                  <c:v>22.388628836992623</c:v>
                </c:pt>
                <c:pt idx="2">
                  <c:v>37.824267351937856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8">
                  <c:v>12.932561999008129</c:v>
                </c:pt>
                <c:pt idx="9">
                  <c:v>22.388628836992623</c:v>
                </c:pt>
                <c:pt idx="10">
                  <c:v>37.824267351937856</c:v>
                </c:pt>
              </c:numCache>
            </c:numRef>
          </c:val>
        </c:ser>
        <c:ser>
          <c:idx val="2"/>
          <c:order val="4"/>
          <c:tx>
            <c:strRef>
              <c:f>'Figs 2 &amp; 3'!$Y$4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multiLvlStrRef>
              <c:f>'Figs 2 &amp; 3'!$S$14:$T$39</c:f>
              <c:multiLvlStrCache>
                <c:ptCount val="11"/>
                <c:lvl>
                  <c:pt idx="0">
                    <c:v>2019</c:v>
                  </c:pt>
                  <c:pt idx="1">
                    <c:v>2030</c:v>
                  </c:pt>
                  <c:pt idx="2">
                    <c:v>2050</c:v>
                  </c:pt>
                  <c:pt idx="4">
                    <c:v>2019</c:v>
                  </c:pt>
                  <c:pt idx="5">
                    <c:v>2030</c:v>
                  </c:pt>
                  <c:pt idx="6">
                    <c:v>2050</c:v>
                  </c:pt>
                  <c:pt idx="8">
                    <c:v>2019</c:v>
                  </c:pt>
                  <c:pt idx="9">
                    <c:v>2030</c:v>
                  </c:pt>
                  <c:pt idx="10">
                    <c:v>2050</c:v>
                  </c:pt>
                </c:lvl>
                <c:lvl>
                  <c:pt idx="0">
                    <c:v>AFR+</c:v>
                  </c:pt>
                  <c:pt idx="1">
                    <c:v>AFR+</c:v>
                  </c:pt>
                  <c:pt idx="2">
                    <c:v>AFR+</c:v>
                  </c:pt>
                  <c:pt idx="4">
                    <c:v>AFR_N</c:v>
                  </c:pt>
                  <c:pt idx="5">
                    <c:v>AFR_N</c:v>
                  </c:pt>
                  <c:pt idx="6">
                    <c:v>AFR_N</c:v>
                  </c:pt>
                  <c:pt idx="8">
                    <c:v>AFR_S</c:v>
                  </c:pt>
                  <c:pt idx="9">
                    <c:v>AFR_S</c:v>
                  </c:pt>
                  <c:pt idx="10">
                    <c:v>AFR_S</c:v>
                  </c:pt>
                </c:lvl>
              </c:multiLvlStrCache>
            </c:multiLvlStrRef>
          </c:cat>
          <c:val>
            <c:numRef>
              <c:f>'Figs 2 &amp; 3'!$Y$14:$Y$39</c:f>
              <c:numCache>
                <c:formatCode>#,##0</c:formatCode>
                <c:ptCount val="11"/>
                <c:pt idx="0">
                  <c:v>112.50275797853963</c:v>
                </c:pt>
                <c:pt idx="1">
                  <c:v>160.49833127890724</c:v>
                </c:pt>
                <c:pt idx="2">
                  <c:v>333.97199063517689</c:v>
                </c:pt>
                <c:pt idx="4">
                  <c:v>20.40364125047385</c:v>
                </c:pt>
                <c:pt idx="5">
                  <c:v>21.793442230378851</c:v>
                </c:pt>
                <c:pt idx="6">
                  <c:v>21.793442230378847</c:v>
                </c:pt>
                <c:pt idx="8">
                  <c:v>92.099116728065781</c:v>
                </c:pt>
                <c:pt idx="9">
                  <c:v>138.7048890485284</c:v>
                </c:pt>
                <c:pt idx="10">
                  <c:v>312.17854840479805</c:v>
                </c:pt>
              </c:numCache>
            </c:numRef>
          </c:val>
        </c:ser>
        <c:ser>
          <c:idx val="7"/>
          <c:order val="5"/>
          <c:tx>
            <c:strRef>
              <c:f>'Figs 2 &amp; 3'!$Z$4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multiLvlStrRef>
              <c:f>'Figs 2 &amp; 3'!$S$14:$T$39</c:f>
              <c:multiLvlStrCache>
                <c:ptCount val="11"/>
                <c:lvl>
                  <c:pt idx="0">
                    <c:v>2019</c:v>
                  </c:pt>
                  <c:pt idx="1">
                    <c:v>2030</c:v>
                  </c:pt>
                  <c:pt idx="2">
                    <c:v>2050</c:v>
                  </c:pt>
                  <c:pt idx="4">
                    <c:v>2019</c:v>
                  </c:pt>
                  <c:pt idx="5">
                    <c:v>2030</c:v>
                  </c:pt>
                  <c:pt idx="6">
                    <c:v>2050</c:v>
                  </c:pt>
                  <c:pt idx="8">
                    <c:v>2019</c:v>
                  </c:pt>
                  <c:pt idx="9">
                    <c:v>2030</c:v>
                  </c:pt>
                  <c:pt idx="10">
                    <c:v>2050</c:v>
                  </c:pt>
                </c:lvl>
                <c:lvl>
                  <c:pt idx="0">
                    <c:v>AFR+</c:v>
                  </c:pt>
                  <c:pt idx="1">
                    <c:v>AFR+</c:v>
                  </c:pt>
                  <c:pt idx="2">
                    <c:v>AFR+</c:v>
                  </c:pt>
                  <c:pt idx="4">
                    <c:v>AFR_N</c:v>
                  </c:pt>
                  <c:pt idx="5">
                    <c:v>AFR_N</c:v>
                  </c:pt>
                  <c:pt idx="6">
                    <c:v>AFR_N</c:v>
                  </c:pt>
                  <c:pt idx="8">
                    <c:v>AFR_S</c:v>
                  </c:pt>
                  <c:pt idx="9">
                    <c:v>AFR_S</c:v>
                  </c:pt>
                  <c:pt idx="10">
                    <c:v>AFR_S</c:v>
                  </c:pt>
                </c:lvl>
              </c:multiLvlStrCache>
            </c:multiLvlStrRef>
          </c:cat>
          <c:val>
            <c:numRef>
              <c:f>'Figs 2 &amp; 3'!$Z$14:$Z$39</c:f>
              <c:numCache>
                <c:formatCode>#,##0</c:formatCode>
                <c:ptCount val="11"/>
                <c:pt idx="0">
                  <c:v>17.532058866724054</c:v>
                </c:pt>
                <c:pt idx="1">
                  <c:v>87.711633108399084</c:v>
                </c:pt>
                <c:pt idx="2">
                  <c:v>102.6048818521426</c:v>
                </c:pt>
                <c:pt idx="4">
                  <c:v>10.864492528544568</c:v>
                </c:pt>
                <c:pt idx="5">
                  <c:v>36.627340286321676</c:v>
                </c:pt>
                <c:pt idx="6">
                  <c:v>47.310453731981497</c:v>
                </c:pt>
                <c:pt idx="8">
                  <c:v>6.6675663381794852</c:v>
                </c:pt>
                <c:pt idx="9">
                  <c:v>51.084292822077408</c:v>
                </c:pt>
                <c:pt idx="10">
                  <c:v>55.294428120161093</c:v>
                </c:pt>
              </c:numCache>
            </c:numRef>
          </c:val>
        </c:ser>
        <c:ser>
          <c:idx val="6"/>
          <c:order val="6"/>
          <c:tx>
            <c:strRef>
              <c:f>'Figs 2 &amp; 3'!$AA$4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multiLvlStrRef>
              <c:f>'Figs 2 &amp; 3'!$S$14:$T$39</c:f>
              <c:multiLvlStrCache>
                <c:ptCount val="11"/>
                <c:lvl>
                  <c:pt idx="0">
                    <c:v>2019</c:v>
                  </c:pt>
                  <c:pt idx="1">
                    <c:v>2030</c:v>
                  </c:pt>
                  <c:pt idx="2">
                    <c:v>2050</c:v>
                  </c:pt>
                  <c:pt idx="4">
                    <c:v>2019</c:v>
                  </c:pt>
                  <c:pt idx="5">
                    <c:v>2030</c:v>
                  </c:pt>
                  <c:pt idx="6">
                    <c:v>2050</c:v>
                  </c:pt>
                  <c:pt idx="8">
                    <c:v>2019</c:v>
                  </c:pt>
                  <c:pt idx="9">
                    <c:v>2030</c:v>
                  </c:pt>
                  <c:pt idx="10">
                    <c:v>2050</c:v>
                  </c:pt>
                </c:lvl>
                <c:lvl>
                  <c:pt idx="0">
                    <c:v>AFR+</c:v>
                  </c:pt>
                  <c:pt idx="1">
                    <c:v>AFR+</c:v>
                  </c:pt>
                  <c:pt idx="2">
                    <c:v>AFR+</c:v>
                  </c:pt>
                  <c:pt idx="4">
                    <c:v>AFR_N</c:v>
                  </c:pt>
                  <c:pt idx="5">
                    <c:v>AFR_N</c:v>
                  </c:pt>
                  <c:pt idx="6">
                    <c:v>AFR_N</c:v>
                  </c:pt>
                  <c:pt idx="8">
                    <c:v>AFR_S</c:v>
                  </c:pt>
                  <c:pt idx="9">
                    <c:v>AFR_S</c:v>
                  </c:pt>
                  <c:pt idx="10">
                    <c:v>AFR_S</c:v>
                  </c:pt>
                </c:lvl>
              </c:multiLvlStrCache>
            </c:multiLvlStrRef>
          </c:cat>
          <c:val>
            <c:numRef>
              <c:f>'Figs 2 &amp; 3'!$AA$14:$AA$39</c:f>
              <c:numCache>
                <c:formatCode>#,##0</c:formatCode>
                <c:ptCount val="11"/>
                <c:pt idx="0">
                  <c:v>14.6294007777846</c:v>
                </c:pt>
                <c:pt idx="1">
                  <c:v>78.67103251362451</c:v>
                </c:pt>
                <c:pt idx="2">
                  <c:v>246.08232233346544</c:v>
                </c:pt>
                <c:pt idx="4">
                  <c:v>8.6689760254094406</c:v>
                </c:pt>
                <c:pt idx="5">
                  <c:v>45.518465866283591</c:v>
                </c:pt>
                <c:pt idx="6">
                  <c:v>201.81685734672274</c:v>
                </c:pt>
                <c:pt idx="8">
                  <c:v>5.9604247523751583</c:v>
                </c:pt>
                <c:pt idx="9">
                  <c:v>33.152566647340919</c:v>
                </c:pt>
                <c:pt idx="10">
                  <c:v>44.265464986742693</c:v>
                </c:pt>
              </c:numCache>
            </c:numRef>
          </c:val>
        </c:ser>
        <c:ser>
          <c:idx val="10"/>
          <c:order val="7"/>
          <c:tx>
            <c:strRef>
              <c:f>'Figs 2 &amp; 3'!$AB$4</c:f>
              <c:strCache>
                <c:ptCount val="1"/>
                <c:pt idx="0">
                  <c:v>other renewables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'Figs 2 &amp; 3'!$S$14:$T$39</c:f>
              <c:multiLvlStrCache>
                <c:ptCount val="11"/>
                <c:lvl>
                  <c:pt idx="0">
                    <c:v>2019</c:v>
                  </c:pt>
                  <c:pt idx="1">
                    <c:v>2030</c:v>
                  </c:pt>
                  <c:pt idx="2">
                    <c:v>2050</c:v>
                  </c:pt>
                  <c:pt idx="4">
                    <c:v>2019</c:v>
                  </c:pt>
                  <c:pt idx="5">
                    <c:v>2030</c:v>
                  </c:pt>
                  <c:pt idx="6">
                    <c:v>2050</c:v>
                  </c:pt>
                  <c:pt idx="8">
                    <c:v>2019</c:v>
                  </c:pt>
                  <c:pt idx="9">
                    <c:v>2030</c:v>
                  </c:pt>
                  <c:pt idx="10">
                    <c:v>2050</c:v>
                  </c:pt>
                </c:lvl>
                <c:lvl>
                  <c:pt idx="0">
                    <c:v>AFR+</c:v>
                  </c:pt>
                  <c:pt idx="1">
                    <c:v>AFR+</c:v>
                  </c:pt>
                  <c:pt idx="2">
                    <c:v>AFR+</c:v>
                  </c:pt>
                  <c:pt idx="4">
                    <c:v>AFR_N</c:v>
                  </c:pt>
                  <c:pt idx="5">
                    <c:v>AFR_N</c:v>
                  </c:pt>
                  <c:pt idx="6">
                    <c:v>AFR_N</c:v>
                  </c:pt>
                  <c:pt idx="8">
                    <c:v>AFR_S</c:v>
                  </c:pt>
                  <c:pt idx="9">
                    <c:v>AFR_S</c:v>
                  </c:pt>
                  <c:pt idx="10">
                    <c:v>AFR_S</c:v>
                  </c:pt>
                </c:lvl>
              </c:multiLvlStrCache>
            </c:multiLvlStrRef>
          </c:cat>
          <c:val>
            <c:numRef>
              <c:f>'Figs 2 &amp; 3'!$AB$14:$AB$39</c:f>
              <c:numCache>
                <c:formatCode>#,##0</c:formatCode>
                <c:ptCount val="11"/>
                <c:pt idx="0">
                  <c:v>4.7800708397411711</c:v>
                </c:pt>
                <c:pt idx="1">
                  <c:v>41.174534559583712</c:v>
                </c:pt>
                <c:pt idx="2">
                  <c:v>75.711619493685106</c:v>
                </c:pt>
                <c:pt idx="4">
                  <c:v>0</c:v>
                </c:pt>
                <c:pt idx="5">
                  <c:v>0.4600597651177728</c:v>
                </c:pt>
                <c:pt idx="6">
                  <c:v>0.5003481761999321</c:v>
                </c:pt>
                <c:pt idx="8">
                  <c:v>4.7800708397411711</c:v>
                </c:pt>
                <c:pt idx="9">
                  <c:v>40.714474794465943</c:v>
                </c:pt>
                <c:pt idx="10">
                  <c:v>75.211271317485171</c:v>
                </c:pt>
              </c:numCache>
            </c:numRef>
          </c:val>
        </c:ser>
        <c:ser>
          <c:idx val="8"/>
          <c:order val="8"/>
          <c:tx>
            <c:strRef>
              <c:f>'Figs 2 &amp; 3'!$AC$4</c:f>
              <c:strCache>
                <c:ptCount val="1"/>
                <c:pt idx="0">
                  <c:v>divider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  <a:effectLst/>
          </c:spPr>
          <c:invertIfNegative val="0"/>
          <c:cat>
            <c:multiLvlStrRef>
              <c:f>'Figs 2 &amp; 3'!$S$14:$T$39</c:f>
              <c:multiLvlStrCache>
                <c:ptCount val="11"/>
                <c:lvl>
                  <c:pt idx="0">
                    <c:v>2019</c:v>
                  </c:pt>
                  <c:pt idx="1">
                    <c:v>2030</c:v>
                  </c:pt>
                  <c:pt idx="2">
                    <c:v>2050</c:v>
                  </c:pt>
                  <c:pt idx="4">
                    <c:v>2019</c:v>
                  </c:pt>
                  <c:pt idx="5">
                    <c:v>2030</c:v>
                  </c:pt>
                  <c:pt idx="6">
                    <c:v>2050</c:v>
                  </c:pt>
                  <c:pt idx="8">
                    <c:v>2019</c:v>
                  </c:pt>
                  <c:pt idx="9">
                    <c:v>2030</c:v>
                  </c:pt>
                  <c:pt idx="10">
                    <c:v>2050</c:v>
                  </c:pt>
                </c:lvl>
                <c:lvl>
                  <c:pt idx="0">
                    <c:v>AFR+</c:v>
                  </c:pt>
                  <c:pt idx="1">
                    <c:v>AFR+</c:v>
                  </c:pt>
                  <c:pt idx="2">
                    <c:v>AFR+</c:v>
                  </c:pt>
                  <c:pt idx="4">
                    <c:v>AFR_N</c:v>
                  </c:pt>
                  <c:pt idx="5">
                    <c:v>AFR_N</c:v>
                  </c:pt>
                  <c:pt idx="6">
                    <c:v>AFR_N</c:v>
                  </c:pt>
                  <c:pt idx="8">
                    <c:v>AFR_S</c:v>
                  </c:pt>
                  <c:pt idx="9">
                    <c:v>AFR_S</c:v>
                  </c:pt>
                  <c:pt idx="10">
                    <c:v>AFR_S</c:v>
                  </c:pt>
                </c:lvl>
              </c:multiLvlStrCache>
            </c:multiLvlStrRef>
          </c:cat>
          <c:val>
            <c:numRef>
              <c:f>'Figs 2 &amp; 3'!$AC$14:$AC$39</c:f>
              <c:numCache>
                <c:formatCode>General</c:formatCode>
                <c:ptCount val="11"/>
                <c:pt idx="3">
                  <c:v>5000</c:v>
                </c:pt>
                <c:pt idx="7">
                  <c:v>5000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-676943904"/>
        <c:axId val="-676935744"/>
        <c:extLst/>
      </c:barChart>
      <c:catAx>
        <c:axId val="-6769439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-676935744"/>
        <c:crosses val="autoZero"/>
        <c:auto val="1"/>
        <c:lblAlgn val="ctr"/>
        <c:lblOffset val="100"/>
        <c:tickLblSkip val="3"/>
        <c:noMultiLvlLbl val="0"/>
      </c:catAx>
      <c:valAx>
        <c:axId val="-676935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low"/>
        <c:spPr>
          <a:noFill/>
          <a:ln w="19050">
            <a:noFill/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76943904"/>
        <c:crosses val="autoZero"/>
        <c:crossBetween val="between"/>
      </c:valAx>
      <c:spPr>
        <a:noFill/>
        <a:ln>
          <a:solidFill>
            <a:schemeClr val="bg1">
              <a:lumMod val="6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3578302712160981E-2"/>
          <c:y val="0.20370370370370369"/>
          <c:w val="0.74586614173228349"/>
          <c:h val="0.6309642023913676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 5'!$C$15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numRef>
              <c:f>'Fig 5'!$B$16:$B$22</c:f>
              <c:numCache>
                <c:formatCode>General</c:formatCode>
                <c:ptCount val="5"/>
                <c:pt idx="0">
                  <c:v>2030</c:v>
                </c:pt>
                <c:pt idx="1">
                  <c:v>2050</c:v>
                </c:pt>
                <c:pt idx="3">
                  <c:v>2030</c:v>
                </c:pt>
                <c:pt idx="4">
                  <c:v>2050</c:v>
                </c:pt>
              </c:numCache>
            </c:numRef>
          </c:cat>
          <c:val>
            <c:numRef>
              <c:f>'Fig 5'!$C$16:$C$22</c:f>
              <c:numCache>
                <c:formatCode>0</c:formatCode>
                <c:ptCount val="5"/>
                <c:pt idx="0">
                  <c:v>66.285050208731349</c:v>
                </c:pt>
                <c:pt idx="1">
                  <c:v>106.2918884333107</c:v>
                </c:pt>
              </c:numCache>
            </c:numRef>
          </c:val>
        </c:ser>
        <c:ser>
          <c:idx val="4"/>
          <c:order val="2"/>
          <c:tx>
            <c:strRef>
              <c:f>'Fig 5'!$E$15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invertIfNegative val="0"/>
          <c:cat>
            <c:numRef>
              <c:f>'Fig 5'!$B$16:$B$22</c:f>
              <c:numCache>
                <c:formatCode>General</c:formatCode>
                <c:ptCount val="5"/>
                <c:pt idx="0">
                  <c:v>2030</c:v>
                </c:pt>
                <c:pt idx="1">
                  <c:v>2050</c:v>
                </c:pt>
                <c:pt idx="3">
                  <c:v>2030</c:v>
                </c:pt>
                <c:pt idx="4">
                  <c:v>2050</c:v>
                </c:pt>
              </c:numCache>
            </c:numRef>
          </c:cat>
          <c:val>
            <c:numRef>
              <c:f>'Fig 5'!$E$16:$E$22</c:f>
              <c:numCache>
                <c:formatCode>0</c:formatCode>
                <c:ptCount val="5"/>
                <c:pt idx="0">
                  <c:v>70.586262592534126</c:v>
                </c:pt>
                <c:pt idx="1">
                  <c:v>57.472850248019057</c:v>
                </c:pt>
              </c:numCache>
            </c:numRef>
          </c:val>
        </c:ser>
        <c:ser>
          <c:idx val="6"/>
          <c:order val="4"/>
          <c:tx>
            <c:strRef>
              <c:f>'Fig 5'!$G$15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invertIfNegative val="0"/>
          <c:cat>
            <c:numRef>
              <c:f>'Fig 5'!$B$16:$B$22</c:f>
              <c:numCache>
                <c:formatCode>General</c:formatCode>
                <c:ptCount val="5"/>
                <c:pt idx="0">
                  <c:v>2030</c:v>
                </c:pt>
                <c:pt idx="1">
                  <c:v>2050</c:v>
                </c:pt>
                <c:pt idx="3">
                  <c:v>2030</c:v>
                </c:pt>
                <c:pt idx="4">
                  <c:v>2050</c:v>
                </c:pt>
              </c:numCache>
            </c:numRef>
          </c:cat>
          <c:val>
            <c:numRef>
              <c:f>'Fig 5'!$G$16:$G$22</c:f>
              <c:numCache>
                <c:formatCode>0</c:formatCode>
                <c:ptCount val="5"/>
                <c:pt idx="0">
                  <c:v>2.9846847181260898</c:v>
                </c:pt>
                <c:pt idx="1">
                  <c:v>2.1320497743199667</c:v>
                </c:pt>
              </c:numCache>
            </c:numRef>
          </c:val>
        </c:ser>
        <c:ser>
          <c:idx val="7"/>
          <c:order val="5"/>
          <c:tx>
            <c:strRef>
              <c:f>'Fig 5'!$H$15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invertIfNegative val="0"/>
          <c:cat>
            <c:numRef>
              <c:f>'Fig 5'!$B$16:$B$22</c:f>
              <c:numCache>
                <c:formatCode>General</c:formatCode>
                <c:ptCount val="5"/>
                <c:pt idx="0">
                  <c:v>2030</c:v>
                </c:pt>
                <c:pt idx="1">
                  <c:v>2050</c:v>
                </c:pt>
                <c:pt idx="3">
                  <c:v>2030</c:v>
                </c:pt>
                <c:pt idx="4">
                  <c:v>2050</c:v>
                </c:pt>
              </c:numCache>
            </c:numRef>
          </c:cat>
          <c:val>
            <c:numRef>
              <c:f>'Fig 5'!$H$16:$H$22</c:f>
              <c:numCache>
                <c:formatCode>0</c:formatCode>
                <c:ptCount val="5"/>
                <c:pt idx="0">
                  <c:v>0.47024643623277029</c:v>
                </c:pt>
                <c:pt idx="1">
                  <c:v>5.8453823560232578</c:v>
                </c:pt>
              </c:numCache>
            </c:numRef>
          </c:val>
        </c:ser>
        <c:ser>
          <c:idx val="8"/>
          <c:order val="6"/>
          <c:tx>
            <c:strRef>
              <c:f>'Fig 5'!$I$15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rgbClr val="FFC702"/>
            </a:solidFill>
            <a:ln>
              <a:noFill/>
            </a:ln>
            <a:effectLst/>
          </c:spPr>
          <c:invertIfNegative val="0"/>
          <c:cat>
            <c:numRef>
              <c:f>'Fig 5'!$B$16:$B$22</c:f>
              <c:numCache>
                <c:formatCode>General</c:formatCode>
                <c:ptCount val="5"/>
                <c:pt idx="0">
                  <c:v>2030</c:v>
                </c:pt>
                <c:pt idx="1">
                  <c:v>2050</c:v>
                </c:pt>
                <c:pt idx="3">
                  <c:v>2030</c:v>
                </c:pt>
                <c:pt idx="4">
                  <c:v>2050</c:v>
                </c:pt>
              </c:numCache>
            </c:numRef>
          </c:cat>
          <c:val>
            <c:numRef>
              <c:f>'Fig 5'!$I$16:$I$22</c:f>
              <c:numCache>
                <c:formatCode>0</c:formatCode>
                <c:ptCount val="5"/>
                <c:pt idx="0">
                  <c:v>0.29112228227403136</c:v>
                </c:pt>
                <c:pt idx="1">
                  <c:v>46.261737856895884</c:v>
                </c:pt>
              </c:numCache>
            </c:numRef>
          </c:val>
        </c:ser>
        <c:ser>
          <c:idx val="9"/>
          <c:order val="7"/>
          <c:tx>
            <c:strRef>
              <c:f>'Fig 5'!$J$15</c:f>
              <c:strCache>
                <c:ptCount val="1"/>
                <c:pt idx="0">
                  <c:v>off-grid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  <a:effectLst/>
          </c:spPr>
          <c:invertIfNegative val="0"/>
          <c:cat>
            <c:numRef>
              <c:f>'Fig 5'!$B$16:$B$22</c:f>
              <c:numCache>
                <c:formatCode>General</c:formatCode>
                <c:ptCount val="5"/>
                <c:pt idx="0">
                  <c:v>2030</c:v>
                </c:pt>
                <c:pt idx="1">
                  <c:v>2050</c:v>
                </c:pt>
                <c:pt idx="3">
                  <c:v>2030</c:v>
                </c:pt>
                <c:pt idx="4">
                  <c:v>2050</c:v>
                </c:pt>
              </c:numCache>
            </c:numRef>
          </c:cat>
          <c:val>
            <c:numRef>
              <c:f>'Fig 5'!$J$16:$J$22</c:f>
              <c:numCache>
                <c:formatCode>0</c:formatCode>
                <c:ptCount val="5"/>
                <c:pt idx="0">
                  <c:v>#N/A</c:v>
                </c:pt>
                <c:pt idx="1">
                  <c:v>#N/A</c:v>
                </c:pt>
                <c:pt idx="3">
                  <c:v>141.1458326200659</c:v>
                </c:pt>
                <c:pt idx="4">
                  <c:v>217.82418229623431</c:v>
                </c:pt>
              </c:numCache>
            </c:numRef>
          </c:val>
        </c:ser>
        <c:ser>
          <c:idx val="3"/>
          <c:order val="9"/>
          <c:tx>
            <c:strRef>
              <c:f>'Fig 5'!$L$15</c:f>
              <c:strCache>
                <c:ptCount val="1"/>
                <c:pt idx="0">
                  <c:v>divider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  <a:effectLst/>
          </c:spPr>
          <c:invertIfNegative val="0"/>
          <c:cat>
            <c:numRef>
              <c:f>'Fig 5'!$B$16:$B$22</c:f>
              <c:numCache>
                <c:formatCode>General</c:formatCode>
                <c:ptCount val="5"/>
                <c:pt idx="0">
                  <c:v>2030</c:v>
                </c:pt>
                <c:pt idx="1">
                  <c:v>2050</c:v>
                </c:pt>
                <c:pt idx="3">
                  <c:v>2030</c:v>
                </c:pt>
                <c:pt idx="4">
                  <c:v>2050</c:v>
                </c:pt>
              </c:numCache>
            </c:numRef>
          </c:cat>
          <c:val>
            <c:numRef>
              <c:f>'Fig 5'!$L$16:$L$22</c:f>
              <c:numCache>
                <c:formatCode>General</c:formatCode>
                <c:ptCount val="5"/>
                <c:pt idx="2">
                  <c:v>1000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-676939552"/>
        <c:axId val="-676940640"/>
        <c:extLst>
          <c:ext xmlns:c15="http://schemas.microsoft.com/office/drawing/2012/chart" uri="{02D57815-91ED-43cb-92C2-25804820EDAC}">
            <c15:filteredBar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'Fig 5'!$D$15</c15:sqref>
                        </c15:formulaRef>
                      </c:ext>
                    </c:extLst>
                    <c:strCache>
                      <c:ptCount val="1"/>
                      <c:pt idx="0">
                        <c:v>oil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'Fig 5'!$B$16:$B$22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2030</c:v>
                      </c:pt>
                      <c:pt idx="1">
                        <c:v>2050</c:v>
                      </c:pt>
                      <c:pt idx="3">
                        <c:v>2030</c:v>
                      </c:pt>
                      <c:pt idx="4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'Fig 5'!$D$16:$D$22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-3.5527136788005009E-15</c:v>
                      </c:pt>
                      <c:pt idx="1">
                        <c:v>-9.5849668864111948E-6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'Fig 5'!$F$15</c15:sqref>
                        </c15:formulaRef>
                      </c:ext>
                    </c:extLst>
                    <c:strCache>
                      <c:ptCount val="1"/>
                      <c:pt idx="0">
                        <c:v>nuclear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'Fig 5'!$B$16:$B$22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2030</c:v>
                      </c:pt>
                      <c:pt idx="1">
                        <c:v>2050</c:v>
                      </c:pt>
                      <c:pt idx="3">
                        <c:v>2030</c:v>
                      </c:pt>
                      <c:pt idx="4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'Fig 5'!$F$16:$F$22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-7.1054273576010019E-15</c:v>
                      </c:pt>
                      <c:pt idx="1">
                        <c:v>0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'Fig 5'!$K$15</c15:sqref>
                        </c15:formulaRef>
                      </c:ext>
                    </c:extLst>
                    <c:strCache>
                      <c:ptCount val="1"/>
                      <c:pt idx="0">
                        <c:v>other renewables</c:v>
                      </c:pt>
                    </c:strCache>
                  </c:strRef>
                </c:tx>
                <c:spPr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'Fig 5'!$B$16:$B$22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2030</c:v>
                      </c:pt>
                      <c:pt idx="1">
                        <c:v>2050</c:v>
                      </c:pt>
                      <c:pt idx="3">
                        <c:v>2030</c:v>
                      </c:pt>
                      <c:pt idx="4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'Fig 5'!$K$16:$K$22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0.52846638216762187</c:v>
                      </c:pt>
                      <c:pt idx="1">
                        <c:v>-0.17971678736782337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-676939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676940640"/>
        <c:crosses val="autoZero"/>
        <c:auto val="1"/>
        <c:lblAlgn val="ctr"/>
        <c:lblOffset val="100"/>
        <c:noMultiLvlLbl val="0"/>
      </c:catAx>
      <c:valAx>
        <c:axId val="-676940640"/>
        <c:scaling>
          <c:orientation val="minMax"/>
          <c:max val="250"/>
          <c:min val="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76939552"/>
        <c:crosses val="autoZero"/>
        <c:crossBetween val="between"/>
      </c:valAx>
      <c:spPr>
        <a:noFill/>
        <a:ln>
          <a:solidFill>
            <a:schemeClr val="bg1">
              <a:lumMod val="6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720180810731986E-2"/>
          <c:y val="0.1612269165741349"/>
          <c:w val="0.72924336502656695"/>
          <c:h val="0.641822484150679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'[Chart in Microsoft PowerPoint]Figs 3 &amp; 4'!$C$4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numRef>
              <c:f>'[Chart in Microsoft PowerPoint]Figs 3 &amp; 4'!$B$32:$B$39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  <c:extLst/>
            </c:numRef>
          </c:cat>
          <c:val>
            <c:numRef>
              <c:f>'[Chart in Microsoft PowerPoint]Figs 3 &amp; 4'!$C$32:$C$39</c:f>
              <c:numCache>
                <c:formatCode>#,##0</c:formatCode>
                <c:ptCount val="3"/>
                <c:pt idx="0">
                  <c:v>237.13598160813311</c:v>
                </c:pt>
                <c:pt idx="1">
                  <c:v>234.14396923624602</c:v>
                </c:pt>
                <c:pt idx="2">
                  <c:v>345.9302834850148</c:v>
                </c:pt>
              </c:numCache>
              <c:extLst/>
            </c:numRef>
          </c:val>
        </c:ser>
        <c:ser>
          <c:idx val="3"/>
          <c:order val="1"/>
          <c:tx>
            <c:strRef>
              <c:f>'[Chart in Microsoft PowerPoint]Figs 3 &amp; 4'!$D$4</c:f>
              <c:strCache>
                <c:ptCount val="1"/>
                <c:pt idx="0">
                  <c:v>oil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'[Chart in Microsoft PowerPoint]Figs 3 &amp; 4'!$B$32:$B$39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  <c:extLst/>
            </c:numRef>
          </c:cat>
          <c:val>
            <c:numRef>
              <c:f>'[Chart in Microsoft PowerPoint]Figs 3 &amp; 4'!$D$32:$D$39</c:f>
              <c:numCache>
                <c:formatCode>#,##0</c:formatCode>
                <c:ptCount val="3"/>
                <c:pt idx="0">
                  <c:v>33.434025801360278</c:v>
                </c:pt>
                <c:pt idx="1">
                  <c:v>12.183078912763284</c:v>
                </c:pt>
                <c:pt idx="2">
                  <c:v>2.9145127693463921</c:v>
                </c:pt>
              </c:numCache>
              <c:extLst/>
            </c:numRef>
          </c:val>
        </c:ser>
        <c:ser>
          <c:idx val="4"/>
          <c:order val="2"/>
          <c:tx>
            <c:strRef>
              <c:f>'[Chart in Microsoft PowerPoint]Figs 3 &amp; 4'!$E$4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'[Chart in Microsoft PowerPoint]Figs 3 &amp; 4'!$B$32:$B$39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  <c:extLst/>
            </c:numRef>
          </c:cat>
          <c:val>
            <c:numRef>
              <c:f>'[Chart in Microsoft PowerPoint]Figs 3 &amp; 4'!$E$32:$E$39</c:f>
              <c:numCache>
                <c:formatCode>#,##0</c:formatCode>
                <c:ptCount val="3"/>
                <c:pt idx="0">
                  <c:v>57.133623691978642</c:v>
                </c:pt>
                <c:pt idx="1">
                  <c:v>52.350159913442347</c:v>
                </c:pt>
                <c:pt idx="2">
                  <c:v>144.89408592694809</c:v>
                </c:pt>
              </c:numCache>
              <c:extLst/>
            </c:numRef>
          </c:val>
        </c:ser>
        <c:ser>
          <c:idx val="9"/>
          <c:order val="3"/>
          <c:tx>
            <c:strRef>
              <c:f>'[Chart in Microsoft PowerPoint]Figs 3 &amp; 4'!$F$4</c:f>
              <c:strCache>
                <c:ptCount val="1"/>
                <c:pt idx="0">
                  <c:v>nuclear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'[Chart in Microsoft PowerPoint]Figs 3 &amp; 4'!$B$32:$B$39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  <c:extLst/>
            </c:numRef>
          </c:cat>
          <c:val>
            <c:numRef>
              <c:f>'[Chart in Microsoft PowerPoint]Figs 3 &amp; 4'!$F$32:$F$39</c:f>
              <c:numCache>
                <c:formatCode>#,##0</c:formatCode>
                <c:ptCount val="3"/>
                <c:pt idx="0">
                  <c:v>12.932561999008129</c:v>
                </c:pt>
                <c:pt idx="1">
                  <c:v>22.388628836992623</c:v>
                </c:pt>
                <c:pt idx="2">
                  <c:v>37.824267351937856</c:v>
                </c:pt>
              </c:numCache>
              <c:extLst/>
            </c:numRef>
          </c:val>
        </c:ser>
        <c:ser>
          <c:idx val="2"/>
          <c:order val="4"/>
          <c:tx>
            <c:strRef>
              <c:f>'[Chart in Microsoft PowerPoint]Figs 3 &amp; 4'!$G$4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numRef>
              <c:f>'[Chart in Microsoft PowerPoint]Figs 3 &amp; 4'!$B$32:$B$39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  <c:extLst/>
            </c:numRef>
          </c:cat>
          <c:val>
            <c:numRef>
              <c:f>'[Chart in Microsoft PowerPoint]Figs 3 &amp; 4'!$G$32:$G$39</c:f>
              <c:numCache>
                <c:formatCode>#,##0</c:formatCode>
                <c:ptCount val="3"/>
                <c:pt idx="0">
                  <c:v>92.099116728065781</c:v>
                </c:pt>
                <c:pt idx="1">
                  <c:v>138.7048890485284</c:v>
                </c:pt>
                <c:pt idx="2">
                  <c:v>312.17854840479805</c:v>
                </c:pt>
              </c:numCache>
              <c:extLst/>
            </c:numRef>
          </c:val>
        </c:ser>
        <c:ser>
          <c:idx val="7"/>
          <c:order val="5"/>
          <c:tx>
            <c:strRef>
              <c:f>'[Chart in Microsoft PowerPoint]Figs 3 &amp; 4'!$H$4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'[Chart in Microsoft PowerPoint]Figs 3 &amp; 4'!$B$32:$B$39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  <c:extLst/>
            </c:numRef>
          </c:cat>
          <c:val>
            <c:numRef>
              <c:f>'[Chart in Microsoft PowerPoint]Figs 3 &amp; 4'!$H$32:$H$39</c:f>
              <c:numCache>
                <c:formatCode>#,##0</c:formatCode>
                <c:ptCount val="3"/>
                <c:pt idx="0">
                  <c:v>6.6675663381794852</c:v>
                </c:pt>
                <c:pt idx="1">
                  <c:v>51.084292822077408</c:v>
                </c:pt>
                <c:pt idx="2">
                  <c:v>55.294428120161093</c:v>
                </c:pt>
              </c:numCache>
              <c:extLst/>
            </c:numRef>
          </c:val>
        </c:ser>
        <c:ser>
          <c:idx val="6"/>
          <c:order val="6"/>
          <c:tx>
            <c:strRef>
              <c:f>'[Chart in Microsoft PowerPoint]Figs 3 &amp; 4'!$I$4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'[Chart in Microsoft PowerPoint]Figs 3 &amp; 4'!$B$32:$B$39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  <c:extLst/>
            </c:numRef>
          </c:cat>
          <c:val>
            <c:numRef>
              <c:f>'[Chart in Microsoft PowerPoint]Figs 3 &amp; 4'!$I$32:$I$39</c:f>
              <c:numCache>
                <c:formatCode>#,##0</c:formatCode>
                <c:ptCount val="3"/>
                <c:pt idx="0">
                  <c:v>5.9604247523751583</c:v>
                </c:pt>
                <c:pt idx="1">
                  <c:v>33.152566647340919</c:v>
                </c:pt>
                <c:pt idx="2">
                  <c:v>44.265464986742693</c:v>
                </c:pt>
              </c:numCache>
              <c:extLst/>
            </c:numRef>
          </c:val>
        </c:ser>
        <c:ser>
          <c:idx val="5"/>
          <c:order val="7"/>
          <c:tx>
            <c:strRef>
              <c:f>'[Chart in Microsoft PowerPoint]Figs 3 &amp; 4'!$J$4</c:f>
              <c:strCache>
                <c:ptCount val="1"/>
                <c:pt idx="0">
                  <c:v>other renewables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'[Chart in Microsoft PowerPoint]Figs 3 &amp; 4'!$B$32:$B$39</c:f>
              <c:numCache>
                <c:formatCode>General</c:formatCode>
                <c:ptCount val="3"/>
                <c:pt idx="0">
                  <c:v>2019</c:v>
                </c:pt>
                <c:pt idx="1">
                  <c:v>2030</c:v>
                </c:pt>
                <c:pt idx="2">
                  <c:v>2050</c:v>
                </c:pt>
              </c:numCache>
              <c:extLst/>
            </c:numRef>
          </c:cat>
          <c:val>
            <c:numRef>
              <c:f>'[Chart in Microsoft PowerPoint]Figs 3 &amp; 4'!$J$32:$J$39</c:f>
              <c:numCache>
                <c:formatCode>#,##0</c:formatCode>
                <c:ptCount val="3"/>
                <c:pt idx="0">
                  <c:v>4.7800708397411711</c:v>
                </c:pt>
                <c:pt idx="1">
                  <c:v>40.714474794465943</c:v>
                </c:pt>
                <c:pt idx="2">
                  <c:v>75.211271317485171</c:v>
                </c:pt>
              </c:numCache>
              <c:extLst/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676937376"/>
        <c:axId val="-676947712"/>
        <c:extLst/>
      </c:barChart>
      <c:catAx>
        <c:axId val="-676937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76947712"/>
        <c:crosses val="autoZero"/>
        <c:auto val="1"/>
        <c:lblAlgn val="ctr"/>
        <c:lblOffset val="100"/>
        <c:noMultiLvlLbl val="0"/>
      </c:catAx>
      <c:valAx>
        <c:axId val="-676947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19050">
            <a:noFill/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76937376"/>
        <c:crossesAt val="2"/>
        <c:crossBetween val="between"/>
      </c:valAx>
      <c:spPr>
        <a:noFill/>
        <a:ln>
          <a:solidFill>
            <a:schemeClr val="bg1">
              <a:lumMod val="6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3578302712160981E-2"/>
          <c:y val="0.11574074074074074"/>
          <c:w val="0.77105132691746869"/>
          <c:h val="0.714297535724701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 6'!$C$4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/>
            </c:spPr>
          </c:dPt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6'!$C$6:$C$14</c:f>
              <c:numCache>
                <c:formatCode>General</c:formatCode>
                <c:ptCount val="9"/>
                <c:pt idx="0" formatCode="0">
                  <c:v>253.34360931098601</c:v>
                </c:pt>
                <c:pt idx="2" formatCode="0">
                  <c:v>245.71557280533895</c:v>
                </c:pt>
                <c:pt idx="6" formatCode="0">
                  <c:v>373.82720891424151</c:v>
                </c:pt>
              </c:numCache>
            </c:numRef>
          </c:val>
        </c:ser>
        <c:ser>
          <c:idx val="3"/>
          <c:order val="1"/>
          <c:tx>
            <c:strRef>
              <c:f>'Fig 6'!$D$4</c:f>
              <c:strCache>
                <c:ptCount val="1"/>
                <c:pt idx="0">
                  <c:v>oil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D732A"/>
              </a:solidFill>
              <a:ln>
                <a:noFill/>
              </a:ln>
              <a:effectLst/>
            </c:spPr>
          </c:dPt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6'!$D$6:$D$14</c:f>
              <c:numCache>
                <c:formatCode>General</c:formatCode>
                <c:ptCount val="9"/>
                <c:pt idx="0" formatCode="0">
                  <c:v>76.950918676133526</c:v>
                </c:pt>
                <c:pt idx="2" formatCode="0">
                  <c:v>28.643195757016642</c:v>
                </c:pt>
                <c:pt idx="6" formatCode="0">
                  <c:v>6.6848726782741448</c:v>
                </c:pt>
              </c:numCache>
            </c:numRef>
          </c:val>
        </c:ser>
        <c:ser>
          <c:idx val="5"/>
          <c:order val="2"/>
          <c:tx>
            <c:strRef>
              <c:f>'Fig 6'!$E$4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96D7"/>
              </a:solidFill>
              <a:ln>
                <a:noFill/>
              </a:ln>
              <a:effectLst/>
            </c:spPr>
          </c:dPt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6'!$E$6:$E$14</c:f>
              <c:numCache>
                <c:formatCode>General</c:formatCode>
                <c:ptCount val="9"/>
                <c:pt idx="0" formatCode="0">
                  <c:v>307.53022400375016</c:v>
                </c:pt>
                <c:pt idx="2" formatCode="0">
                  <c:v>391.43803307714552</c:v>
                </c:pt>
                <c:pt idx="6" formatCode="0">
                  <c:v>689.34027651179076</c:v>
                </c:pt>
              </c:numCache>
            </c:numRef>
          </c:val>
        </c:ser>
        <c:ser>
          <c:idx val="4"/>
          <c:order val="3"/>
          <c:tx>
            <c:strRef>
              <c:f>'Fig 6'!$F$4</c:f>
              <c:strCache>
                <c:ptCount val="1"/>
                <c:pt idx="0">
                  <c:v>nuclear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A33340"/>
              </a:solidFill>
              <a:ln>
                <a:noFill/>
              </a:ln>
              <a:effectLst/>
            </c:spPr>
          </c:dPt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6'!$F$6:$F$14</c:f>
              <c:numCache>
                <c:formatCode>General</c:formatCode>
                <c:ptCount val="9"/>
                <c:pt idx="0" formatCode="0">
                  <c:v>12.932561999008129</c:v>
                </c:pt>
                <c:pt idx="2" formatCode="0">
                  <c:v>22.388628836992623</c:v>
                </c:pt>
                <c:pt idx="6" formatCode="0">
                  <c:v>37.824267351937856</c:v>
                </c:pt>
              </c:numCache>
            </c:numRef>
          </c:val>
        </c:ser>
        <c:ser>
          <c:idx val="11"/>
          <c:order val="4"/>
          <c:tx>
            <c:strRef>
              <c:f>'Fig 6'!$G$4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3953"/>
              </a:solidFill>
              <a:ln>
                <a:noFill/>
              </a:ln>
              <a:effectLst/>
            </c:spPr>
          </c:dPt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6'!$G$6:$G$14</c:f>
              <c:numCache>
                <c:formatCode>General</c:formatCode>
                <c:ptCount val="9"/>
                <c:pt idx="0" formatCode="0">
                  <c:v>112.50275797853963</c:v>
                </c:pt>
                <c:pt idx="2" formatCode="0">
                  <c:v>160.49833127890724</c:v>
                </c:pt>
                <c:pt idx="6" formatCode="0">
                  <c:v>333.97199063517689</c:v>
                </c:pt>
              </c:numCache>
            </c:numRef>
          </c:val>
        </c:ser>
        <c:ser>
          <c:idx val="10"/>
          <c:order val="5"/>
          <c:tx>
            <c:strRef>
              <c:f>'Fig 6'!$H$4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5D9732"/>
              </a:solidFill>
              <a:ln>
                <a:noFill/>
              </a:ln>
              <a:effectLst/>
            </c:spPr>
          </c:dPt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6'!$H$6:$H$14</c:f>
              <c:numCache>
                <c:formatCode>General</c:formatCode>
                <c:ptCount val="9"/>
                <c:pt idx="0" formatCode="0">
                  <c:v>17.532058866724054</c:v>
                </c:pt>
                <c:pt idx="2" formatCode="0">
                  <c:v>87.711633108399084</c:v>
                </c:pt>
                <c:pt idx="6" formatCode="0">
                  <c:v>102.6048818521426</c:v>
                </c:pt>
              </c:numCache>
            </c:numRef>
          </c:val>
        </c:ser>
        <c:ser>
          <c:idx val="7"/>
          <c:order val="6"/>
          <c:tx>
            <c:strRef>
              <c:f>'Fig 6'!$I$4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6'!$I$6:$I$14</c:f>
              <c:numCache>
                <c:formatCode>General</c:formatCode>
                <c:ptCount val="9"/>
                <c:pt idx="0" formatCode="0">
                  <c:v>14.6294007777846</c:v>
                </c:pt>
                <c:pt idx="2" formatCode="0">
                  <c:v>78.67103251362451</c:v>
                </c:pt>
                <c:pt idx="6" formatCode="0">
                  <c:v>246.08232233346544</c:v>
                </c:pt>
              </c:numCache>
            </c:numRef>
          </c:val>
        </c:ser>
        <c:ser>
          <c:idx val="8"/>
          <c:order val="7"/>
          <c:tx>
            <c:strRef>
              <c:f>'Fig 6'!$J$4</c:f>
              <c:strCache>
                <c:ptCount val="1"/>
                <c:pt idx="0">
                  <c:v>other renewables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</c:dPt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6'!$J$6:$J$14</c:f>
              <c:numCache>
                <c:formatCode>General</c:formatCode>
                <c:ptCount val="9"/>
                <c:pt idx="0" formatCode="0">
                  <c:v>4.7800708397411711</c:v>
                </c:pt>
                <c:pt idx="2" formatCode="0">
                  <c:v>41.174534559583712</c:v>
                </c:pt>
                <c:pt idx="6" formatCode="0">
                  <c:v>75.711619493685106</c:v>
                </c:pt>
              </c:numCache>
            </c:numRef>
          </c:val>
        </c:ser>
        <c:ser>
          <c:idx val="9"/>
          <c:order val="8"/>
          <c:tx>
            <c:strRef>
              <c:f>'Fig 6'!$K$4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6'!$K$6:$K$14</c:f>
              <c:numCache>
                <c:formatCode>General</c:formatCode>
                <c:ptCount val="9"/>
                <c:pt idx="3" formatCode="0">
                  <c:v>310.7688</c:v>
                </c:pt>
                <c:pt idx="7" formatCode="0">
                  <c:v>484.7903</c:v>
                </c:pt>
              </c:numCache>
            </c:numRef>
          </c:val>
        </c:ser>
        <c:ser>
          <c:idx val="15"/>
          <c:order val="9"/>
          <c:tx>
            <c:strRef>
              <c:f>'Fig 6'!$L$4</c:f>
              <c:strCache>
                <c:ptCount val="1"/>
                <c:pt idx="0">
                  <c:v>oil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6'!$L$6:$L$14</c:f>
              <c:numCache>
                <c:formatCode>General</c:formatCode>
                <c:ptCount val="9"/>
                <c:pt idx="3" formatCode="0">
                  <c:v>28.6389</c:v>
                </c:pt>
                <c:pt idx="7" formatCode="0">
                  <c:v>6.6843000000000004</c:v>
                </c:pt>
              </c:numCache>
            </c:numRef>
          </c:val>
        </c:ser>
        <c:ser>
          <c:idx val="14"/>
          <c:order val="10"/>
          <c:tx>
            <c:strRef>
              <c:f>'Fig 6'!$M$4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6'!$M$6:$M$14</c:f>
              <c:numCache>
                <c:formatCode>General</c:formatCode>
                <c:ptCount val="9"/>
                <c:pt idx="3" formatCode="0">
                  <c:v>446.18040000000002</c:v>
                </c:pt>
                <c:pt idx="7" formatCode="0">
                  <c:v>733.75400000000002</c:v>
                </c:pt>
              </c:numCache>
            </c:numRef>
          </c:val>
        </c:ser>
        <c:ser>
          <c:idx val="16"/>
          <c:order val="11"/>
          <c:tx>
            <c:strRef>
              <c:f>'Fig 6'!$N$4</c:f>
              <c:strCache>
                <c:ptCount val="1"/>
                <c:pt idx="0">
                  <c:v>nuclear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6'!$N$6:$N$14</c:f>
              <c:numCache>
                <c:formatCode>General</c:formatCode>
                <c:ptCount val="9"/>
                <c:pt idx="3" formatCode="0">
                  <c:v>22.385200000000001</c:v>
                </c:pt>
                <c:pt idx="7" formatCode="0">
                  <c:v>37.8185</c:v>
                </c:pt>
              </c:numCache>
            </c:numRef>
          </c:val>
        </c:ser>
        <c:ser>
          <c:idx val="13"/>
          <c:order val="12"/>
          <c:tx>
            <c:strRef>
              <c:f>'Fig 6'!$O$4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6'!$O$6:$O$14</c:f>
              <c:numCache>
                <c:formatCode>General</c:formatCode>
                <c:ptCount val="9"/>
                <c:pt idx="3" formatCode="0">
                  <c:v>163.45820000000001</c:v>
                </c:pt>
                <c:pt idx="7" formatCode="0">
                  <c:v>336.27789999999999</c:v>
                </c:pt>
              </c:numCache>
            </c:numRef>
          </c:val>
        </c:ser>
        <c:ser>
          <c:idx val="19"/>
          <c:order val="13"/>
          <c:tx>
            <c:strRef>
              <c:f>'Fig 6'!$P$4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6'!$P$6:$P$14</c:f>
              <c:numCache>
                <c:formatCode>General</c:formatCode>
                <c:ptCount val="9"/>
                <c:pt idx="3" formatCode="0">
                  <c:v>88.327299999999994</c:v>
                </c:pt>
                <c:pt idx="7" formatCode="0">
                  <c:v>105.13760000000001</c:v>
                </c:pt>
              </c:numCache>
            </c:numRef>
          </c:val>
        </c:ser>
        <c:ser>
          <c:idx val="18"/>
          <c:order val="14"/>
          <c:tx>
            <c:strRef>
              <c:f>'Fig 6'!$Q$4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6'!$Q$6:$Q$14</c:f>
              <c:numCache>
                <c:formatCode>General</c:formatCode>
                <c:ptCount val="9"/>
                <c:pt idx="3" formatCode="0">
                  <c:v>78.930400000000006</c:v>
                </c:pt>
                <c:pt idx="7" formatCode="0">
                  <c:v>277.59269999999998</c:v>
                </c:pt>
              </c:numCache>
            </c:numRef>
          </c:val>
        </c:ser>
        <c:ser>
          <c:idx val="20"/>
          <c:order val="15"/>
          <c:tx>
            <c:strRef>
              <c:f>'Fig 6'!$R$4</c:f>
              <c:strCache>
                <c:ptCount val="1"/>
                <c:pt idx="0">
                  <c:v>other renewables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6'!$R$6:$R$14</c:f>
              <c:numCache>
                <c:formatCode>General</c:formatCode>
                <c:ptCount val="9"/>
                <c:pt idx="3" formatCode="0">
                  <c:v>41.654399999999995</c:v>
                </c:pt>
                <c:pt idx="7" formatCode="0">
                  <c:v>75.476699999999994</c:v>
                </c:pt>
              </c:numCache>
            </c:numRef>
          </c:val>
        </c:ser>
        <c:ser>
          <c:idx val="1"/>
          <c:order val="16"/>
          <c:tx>
            <c:strRef>
              <c:f>'Fig 6'!$S$4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6'!$S$6:$S$14</c:f>
              <c:numCache>
                <c:formatCode>General</c:formatCode>
                <c:ptCount val="9"/>
                <c:pt idx="4" formatCode="0">
                  <c:v>245.71557280533895</c:v>
                </c:pt>
                <c:pt idx="8" formatCode="0">
                  <c:v>373.82720891424151</c:v>
                </c:pt>
              </c:numCache>
            </c:numRef>
          </c:val>
        </c:ser>
        <c:ser>
          <c:idx val="2"/>
          <c:order val="17"/>
          <c:tx>
            <c:strRef>
              <c:f>'Fig 6'!$T$4</c:f>
              <c:strCache>
                <c:ptCount val="1"/>
                <c:pt idx="0">
                  <c:v>oil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6'!$T$6:$T$14</c:f>
              <c:numCache>
                <c:formatCode>General</c:formatCode>
                <c:ptCount val="9"/>
                <c:pt idx="4" formatCode="0">
                  <c:v>28.643195757016642</c:v>
                </c:pt>
                <c:pt idx="8" formatCode="0">
                  <c:v>6.6848726782741448</c:v>
                </c:pt>
              </c:numCache>
            </c:numRef>
          </c:val>
        </c:ser>
        <c:ser>
          <c:idx val="6"/>
          <c:order val="18"/>
          <c:tx>
            <c:strRef>
              <c:f>'Fig 6'!$U$4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6'!$U$6:$U$14</c:f>
              <c:numCache>
                <c:formatCode>General</c:formatCode>
                <c:ptCount val="9"/>
                <c:pt idx="4" formatCode="0">
                  <c:v>391.43803307714552</c:v>
                </c:pt>
                <c:pt idx="8" formatCode="0">
                  <c:v>689.34027651179076</c:v>
                </c:pt>
              </c:numCache>
            </c:numRef>
          </c:val>
        </c:ser>
        <c:ser>
          <c:idx val="12"/>
          <c:order val="19"/>
          <c:tx>
            <c:strRef>
              <c:f>'Fig 6'!$V$4</c:f>
              <c:strCache>
                <c:ptCount val="1"/>
                <c:pt idx="0">
                  <c:v>nuclear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6'!$V$6:$V$14</c:f>
              <c:numCache>
                <c:formatCode>General</c:formatCode>
                <c:ptCount val="9"/>
                <c:pt idx="4" formatCode="0">
                  <c:v>22.388628836992623</c:v>
                </c:pt>
                <c:pt idx="8" formatCode="0">
                  <c:v>37.824267351937856</c:v>
                </c:pt>
              </c:numCache>
            </c:numRef>
          </c:val>
        </c:ser>
        <c:ser>
          <c:idx val="17"/>
          <c:order val="20"/>
          <c:tx>
            <c:strRef>
              <c:f>'Fig 6'!$W$4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6'!$W$6:$W$14</c:f>
              <c:numCache>
                <c:formatCode>General</c:formatCode>
                <c:ptCount val="9"/>
                <c:pt idx="4" formatCode="0">
                  <c:v>160.49833127890724</c:v>
                </c:pt>
                <c:pt idx="8" formatCode="0">
                  <c:v>333.97199063517689</c:v>
                </c:pt>
              </c:numCache>
            </c:numRef>
          </c:val>
        </c:ser>
        <c:ser>
          <c:idx val="21"/>
          <c:order val="21"/>
          <c:tx>
            <c:strRef>
              <c:f>'Fig 6'!$X$4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6'!$X$6:$X$14</c:f>
              <c:numCache>
                <c:formatCode>General</c:formatCode>
                <c:ptCount val="9"/>
                <c:pt idx="4" formatCode="0">
                  <c:v>87.711633108399084</c:v>
                </c:pt>
                <c:pt idx="8" formatCode="0">
                  <c:v>102.6048818521426</c:v>
                </c:pt>
              </c:numCache>
            </c:numRef>
          </c:val>
        </c:ser>
        <c:ser>
          <c:idx val="22"/>
          <c:order val="22"/>
          <c:tx>
            <c:strRef>
              <c:f>'Fig 6'!$Y$4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6'!$Y$6:$Y$14</c:f>
              <c:numCache>
                <c:formatCode>General</c:formatCode>
                <c:ptCount val="9"/>
                <c:pt idx="4" formatCode="0">
                  <c:v>69.671032513624496</c:v>
                </c:pt>
                <c:pt idx="8" formatCode="0">
                  <c:v>221.08232233346499</c:v>
                </c:pt>
              </c:numCache>
            </c:numRef>
          </c:val>
        </c:ser>
        <c:ser>
          <c:idx val="23"/>
          <c:order val="23"/>
          <c:tx>
            <c:strRef>
              <c:f>'Fig 6'!$Z$4</c:f>
              <c:strCache>
                <c:ptCount val="1"/>
                <c:pt idx="0">
                  <c:v>solar-offgrid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6'!$Z$6:$Z$14</c:f>
              <c:numCache>
                <c:formatCode>General</c:formatCode>
                <c:ptCount val="9"/>
                <c:pt idx="4" formatCode="0">
                  <c:v>141.1458326200659</c:v>
                </c:pt>
                <c:pt idx="8" formatCode="0">
                  <c:v>217.82418229623431</c:v>
                </c:pt>
              </c:numCache>
            </c:numRef>
          </c:val>
        </c:ser>
        <c:ser>
          <c:idx val="24"/>
          <c:order val="24"/>
          <c:tx>
            <c:strRef>
              <c:f>'Fig 6'!$AA$4</c:f>
              <c:strCache>
                <c:ptCount val="1"/>
                <c:pt idx="0">
                  <c:v>other renewables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'Fig 6'!$B$6:$B$14</c:f>
              <c:numCache>
                <c:formatCode>General</c:formatCode>
                <c:ptCount val="9"/>
                <c:pt idx="0">
                  <c:v>2019</c:v>
                </c:pt>
                <c:pt idx="3">
                  <c:v>2030</c:v>
                </c:pt>
                <c:pt idx="7">
                  <c:v>2050</c:v>
                </c:pt>
              </c:numCache>
            </c:numRef>
          </c:cat>
          <c:val>
            <c:numRef>
              <c:f>'Fig 6'!$AA$6:$AA$14</c:f>
              <c:numCache>
                <c:formatCode>General</c:formatCode>
                <c:ptCount val="9"/>
                <c:pt idx="4" formatCode="0">
                  <c:v>41.174534559583712</c:v>
                </c:pt>
                <c:pt idx="8" formatCode="0">
                  <c:v>75.711619493685106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-676944992"/>
        <c:axId val="-676936288"/>
      </c:barChart>
      <c:catAx>
        <c:axId val="-67694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676936288"/>
        <c:crosses val="autoZero"/>
        <c:auto val="1"/>
        <c:lblAlgn val="ctr"/>
        <c:lblOffset val="100"/>
        <c:noMultiLvlLbl val="0"/>
      </c:catAx>
      <c:valAx>
        <c:axId val="-676936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19050">
            <a:noFill/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676944992"/>
        <c:crossesAt val="3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0.00552</cdr:x>
      <cdr:y>0.05719</cdr:y>
    </cdr:from>
    <cdr:to>
      <cdr:x>0.27169</cdr:x>
      <cdr:y>0.16575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225" y="200025"/>
          <a:ext cx="1070721" cy="379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/>
            <a:t>Billion KWh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0.3561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932238" cy="12453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45720" tIns="45720" rIns="4572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000" b="0" i="0" baseline="0" dirty="0" smtClean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i="0" baseline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           Comparative Reference (Two Region)</a:t>
          </a:r>
        </a:p>
        <a:p xmlns:a="http://schemas.openxmlformats.org/drawingml/2006/main">
          <a:pPr eaLnBrk="0" hangingPunct="0"/>
          <a:r>
            <a:rPr lang="en-US" sz="10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      </a:t>
          </a:r>
        </a:p>
        <a:p xmlns:a="http://schemas.openxmlformats.org/drawingml/2006/main">
          <a:pPr eaLnBrk="0" hangingPunct="0"/>
          <a:r>
            <a:rPr lang="en-US" sz="10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     Africa                  Africa North              Africa South</a:t>
          </a:r>
        </a:p>
        <a:p xmlns:a="http://schemas.openxmlformats.org/drawingml/2006/main">
          <a:pPr eaLnBrk="0" hangingPunct="0"/>
          <a:r>
            <a:rPr lang="en-US" sz="100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percent</a:t>
          </a:r>
          <a:endParaRPr lang="en-US" sz="1000" dirty="0">
            <a:solidFill>
              <a:schemeClr val="tx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0.08385</cdr:x>
      <cdr:y>0.79319</cdr:y>
    </cdr:from>
    <cdr:to>
      <cdr:x>0.9699</cdr:x>
      <cdr:y>0.9736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73913" y="2773988"/>
          <a:ext cx="3951122" cy="6309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horzOverflow="clip" wrap="square" lIns="45720" rIns="4572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1000" dirty="0">
              <a:cs typeface="Arial" panose="020B0604020202020204" pitchFamily="34" charset="0"/>
            </a:rPr>
            <a:t> 2019 </a:t>
          </a:r>
          <a:r>
            <a:rPr lang="en-US" sz="1000" dirty="0" smtClean="0">
              <a:cs typeface="Arial" panose="020B0604020202020204" pitchFamily="34" charset="0"/>
            </a:rPr>
            <a:t> 30     50         2019  30     </a:t>
          </a:r>
          <a:r>
            <a:rPr lang="en-US" sz="1000" dirty="0">
              <a:cs typeface="Arial" panose="020B0604020202020204" pitchFamily="34" charset="0"/>
            </a:rPr>
            <a:t>50        </a:t>
          </a:r>
          <a:r>
            <a:rPr lang="en-US" sz="1000" dirty="0" smtClean="0">
              <a:cs typeface="Arial" panose="020B0604020202020204" pitchFamily="34" charset="0"/>
            </a:rPr>
            <a:t>  2019 </a:t>
          </a:r>
          <a:r>
            <a:rPr lang="en-US" sz="1000" baseline="0" dirty="0" smtClean="0">
              <a:cs typeface="Arial" panose="020B0604020202020204" pitchFamily="34" charset="0"/>
            </a:rPr>
            <a:t> </a:t>
          </a:r>
          <a:r>
            <a:rPr lang="en-US" sz="1000" dirty="0" smtClean="0">
              <a:cs typeface="Arial" panose="020B0604020202020204" pitchFamily="34" charset="0"/>
            </a:rPr>
            <a:t>30     50</a:t>
          </a:r>
          <a:endParaRPr lang="en-US" sz="1000" dirty="0">
            <a:cs typeface="Arial" panose="020B0604020202020204" pitchFamily="34" charset="0"/>
          </a:endParaRPr>
        </a:p>
        <a:p xmlns:a="http://schemas.openxmlformats.org/drawingml/2006/main">
          <a:pPr>
            <a:spcAft>
              <a:spcPts val="600"/>
            </a:spcAft>
          </a:pPr>
          <a:r>
            <a:rPr lang="en-US" sz="1000" dirty="0">
              <a:cs typeface="Arial" panose="020B0604020202020204" pitchFamily="34" charset="0"/>
            </a:rPr>
            <a:t>Source:  U.S. Energy Information Administration, </a:t>
          </a:r>
          <a:r>
            <a:rPr lang="en-US" sz="1000" i="1" dirty="0">
              <a:cs typeface="Arial" panose="020B0604020202020204" pitchFamily="34" charset="0"/>
            </a:rPr>
            <a:t>International</a:t>
          </a:r>
          <a:r>
            <a:rPr lang="en-US" sz="1000" i="1" baseline="0" dirty="0">
              <a:cs typeface="Arial" panose="020B0604020202020204" pitchFamily="34" charset="0"/>
            </a:rPr>
            <a:t> Energy Outlook 2020</a:t>
          </a:r>
          <a:endParaRPr lang="en-US" sz="1000" dirty="0"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0.82231</cdr:x>
      <cdr:y>0.32089</cdr:y>
    </cdr:from>
    <cdr:to>
      <cdr:x>1</cdr:x>
      <cdr:y>0.85317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3666880" y="1122237"/>
          <a:ext cx="792374" cy="18615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000" i="0" dirty="0" smtClean="0">
              <a:solidFill>
                <a:schemeClr val="bg1">
                  <a:lumMod val="65000"/>
                </a:schemeClr>
              </a:solidFill>
              <a:latin typeface="+mn-lt"/>
              <a:ea typeface="Times New Roman" charset="0"/>
              <a:cs typeface="Times New Roman" charset="0"/>
            </a:rPr>
            <a:t>other renewables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solar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wind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tx2"/>
              </a:solidFill>
              <a:latin typeface="+mn-lt"/>
              <a:ea typeface="Times New Roman" charset="0"/>
              <a:cs typeface="Times New Roman" charset="0"/>
            </a:rPr>
            <a:t>hydro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nuclear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natural gas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oil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Times New Roman" charset="0"/>
              <a:cs typeface="Times New Roman" charset="0"/>
            </a:rPr>
            <a:t>coal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0.0654</cdr:x>
      <cdr:y>0.89732</cdr:y>
    </cdr:from>
    <cdr:to>
      <cdr:x>0.95602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4884" y="3008886"/>
          <a:ext cx="3743377" cy="3385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45720" rIns="4572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800" dirty="0">
              <a:latin typeface="Arial" panose="020B0604020202020204" pitchFamily="34" charset="0"/>
              <a:cs typeface="Arial" panose="020B0604020202020204" pitchFamily="34" charset="0"/>
            </a:rPr>
            <a:t>Source:  U.S. Energy Information Administration, </a:t>
          </a:r>
          <a:r>
            <a:rPr lang="en-US" sz="800" i="1" dirty="0">
              <a:latin typeface="Arial" panose="020B0604020202020204" pitchFamily="34" charset="0"/>
              <a:cs typeface="Arial" panose="020B0604020202020204" pitchFamily="34" charset="0"/>
            </a:rPr>
            <a:t>International</a:t>
          </a:r>
          <a:r>
            <a:rPr lang="en-US" sz="800" i="1" baseline="0" dirty="0">
              <a:latin typeface="Arial" panose="020B0604020202020204" pitchFamily="34" charset="0"/>
              <a:cs typeface="Arial" panose="020B0604020202020204" pitchFamily="34" charset="0"/>
            </a:rPr>
            <a:t> Energy Outlook 2020</a:t>
          </a:r>
          <a:endParaRPr lang="en-US" sz="8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0.93924</cdr:x>
      <cdr:y>0.26131</cdr:y>
    </cdr:to>
    <cdr:sp macro="" textlink="">
      <cdr:nvSpPr>
        <cdr:cNvPr id="5" name="TextBox 4"/>
        <cdr:cNvSpPr txBox="1"/>
      </cdr:nvSpPr>
      <cdr:spPr bwMode="auto">
        <a:xfrm xmlns:a="http://schemas.openxmlformats.org/drawingml/2006/main">
          <a:off x="0" y="0"/>
          <a:ext cx="3947733" cy="8615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45720" tIns="45720" rIns="4572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500" i="0" dirty="0" smtClean="0">
            <a:solidFill>
              <a:srgbClr val="333333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rgbClr val="333333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  </a:t>
          </a:r>
          <a:r>
            <a:rPr lang="en-US" sz="100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Maximum</a:t>
          </a:r>
          <a:r>
            <a:rPr lang="en-US" sz="1000" i="0" baseline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Grid Expansion           Maximum Off-grid Development</a:t>
          </a:r>
        </a:p>
        <a:p xmlns:a="http://schemas.openxmlformats.org/drawingml/2006/main">
          <a:pPr eaLnBrk="0" hangingPunct="0"/>
          <a:endParaRPr lang="en-US" sz="1000" dirty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billion </a:t>
          </a:r>
          <a:r>
            <a:rPr lang="en-US" sz="1000" i="0" dirty="0" err="1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kilowatthours</a:t>
          </a:r>
          <a:endParaRPr lang="en-US" sz="100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0.01644</cdr:y>
    </cdr:from>
    <cdr:to>
      <cdr:x>1</cdr:x>
      <cdr:y>0.322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43020"/>
          <a:ext cx="5541818" cy="7995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45720" tIns="45720" rIns="4572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000" b="0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billion kilowatthours</a:t>
          </a:r>
          <a:endParaRPr lang="en-US" sz="1000" b="0" i="0" baseline="0" dirty="0" smtClean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0.86156</cdr:y>
    </cdr:from>
    <cdr:to>
      <cdr:x>1</cdr:x>
      <cdr:y>0.9361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2490070"/>
          <a:ext cx="4219723" cy="2154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horzOverflow="clip" wrap="square" lIns="45720" rIns="4572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800" dirty="0">
              <a:latin typeface="Arial" panose="020B0604020202020204" pitchFamily="34" charset="0"/>
              <a:cs typeface="Arial" panose="020B0604020202020204" pitchFamily="34" charset="0"/>
            </a:rPr>
            <a:t>Source:  U.S. Energy Information Administration, </a:t>
          </a:r>
          <a:r>
            <a:rPr lang="en-US" sz="800" i="1" dirty="0">
              <a:latin typeface="Arial" panose="020B0604020202020204" pitchFamily="34" charset="0"/>
              <a:cs typeface="Arial" panose="020B0604020202020204" pitchFamily="34" charset="0"/>
            </a:rPr>
            <a:t>International</a:t>
          </a:r>
          <a:r>
            <a:rPr lang="en-US" sz="800" i="1" baseline="0" dirty="0">
              <a:latin typeface="Arial" panose="020B0604020202020204" pitchFamily="34" charset="0"/>
              <a:cs typeface="Arial" panose="020B0604020202020204" pitchFamily="34" charset="0"/>
            </a:rPr>
            <a:t> Energy Outlook 2020</a:t>
          </a:r>
          <a:endParaRPr lang="en-US" sz="8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0.84505</cdr:x>
      <cdr:y>0.28075</cdr:y>
    </cdr:from>
    <cdr:to>
      <cdr:x>1</cdr:x>
      <cdr:y>0.85317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4618519" y="782599"/>
          <a:ext cx="846860" cy="15956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000" i="0" dirty="0" smtClean="0">
              <a:solidFill>
                <a:schemeClr val="bg1">
                  <a:lumMod val="65000"/>
                </a:schemeClr>
              </a:solidFill>
              <a:latin typeface="+mn-lt"/>
              <a:ea typeface="Times New Roman" charset="0"/>
              <a:cs typeface="Times New Roman" charset="0"/>
            </a:rPr>
            <a:t>other renewables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solar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wind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tx2"/>
              </a:solidFill>
              <a:latin typeface="+mn-lt"/>
              <a:ea typeface="Times New Roman" charset="0"/>
              <a:cs typeface="Times New Roman" charset="0"/>
            </a:rPr>
            <a:t>hydro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nuclear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natural gas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oil</a:t>
          </a:r>
        </a:p>
        <a:p xmlns:a="http://schemas.openxmlformats.org/drawingml/2006/main">
          <a:pPr eaLnBrk="0" hangingPunct="0"/>
          <a:r>
            <a:rPr lang="en-US" sz="1000" i="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Times New Roman" charset="0"/>
              <a:cs typeface="Times New Roman" charset="0"/>
            </a:rPr>
            <a:t>coal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0.06829</cdr:x>
      <cdr:y>0.91338</cdr:y>
    </cdr:from>
    <cdr:to>
      <cdr:x>0.95891</cdr:x>
      <cdr:y>0.99465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75891" y="2528613"/>
          <a:ext cx="4902266" cy="224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45720" rIns="45720" rtlCol="0">
          <a:spAutoFit/>
        </a:bodyPr>
        <a:lstStyle xmlns:a="http://schemas.openxmlformats.org/drawingml/2006/main"/>
        <a:p xmlns:a="http://schemas.openxmlformats.org/drawingml/2006/main">
          <a:pPr>
            <a:spcAft>
              <a:spcPts val="600"/>
            </a:spcAft>
          </a:pPr>
          <a:r>
            <a:rPr lang="en-US" sz="900" dirty="0">
              <a:latin typeface="Arial" panose="020B0604020202020204" pitchFamily="34" charset="0"/>
              <a:cs typeface="Arial" panose="020B0604020202020204" pitchFamily="34" charset="0"/>
            </a:rPr>
            <a:t>Source:  U.S. Energy Information Administration, </a:t>
          </a:r>
          <a:r>
            <a:rPr lang="en-US" sz="900" i="1" dirty="0">
              <a:latin typeface="Arial" panose="020B0604020202020204" pitchFamily="34" charset="0"/>
              <a:cs typeface="Arial" panose="020B0604020202020204" pitchFamily="34" charset="0"/>
            </a:rPr>
            <a:t>International</a:t>
          </a:r>
          <a:r>
            <a:rPr lang="en-US" sz="900" i="1" baseline="0" dirty="0">
              <a:latin typeface="Arial" panose="020B0604020202020204" pitchFamily="34" charset="0"/>
              <a:cs typeface="Arial" panose="020B0604020202020204" pitchFamily="34" charset="0"/>
            </a:rPr>
            <a:t> Energy Outlook 2020</a:t>
          </a:r>
          <a:endParaRPr lang="en-US" sz="9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0.00579</cdr:x>
      <cdr:y>3.64538E-7</cdr:y>
    </cdr:from>
    <cdr:to>
      <cdr:x>0.89641</cdr:x>
      <cdr:y>0.15104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1766" y="1"/>
          <a:ext cx="4886298" cy="4143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45720" rIns="4572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>
              <a:latin typeface="Arial" panose="020B0604020202020204" pitchFamily="34" charset="0"/>
              <a:cs typeface="Arial" panose="020B0604020202020204" pitchFamily="34" charset="0"/>
            </a:rPr>
            <a:t>billion</a:t>
          </a:r>
          <a:r>
            <a:rPr lang="en-US" sz="1000" baseline="0">
              <a:latin typeface="Arial" panose="020B0604020202020204" pitchFamily="34" charset="0"/>
              <a:cs typeface="Arial" panose="020B0604020202020204" pitchFamily="34" charset="0"/>
            </a:rPr>
            <a:t> kilowatthours</a:t>
          </a:r>
        </a:p>
      </cdr:txBody>
    </cdr:sp>
  </cdr:relSizeAnchor>
  <cdr:relSizeAnchor xmlns:cdr="http://schemas.openxmlformats.org/drawingml/2006/chartDrawing">
    <cdr:from>
      <cdr:x>0.00519</cdr:x>
      <cdr:y>0.13702</cdr:y>
    </cdr:from>
    <cdr:to>
      <cdr:x>0.25356</cdr:x>
      <cdr:y>0.50654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8689" y="383845"/>
          <a:ext cx="1372934" cy="10351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r" eaLnBrk="0" hangingPunct="0">
            <a:spcAft>
              <a:spcPts val="200"/>
            </a:spcAft>
          </a:pPr>
          <a:r>
            <a:rPr lang="en-US" sz="1000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Maximum</a:t>
          </a:r>
          <a:r>
            <a:rPr lang="en-US" sz="1000" i="0" baseline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Off-Grid</a:t>
          </a:r>
          <a:br>
            <a:rPr lang="en-US" sz="1000" i="0" baseline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</a:br>
          <a:r>
            <a:rPr lang="en-US" sz="1000" i="0" baseline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Development</a:t>
          </a:r>
          <a:endParaRPr lang="en-US" sz="1000" i="0" dirty="0" smtClean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>
            <a:spcAft>
              <a:spcPts val="200"/>
            </a:spcAft>
          </a:pPr>
          <a:r>
            <a:rPr lang="en-US" sz="1000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Maximum</a:t>
          </a:r>
          <a:r>
            <a:rPr lang="en-US" sz="1000" i="0" baseline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Grid </a:t>
          </a:r>
          <a:br>
            <a:rPr lang="en-US" sz="1000" i="0" baseline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</a:br>
          <a:r>
            <a:rPr lang="en-US" sz="1000" i="0" baseline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Expansion</a:t>
          </a:r>
        </a:p>
        <a:p xmlns:a="http://schemas.openxmlformats.org/drawingml/2006/main">
          <a:pPr algn="r" eaLnBrk="0" hangingPunct="0">
            <a:spcAft>
              <a:spcPts val="200"/>
            </a:spcAft>
          </a:pPr>
          <a:r>
            <a:rPr lang="en-US" sz="1000" i="0" baseline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Comparative </a:t>
          </a:r>
        </a:p>
        <a:p xmlns:a="http://schemas.openxmlformats.org/drawingml/2006/main">
          <a:pPr algn="r" eaLnBrk="0" hangingPunct="0">
            <a:spcAft>
              <a:spcPts val="200"/>
            </a:spcAft>
          </a:pPr>
          <a:r>
            <a:rPr lang="en-US" sz="1000" i="0" baseline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Reference</a:t>
          </a:r>
        </a:p>
      </cdr:txBody>
    </cdr:sp>
  </cdr:relSizeAnchor>
  <cdr:relSizeAnchor xmlns:cdr="http://schemas.openxmlformats.org/drawingml/2006/chartDrawing">
    <cdr:from>
      <cdr:x>0.26455</cdr:x>
      <cdr:y>0.27115</cdr:y>
    </cdr:from>
    <cdr:to>
      <cdr:x>0.38517</cdr:x>
      <cdr:y>0.48823</cdr:y>
    </cdr:to>
    <cdr:cxnSp macro="">
      <cdr:nvCxnSpPr>
        <cdr:cNvPr id="8" name="Elbow Connector 7"/>
        <cdr:cNvCxnSpPr/>
      </cdr:nvCxnSpPr>
      <cdr:spPr bwMode="auto">
        <a:xfrm xmlns:a="http://schemas.openxmlformats.org/drawingml/2006/main">
          <a:off x="1462373" y="759595"/>
          <a:ext cx="666749" cy="608129"/>
        </a:xfrm>
        <a:prstGeom xmlns:a="http://schemas.openxmlformats.org/drawingml/2006/main" prst="bentConnector3">
          <a:avLst>
            <a:gd name="adj1" fmla="val 99451"/>
          </a:avLst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0.26322</cdr:x>
      <cdr:y>0.15868</cdr:y>
    </cdr:from>
    <cdr:to>
      <cdr:x>0.46337</cdr:x>
      <cdr:y>0.483</cdr:y>
    </cdr:to>
    <cdr:cxnSp macro="">
      <cdr:nvCxnSpPr>
        <cdr:cNvPr id="21" name="Elbow Connector 20"/>
        <cdr:cNvCxnSpPr/>
      </cdr:nvCxnSpPr>
      <cdr:spPr bwMode="auto">
        <a:xfrm xmlns:a="http://schemas.openxmlformats.org/drawingml/2006/main">
          <a:off x="1455042" y="444529"/>
          <a:ext cx="1106365" cy="908538"/>
        </a:xfrm>
        <a:prstGeom xmlns:a="http://schemas.openxmlformats.org/drawingml/2006/main" prst="bentConnector3">
          <a:avLst>
            <a:gd name="adj1" fmla="val 99669"/>
          </a:avLst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0.2725</cdr:x>
      <cdr:y>0.39669</cdr:y>
    </cdr:from>
    <cdr:to>
      <cdr:x>0.31359</cdr:x>
      <cdr:y>0.517</cdr:y>
    </cdr:to>
    <cdr:cxnSp macro="">
      <cdr:nvCxnSpPr>
        <cdr:cNvPr id="9" name="Elbow Connector 8"/>
        <cdr:cNvCxnSpPr/>
      </cdr:nvCxnSpPr>
      <cdr:spPr bwMode="auto">
        <a:xfrm xmlns:a="http://schemas.openxmlformats.org/drawingml/2006/main" rot="16200000" flipH="1">
          <a:off x="1451381" y="1166234"/>
          <a:ext cx="337038" cy="227134"/>
        </a:xfrm>
        <a:prstGeom xmlns:a="http://schemas.openxmlformats.org/drawingml/2006/main" prst="bentConnector3">
          <a:avLst>
            <a:gd name="adj1" fmla="val 0"/>
          </a:avLst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D25893-A83F-48CE-B658-2412045A40A5}" type="datetimeFigureOut">
              <a:rPr lang="en-US"/>
              <a:pPr>
                <a:defRPr/>
              </a:pPr>
              <a:t>11/13/2020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1D3A1A-398C-4278-B50A-5F8985FF0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5DD0C8-C8A1-48F2-871C-E859113BC4F1}" type="datetimeFigureOut">
              <a:rPr lang="en-US"/>
              <a:pPr>
                <a:defRPr/>
              </a:pPr>
              <a:t>11/13/2020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973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669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461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121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258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513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962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pic>
        <p:nvPicPr>
          <p:cNvPr id="7" name="Picture 11" descr="icon_row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0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87963"/>
            <a:ext cx="7772400" cy="102870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 – Click to edit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5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pic>
        <p:nvPicPr>
          <p:cNvPr id="14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alternate presentation title slide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1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63"/>
            <a:ext cx="7772400" cy="54864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91467"/>
            <a:ext cx="7388352" cy="63093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i="1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Subhead – Click to edit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1" descr="icon_row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21" name="Straight Connector 12"/>
          <p:cNvCxnSpPr>
            <a:cxnSpLocks noChangeShapeType="1"/>
          </p:cNvCxnSpPr>
          <p:nvPr userDrawn="1"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2" name="TextBox 14"/>
          <p:cNvSpPr txBox="1">
            <a:spLocks noChangeArrowheads="1"/>
          </p:cNvSpPr>
          <p:nvPr userDrawn="1"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ia_ppt_bottombar.jpg"/>
          <p:cNvPicPr>
            <a:picLocks noChangeAspect="1"/>
          </p:cNvPicPr>
          <p:nvPr/>
        </p:nvPicPr>
        <p:blipFill>
          <a:blip r:embed="rId18" cstate="print"/>
          <a:srcRect t="10667" b="10667"/>
          <a:stretch>
            <a:fillRect/>
          </a:stretch>
        </p:blipFill>
        <p:spPr bwMode="auto">
          <a:xfrm>
            <a:off x="0" y="4669632"/>
            <a:ext cx="9144000" cy="47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750" y="4793456"/>
            <a:ext cx="2808288" cy="295275"/>
          </a:xfrm>
          <a:prstGeom prst="rect">
            <a:avLst/>
          </a:prstGeom>
        </p:spPr>
        <p:txBody>
          <a:bodyPr vert="horz" lIns="91440" tIns="45720" rIns="9144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i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6" r:id="rId1"/>
    <p:sldLayoutId id="2147485257" r:id="rId2"/>
    <p:sldLayoutId id="2147485258" r:id="rId3"/>
    <p:sldLayoutId id="2147485272" r:id="rId4"/>
    <p:sldLayoutId id="2147485260" r:id="rId5"/>
    <p:sldLayoutId id="2147485261" r:id="rId6"/>
    <p:sldLayoutId id="2147485273" r:id="rId7"/>
    <p:sldLayoutId id="2147485262" r:id="rId8"/>
    <p:sldLayoutId id="2147485263" r:id="rId9"/>
    <p:sldLayoutId id="2147485264" r:id="rId10"/>
    <p:sldLayoutId id="2147485265" r:id="rId11"/>
    <p:sldLayoutId id="2147485266" r:id="rId12"/>
    <p:sldLayoutId id="2147485267" r:id="rId13"/>
    <p:sldLayoutId id="2147485268" r:id="rId14"/>
    <p:sldLayoutId id="2147485269" r:id="rId15"/>
    <p:sldLayoutId id="2147485274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catalog.worldbank.org/dataset/africa-electricity-transmission-and-distribution-grid-map-2017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6281"/>
            <a:ext cx="8945789" cy="1123548"/>
          </a:xfrm>
        </p:spPr>
        <p:txBody>
          <a:bodyPr/>
          <a:lstStyle/>
          <a:p>
            <a:r>
              <a:rPr lang="en-US" dirty="0" smtClean="0"/>
              <a:t>Issues </a:t>
            </a:r>
            <a:r>
              <a:rPr lang="en-US" dirty="0"/>
              <a:t>in </a:t>
            </a:r>
            <a:r>
              <a:rPr lang="en-US" dirty="0" smtClean="0"/>
              <a:t>Focus </a:t>
            </a:r>
            <a:r>
              <a:rPr lang="en-US" dirty="0"/>
              <a:t>Analysis from </a:t>
            </a:r>
            <a:r>
              <a:rPr lang="en-US" i="1" dirty="0" smtClean="0"/>
              <a:t>International Energy Outlook 2020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  <a:r>
              <a:rPr lang="en-US" dirty="0" smtClean="0"/>
              <a:t>Off-Grid </a:t>
            </a:r>
            <a:r>
              <a:rPr lang="en-US" dirty="0"/>
              <a:t>Electricity Development in Africa: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Uncertainties </a:t>
            </a:r>
            <a:r>
              <a:rPr lang="en-US" sz="2000" dirty="0"/>
              <a:t>and Potential Implications for </a:t>
            </a:r>
            <a:r>
              <a:rPr lang="en-US" sz="2000" dirty="0" smtClean="0"/>
              <a:t>Electric Power Markets 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14400" y="2507085"/>
            <a:ext cx="7388352" cy="562686"/>
          </a:xfrm>
        </p:spPr>
        <p:txBody>
          <a:bodyPr/>
          <a:lstStyle/>
          <a:p>
            <a:r>
              <a:rPr lang="en-US" dirty="0" smtClean="0"/>
              <a:t>Center </a:t>
            </a:r>
            <a:r>
              <a:rPr lang="en-US" dirty="0"/>
              <a:t>for Strategic and International Studies</a:t>
            </a:r>
          </a:p>
          <a:p>
            <a:r>
              <a:rPr lang="en-US" dirty="0"/>
              <a:t>October 14, 2020 | Washington, </a:t>
            </a:r>
            <a:r>
              <a:rPr lang="en-US" dirty="0" smtClean="0"/>
              <a:t>DC</a:t>
            </a:r>
          </a:p>
          <a:p>
            <a:endParaRPr lang="en-US" dirty="0"/>
          </a:p>
          <a:p>
            <a:r>
              <a:rPr lang="en-US" dirty="0" smtClean="0"/>
              <a:t>Thaddeus J. Huetteman, Team Lead, Electricity Analysis</a:t>
            </a:r>
            <a:endParaRPr lang="en-US" dirty="0"/>
          </a:p>
          <a:p>
            <a:r>
              <a:rPr lang="en-US" dirty="0"/>
              <a:t>U.S. Energy Information Administration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0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485775" y="891540"/>
            <a:ext cx="3505111" cy="3497580"/>
          </a:xfrm>
        </p:spPr>
        <p:txBody>
          <a:bodyPr/>
          <a:lstStyle/>
          <a:p>
            <a:pPr marL="173038" indent="-173038"/>
            <a:r>
              <a:rPr lang="en-US" sz="1400" dirty="0"/>
              <a:t>Africa </a:t>
            </a:r>
            <a:r>
              <a:rPr lang="en-US" sz="1400" dirty="0" smtClean="0"/>
              <a:t>generation projection includes major growth and contains uncertainty</a:t>
            </a:r>
          </a:p>
          <a:p>
            <a:pPr marL="346075" lvl="1" indent="-173038"/>
            <a:r>
              <a:rPr lang="en-US" sz="1200" dirty="0" smtClean="0"/>
              <a:t>Expanding </a:t>
            </a:r>
            <a:r>
              <a:rPr lang="en-US" sz="1200" dirty="0"/>
              <a:t>urbanization, </a:t>
            </a:r>
            <a:r>
              <a:rPr lang="en-US" sz="1200" dirty="0" smtClean="0"/>
              <a:t>but large rural population without electricity access</a:t>
            </a:r>
            <a:endParaRPr lang="en-US" sz="1200" dirty="0"/>
          </a:p>
          <a:p>
            <a:pPr marL="346075" lvl="1" indent="-173038"/>
            <a:r>
              <a:rPr lang="en-US" sz="1200" dirty="0"/>
              <a:t>L</a:t>
            </a:r>
            <a:r>
              <a:rPr lang="en-US" sz="1200" dirty="0" smtClean="0"/>
              <a:t>ower </a:t>
            </a:r>
            <a:r>
              <a:rPr lang="en-US" sz="1200" dirty="0"/>
              <a:t>pace of transmission </a:t>
            </a:r>
            <a:r>
              <a:rPr lang="en-US" sz="1200" dirty="0" smtClean="0"/>
              <a:t>development and grid integration</a:t>
            </a:r>
            <a:endParaRPr lang="en-US" sz="1200" dirty="0"/>
          </a:p>
          <a:p>
            <a:pPr marL="346075" lvl="1" indent="-173038"/>
            <a:r>
              <a:rPr lang="en-US" sz="1200" dirty="0"/>
              <a:t>New opportunities associated with off-grid generation</a:t>
            </a:r>
          </a:p>
          <a:p>
            <a:pPr marL="173038" indent="-173038"/>
            <a:r>
              <a:rPr lang="en-US" sz="1400" dirty="0" smtClean="0"/>
              <a:t>Uncertainties masked by single region, centralized grid-only view of Africa</a:t>
            </a:r>
          </a:p>
          <a:p>
            <a:pPr marL="346075" lvl="1" indent="-173038"/>
            <a:r>
              <a:rPr lang="en-US" sz="1200" dirty="0" smtClean="0"/>
              <a:t>Results in </a:t>
            </a:r>
            <a:r>
              <a:rPr lang="en-US" sz="1200" i="1" dirty="0" smtClean="0"/>
              <a:t>over-optimized</a:t>
            </a:r>
            <a:r>
              <a:rPr lang="en-US" sz="1200" dirty="0" smtClean="0"/>
              <a:t> projected generation mix in which hydro and solar dominate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91440"/>
            <a:ext cx="8361426" cy="743447"/>
          </a:xfrm>
        </p:spPr>
        <p:txBody>
          <a:bodyPr/>
          <a:lstStyle/>
          <a:p>
            <a:r>
              <a:rPr lang="en-US" sz="2200" dirty="0" smtClean="0"/>
              <a:t>Challenges in the </a:t>
            </a:r>
            <a:r>
              <a:rPr lang="en-US" sz="2200" i="1" dirty="0" smtClean="0"/>
              <a:t>International Energy Outlook 2019 </a:t>
            </a:r>
            <a:r>
              <a:rPr lang="en-US" sz="2200" dirty="0" smtClean="0"/>
              <a:t>(IEO2019) from a continent-wide, centralized-grid viewpoint of Africa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4143375" y="921792"/>
          <a:ext cx="4519676" cy="3437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 bwMode="auto">
          <a:xfrm>
            <a:off x="7614734" y="1536938"/>
            <a:ext cx="1072066" cy="2556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000" i="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other renewables</a:t>
            </a:r>
          </a:p>
          <a:p>
            <a:pPr eaLnBrk="0" hangingPunct="0"/>
            <a:r>
              <a:rPr lang="en-US" sz="1000" i="0" dirty="0" smtClean="0">
                <a:solidFill>
                  <a:schemeClr val="accent4"/>
                </a:solidFill>
                <a:latin typeface="+mn-lt"/>
                <a:ea typeface="Times New Roman" charset="0"/>
                <a:cs typeface="Times New Roman" charset="0"/>
              </a:rPr>
              <a:t>solar</a:t>
            </a:r>
          </a:p>
          <a:p>
            <a:pPr eaLnBrk="0" hangingPunct="0"/>
            <a:endParaRPr lang="en-US" sz="1000" i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i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00" i="0" dirty="0" smtClean="0">
                <a:solidFill>
                  <a:schemeClr val="accent3"/>
                </a:solidFill>
                <a:latin typeface="+mn-lt"/>
                <a:ea typeface="Times New Roman" charset="0"/>
                <a:cs typeface="Times New Roman" charset="0"/>
              </a:rPr>
              <a:t>wind</a:t>
            </a:r>
          </a:p>
          <a:p>
            <a:pPr eaLnBrk="0" hangingPunct="0"/>
            <a:r>
              <a:rPr lang="en-US" sz="1000" i="0" dirty="0" smtClean="0">
                <a:solidFill>
                  <a:schemeClr val="tx2"/>
                </a:solidFill>
                <a:latin typeface="+mn-lt"/>
                <a:ea typeface="Times New Roman" charset="0"/>
                <a:cs typeface="Times New Roman" charset="0"/>
              </a:rPr>
              <a:t>hydro</a:t>
            </a:r>
          </a:p>
          <a:p>
            <a:pPr eaLnBrk="0" hangingPunct="0"/>
            <a:endParaRPr lang="en-US" sz="1000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dirty="0">
              <a:solidFill>
                <a:schemeClr val="accent5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00" i="0" dirty="0" smtClean="0">
                <a:solidFill>
                  <a:schemeClr val="accent5"/>
                </a:solidFill>
                <a:latin typeface="+mn-lt"/>
                <a:ea typeface="Times New Roman" charset="0"/>
                <a:cs typeface="Times New Roman" charset="0"/>
              </a:rPr>
              <a:t>nuclear</a:t>
            </a:r>
          </a:p>
          <a:p>
            <a:pPr eaLnBrk="0" hangingPunct="0"/>
            <a:r>
              <a:rPr lang="en-US" sz="1000" i="0" dirty="0" smtClean="0">
                <a:solidFill>
                  <a:schemeClr val="accent1"/>
                </a:solidFill>
                <a:latin typeface="+mn-lt"/>
                <a:ea typeface="Times New Roman" charset="0"/>
                <a:cs typeface="Times New Roman" charset="0"/>
              </a:rPr>
              <a:t>natural gas</a:t>
            </a:r>
          </a:p>
          <a:p>
            <a:pPr eaLnBrk="0" hangingPunct="0"/>
            <a:r>
              <a:rPr lang="en-US" sz="1000" i="0" dirty="0" smtClean="0">
                <a:solidFill>
                  <a:schemeClr val="accent2"/>
                </a:solidFill>
                <a:latin typeface="+mn-lt"/>
                <a:ea typeface="Times New Roman" charset="0"/>
                <a:cs typeface="Times New Roman" charset="0"/>
              </a:rPr>
              <a:t>oil</a:t>
            </a:r>
            <a:endParaRPr lang="en-US" sz="1000" i="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00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coal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4506320" y="4230373"/>
            <a:ext cx="6027957" cy="256987"/>
          </a:xfrm>
          <a:prstGeom prst="rect">
            <a:avLst/>
          </a:prstGeom>
        </p:spPr>
        <p:txBody>
          <a:bodyPr wrap="square" lIns="45720" rIns="4572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Source:  U.S. Energy Information Administration,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International</a:t>
            </a:r>
            <a:r>
              <a:rPr lang="en-US" sz="900" i="1" baseline="0" dirty="0">
                <a:latin typeface="Arial" panose="020B0604020202020204" pitchFamily="34" charset="0"/>
                <a:cs typeface="Arial" panose="020B0604020202020204" pitchFamily="34" charset="0"/>
              </a:rPr>
              <a:t> Energy Outlook 2020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30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666749" y="921895"/>
            <a:ext cx="3997325" cy="3514986"/>
          </a:xfrm>
        </p:spPr>
        <p:txBody>
          <a:bodyPr>
            <a:normAutofit/>
          </a:bodyPr>
          <a:lstStyle/>
          <a:p>
            <a:pPr marL="176213" indent="-176213">
              <a:lnSpc>
                <a:spcPct val="12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Africa North</a:t>
            </a:r>
          </a:p>
          <a:p>
            <a:pPr marL="341313" lvl="1" indent="-165100">
              <a:spcBef>
                <a:spcPts val="0"/>
              </a:spcBef>
              <a:spcAft>
                <a:spcPts val="200"/>
              </a:spcAft>
            </a:pPr>
            <a:r>
              <a:rPr lang="en-US" sz="1200" dirty="0"/>
              <a:t>Greater electricity access</a:t>
            </a:r>
          </a:p>
          <a:p>
            <a:pPr marL="341313" lvl="1" indent="-165100">
              <a:spcBef>
                <a:spcPts val="0"/>
              </a:spcBef>
              <a:spcAft>
                <a:spcPts val="200"/>
              </a:spcAft>
            </a:pPr>
            <a:r>
              <a:rPr lang="en-US" sz="1200" dirty="0"/>
              <a:t>More mature electric sector infrastructure  </a:t>
            </a:r>
          </a:p>
          <a:p>
            <a:pPr marL="341313" lvl="1" indent="-165100">
              <a:spcBef>
                <a:spcPts val="0"/>
              </a:spcBef>
              <a:spcAft>
                <a:spcPts val="200"/>
              </a:spcAft>
            </a:pPr>
            <a:r>
              <a:rPr lang="en-US" sz="1200" dirty="0"/>
              <a:t>Significant reliance on natural gas</a:t>
            </a:r>
          </a:p>
          <a:p>
            <a:pPr marL="176213" indent="-176213">
              <a:lnSpc>
                <a:spcPct val="12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Africa South</a:t>
            </a:r>
          </a:p>
          <a:p>
            <a:pPr marL="341313" lvl="1" indent="-165100">
              <a:spcBef>
                <a:spcPts val="0"/>
              </a:spcBef>
              <a:spcAft>
                <a:spcPts val="200"/>
              </a:spcAft>
            </a:pPr>
            <a:r>
              <a:rPr lang="en-US" sz="1200" dirty="0"/>
              <a:t>Lower electricity access</a:t>
            </a:r>
          </a:p>
          <a:p>
            <a:pPr marL="341313" lvl="1" indent="-165100">
              <a:spcBef>
                <a:spcPts val="0"/>
              </a:spcBef>
              <a:spcAft>
                <a:spcPts val="200"/>
              </a:spcAft>
            </a:pPr>
            <a:r>
              <a:rPr lang="en-US" sz="1200" dirty="0"/>
              <a:t>Higher potential for electricity demand growth and investment</a:t>
            </a:r>
          </a:p>
          <a:p>
            <a:pPr marL="341313" lvl="1" indent="-165100">
              <a:spcBef>
                <a:spcPts val="0"/>
              </a:spcBef>
              <a:spcAft>
                <a:spcPts val="200"/>
              </a:spcAft>
            </a:pPr>
            <a:r>
              <a:rPr lang="en-US" sz="1200" dirty="0"/>
              <a:t>Significant reliance on coal/hydro, with new offshore gas reserves discovered in Mozambique and Tanzania </a:t>
            </a:r>
          </a:p>
          <a:p>
            <a:pPr marL="176213" indent="-176213">
              <a:lnSpc>
                <a:spcPct val="12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Full electric access by 2030, met by:</a:t>
            </a:r>
          </a:p>
          <a:p>
            <a:pPr marL="341313" lvl="1" indent="-165100">
              <a:spcBef>
                <a:spcPts val="0"/>
              </a:spcBef>
              <a:spcAft>
                <a:spcPts val="200"/>
              </a:spcAft>
            </a:pPr>
            <a:r>
              <a:rPr lang="en-US" sz="1200" dirty="0"/>
              <a:t>Maximum Grid Expansion</a:t>
            </a:r>
          </a:p>
          <a:p>
            <a:pPr marL="341313" lvl="1" indent="-165100">
              <a:spcBef>
                <a:spcPts val="0"/>
              </a:spcBef>
              <a:spcAft>
                <a:spcPts val="200"/>
              </a:spcAft>
            </a:pPr>
            <a:r>
              <a:rPr lang="en-US" sz="1200" dirty="0"/>
              <a:t>Maximum Off-grid Expansion</a:t>
            </a:r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620"/>
            <a:ext cx="8229600" cy="765218"/>
          </a:xfrm>
        </p:spPr>
        <p:txBody>
          <a:bodyPr/>
          <a:lstStyle/>
          <a:p>
            <a:r>
              <a:rPr lang="en-US" sz="2200" dirty="0" smtClean="0"/>
              <a:t>IEO2020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regional differences</a:t>
            </a:r>
            <a:r>
              <a:rPr lang="en-US" sz="2200" dirty="0"/>
              <a:t> </a:t>
            </a:r>
            <a:r>
              <a:rPr lang="en-US" sz="2200" dirty="0" smtClean="0"/>
              <a:t>include greater electricity demand growth potential in the Africa South region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71950" y="4294663"/>
            <a:ext cx="4770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hlinkClick r:id="rId3"/>
              </a:rPr>
              <a:t>Source : The World Bank: World </a:t>
            </a:r>
            <a:r>
              <a:rPr lang="en-US" sz="1000" dirty="0">
                <a:hlinkClick r:id="rId3"/>
              </a:rPr>
              <a:t>Bank Electricity Transmission and Distribution data set,</a:t>
            </a:r>
            <a:r>
              <a:rPr lang="en-US" sz="1000" dirty="0"/>
              <a:t> </a:t>
            </a:r>
            <a:r>
              <a:rPr lang="en-US" sz="1000" dirty="0" smtClean="0"/>
              <a:t>2017</a:t>
            </a:r>
            <a:endParaRPr lang="en-US" sz="1000" dirty="0">
              <a:latin typeface="+mn-lt"/>
              <a:cs typeface="Calibri" panose="020F0502020204030204" pitchFamily="34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3"/>
          </p:nvPr>
        </p:nvPicPr>
        <p:blipFill>
          <a:blip r:embed="rId4"/>
          <a:stretch>
            <a:fillRect/>
          </a:stretch>
        </p:blipFill>
        <p:spPr>
          <a:xfrm>
            <a:off x="4664075" y="1066696"/>
            <a:ext cx="4022725" cy="314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90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69169" y="1295876"/>
            <a:ext cx="2888838" cy="3497580"/>
          </a:xfrm>
        </p:spPr>
        <p:txBody>
          <a:bodyPr/>
          <a:lstStyle/>
          <a:p>
            <a:pPr marL="176213" indent="-176213"/>
            <a:r>
              <a:rPr lang="en-US" sz="1400" dirty="0"/>
              <a:t>Highlights transmission limits between regions</a:t>
            </a:r>
          </a:p>
          <a:p>
            <a:pPr marL="176213" indent="-176213"/>
            <a:r>
              <a:rPr lang="en-US" sz="1400" dirty="0"/>
              <a:t>Differing role of natural gas in Africa North and coal in Africa South</a:t>
            </a:r>
          </a:p>
          <a:p>
            <a:pPr marL="176213" indent="-176213"/>
            <a:r>
              <a:rPr lang="en-US" sz="1400" dirty="0"/>
              <a:t>Natural resources availability influences generation fuel-mix</a:t>
            </a:r>
          </a:p>
          <a:p>
            <a:pPr marL="176213" indent="-176213"/>
            <a:r>
              <a:rPr lang="en-US" sz="1400" dirty="0"/>
              <a:t>Expanding investment in LNG facilities for both import/export</a:t>
            </a:r>
          </a:p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08195" y="159055"/>
            <a:ext cx="8939031" cy="840315"/>
          </a:xfrm>
        </p:spPr>
        <p:txBody>
          <a:bodyPr/>
          <a:lstStyle/>
          <a:p>
            <a:r>
              <a:rPr lang="en-US" dirty="0"/>
              <a:t>IEO2020 highlights regional differences </a:t>
            </a:r>
            <a:r>
              <a:rPr lang="en-US" dirty="0" smtClean="0"/>
              <a:t>in generation mix growth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690223784"/>
              </p:ext>
            </p:extLst>
          </p:nvPr>
        </p:nvGraphicFramePr>
        <p:xfrm>
          <a:off x="4203797" y="1044912"/>
          <a:ext cx="4459254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901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-25222"/>
            <a:ext cx="8001000" cy="765314"/>
          </a:xfrm>
        </p:spPr>
        <p:txBody>
          <a:bodyPr/>
          <a:lstStyle/>
          <a:p>
            <a:r>
              <a:rPr lang="en-US" dirty="0" smtClean="0"/>
              <a:t>IEO2020 calculates bounds for off-grid generation in Africa South and potential for significant expansion of renewables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138886" cy="3566160"/>
          </a:xfrm>
        </p:spPr>
        <p:txBody>
          <a:bodyPr/>
          <a:lstStyle/>
          <a:p>
            <a:r>
              <a:rPr lang="en-US" dirty="0"/>
              <a:t>Assumes Africa South reaches full electricity access by 2030 with incremental demand by sector:</a:t>
            </a:r>
          </a:p>
          <a:p>
            <a:pPr lvl="1"/>
            <a:r>
              <a:rPr lang="en-US" dirty="0"/>
              <a:t>Residential: unserved urban and </a:t>
            </a:r>
            <a:r>
              <a:rPr lang="en-US" dirty="0" smtClean="0"/>
              <a:t>rural areas </a:t>
            </a:r>
            <a:r>
              <a:rPr lang="en-US" dirty="0"/>
              <a:t>achieve full electricity access by 2030 at average electricity consumption levels</a:t>
            </a:r>
          </a:p>
          <a:p>
            <a:pPr lvl="1"/>
            <a:r>
              <a:rPr lang="en-US" dirty="0"/>
              <a:t>Commercial/Industrial: replacement of lost load for commercial and industrial </a:t>
            </a:r>
            <a:r>
              <a:rPr lang="en-US" dirty="0" smtClean="0"/>
              <a:t>customers attributed </a:t>
            </a:r>
            <a:r>
              <a:rPr lang="en-US" dirty="0"/>
              <a:t>to Africa’s less reliable power supply and delivery systems</a:t>
            </a:r>
          </a:p>
          <a:p>
            <a:r>
              <a:rPr lang="en-US" dirty="0" smtClean="0"/>
              <a:t>Maximum Grid Expansion case assumes full incremental demand is met by least cost dispatch of centralized-grid power</a:t>
            </a:r>
          </a:p>
          <a:p>
            <a:r>
              <a:rPr lang="en-US" dirty="0" smtClean="0"/>
              <a:t>Maximum Off-Grid Expansion case assigns incremental </a:t>
            </a:r>
            <a:r>
              <a:rPr lang="en-US" dirty="0"/>
              <a:t>demand </a:t>
            </a:r>
            <a:r>
              <a:rPr lang="en-US" dirty="0" smtClean="0"/>
              <a:t>to be </a:t>
            </a:r>
            <a:r>
              <a:rPr lang="en-US" dirty="0"/>
              <a:t>met by off-grid </a:t>
            </a:r>
            <a:r>
              <a:rPr lang="en-US" dirty="0" smtClean="0"/>
              <a:t>supply either in </a:t>
            </a:r>
            <a:r>
              <a:rPr lang="en-US" dirty="0"/>
              <a:t>mini-grid or stand-alone solar photovoltaic systems </a:t>
            </a:r>
            <a:endParaRPr lang="en-US" dirty="0" smtClean="0"/>
          </a:p>
          <a:p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73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100" b="1" dirty="0" smtClean="0"/>
              <a:t>Africa South </a:t>
            </a:r>
            <a:r>
              <a:rPr lang="en-US" sz="1100" b="1" dirty="0"/>
              <a:t>electricity generation by fuel source in </a:t>
            </a:r>
            <a:r>
              <a:rPr lang="en-US" sz="1100" b="1" dirty="0" smtClean="0"/>
              <a:t>Comparative Reference (Two-Region) case (CRC)</a:t>
            </a:r>
            <a:endParaRPr lang="en-US" sz="1100" b="1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4546075" y="768140"/>
            <a:ext cx="4383881" cy="506740"/>
          </a:xfrm>
        </p:spPr>
        <p:txBody>
          <a:bodyPr/>
          <a:lstStyle/>
          <a:p>
            <a:pPr algn="ctr"/>
            <a:r>
              <a:rPr lang="en-US" sz="1100" b="1" dirty="0"/>
              <a:t>Change in Africa South generation </a:t>
            </a:r>
            <a:r>
              <a:rPr lang="en-US" sz="1100" b="1" dirty="0" smtClean="0"/>
              <a:t>from CRC by </a:t>
            </a:r>
            <a:r>
              <a:rPr lang="en-US" sz="1100" b="1" dirty="0"/>
              <a:t>fuel </a:t>
            </a:r>
            <a:r>
              <a:rPr lang="en-US" sz="1100" b="1" dirty="0" smtClean="0"/>
              <a:t>source: Maximum </a:t>
            </a:r>
            <a:r>
              <a:rPr lang="en-US" sz="1100" b="1" dirty="0"/>
              <a:t>Grid </a:t>
            </a:r>
            <a:r>
              <a:rPr lang="en-US" sz="1100" b="1" dirty="0" smtClean="0"/>
              <a:t>Expansion/ Maximum Off-grid cases</a:t>
            </a:r>
            <a:endParaRPr lang="en-US" sz="11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77000" y="20433"/>
            <a:ext cx="9014321" cy="836761"/>
          </a:xfrm>
        </p:spPr>
        <p:txBody>
          <a:bodyPr/>
          <a:lstStyle/>
          <a:p>
            <a:r>
              <a:rPr lang="en-US" sz="2500" dirty="0" smtClean="0"/>
              <a:t>Africa South Maximum Grid Expansion maintains growth in fossil fuel generation versus solar growth in Maximum Off-Grid case</a:t>
            </a:r>
            <a:endParaRPr lang="en-US" sz="25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80282400"/>
              </p:ext>
            </p:extLst>
          </p:nvPr>
        </p:nvGraphicFramePr>
        <p:xfrm>
          <a:off x="4683681" y="1274880"/>
          <a:ext cx="4203114" cy="329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506757"/>
              </p:ext>
            </p:extLst>
          </p:nvPr>
        </p:nvGraphicFramePr>
        <p:xfrm>
          <a:off x="326352" y="1604901"/>
          <a:ext cx="4219723" cy="2890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"/>
          <p:cNvSpPr txBox="1"/>
          <p:nvPr/>
        </p:nvSpPr>
        <p:spPr bwMode="auto">
          <a:xfrm>
            <a:off x="8254530" y="2359846"/>
            <a:ext cx="653846" cy="165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000" i="0" dirty="0" smtClean="0">
                <a:solidFill>
                  <a:schemeClr val="accent4">
                    <a:lumMod val="7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solar, off-grid</a:t>
            </a:r>
          </a:p>
          <a:p>
            <a:pPr eaLnBrk="0" hangingPunct="0"/>
            <a:r>
              <a:rPr lang="en-US" sz="1000" i="0" dirty="0" smtClean="0">
                <a:solidFill>
                  <a:schemeClr val="accent4"/>
                </a:solidFill>
                <a:latin typeface="+mn-lt"/>
                <a:ea typeface="Times New Roman" charset="0"/>
                <a:cs typeface="Times New Roman" charset="0"/>
              </a:rPr>
              <a:t>solar</a:t>
            </a:r>
          </a:p>
          <a:p>
            <a:pPr eaLnBrk="0" hangingPunct="0"/>
            <a:r>
              <a:rPr lang="en-US" sz="1000" i="0" dirty="0" smtClean="0">
                <a:solidFill>
                  <a:schemeClr val="accent3"/>
                </a:solidFill>
                <a:latin typeface="+mn-lt"/>
                <a:ea typeface="Times New Roman" charset="0"/>
                <a:cs typeface="Times New Roman" charset="0"/>
              </a:rPr>
              <a:t>wind</a:t>
            </a:r>
          </a:p>
          <a:p>
            <a:pPr eaLnBrk="0" hangingPunct="0"/>
            <a:r>
              <a:rPr lang="en-US" sz="1000" i="0" dirty="0" smtClean="0">
                <a:solidFill>
                  <a:schemeClr val="tx2"/>
                </a:solidFill>
                <a:latin typeface="+mn-lt"/>
                <a:ea typeface="Times New Roman" charset="0"/>
                <a:cs typeface="Times New Roman" charset="0"/>
              </a:rPr>
              <a:t>hydro</a:t>
            </a:r>
          </a:p>
          <a:p>
            <a:pPr eaLnBrk="0" hangingPunct="0"/>
            <a:r>
              <a:rPr lang="en-US" sz="1000" i="0" dirty="0" smtClean="0">
                <a:solidFill>
                  <a:schemeClr val="accent1"/>
                </a:solidFill>
                <a:latin typeface="+mn-lt"/>
                <a:ea typeface="Times New Roman" charset="0"/>
                <a:cs typeface="Times New Roman" charset="0"/>
              </a:rPr>
              <a:t>natural gas</a:t>
            </a:r>
          </a:p>
          <a:p>
            <a:pPr eaLnBrk="0" hangingPunct="0"/>
            <a:r>
              <a:rPr lang="en-US" sz="1000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coal</a:t>
            </a:r>
          </a:p>
        </p:txBody>
      </p:sp>
    </p:spTree>
    <p:extLst>
      <p:ext uri="{BB962C8B-B14F-4D97-AF65-F5344CB8AC3E}">
        <p14:creationId xmlns:p14="http://schemas.microsoft.com/office/powerpoint/2010/main" val="183303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0" y="43781"/>
            <a:ext cx="8310526" cy="970323"/>
          </a:xfrm>
        </p:spPr>
        <p:txBody>
          <a:bodyPr/>
          <a:lstStyle/>
          <a:p>
            <a:r>
              <a:rPr lang="en-US" sz="2600" dirty="0"/>
              <a:t>IEO2020 projects opportunities for growth in renewables and fossil generation in Africa North and South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6267701"/>
              </p:ext>
            </p:extLst>
          </p:nvPr>
        </p:nvGraphicFramePr>
        <p:xfrm>
          <a:off x="1478422" y="1144120"/>
          <a:ext cx="6768270" cy="3162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 bwMode="auto">
          <a:xfrm>
            <a:off x="7392314" y="1889659"/>
            <a:ext cx="854378" cy="165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000" i="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other renewables</a:t>
            </a:r>
          </a:p>
          <a:p>
            <a:pPr eaLnBrk="0" hangingPunct="0"/>
            <a:r>
              <a:rPr lang="en-US" sz="1000" i="0" dirty="0" err="1" smtClean="0">
                <a:solidFill>
                  <a:schemeClr val="accent4">
                    <a:lumMod val="7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solar,off</a:t>
            </a:r>
            <a:r>
              <a:rPr lang="en-US" sz="1000" i="0" dirty="0" smtClean="0">
                <a:solidFill>
                  <a:schemeClr val="accent4">
                    <a:lumMod val="7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 grid</a:t>
            </a:r>
          </a:p>
          <a:p>
            <a:pPr eaLnBrk="0" hangingPunct="0"/>
            <a:r>
              <a:rPr lang="en-US" sz="1000" i="0" dirty="0" smtClean="0">
                <a:solidFill>
                  <a:schemeClr val="accent4"/>
                </a:solidFill>
                <a:latin typeface="+mn-lt"/>
                <a:ea typeface="Times New Roman" charset="0"/>
                <a:cs typeface="Times New Roman" charset="0"/>
              </a:rPr>
              <a:t>solar</a:t>
            </a:r>
          </a:p>
          <a:p>
            <a:pPr eaLnBrk="0" hangingPunct="0"/>
            <a:r>
              <a:rPr lang="en-US" sz="1000" i="0" dirty="0" smtClean="0">
                <a:solidFill>
                  <a:schemeClr val="accent3"/>
                </a:solidFill>
                <a:latin typeface="+mn-lt"/>
                <a:ea typeface="Times New Roman" charset="0"/>
                <a:cs typeface="Times New Roman" charset="0"/>
              </a:rPr>
              <a:t>wind</a:t>
            </a:r>
          </a:p>
          <a:p>
            <a:pPr eaLnBrk="0" hangingPunct="0"/>
            <a:r>
              <a:rPr lang="en-US" sz="1000" i="0" dirty="0" smtClean="0">
                <a:solidFill>
                  <a:schemeClr val="tx2"/>
                </a:solidFill>
                <a:latin typeface="+mn-lt"/>
                <a:ea typeface="Times New Roman" charset="0"/>
                <a:cs typeface="Times New Roman" charset="0"/>
              </a:rPr>
              <a:t>hydro</a:t>
            </a:r>
          </a:p>
          <a:p>
            <a:pPr eaLnBrk="0" hangingPunct="0"/>
            <a:r>
              <a:rPr lang="en-US" sz="1000" i="0" dirty="0" smtClean="0">
                <a:solidFill>
                  <a:schemeClr val="accent5"/>
                </a:solidFill>
                <a:latin typeface="+mn-lt"/>
                <a:ea typeface="Times New Roman" charset="0"/>
                <a:cs typeface="Times New Roman" charset="0"/>
              </a:rPr>
              <a:t>nuclear</a:t>
            </a:r>
          </a:p>
          <a:p>
            <a:pPr eaLnBrk="0" hangingPunct="0"/>
            <a:r>
              <a:rPr lang="en-US" sz="1000" i="0" dirty="0" smtClean="0">
                <a:solidFill>
                  <a:schemeClr val="accent1"/>
                </a:solidFill>
                <a:latin typeface="+mn-lt"/>
                <a:ea typeface="Times New Roman" charset="0"/>
                <a:cs typeface="Times New Roman" charset="0"/>
              </a:rPr>
              <a:t>natural gas</a:t>
            </a:r>
          </a:p>
          <a:p>
            <a:pPr eaLnBrk="0" hangingPunct="0"/>
            <a:r>
              <a:rPr lang="en-US" sz="1000" i="0" dirty="0" smtClean="0">
                <a:solidFill>
                  <a:schemeClr val="accent2"/>
                </a:solidFill>
                <a:latin typeface="+mn-lt"/>
                <a:ea typeface="Times New Roman" charset="0"/>
                <a:cs typeface="Times New Roman" charset="0"/>
              </a:rPr>
              <a:t>oil</a:t>
            </a:r>
          </a:p>
          <a:p>
            <a:pPr eaLnBrk="0" hangingPunct="0"/>
            <a:r>
              <a:rPr lang="en-US" sz="1000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coal</a:t>
            </a:r>
          </a:p>
        </p:txBody>
      </p:sp>
    </p:spTree>
    <p:extLst>
      <p:ext uri="{BB962C8B-B14F-4D97-AF65-F5344CB8AC3E}">
        <p14:creationId xmlns:p14="http://schemas.microsoft.com/office/powerpoint/2010/main" val="394242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 Off-grid development could increase solar generation, but bypass of centralized grid is unlikely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62051" y="1104424"/>
            <a:ext cx="8001000" cy="3634740"/>
          </a:xfrm>
        </p:spPr>
        <p:txBody>
          <a:bodyPr/>
          <a:lstStyle/>
          <a:p>
            <a:pPr lvl="0"/>
            <a:r>
              <a:rPr lang="en-US" dirty="0"/>
              <a:t>Lack of interconnection and slow transmission infrastructure development reinforces reliance on regional fuels</a:t>
            </a:r>
          </a:p>
          <a:p>
            <a:pPr lvl="0"/>
            <a:r>
              <a:rPr lang="en-US" dirty="0"/>
              <a:t>Greater off-grid development boosts solar share</a:t>
            </a:r>
          </a:p>
          <a:p>
            <a:pPr lvl="0"/>
            <a:r>
              <a:rPr lang="en-US" dirty="0"/>
              <a:t>Limited interregional transmission and grid cost-competitiveness at higher demand levels make bypass of the grid less likely</a:t>
            </a:r>
          </a:p>
          <a:p>
            <a:pPr lvl="0"/>
            <a:r>
              <a:rPr lang="en-US" dirty="0"/>
              <a:t>Demand growth for fossil fuels in Africa projected to increase demand for imports, including </a:t>
            </a:r>
            <a:r>
              <a:rPr lang="en-US" dirty="0" smtClean="0"/>
              <a:t>LNG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Focus- Off-grid Electricity Development in Africa  October 14, 2020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486232"/>
      </p:ext>
    </p:extLst>
  </p:cSld>
  <p:clrMapOvr>
    <a:masterClrMapping/>
  </p:clrMapOvr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IA.potx" id="{29447570-E686-4A5C-B0E9-1075197C0273}" vid="{0F2230B6-DAD3-44F8-9B30-CFD495AC81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11337</TotalTime>
  <Words>754</Words>
  <Application>Microsoft Office PowerPoint</Application>
  <PresentationFormat>On-screen Show (16:9)</PresentationFormat>
  <Paragraphs>139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eia_template_16x9</vt:lpstr>
      <vt:lpstr>Issues in Focus Analysis from International Energy Outlook 2020: Off-Grid Electricity Development in Africa:  Uncertainties and Potential Implications for Electric Power Markets </vt:lpstr>
      <vt:lpstr>Challenges in the International Energy Outlook 2019 (IEO2019) from a continent-wide, centralized-grid viewpoint of Africa</vt:lpstr>
      <vt:lpstr>IEO2020 regional differences include greater electricity demand growth potential in the Africa South region</vt:lpstr>
      <vt:lpstr>IEO2020 highlights regional differences in generation mix growth</vt:lpstr>
      <vt:lpstr>IEO2020 calculates bounds for off-grid generation in Africa South and potential for significant expansion of renewables</vt:lpstr>
      <vt:lpstr>Africa South Maximum Grid Expansion maintains growth in fossil fuel generation versus solar growth in Maximum Off-Grid case</vt:lpstr>
      <vt:lpstr>IEO2020 projects opportunities for growth in renewables and fossil generation in Africa North and South</vt:lpstr>
      <vt:lpstr>Conclusion: Off-grid development could increase solar generation, but bypass of centralized grid is unlikely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Issues in Focus Analysis from International Energy Outlook 2020: Off-Grid Electricity Development in Africa.</dc:title>
  <dc:creator>U.S. Energy Information Administration</dc:creator>
  <cp:lastModifiedBy>Arce-Mercado, Carlos (CONTR)</cp:lastModifiedBy>
  <cp:revision>490</cp:revision>
  <cp:lastPrinted>2020-03-12T16:59:57Z</cp:lastPrinted>
  <dcterms:created xsi:type="dcterms:W3CDTF">2020-01-28T23:56:50Z</dcterms:created>
  <dcterms:modified xsi:type="dcterms:W3CDTF">2020-11-13T20:44:10Z</dcterms:modified>
</cp:coreProperties>
</file>